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19"/>
  </p:notesMasterIdLst>
  <p:sldIdLst>
    <p:sldId id="326" r:id="rId7"/>
    <p:sldId id="331" r:id="rId8"/>
    <p:sldId id="332" r:id="rId9"/>
    <p:sldId id="333" r:id="rId10"/>
    <p:sldId id="334" r:id="rId11"/>
    <p:sldId id="335" r:id="rId12"/>
    <p:sldId id="336" r:id="rId13"/>
    <p:sldId id="338" r:id="rId14"/>
    <p:sldId id="340" r:id="rId15"/>
    <p:sldId id="339" r:id="rId16"/>
    <p:sldId id="341" r:id="rId17"/>
    <p:sldId id="34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13AB1F-2B78-4547-8E82-33B96152B8F4}" v="59" dt="2026-09-01T21:53:45.3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108"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Ulises" userId="aece8d85-eb83-4e23-bf28-c30077cba893" providerId="ADAL" clId="{07F7E751-E777-4607-B0B2-EDDEDAE5005E}"/>
    <pc:docChg chg="undo custSel modSld">
      <pc:chgData name="Wilkinson, Ulises" userId="aece8d85-eb83-4e23-bf28-c30077cba893" providerId="ADAL" clId="{07F7E751-E777-4607-B0B2-EDDEDAE5005E}" dt="2026-09-01T21:53:49.186" v="88" actId="255"/>
      <pc:docMkLst>
        <pc:docMk/>
      </pc:docMkLst>
      <pc:sldChg chg="modSp mod">
        <pc:chgData name="Wilkinson, Ulises" userId="aece8d85-eb83-4e23-bf28-c30077cba893" providerId="ADAL" clId="{07F7E751-E777-4607-B0B2-EDDEDAE5005E}" dt="2026-09-01T21:33:39.552" v="5" actId="255"/>
        <pc:sldMkLst>
          <pc:docMk/>
          <pc:sldMk cId="3840677025" sldId="331"/>
        </pc:sldMkLst>
        <pc:spChg chg="mod">
          <ac:chgData name="Wilkinson, Ulises" userId="aece8d85-eb83-4e23-bf28-c30077cba893" providerId="ADAL" clId="{07F7E751-E777-4607-B0B2-EDDEDAE5005E}" dt="2026-09-01T21:33:21.285" v="2" actId="255"/>
          <ac:spMkLst>
            <pc:docMk/>
            <pc:sldMk cId="3840677025" sldId="331"/>
            <ac:spMk id="2" creationId="{36B42A4E-4727-C868-B633-69B1B7D7E12C}"/>
          </ac:spMkLst>
        </pc:spChg>
        <pc:spChg chg="mod">
          <ac:chgData name="Wilkinson, Ulises" userId="aece8d85-eb83-4e23-bf28-c30077cba893" providerId="ADAL" clId="{07F7E751-E777-4607-B0B2-EDDEDAE5005E}" dt="2026-09-01T21:33:39.552" v="5" actId="255"/>
          <ac:spMkLst>
            <pc:docMk/>
            <pc:sldMk cId="3840677025" sldId="331"/>
            <ac:spMk id="9" creationId="{749F99F9-916D-0ACA-7BD6-647AC0951D12}"/>
          </ac:spMkLst>
        </pc:spChg>
      </pc:sldChg>
      <pc:sldChg chg="modSp">
        <pc:chgData name="Wilkinson, Ulises" userId="aece8d85-eb83-4e23-bf28-c30077cba893" providerId="ADAL" clId="{07F7E751-E777-4607-B0B2-EDDEDAE5005E}" dt="2026-09-01T21:33:59.625" v="6"/>
        <pc:sldMkLst>
          <pc:docMk/>
          <pc:sldMk cId="1402913147" sldId="333"/>
        </pc:sldMkLst>
        <pc:spChg chg="mod">
          <ac:chgData name="Wilkinson, Ulises" userId="aece8d85-eb83-4e23-bf28-c30077cba893" providerId="ADAL" clId="{07F7E751-E777-4607-B0B2-EDDEDAE5005E}" dt="2026-09-01T21:33:59.625" v="6"/>
          <ac:spMkLst>
            <pc:docMk/>
            <pc:sldMk cId="1402913147" sldId="333"/>
            <ac:spMk id="3" creationId="{C6972DD2-9631-36AD-15F5-1E1A9FB07975}"/>
          </ac:spMkLst>
        </pc:spChg>
      </pc:sldChg>
      <pc:sldChg chg="modSp mod">
        <pc:chgData name="Wilkinson, Ulises" userId="aece8d85-eb83-4e23-bf28-c30077cba893" providerId="ADAL" clId="{07F7E751-E777-4607-B0B2-EDDEDAE5005E}" dt="2026-09-01T21:35:00.994" v="21" actId="255"/>
        <pc:sldMkLst>
          <pc:docMk/>
          <pc:sldMk cId="1980830845" sldId="334"/>
        </pc:sldMkLst>
        <pc:spChg chg="mod">
          <ac:chgData name="Wilkinson, Ulises" userId="aece8d85-eb83-4e23-bf28-c30077cba893" providerId="ADAL" clId="{07F7E751-E777-4607-B0B2-EDDEDAE5005E}" dt="2026-09-01T21:34:10.487" v="9" actId="27636"/>
          <ac:spMkLst>
            <pc:docMk/>
            <pc:sldMk cId="1980830845" sldId="334"/>
            <ac:spMk id="2" creationId="{C6A6384D-8638-DF6D-AE9F-F5B475FA0ACB}"/>
          </ac:spMkLst>
        </pc:spChg>
        <pc:spChg chg="mod">
          <ac:chgData name="Wilkinson, Ulises" userId="aece8d85-eb83-4e23-bf28-c30077cba893" providerId="ADAL" clId="{07F7E751-E777-4607-B0B2-EDDEDAE5005E}" dt="2026-09-01T21:35:00.994" v="21" actId="255"/>
          <ac:spMkLst>
            <pc:docMk/>
            <pc:sldMk cId="1980830845" sldId="334"/>
            <ac:spMk id="3" creationId="{546FC1A7-A711-E44B-2B9F-92E44778AF23}"/>
          </ac:spMkLst>
        </pc:spChg>
      </pc:sldChg>
      <pc:sldChg chg="modSp mod">
        <pc:chgData name="Wilkinson, Ulises" userId="aece8d85-eb83-4e23-bf28-c30077cba893" providerId="ADAL" clId="{07F7E751-E777-4607-B0B2-EDDEDAE5005E}" dt="2026-09-01T21:38:42.156" v="33" actId="255"/>
        <pc:sldMkLst>
          <pc:docMk/>
          <pc:sldMk cId="1813385172" sldId="335"/>
        </pc:sldMkLst>
        <pc:spChg chg="mod">
          <ac:chgData name="Wilkinson, Ulises" userId="aece8d85-eb83-4e23-bf28-c30077cba893" providerId="ADAL" clId="{07F7E751-E777-4607-B0B2-EDDEDAE5005E}" dt="2026-09-01T21:37:58.635" v="24" actId="27636"/>
          <ac:spMkLst>
            <pc:docMk/>
            <pc:sldMk cId="1813385172" sldId="335"/>
            <ac:spMk id="2" creationId="{0A3BEE04-4757-C2F5-C482-47D8F8A292CD}"/>
          </ac:spMkLst>
        </pc:spChg>
        <pc:spChg chg="mod">
          <ac:chgData name="Wilkinson, Ulises" userId="aece8d85-eb83-4e23-bf28-c30077cba893" providerId="ADAL" clId="{07F7E751-E777-4607-B0B2-EDDEDAE5005E}" dt="2026-09-01T21:38:42.156" v="33" actId="255"/>
          <ac:spMkLst>
            <pc:docMk/>
            <pc:sldMk cId="1813385172" sldId="335"/>
            <ac:spMk id="3" creationId="{C6972DD2-9631-36AD-15F5-1E1A9FB07975}"/>
          </ac:spMkLst>
        </pc:spChg>
      </pc:sldChg>
      <pc:sldChg chg="modSp mod">
        <pc:chgData name="Wilkinson, Ulises" userId="aece8d85-eb83-4e23-bf28-c30077cba893" providerId="ADAL" clId="{07F7E751-E777-4607-B0B2-EDDEDAE5005E}" dt="2026-09-01T21:41:19.405" v="54" actId="255"/>
        <pc:sldMkLst>
          <pc:docMk/>
          <pc:sldMk cId="3563106697" sldId="336"/>
        </pc:sldMkLst>
        <pc:spChg chg="mod">
          <ac:chgData name="Wilkinson, Ulises" userId="aece8d85-eb83-4e23-bf28-c30077cba893" providerId="ADAL" clId="{07F7E751-E777-4607-B0B2-EDDEDAE5005E}" dt="2026-09-01T21:39:27.285" v="39" actId="255"/>
          <ac:spMkLst>
            <pc:docMk/>
            <pc:sldMk cId="3563106697" sldId="336"/>
            <ac:spMk id="2" creationId="{E4FF1C0E-CD18-6395-4DB7-6C53C3BA8EF8}"/>
          </ac:spMkLst>
        </pc:spChg>
        <pc:spChg chg="mod">
          <ac:chgData name="Wilkinson, Ulises" userId="aece8d85-eb83-4e23-bf28-c30077cba893" providerId="ADAL" clId="{07F7E751-E777-4607-B0B2-EDDEDAE5005E}" dt="2026-09-01T21:41:19.405" v="54" actId="255"/>
          <ac:spMkLst>
            <pc:docMk/>
            <pc:sldMk cId="3563106697" sldId="336"/>
            <ac:spMk id="3" creationId="{690F086C-45C4-5819-800C-1B0073A3492C}"/>
          </ac:spMkLst>
        </pc:spChg>
      </pc:sldChg>
      <pc:sldChg chg="modSp mod">
        <pc:chgData name="Wilkinson, Ulises" userId="aece8d85-eb83-4e23-bf28-c30077cba893" providerId="ADAL" clId="{07F7E751-E777-4607-B0B2-EDDEDAE5005E}" dt="2026-09-01T21:42:24.573" v="62" actId="255"/>
        <pc:sldMkLst>
          <pc:docMk/>
          <pc:sldMk cId="3081411287" sldId="338"/>
        </pc:sldMkLst>
        <pc:spChg chg="mod">
          <ac:chgData name="Wilkinson, Ulises" userId="aece8d85-eb83-4e23-bf28-c30077cba893" providerId="ADAL" clId="{07F7E751-E777-4607-B0B2-EDDEDAE5005E}" dt="2026-09-01T21:42:24.573" v="62" actId="255"/>
          <ac:spMkLst>
            <pc:docMk/>
            <pc:sldMk cId="3081411287" sldId="338"/>
            <ac:spMk id="3" creationId="{3F533D5E-17C4-CD34-A8D8-66B5C68FF5CB}"/>
          </ac:spMkLst>
        </pc:spChg>
      </pc:sldChg>
      <pc:sldChg chg="modSp mod">
        <pc:chgData name="Wilkinson, Ulises" userId="aece8d85-eb83-4e23-bf28-c30077cba893" providerId="ADAL" clId="{07F7E751-E777-4607-B0B2-EDDEDAE5005E}" dt="2026-09-01T21:52:48.041" v="82"/>
        <pc:sldMkLst>
          <pc:docMk/>
          <pc:sldMk cId="2979094820" sldId="339"/>
        </pc:sldMkLst>
        <pc:spChg chg="mod">
          <ac:chgData name="Wilkinson, Ulises" userId="aece8d85-eb83-4e23-bf28-c30077cba893" providerId="ADAL" clId="{07F7E751-E777-4607-B0B2-EDDEDAE5005E}" dt="2026-09-01T21:52:38.365" v="81" actId="255"/>
          <ac:spMkLst>
            <pc:docMk/>
            <pc:sldMk cId="2979094820" sldId="339"/>
            <ac:spMk id="3" creationId="{9F6618C7-B8EF-9C34-7135-E69BA124E3AE}"/>
          </ac:spMkLst>
        </pc:spChg>
        <pc:spChg chg="mod">
          <ac:chgData name="Wilkinson, Ulises" userId="aece8d85-eb83-4e23-bf28-c30077cba893" providerId="ADAL" clId="{07F7E751-E777-4607-B0B2-EDDEDAE5005E}" dt="2026-09-01T21:52:48.041" v="82"/>
          <ac:spMkLst>
            <pc:docMk/>
            <pc:sldMk cId="2979094820" sldId="339"/>
            <ac:spMk id="4" creationId="{86B4AC19-362F-9C7A-BCFB-AC0566FC2227}"/>
          </ac:spMkLst>
        </pc:spChg>
      </pc:sldChg>
      <pc:sldChg chg="modSp mod">
        <pc:chgData name="Wilkinson, Ulises" userId="aece8d85-eb83-4e23-bf28-c30077cba893" providerId="ADAL" clId="{07F7E751-E777-4607-B0B2-EDDEDAE5005E}" dt="2026-09-01T21:51:37.958" v="72" actId="255"/>
        <pc:sldMkLst>
          <pc:docMk/>
          <pc:sldMk cId="1053507841" sldId="340"/>
        </pc:sldMkLst>
        <pc:spChg chg="mod">
          <ac:chgData name="Wilkinson, Ulises" userId="aece8d85-eb83-4e23-bf28-c30077cba893" providerId="ADAL" clId="{07F7E751-E777-4607-B0B2-EDDEDAE5005E}" dt="2026-09-01T21:51:37.958" v="72" actId="255"/>
          <ac:spMkLst>
            <pc:docMk/>
            <pc:sldMk cId="1053507841" sldId="340"/>
            <ac:spMk id="3" creationId="{93089637-30A3-746D-C7CA-089C6B876FD1}"/>
          </ac:spMkLst>
        </pc:spChg>
        <pc:spChg chg="mod">
          <ac:chgData name="Wilkinson, Ulises" userId="aece8d85-eb83-4e23-bf28-c30077cba893" providerId="ADAL" clId="{07F7E751-E777-4607-B0B2-EDDEDAE5005E}" dt="2026-09-01T21:50:42.461" v="63"/>
          <ac:spMkLst>
            <pc:docMk/>
            <pc:sldMk cId="1053507841" sldId="340"/>
            <ac:spMk id="4" creationId="{B8B69335-4342-5739-AB2E-E3CF1DCE35E0}"/>
          </ac:spMkLst>
        </pc:spChg>
      </pc:sldChg>
      <pc:sldChg chg="modSp mod">
        <pc:chgData name="Wilkinson, Ulises" userId="aece8d85-eb83-4e23-bf28-c30077cba893" providerId="ADAL" clId="{07F7E751-E777-4607-B0B2-EDDEDAE5005E}" dt="2026-09-01T21:53:31.236" v="87" actId="255"/>
        <pc:sldMkLst>
          <pc:docMk/>
          <pc:sldMk cId="4279155511" sldId="341"/>
        </pc:sldMkLst>
        <pc:spChg chg="mod">
          <ac:chgData name="Wilkinson, Ulises" userId="aece8d85-eb83-4e23-bf28-c30077cba893" providerId="ADAL" clId="{07F7E751-E777-4607-B0B2-EDDEDAE5005E}" dt="2026-09-01T21:53:13.852" v="84" actId="255"/>
          <ac:spMkLst>
            <pc:docMk/>
            <pc:sldMk cId="4279155511" sldId="341"/>
            <ac:spMk id="2" creationId="{E40C9BE0-3C09-F216-6889-7FB687349899}"/>
          </ac:spMkLst>
        </pc:spChg>
        <pc:spChg chg="mod">
          <ac:chgData name="Wilkinson, Ulises" userId="aece8d85-eb83-4e23-bf28-c30077cba893" providerId="ADAL" clId="{07F7E751-E777-4607-B0B2-EDDEDAE5005E}" dt="2026-09-01T21:53:31.236" v="87" actId="255"/>
          <ac:spMkLst>
            <pc:docMk/>
            <pc:sldMk cId="4279155511" sldId="341"/>
            <ac:spMk id="9" creationId="{45E1A51A-B204-DF31-B4C7-F31038CC38E2}"/>
          </ac:spMkLst>
        </pc:spChg>
      </pc:sldChg>
      <pc:sldChg chg="modSp mod">
        <pc:chgData name="Wilkinson, Ulises" userId="aece8d85-eb83-4e23-bf28-c30077cba893" providerId="ADAL" clId="{07F7E751-E777-4607-B0B2-EDDEDAE5005E}" dt="2026-09-01T21:53:49.186" v="88" actId="255"/>
        <pc:sldMkLst>
          <pc:docMk/>
          <pc:sldMk cId="3072589046" sldId="342"/>
        </pc:sldMkLst>
        <pc:spChg chg="mod">
          <ac:chgData name="Wilkinson, Ulises" userId="aece8d85-eb83-4e23-bf28-c30077cba893" providerId="ADAL" clId="{07F7E751-E777-4607-B0B2-EDDEDAE5005E}" dt="2026-09-01T21:53:49.186" v="88" actId="255"/>
          <ac:spMkLst>
            <pc:docMk/>
            <pc:sldMk cId="3072589046" sldId="342"/>
            <ac:spMk id="3" creationId="{1EE9BC4C-B4CD-F15C-53CB-ACDD5902B8F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DB540-26BE-4964-A69C-D9FE53457702}" type="datetimeFigureOut">
              <a:rPr lang="en-US" smtClean="0"/>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4CE80A-308C-4601-A695-712A6058C81E}" type="slidenum">
              <a:rPr lang="en-US" smtClean="0"/>
              <a:t>‹#›</a:t>
            </a:fld>
            <a:endParaRPr lang="en-US"/>
          </a:p>
        </p:txBody>
      </p:sp>
    </p:spTree>
    <p:extLst>
      <p:ext uri="{BB962C8B-B14F-4D97-AF65-F5344CB8AC3E}">
        <p14:creationId xmlns:p14="http://schemas.microsoft.com/office/powerpoint/2010/main" val="2119594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exashistory.unt.edu/ark:/67531/metapth296835/"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exashistory.unt.edu/"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loc.gov/item/2017732198/"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loc.gov/item/95514429/"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loc.gov/item/2017770698/"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esdis.noaa.gov/"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nesdis.noaa.gov/about/k-12-education/dust-ash-fire-smoke/what-dust-stor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Reid, Robert L., 1938-. Picturing Texas: The Farm Security Administration-Office of War Information Photographers in the Lone Star State, 1935-1943, book, 1994; Austin, Texas. (</a:t>
            </a:r>
            <a:r>
              <a:rPr lang="en-US" sz="1200" b="0" i="0" u="none" strike="noStrike" kern="1200" dirty="0">
                <a:solidFill>
                  <a:schemeClr val="tx1"/>
                </a:solidFill>
                <a:effectLst/>
                <a:latin typeface="+mn-lt"/>
                <a:ea typeface="+mn-ea"/>
                <a:cs typeface="+mn-cs"/>
                <a:hlinkClick r:id="rId3"/>
              </a:rPr>
              <a:t>https://texashistory.unt.edu/ark:/67531/metapth296835/</a:t>
            </a:r>
            <a:r>
              <a:rPr lang="en-US" sz="1200" b="0" i="0" u="none" strike="noStrike" kern="1200" dirty="0">
                <a:solidFill>
                  <a:schemeClr val="tx1"/>
                </a:solidFill>
                <a:effectLst/>
                <a:latin typeface="+mn-lt"/>
                <a:ea typeface="+mn-ea"/>
                <a:cs typeface="+mn-cs"/>
              </a:rPr>
              <a:t>: accessed May 5, 2026), University of North Texas Libraries, The Portal to Texas History, </a:t>
            </a:r>
            <a:r>
              <a:rPr lang="en-US" sz="1200" b="0" i="0" u="none" strike="noStrike" kern="1200" dirty="0">
                <a:solidFill>
                  <a:schemeClr val="tx1"/>
                </a:solidFill>
                <a:effectLst/>
                <a:latin typeface="+mn-lt"/>
                <a:ea typeface="+mn-ea"/>
                <a:cs typeface="+mn-cs"/>
                <a:hlinkClick r:id="rId4"/>
              </a:rPr>
              <a:t>https://texashistory.unt.edu</a:t>
            </a:r>
            <a:r>
              <a:rPr lang="en-US" sz="1200" b="0" i="0" u="none" strike="noStrike" kern="1200" dirty="0">
                <a:solidFill>
                  <a:schemeClr val="tx1"/>
                </a:solidFill>
                <a:effectLst/>
                <a:latin typeface="+mn-lt"/>
                <a:ea typeface="+mn-ea"/>
                <a:cs typeface="+mn-cs"/>
              </a:rPr>
              <a:t>; crediting Texas State Historical Association.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680DF-FBC2-44B2-B7B0-5E8793897DE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918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Shahn, Ben. </a:t>
            </a:r>
            <a:r>
              <a:rPr lang="en-US" sz="1200" b="0" i="1" u="none" strike="noStrike" kern="1200" dirty="0">
                <a:solidFill>
                  <a:schemeClr val="tx1"/>
                </a:solidFill>
                <a:effectLst/>
                <a:latin typeface="+mn-lt"/>
                <a:ea typeface="+mn-ea"/>
                <a:cs typeface="+mn-cs"/>
              </a:rPr>
              <a:t>Ex-farmer now on W.P.A. Work Projects Administration, central Ohio</a:t>
            </a:r>
            <a:r>
              <a:rPr lang="en-US" sz="1200" b="0" i="0" u="none" strike="noStrike" kern="1200" dirty="0">
                <a:solidFill>
                  <a:schemeClr val="tx1"/>
                </a:solidFill>
                <a:effectLst/>
                <a:latin typeface="+mn-lt"/>
                <a:ea typeface="+mn-ea"/>
                <a:cs typeface="+mn-cs"/>
              </a:rPr>
              <a:t>. August 1938.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https://www.loc.gov/item/2017732198/</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9380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E7213-9F9E-301D-37EC-3EAE5C01E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3C5A01-888F-B2ED-4D9B-0D09631875B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6584D7-AE7A-954D-3E84-A9C491E99AB1}"/>
              </a:ext>
            </a:extLst>
          </p:cNvPr>
          <p:cNvSpPr>
            <a:spLocks noGrp="1"/>
          </p:cNvSpPr>
          <p:nvPr>
            <p:ph type="body" idx="1"/>
          </p:nvPr>
        </p:nvSpPr>
        <p:spPr/>
        <p:txBody>
          <a:bodyPr/>
          <a:lstStyle/>
          <a:p>
            <a:r>
              <a:rPr lang="en-US" sz="1200" b="0" i="1" kern="1200" dirty="0">
                <a:solidFill>
                  <a:schemeClr val="tx1"/>
                </a:solidFill>
                <a:effectLst/>
                <a:latin typeface="+mn-lt"/>
                <a:ea typeface="+mn-ea"/>
                <a:cs typeface="+mn-cs"/>
              </a:rPr>
              <a:t>Floor of Stock Exchange during market session, New York City</a:t>
            </a:r>
            <a:r>
              <a:rPr lang="en-US" sz="1200" b="0" i="0" kern="1200" dirty="0">
                <a:solidFill>
                  <a:schemeClr val="tx1"/>
                </a:solidFill>
                <a:effectLst/>
                <a:latin typeface="+mn-lt"/>
                <a:ea typeface="+mn-ea"/>
                <a:cs typeface="+mn-cs"/>
              </a:rPr>
              <a:t>. , ca. 1934. Photograph. https://www.loc.gov/item/2006682545/.</a:t>
            </a:r>
          </a:p>
          <a:p>
            <a:br>
              <a:rPr lang="en-US" dirty="0"/>
            </a:br>
            <a:endParaRPr lang="en-US" dirty="0"/>
          </a:p>
        </p:txBody>
      </p:sp>
      <p:sp>
        <p:nvSpPr>
          <p:cNvPr id="4" name="Slide Number Placeholder 3">
            <a:extLst>
              <a:ext uri="{FF2B5EF4-FFF2-40B4-BE49-F238E27FC236}">
                <a16:creationId xmlns:a16="http://schemas.microsoft.com/office/drawing/2014/main" id="{786EAE5C-42C3-7D1F-85A1-CF0B640762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43517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BB6F5-99E4-3B0F-0B83-479B57BC3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0406B-9DFC-B2B1-B8CB-191BEC150C7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B22170-8831-E9CD-7A1C-F2017BD89C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dirty="0">
                <a:solidFill>
                  <a:schemeClr val="tx1"/>
                </a:solidFill>
                <a:effectLst/>
                <a:latin typeface="+mn-lt"/>
                <a:ea typeface="+mn-ea"/>
                <a:cs typeface="+mn-cs"/>
              </a:rPr>
              <a:t>Police give first city doles to unemployed. Police distributing eggs and bread to city's needy at E. 104th St. station house today / by Telegram staff photographer</a:t>
            </a:r>
            <a:r>
              <a:rPr lang="en-US" sz="1200" b="0" i="0" u="none" strike="noStrike" kern="1200" dirty="0">
                <a:solidFill>
                  <a:schemeClr val="tx1"/>
                </a:solidFill>
                <a:effectLst/>
                <a:latin typeface="+mn-lt"/>
                <a:ea typeface="+mn-ea"/>
                <a:cs typeface="+mn-cs"/>
              </a:rPr>
              <a:t>. 1930.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https://www.loc.gov/item/95514429/</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9313AE0A-B815-A238-2072-1A57892B15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9973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92709-05B6-2624-D2A3-F543928A0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CF337-E593-8C70-53C7-4DF19DFCF3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129CF2-9285-A312-1554-3ED9D5579B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Lange, Dorothea. </a:t>
            </a:r>
            <a:r>
              <a:rPr lang="en-US" sz="1200" b="0" i="1" u="none" strike="noStrike" kern="1200" dirty="0">
                <a:solidFill>
                  <a:schemeClr val="tx1"/>
                </a:solidFill>
                <a:effectLst/>
                <a:latin typeface="+mn-lt"/>
                <a:ea typeface="+mn-ea"/>
                <a:cs typeface="+mn-cs"/>
              </a:rPr>
              <a:t>Unemployment benefits aid begins. Line of men inside a division office of the State Employment Service office at San Francisco, California, waiting to register for benefits on one of the first days the office was open. They will receive from six to fifteen dollars per week for up to sixteen weeks. Coincidental with the announcement that the federal unemployment census showed close to ten million persons out of work, twenty-two states begin paying unemployment compensation</a:t>
            </a:r>
            <a:r>
              <a:rPr lang="en-US" sz="1200" b="0" i="0" u="none" strike="noStrike" kern="1200" dirty="0">
                <a:solidFill>
                  <a:schemeClr val="tx1"/>
                </a:solidFill>
                <a:effectLst/>
                <a:latin typeface="+mn-lt"/>
                <a:ea typeface="+mn-ea"/>
                <a:cs typeface="+mn-cs"/>
              </a:rPr>
              <a:t>. January 1938. Photograph. Library of Congress Prints and Photographs Division. </a:t>
            </a:r>
            <a:r>
              <a:rPr lang="en-US" sz="1200" b="0" i="0" u="sng" strike="noStrike" kern="1200" dirty="0">
                <a:solidFill>
                  <a:schemeClr val="tx1"/>
                </a:solidFill>
                <a:effectLst/>
                <a:latin typeface="+mn-lt"/>
                <a:ea typeface="+mn-ea"/>
                <a:cs typeface="+mn-cs"/>
                <a:hlinkClick r:id="rId3"/>
              </a:rPr>
              <a:t>https://www.loc.gov/item/2017770698/</a:t>
            </a:r>
            <a:r>
              <a:rPr lang="en-US" sz="1200" b="0" i="0" u="none" strike="noStrike" kern="1200" dirty="0">
                <a:solidFill>
                  <a:schemeClr val="tx1"/>
                </a:solidFill>
                <a:effectLst/>
                <a:latin typeface="+mn-lt"/>
                <a:ea typeface="+mn-ea"/>
                <a:cs typeface="+mn-cs"/>
              </a:rPr>
              <a:t>. </a:t>
            </a:r>
          </a:p>
          <a:p>
            <a:endParaRPr lang="en-US" dirty="0"/>
          </a:p>
        </p:txBody>
      </p:sp>
      <p:sp>
        <p:nvSpPr>
          <p:cNvPr id="4" name="Slide Number Placeholder 3">
            <a:extLst>
              <a:ext uri="{FF2B5EF4-FFF2-40B4-BE49-F238E27FC236}">
                <a16:creationId xmlns:a16="http://schemas.microsoft.com/office/drawing/2014/main" id="{90B4534D-34F4-1858-3F84-408BB8F40D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2322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94723-B012-11CC-793E-DC3159BF0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E795F7-FCD8-C233-E3B5-BF0FF097D2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CAA735E-C723-C3B5-7B1C-2216E90410FA}"/>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What is a dust storm?  </a:t>
            </a:r>
            <a:r>
              <a:rPr lang="en-US" sz="1200" b="0" i="0" u="none" strike="noStrike" kern="1200" dirty="0">
                <a:solidFill>
                  <a:schemeClr val="tx1"/>
                </a:solidFill>
                <a:effectLst/>
                <a:latin typeface="+mn-lt"/>
                <a:ea typeface="+mn-ea"/>
                <a:cs typeface="+mn-cs"/>
                <a:hlinkClick r:id="rId3"/>
              </a:rPr>
              <a:t>National Environmental Satellite, Data, and Information Service</a:t>
            </a:r>
            <a:r>
              <a:rPr lang="en-US" sz="1200" b="0" i="0" u="none" strike="noStrike" kern="1200" dirty="0">
                <a:solidFill>
                  <a:schemeClr val="tx1"/>
                </a:solidFill>
                <a:effectLst/>
                <a:latin typeface="+mn-lt"/>
                <a:ea typeface="+mn-ea"/>
                <a:cs typeface="+mn-cs"/>
              </a:rPr>
              <a:t>. </a:t>
            </a:r>
            <a:endParaRPr lang="en-US" b="0" dirty="0">
              <a:effectLst/>
            </a:endParaRPr>
          </a:p>
          <a:p>
            <a:pPr rtl="0"/>
            <a:r>
              <a:rPr lang="en-US" sz="1200" b="0" i="0" u="none" strike="noStrike" kern="1200" dirty="0">
                <a:solidFill>
                  <a:schemeClr val="tx1"/>
                </a:solidFill>
                <a:effectLst/>
                <a:latin typeface="+mn-lt"/>
                <a:ea typeface="+mn-ea"/>
                <a:cs typeface="+mn-cs"/>
              </a:rPr>
              <a:t>Accessed 4/13/2026 </a:t>
            </a:r>
            <a:r>
              <a:rPr lang="en-US" sz="1200" b="0" i="0" u="sng" strike="noStrike" kern="1200" dirty="0">
                <a:solidFill>
                  <a:schemeClr val="tx1"/>
                </a:solidFill>
                <a:effectLst/>
                <a:latin typeface="+mn-lt"/>
                <a:ea typeface="+mn-ea"/>
                <a:cs typeface="+mn-cs"/>
                <a:hlinkClick r:id="rId4"/>
              </a:rPr>
              <a:t>https://www.nesdis.noaa.gov/about/k-12-education/dust-ash-fire-smoke/what-dust-storm</a:t>
            </a:r>
            <a:r>
              <a:rPr lang="en-US" sz="1200" b="0" i="0" u="none" strike="noStrike" kern="1200" dirty="0">
                <a:solidFill>
                  <a:schemeClr val="tx1"/>
                </a:solidFill>
                <a:effectLst/>
                <a:latin typeface="+mn-lt"/>
                <a:ea typeface="+mn-ea"/>
                <a:cs typeface="+mn-cs"/>
              </a:rPr>
              <a:t> </a:t>
            </a:r>
            <a:endParaRPr lang="en-US" b="0" dirty="0">
              <a:effectLst/>
            </a:endParaRPr>
          </a:p>
          <a:p>
            <a:br>
              <a:rPr lang="en-US" dirty="0"/>
            </a:br>
            <a:endParaRPr lang="en-US" dirty="0"/>
          </a:p>
        </p:txBody>
      </p:sp>
      <p:sp>
        <p:nvSpPr>
          <p:cNvPr id="4" name="Slide Number Placeholder 3">
            <a:extLst>
              <a:ext uri="{FF2B5EF4-FFF2-40B4-BE49-F238E27FC236}">
                <a16:creationId xmlns:a16="http://schemas.microsoft.com/office/drawing/2014/main" id="{DD3CFBED-1419-75DB-C0CB-B3C6C0B435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A45CF8-16AB-4FEE-B433-1C48B51145F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64602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72358-9696-1A05-B373-998FF74B02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C8945D3-1EE8-240A-0E87-24B3761555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CCEC996-7C72-1F0F-ECA0-8482667D885D}"/>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5" name="Footer Placeholder 4">
            <a:extLst>
              <a:ext uri="{FF2B5EF4-FFF2-40B4-BE49-F238E27FC236}">
                <a16:creationId xmlns:a16="http://schemas.microsoft.com/office/drawing/2014/main" id="{4AAC3462-13D2-C77F-C763-4C561A52FA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0853B5-E049-5CEE-A11F-34049DC7BF59}"/>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195713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821E8-F92C-A0D5-906E-6E38A5E2DB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EAEF63-CAA2-F46B-EFD9-1A96602660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4BF1E5-9989-10B7-DF19-0BFC3E79EFB0}"/>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5" name="Footer Placeholder 4">
            <a:extLst>
              <a:ext uri="{FF2B5EF4-FFF2-40B4-BE49-F238E27FC236}">
                <a16:creationId xmlns:a16="http://schemas.microsoft.com/office/drawing/2014/main" id="{A7C45F3E-27DF-8121-EB7A-82E228E480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63FE3E-2A1D-0BE8-574A-CF182C481A5C}"/>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642736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46A27-21DF-2C21-C8F4-F84D9E8CA1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C4EE82-C7E8-33B3-1E3F-DB50F4D0C20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D0959A-662E-1813-DA53-EB10104F19BF}"/>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5" name="Footer Placeholder 4">
            <a:extLst>
              <a:ext uri="{FF2B5EF4-FFF2-40B4-BE49-F238E27FC236}">
                <a16:creationId xmlns:a16="http://schemas.microsoft.com/office/drawing/2014/main" id="{233FA59E-553C-3B3F-7F6B-1057E95BA4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AF21B-573A-E22B-C1BB-E826207A4EDD}"/>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4018237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AB1F6-45EC-F69B-2ABB-90661DC0AF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E057D7-D1A8-6574-12B6-408365F957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D094B7-85CF-603C-0247-C45E90C822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A60F88-39B0-33D6-1558-AC8912ADA6FD}"/>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6" name="Footer Placeholder 5">
            <a:extLst>
              <a:ext uri="{FF2B5EF4-FFF2-40B4-BE49-F238E27FC236}">
                <a16:creationId xmlns:a16="http://schemas.microsoft.com/office/drawing/2014/main" id="{5585CEA4-E791-FCB2-E009-A94F219AD7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70A7FC-724B-5D52-4B73-C2FDFE27A19D}"/>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943864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DECAF-C2A7-D6AC-6DBF-DDDEAEAF3A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5FA067-3402-B5AF-92B1-D4757A2758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1149D2-72A0-8422-4D40-4D26B0D425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90DAB7-C6CA-792A-2607-EE2905EC77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8AC421-6BD6-951E-D789-B29E5CB2E0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694427-6254-3F33-8320-BB0FA1873679}"/>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8" name="Footer Placeholder 7">
            <a:extLst>
              <a:ext uri="{FF2B5EF4-FFF2-40B4-BE49-F238E27FC236}">
                <a16:creationId xmlns:a16="http://schemas.microsoft.com/office/drawing/2014/main" id="{01886CBB-0996-C290-C86C-94BD37C960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82EF52-4AD4-C466-C480-61418A40F85F}"/>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3685744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0E208-CF45-599B-6AB5-89C330B9FD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358C11-4EAD-912B-3EC8-29B20E88B938}"/>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4" name="Footer Placeholder 3">
            <a:extLst>
              <a:ext uri="{FF2B5EF4-FFF2-40B4-BE49-F238E27FC236}">
                <a16:creationId xmlns:a16="http://schemas.microsoft.com/office/drawing/2014/main" id="{0F748B0D-2768-0D14-5FF7-238DC1D534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0615F3-602C-D03F-CB64-4E2C78DFB49B}"/>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781522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31639B-D13C-D925-3D32-094458348BFC}"/>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3" name="Footer Placeholder 2">
            <a:extLst>
              <a:ext uri="{FF2B5EF4-FFF2-40B4-BE49-F238E27FC236}">
                <a16:creationId xmlns:a16="http://schemas.microsoft.com/office/drawing/2014/main" id="{7A7B296C-D4EE-CC34-1C34-E999989FA5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3FCBE3-2293-92BD-E2C1-9CED38FE38C7}"/>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470628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57A92-854B-EA93-F223-93266AACF1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EBD434B-62CF-1A25-B3B6-AA01E97246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E8EE0C-4A02-0610-10BE-772C7BA32D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A7EE90-1F79-F3FA-FAB8-5288C5CD8E80}"/>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6" name="Footer Placeholder 5">
            <a:extLst>
              <a:ext uri="{FF2B5EF4-FFF2-40B4-BE49-F238E27FC236}">
                <a16:creationId xmlns:a16="http://schemas.microsoft.com/office/drawing/2014/main" id="{8B09887A-16A7-7FA9-E4BA-F04757A3E2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C46AE3-DD1A-677D-1D61-30ECC1AC6323}"/>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045393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9EBB-3B90-33F4-D939-C14DDD4766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FE6FA7-E63A-F1FE-5615-AFA8B5C956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C2C049-29C3-7DB4-C79E-3E4683CA4F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0CB0CB-301F-E363-5CF2-4B7724CBF38A}"/>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6" name="Footer Placeholder 5">
            <a:extLst>
              <a:ext uri="{FF2B5EF4-FFF2-40B4-BE49-F238E27FC236}">
                <a16:creationId xmlns:a16="http://schemas.microsoft.com/office/drawing/2014/main" id="{FBD24BD1-7709-1780-8FA4-60D3D15951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2D49B6-6FEB-3370-9A9E-332CD27F86D5}"/>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544598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C878E-DB3F-313F-CD29-8B025F8234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8FB42F1-AC22-7B6C-FF25-DF104AA36D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9E4B2-7FE7-A6D2-EC7C-5C58A627A412}"/>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5" name="Footer Placeholder 4">
            <a:extLst>
              <a:ext uri="{FF2B5EF4-FFF2-40B4-BE49-F238E27FC236}">
                <a16:creationId xmlns:a16="http://schemas.microsoft.com/office/drawing/2014/main" id="{6997E423-365C-8A70-112F-24736BE25E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69AF9C-1554-03E8-D216-A9C6C2BC8B6F}"/>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3114241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610F0C-A785-4B95-25C2-6D8EB2C119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95272A-13E4-F7B4-BFCA-2C4F323FE1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795911-6454-289B-5D7F-7678F91F981D}"/>
              </a:ext>
            </a:extLst>
          </p:cNvPr>
          <p:cNvSpPr>
            <a:spLocks noGrp="1"/>
          </p:cNvSpPr>
          <p:nvPr>
            <p:ph type="dt" sz="half" idx="10"/>
          </p:nvPr>
        </p:nvSpPr>
        <p:spPr/>
        <p:txBody>
          <a:bodyPr/>
          <a:lstStyle/>
          <a:p>
            <a:fld id="{B19F6F75-7FFB-4234-9357-80A879543817}" type="datetimeFigureOut">
              <a:rPr lang="en-US" smtClean="0"/>
              <a:t>9/1/2026</a:t>
            </a:fld>
            <a:endParaRPr lang="en-US"/>
          </a:p>
        </p:txBody>
      </p:sp>
      <p:sp>
        <p:nvSpPr>
          <p:cNvPr id="5" name="Footer Placeholder 4">
            <a:extLst>
              <a:ext uri="{FF2B5EF4-FFF2-40B4-BE49-F238E27FC236}">
                <a16:creationId xmlns:a16="http://schemas.microsoft.com/office/drawing/2014/main" id="{184725E5-4C41-D6FE-B861-03761E06D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3E487-CF94-CD0E-44C5-A1DCEB6DAB81}"/>
              </a:ext>
            </a:extLst>
          </p:cNvPr>
          <p:cNvSpPr>
            <a:spLocks noGrp="1"/>
          </p:cNvSpPr>
          <p:nvPr>
            <p:ph type="sldNum" sz="quarter" idx="12"/>
          </p:nvPr>
        </p:nvSpPr>
        <p:spPr/>
        <p:txBody>
          <a:bodyPr/>
          <a:lstStyle/>
          <a:p>
            <a:fld id="{EB3FFB1D-99DB-4C19-913A-9419B2342F4B}" type="slidenum">
              <a:rPr lang="en-US" smtClean="0"/>
              <a:t>‹#›</a:t>
            </a:fld>
            <a:endParaRPr lang="en-US"/>
          </a:p>
        </p:txBody>
      </p:sp>
    </p:spTree>
    <p:extLst>
      <p:ext uri="{BB962C8B-B14F-4D97-AF65-F5344CB8AC3E}">
        <p14:creationId xmlns:p14="http://schemas.microsoft.com/office/powerpoint/2010/main" val="2036100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9/1/2026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4547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9/1/2026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292855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9/1/2026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1950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9/1/2026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251718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9/1/2026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971605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9/1/2026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499777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9/1/2026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1180159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9/1/2026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1846164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9/1/2026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015240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9/1/2026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615038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9/1/2026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393308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9AB4-11EA-2EF7-BC14-507C46EC59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88630-C0D8-AEE4-087A-7978085F95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BE9C63-3578-9AEB-2C69-9D5615724EE8}"/>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5" name="Footer Placeholder 4">
            <a:extLst>
              <a:ext uri="{FF2B5EF4-FFF2-40B4-BE49-F238E27FC236}">
                <a16:creationId xmlns:a16="http://schemas.microsoft.com/office/drawing/2014/main" id="{ED0B5168-E5B3-6681-7CA5-E079E853A1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CA7FD8-9950-4CAD-9019-8D386561B813}"/>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8997880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AEC78-6D01-F976-75AF-2786B3F71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110C50-97BA-57AC-5060-A17B946BA5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51A090-0F31-90DC-961A-4917794A07D9}"/>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5" name="Footer Placeholder 4">
            <a:extLst>
              <a:ext uri="{FF2B5EF4-FFF2-40B4-BE49-F238E27FC236}">
                <a16:creationId xmlns:a16="http://schemas.microsoft.com/office/drawing/2014/main" id="{3B3883ED-827E-130A-B811-71A0D11BA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997D5-3AF8-2009-71D3-459940A1E68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3994130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F00D-439A-DA30-583D-C2AEF335BB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C418D-7580-D94D-FBE6-773096A19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870EE-E8A5-CC00-AD89-98DE42083788}"/>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5" name="Footer Placeholder 4">
            <a:extLst>
              <a:ext uri="{FF2B5EF4-FFF2-40B4-BE49-F238E27FC236}">
                <a16:creationId xmlns:a16="http://schemas.microsoft.com/office/drawing/2014/main" id="{B416D923-CA09-600B-CE05-88F28F8575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529CA-E8A3-C211-A61D-7B663A6E1268}"/>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13680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DA97-7F3A-1250-744C-F00E25FB7B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7F9CA-9966-0AF0-7CD5-A4CD31A14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2CBC39-49D5-7A62-9DF1-14788587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CFEE09-0F71-7EA3-D140-B77CFB32664B}"/>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6" name="Footer Placeholder 5">
            <a:extLst>
              <a:ext uri="{FF2B5EF4-FFF2-40B4-BE49-F238E27FC236}">
                <a16:creationId xmlns:a16="http://schemas.microsoft.com/office/drawing/2014/main" id="{0D232475-568A-55FB-B3BB-2175D769F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D0006-E1E7-AF46-29C7-68CC991971B1}"/>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6425286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4B4D-4E9A-4D9A-D121-FD38B5E577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877BFC-26B2-0918-F607-C55AB9DBB9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79D848-1E5C-FC85-0C0B-FB406F56B5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EAFE5-17AF-79AD-497D-B6DB3A2F97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C42679-F77F-244A-E03F-5785ACA1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F92E52-A5EA-C530-D590-18C695007DD8}"/>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8" name="Footer Placeholder 7">
            <a:extLst>
              <a:ext uri="{FF2B5EF4-FFF2-40B4-BE49-F238E27FC236}">
                <a16:creationId xmlns:a16="http://schemas.microsoft.com/office/drawing/2014/main" id="{33AA7980-FE1E-A18C-6B20-EF7CC135EE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40694A-9871-9732-CBE8-CA1FB098AA3C}"/>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23806702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3B70-553C-AB81-1D48-06CC62D001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646B08-F184-E1D1-33AE-FC26C35219BA}"/>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4" name="Footer Placeholder 3">
            <a:extLst>
              <a:ext uri="{FF2B5EF4-FFF2-40B4-BE49-F238E27FC236}">
                <a16:creationId xmlns:a16="http://schemas.microsoft.com/office/drawing/2014/main" id="{B0DDE5D2-8908-C76D-AD5B-529DDA3718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552196-621A-06BC-F7B5-201C37DFFDDA}"/>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596609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5B011E-E20E-5E48-052A-27272F44D6AF}"/>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3" name="Footer Placeholder 2">
            <a:extLst>
              <a:ext uri="{FF2B5EF4-FFF2-40B4-BE49-F238E27FC236}">
                <a16:creationId xmlns:a16="http://schemas.microsoft.com/office/drawing/2014/main" id="{7B9B6582-88D1-5B0A-0A01-4A856951E3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DE38B72-B7C6-1BFE-5B6F-8D83621BA30E}"/>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552508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7AC5-D649-8D17-2865-33378B2FD1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2FCA4-352B-C661-1DA9-DF3D764274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9FE1A-944A-4D36-4E77-AA7E6B1FD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058D2D-B503-1342-0F97-D9039BC9836B}"/>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6" name="Footer Placeholder 5">
            <a:extLst>
              <a:ext uri="{FF2B5EF4-FFF2-40B4-BE49-F238E27FC236}">
                <a16:creationId xmlns:a16="http://schemas.microsoft.com/office/drawing/2014/main" id="{A8E1F6FA-D070-32C8-152C-E03074504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83C283-FACF-EF67-7694-94BEDEABF365}"/>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16545031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DF25D-EBC7-FF5D-89CD-C5146C7467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E2F8D9-CAF0-A34F-0743-A98CA21915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23D48B-940C-9496-68E6-9AFDFE935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D9992-8E3C-36CB-47C8-4AE5730447F4}"/>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6" name="Footer Placeholder 5">
            <a:extLst>
              <a:ext uri="{FF2B5EF4-FFF2-40B4-BE49-F238E27FC236}">
                <a16:creationId xmlns:a16="http://schemas.microsoft.com/office/drawing/2014/main" id="{1F9B3792-B134-0A45-A836-AB354C8DE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4140A1-D5FB-3B98-0CA5-D9B9C96D335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888045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92B3-8445-7B21-B5F7-626E2FB1609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76A29A-FA86-AA35-F273-0912ED3327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E7A0D-47D1-466A-1DB7-10E1C8A03547}"/>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5" name="Footer Placeholder 4">
            <a:extLst>
              <a:ext uri="{FF2B5EF4-FFF2-40B4-BE49-F238E27FC236}">
                <a16:creationId xmlns:a16="http://schemas.microsoft.com/office/drawing/2014/main" id="{AC30DC77-DBB0-7C37-9194-B7CF519DA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E0EA-DFBD-3E2D-5CC0-F9E30129A586}"/>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6607668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68504-E91F-C91A-7D39-A7DB3A116C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75A876-6F27-9173-9EA7-A9542C96D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3ABD25-BB8F-6077-0A17-F3402E5CFC4D}"/>
              </a:ext>
            </a:extLst>
          </p:cNvPr>
          <p:cNvSpPr>
            <a:spLocks noGrp="1"/>
          </p:cNvSpPr>
          <p:nvPr>
            <p:ph type="dt" sz="half" idx="10"/>
          </p:nvPr>
        </p:nvSpPr>
        <p:spPr/>
        <p:txBody>
          <a:bodyPr/>
          <a:lstStyle/>
          <a:p>
            <a:fld id="{EB3EE0DE-B61D-4686-9A74-FCC262FC058F}" type="datetimeFigureOut">
              <a:rPr lang="en-US" smtClean="0"/>
              <a:t>9/1/2026</a:t>
            </a:fld>
            <a:endParaRPr lang="en-US"/>
          </a:p>
        </p:txBody>
      </p:sp>
      <p:sp>
        <p:nvSpPr>
          <p:cNvPr id="5" name="Footer Placeholder 4">
            <a:extLst>
              <a:ext uri="{FF2B5EF4-FFF2-40B4-BE49-F238E27FC236}">
                <a16:creationId xmlns:a16="http://schemas.microsoft.com/office/drawing/2014/main" id="{F5A87650-6590-E14F-7714-13BD4AA131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922D6A-7093-F4F2-E47B-D3DAFE087CEB}"/>
              </a:ext>
            </a:extLst>
          </p:cNvPr>
          <p:cNvSpPr>
            <a:spLocks noGrp="1"/>
          </p:cNvSpPr>
          <p:nvPr>
            <p:ph type="sldNum" sz="quarter" idx="12"/>
          </p:nvPr>
        </p:nvSpPr>
        <p:spPr/>
        <p:txBody>
          <a:bodyPr/>
          <a:lstStyle/>
          <a:p>
            <a:fld id="{B8249CB4-7204-49F1-8046-C8D8E4B91AF4}" type="slidenum">
              <a:rPr lang="en-US" smtClean="0"/>
              <a:t>‹#›</a:t>
            </a:fld>
            <a:endParaRPr lang="en-US"/>
          </a:p>
        </p:txBody>
      </p:sp>
    </p:spTree>
    <p:extLst>
      <p:ext uri="{BB962C8B-B14F-4D97-AF65-F5344CB8AC3E}">
        <p14:creationId xmlns:p14="http://schemas.microsoft.com/office/powerpoint/2010/main" val="3911194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6B57DE-890A-B15C-D9D6-9EFDA0B2E0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B52497-3662-E231-0F10-F238F162C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F77EC4-1CBB-927B-06B6-C53FED0A65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9F6F75-7FFB-4234-9357-80A879543817}" type="datetimeFigureOut">
              <a:rPr lang="en-US" smtClean="0"/>
              <a:t>9/1/2026</a:t>
            </a:fld>
            <a:endParaRPr lang="en-US"/>
          </a:p>
        </p:txBody>
      </p:sp>
      <p:sp>
        <p:nvSpPr>
          <p:cNvPr id="5" name="Footer Placeholder 4">
            <a:extLst>
              <a:ext uri="{FF2B5EF4-FFF2-40B4-BE49-F238E27FC236}">
                <a16:creationId xmlns:a16="http://schemas.microsoft.com/office/drawing/2014/main" id="{7416C3EF-C98A-B652-13D6-796A5A2333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B26EAE2-9A5D-6A54-A032-6423AAAA5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3FFB1D-99DB-4C19-913A-9419B2342F4B}" type="slidenum">
              <a:rPr lang="en-US" smtClean="0"/>
              <a:t>‹#›</a:t>
            </a:fld>
            <a:endParaRPr lang="en-US"/>
          </a:p>
        </p:txBody>
      </p:sp>
    </p:spTree>
    <p:extLst>
      <p:ext uri="{BB962C8B-B14F-4D97-AF65-F5344CB8AC3E}">
        <p14:creationId xmlns:p14="http://schemas.microsoft.com/office/powerpoint/2010/main" val="1164254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9/1/2026</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31823427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A7266-29F9-C67F-9B5D-85F143562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5BF55C-8A3D-15F8-E369-1B8FB7FC9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BE2DBE-121C-FFC5-8A7D-AEA1A7A109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3EE0DE-B61D-4686-9A74-FCC262FC058F}" type="datetimeFigureOut">
              <a:rPr lang="en-US" smtClean="0"/>
              <a:t>9/1/2026</a:t>
            </a:fld>
            <a:endParaRPr lang="en-US"/>
          </a:p>
        </p:txBody>
      </p:sp>
      <p:sp>
        <p:nvSpPr>
          <p:cNvPr id="5" name="Footer Placeholder 4">
            <a:extLst>
              <a:ext uri="{FF2B5EF4-FFF2-40B4-BE49-F238E27FC236}">
                <a16:creationId xmlns:a16="http://schemas.microsoft.com/office/drawing/2014/main" id="{241F88F5-DB59-EB14-6029-50C1AB501C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15CB06-34EC-7429-4553-93446FD46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249CB4-7204-49F1-8046-C8D8E4B91AF4}" type="slidenum">
              <a:rPr lang="en-US" smtClean="0"/>
              <a:t>‹#›</a:t>
            </a:fld>
            <a:endParaRPr lang="en-US"/>
          </a:p>
        </p:txBody>
      </p:sp>
    </p:spTree>
    <p:extLst>
      <p:ext uri="{BB962C8B-B14F-4D97-AF65-F5344CB8AC3E}">
        <p14:creationId xmlns:p14="http://schemas.microsoft.com/office/powerpoint/2010/main" val="29432354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9.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40" name="Rectangle 1039">
            <a:extLst>
              <a:ext uri="{FF2B5EF4-FFF2-40B4-BE49-F238E27FC236}">
                <a16:creationId xmlns:a16="http://schemas.microsoft.com/office/drawing/2014/main" id="{C49B6340-9D54-4548-B87C-24BA7EA53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2" descr="A Black and white photograph of a one-room shack constructed out of aluminum, wood, and 7-up boxes. The landscape is dry, rocky and barren with other small shack houses in the background. There is a woman in the doorway of the house in the foreground with a small child pushing the door open. ">
            <a:extLst>
              <a:ext uri="{FF2B5EF4-FFF2-40B4-BE49-F238E27FC236}">
                <a16:creationId xmlns:a16="http://schemas.microsoft.com/office/drawing/2014/main" id="{6F823385-E85B-AC56-8A35-FE91E61C3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3315" b="-1"/>
          <a:stretch>
            <a:fillRect/>
          </a:stretch>
        </p:blipFill>
        <p:spPr bwMode="auto">
          <a:xfrm>
            <a:off x="-50042" y="-39158"/>
            <a:ext cx="7918858" cy="6897158"/>
          </a:xfrm>
          <a:prstGeom prst="rect">
            <a:avLst/>
          </a:prstGeom>
          <a:noFill/>
          <a:extLst>
            <a:ext uri="{909E8E84-426E-40DD-AFC4-6F175D3DCCD1}">
              <a14:hiddenFill xmlns:a14="http://schemas.microsoft.com/office/drawing/2010/main">
                <a:solidFill>
                  <a:srgbClr val="FFFFFF"/>
                </a:solidFill>
              </a14:hiddenFill>
            </a:ext>
          </a:extLst>
        </p:spPr>
      </p:pic>
      <p:sp useBgFill="1">
        <p:nvSpPr>
          <p:cNvPr id="1042" name="Freeform: Shape 1041">
            <a:extLst>
              <a:ext uri="{FF2B5EF4-FFF2-40B4-BE49-F238E27FC236}">
                <a16:creationId xmlns:a16="http://schemas.microsoft.com/office/drawing/2014/main" id="{F1D5403D-09EC-41DB-B916-A09C0E5AE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99031" y="-39157"/>
            <a:ext cx="5592970" cy="6897158"/>
          </a:xfrm>
          <a:custGeom>
            <a:avLst/>
            <a:gdLst>
              <a:gd name="connsiteX0" fmla="*/ 4912746 w 5592970"/>
              <a:gd name="connsiteY0" fmla="*/ 2355321 h 6897159"/>
              <a:gd name="connsiteX1" fmla="*/ 4714738 w 5592970"/>
              <a:gd name="connsiteY1" fmla="*/ 2553329 h 6897159"/>
              <a:gd name="connsiteX2" fmla="*/ 4912746 w 5592970"/>
              <a:gd name="connsiteY2" fmla="*/ 2751337 h 6897159"/>
              <a:gd name="connsiteX3" fmla="*/ 5110754 w 5592970"/>
              <a:gd name="connsiteY3" fmla="*/ 2553329 h 6897159"/>
              <a:gd name="connsiteX4" fmla="*/ 4912746 w 5592970"/>
              <a:gd name="connsiteY4" fmla="*/ 2355321 h 6897159"/>
              <a:gd name="connsiteX5" fmla="*/ 4769785 w 5592970"/>
              <a:gd name="connsiteY5" fmla="*/ 1301525 h 6897159"/>
              <a:gd name="connsiteX6" fmla="*/ 4358192 w 5592970"/>
              <a:gd name="connsiteY6" fmla="*/ 1713118 h 6897159"/>
              <a:gd name="connsiteX7" fmla="*/ 4769785 w 5592970"/>
              <a:gd name="connsiteY7" fmla="*/ 2124711 h 6897159"/>
              <a:gd name="connsiteX8" fmla="*/ 5181378 w 5592970"/>
              <a:gd name="connsiteY8" fmla="*/ 1713118 h 6897159"/>
              <a:gd name="connsiteX9" fmla="*/ 4769785 w 5592970"/>
              <a:gd name="connsiteY9" fmla="*/ 1301525 h 6897159"/>
              <a:gd name="connsiteX10" fmla="*/ 1485712 w 5592970"/>
              <a:gd name="connsiteY10" fmla="*/ 0 h 6897159"/>
              <a:gd name="connsiteX11" fmla="*/ 1911850 w 5592970"/>
              <a:gd name="connsiteY11" fmla="*/ 0 h 6897159"/>
              <a:gd name="connsiteX12" fmla="*/ 4693359 w 5592970"/>
              <a:gd name="connsiteY12" fmla="*/ 0 h 6897159"/>
              <a:gd name="connsiteX13" fmla="*/ 4687196 w 5592970"/>
              <a:gd name="connsiteY13" fmla="*/ 186052 h 6897159"/>
              <a:gd name="connsiteX14" fmla="*/ 4689492 w 5592970"/>
              <a:gd name="connsiteY14" fmla="*/ 422393 h 6897159"/>
              <a:gd name="connsiteX15" fmla="*/ 5029277 w 5592970"/>
              <a:gd name="connsiteY15" fmla="*/ 1074198 h 6897159"/>
              <a:gd name="connsiteX16" fmla="*/ 5368989 w 5592970"/>
              <a:gd name="connsiteY16" fmla="*/ 2604190 h 6897159"/>
              <a:gd name="connsiteX17" fmla="*/ 5030698 w 5592970"/>
              <a:gd name="connsiteY17" fmla="*/ 3182337 h 6897159"/>
              <a:gd name="connsiteX18" fmla="*/ 4910556 w 5592970"/>
              <a:gd name="connsiteY18" fmla="*/ 4667756 h 6897159"/>
              <a:gd name="connsiteX19" fmla="*/ 5374561 w 5592970"/>
              <a:gd name="connsiteY19" fmla="*/ 5703238 h 6897159"/>
              <a:gd name="connsiteX20" fmla="*/ 5591170 w 5592970"/>
              <a:gd name="connsiteY20" fmla="*/ 6745970 h 6897159"/>
              <a:gd name="connsiteX21" fmla="*/ 5592970 w 5592970"/>
              <a:gd name="connsiteY21" fmla="*/ 6897158 h 6897159"/>
              <a:gd name="connsiteX22" fmla="*/ 2734191 w 5592970"/>
              <a:gd name="connsiteY22" fmla="*/ 6897158 h 6897159"/>
              <a:gd name="connsiteX23" fmla="*/ 2734191 w 5592970"/>
              <a:gd name="connsiteY23" fmla="*/ 6897159 h 6897159"/>
              <a:gd name="connsiteX24" fmla="*/ 0 w 5592970"/>
              <a:gd name="connsiteY24" fmla="*/ 6897159 h 6897159"/>
              <a:gd name="connsiteX25" fmla="*/ 0 w 5592970"/>
              <a:gd name="connsiteY25" fmla="*/ 1 h 6897159"/>
              <a:gd name="connsiteX26" fmla="*/ 1485712 w 5592970"/>
              <a:gd name="connsiteY26" fmla="*/ 1 h 689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92970" h="6897159">
                <a:moveTo>
                  <a:pt x="4912746" y="2355321"/>
                </a:moveTo>
                <a:cubicBezTo>
                  <a:pt x="4803389" y="2355321"/>
                  <a:pt x="4714738" y="2443972"/>
                  <a:pt x="4714738" y="2553329"/>
                </a:cubicBezTo>
                <a:cubicBezTo>
                  <a:pt x="4714738" y="2662686"/>
                  <a:pt x="4803389" y="2751337"/>
                  <a:pt x="4912746" y="2751337"/>
                </a:cubicBezTo>
                <a:cubicBezTo>
                  <a:pt x="5022103" y="2751337"/>
                  <a:pt x="5110754" y="2662686"/>
                  <a:pt x="5110754" y="2553329"/>
                </a:cubicBezTo>
                <a:cubicBezTo>
                  <a:pt x="5110754" y="2443972"/>
                  <a:pt x="5022103" y="2355321"/>
                  <a:pt x="4912746" y="2355321"/>
                </a:cubicBezTo>
                <a:close/>
                <a:moveTo>
                  <a:pt x="4769785" y="1301525"/>
                </a:moveTo>
                <a:cubicBezTo>
                  <a:pt x="4542468" y="1301525"/>
                  <a:pt x="4358192" y="1485801"/>
                  <a:pt x="4358192" y="1713118"/>
                </a:cubicBezTo>
                <a:cubicBezTo>
                  <a:pt x="4358192" y="1940435"/>
                  <a:pt x="4542468" y="2124711"/>
                  <a:pt x="4769785" y="2124711"/>
                </a:cubicBezTo>
                <a:cubicBezTo>
                  <a:pt x="4997102" y="2124711"/>
                  <a:pt x="5181378" y="1940435"/>
                  <a:pt x="5181378" y="1713118"/>
                </a:cubicBezTo>
                <a:cubicBezTo>
                  <a:pt x="5181378" y="1485801"/>
                  <a:pt x="4997102" y="1301525"/>
                  <a:pt x="4769785" y="1301525"/>
                </a:cubicBezTo>
                <a:close/>
                <a:moveTo>
                  <a:pt x="1485712" y="0"/>
                </a:moveTo>
                <a:lnTo>
                  <a:pt x="1911850" y="0"/>
                </a:lnTo>
                <a:lnTo>
                  <a:pt x="4693359" y="0"/>
                </a:lnTo>
                <a:lnTo>
                  <a:pt x="4687196" y="186052"/>
                </a:lnTo>
                <a:cubicBezTo>
                  <a:pt x="4686166" y="265025"/>
                  <a:pt x="4686829" y="343862"/>
                  <a:pt x="4689492" y="422393"/>
                </a:cubicBezTo>
                <a:cubicBezTo>
                  <a:pt x="4699496" y="713539"/>
                  <a:pt x="4872938" y="896626"/>
                  <a:pt x="5029277" y="1074198"/>
                </a:cubicBezTo>
                <a:cubicBezTo>
                  <a:pt x="5418992" y="1516672"/>
                  <a:pt x="5551614" y="2043761"/>
                  <a:pt x="5368989" y="2604190"/>
                </a:cubicBezTo>
                <a:cubicBezTo>
                  <a:pt x="5298163" y="2821542"/>
                  <a:pt x="5160452" y="3010355"/>
                  <a:pt x="5030698" y="3182337"/>
                </a:cubicBezTo>
                <a:cubicBezTo>
                  <a:pt x="4682698" y="3643429"/>
                  <a:pt x="4696957" y="4178177"/>
                  <a:pt x="4910556" y="4667756"/>
                </a:cubicBezTo>
                <a:cubicBezTo>
                  <a:pt x="5062728" y="5015306"/>
                  <a:pt x="5245193" y="5341884"/>
                  <a:pt x="5374561" y="5703238"/>
                </a:cubicBezTo>
                <a:cubicBezTo>
                  <a:pt x="5500512" y="6053410"/>
                  <a:pt x="5575240" y="6402760"/>
                  <a:pt x="5591170" y="6745970"/>
                </a:cubicBezTo>
                <a:lnTo>
                  <a:pt x="5592970" y="6897158"/>
                </a:lnTo>
                <a:lnTo>
                  <a:pt x="2734191" y="6897158"/>
                </a:lnTo>
                <a:lnTo>
                  <a:pt x="2734191" y="6897159"/>
                </a:lnTo>
                <a:lnTo>
                  <a:pt x="0" y="6897159"/>
                </a:lnTo>
                <a:lnTo>
                  <a:pt x="0" y="1"/>
                </a:lnTo>
                <a:lnTo>
                  <a:pt x="1485712"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C0AF97-B1C7-ACDC-AA84-18DD3E14F324}"/>
              </a:ext>
            </a:extLst>
          </p:cNvPr>
          <p:cNvSpPr>
            <a:spLocks noGrp="1"/>
          </p:cNvSpPr>
          <p:nvPr>
            <p:ph type="ctrTitle"/>
          </p:nvPr>
        </p:nvSpPr>
        <p:spPr>
          <a:xfrm>
            <a:off x="7703821" y="857250"/>
            <a:ext cx="4145824" cy="2652713"/>
          </a:xfrm>
        </p:spPr>
        <p:txBody>
          <a:bodyPr>
            <a:normAutofit/>
          </a:bodyPr>
          <a:lstStyle/>
          <a:p>
            <a:pPr algn="r">
              <a:lnSpc>
                <a:spcPct val="90000"/>
              </a:lnSpc>
            </a:pPr>
            <a:r>
              <a:rPr lang="en-US" sz="6000" b="1" dirty="0">
                <a:solidFill>
                  <a:schemeClr val="tx1">
                    <a:lumMod val="75000"/>
                    <a:lumOff val="25000"/>
                  </a:schemeClr>
                </a:solidFill>
                <a:latin typeface="Gotham book"/>
              </a:rPr>
              <a:t>Unidad 12: </a:t>
            </a:r>
            <a:br>
              <a:rPr lang="en-US" sz="6000" b="1" dirty="0">
                <a:latin typeface="Gotham book"/>
              </a:rPr>
            </a:br>
            <a:r>
              <a:rPr lang="en-US" sz="6000" b="1" dirty="0">
                <a:solidFill>
                  <a:srgbClr val="0070C0"/>
                </a:solidFill>
                <a:latin typeface="Gotham book"/>
              </a:rPr>
              <a:t>La Gran </a:t>
            </a:r>
            <a:r>
              <a:rPr lang="en-US" sz="6000" b="1" dirty="0" err="1">
                <a:solidFill>
                  <a:srgbClr val="0070C0"/>
                </a:solidFill>
                <a:latin typeface="Gotham book"/>
              </a:rPr>
              <a:t>Depresión</a:t>
            </a:r>
            <a:endParaRPr lang="en-US" sz="6000" b="1" dirty="0">
              <a:solidFill>
                <a:srgbClr val="0070C0"/>
              </a:solidFill>
              <a:latin typeface="Gotham book"/>
            </a:endParaRPr>
          </a:p>
        </p:txBody>
      </p:sp>
      <p:sp>
        <p:nvSpPr>
          <p:cNvPr id="3" name="Subtitle 2">
            <a:extLst>
              <a:ext uri="{FF2B5EF4-FFF2-40B4-BE49-F238E27FC236}">
                <a16:creationId xmlns:a16="http://schemas.microsoft.com/office/drawing/2014/main" id="{DE5E7D88-B411-0667-9CA2-7DAF8B9F01D0}"/>
              </a:ext>
            </a:extLst>
          </p:cNvPr>
          <p:cNvSpPr>
            <a:spLocks noGrp="1"/>
          </p:cNvSpPr>
          <p:nvPr>
            <p:ph type="subTitle" idx="1"/>
          </p:nvPr>
        </p:nvSpPr>
        <p:spPr>
          <a:xfrm>
            <a:off x="7959478" y="3602038"/>
            <a:ext cx="3622922" cy="1655762"/>
          </a:xfrm>
        </p:spPr>
        <p:txBody>
          <a:bodyPr>
            <a:normAutofit/>
          </a:bodyPr>
          <a:lstStyle/>
          <a:p>
            <a:pPr algn="r"/>
            <a:r>
              <a:rPr lang="en-US" sz="3200" b="1" dirty="0" err="1">
                <a:solidFill>
                  <a:schemeClr val="bg2">
                    <a:lumMod val="25000"/>
                  </a:schemeClr>
                </a:solidFill>
                <a:latin typeface="Gotham book"/>
              </a:rPr>
              <a:t>Lección</a:t>
            </a:r>
            <a:r>
              <a:rPr lang="en-US" sz="3200" b="1" dirty="0">
                <a:solidFill>
                  <a:schemeClr val="bg2">
                    <a:lumMod val="25000"/>
                  </a:schemeClr>
                </a:solidFill>
                <a:latin typeface="Gotham book"/>
              </a:rPr>
              <a:t> 3: </a:t>
            </a:r>
          </a:p>
          <a:p>
            <a:pPr algn="r"/>
            <a:r>
              <a:rPr lang="en-US" sz="3200" b="1" dirty="0" err="1">
                <a:solidFill>
                  <a:srgbClr val="0070C0"/>
                </a:solidFill>
                <a:latin typeface="Gotham book"/>
              </a:rPr>
              <a:t>Vocabulario</a:t>
            </a:r>
            <a:endParaRPr lang="en-US" sz="3200" b="1" dirty="0">
              <a:solidFill>
                <a:srgbClr val="0070C0"/>
              </a:solidFill>
              <a:latin typeface="Gotham book"/>
            </a:endParaRPr>
          </a:p>
        </p:txBody>
      </p:sp>
      <p:sp>
        <p:nvSpPr>
          <p:cNvPr id="5" name="TextBox 4">
            <a:extLst>
              <a:ext uri="{FF2B5EF4-FFF2-40B4-BE49-F238E27FC236}">
                <a16:creationId xmlns:a16="http://schemas.microsoft.com/office/drawing/2014/main" id="{8EF69B0E-2D1F-132E-03D8-8A3ABAA15516}"/>
              </a:ext>
            </a:extLst>
          </p:cNvPr>
          <p:cNvSpPr txBox="1"/>
          <p:nvPr/>
        </p:nvSpPr>
        <p:spPr>
          <a:xfrm>
            <a:off x="6764308" y="6073170"/>
            <a:ext cx="5085337" cy="784830"/>
          </a:xfrm>
          <a:prstGeom prst="rect">
            <a:avLst/>
          </a:prstGeom>
          <a:noFill/>
        </p:spPr>
        <p:txBody>
          <a:bodyPr wrap="square" rtlCol="0">
            <a:spAutoFit/>
          </a:bodyPr>
          <a:lstStyle/>
          <a:p>
            <a:pPr lvl="0">
              <a:spcAft>
                <a:spcPts val="600"/>
              </a:spcAft>
              <a:defRPr/>
            </a:pPr>
            <a:r>
              <a:rPr lang="en-US" sz="2000" dirty="0">
                <a:solidFill>
                  <a:srgbClr val="262626"/>
                </a:solidFill>
                <a:latin typeface="Gotham book"/>
              </a:rPr>
              <a:t>Una </a:t>
            </a:r>
            <a:r>
              <a:rPr lang="en-US" sz="2000" dirty="0" err="1">
                <a:solidFill>
                  <a:srgbClr val="262626"/>
                </a:solidFill>
                <a:latin typeface="Gotham book"/>
              </a:rPr>
              <a:t>granja</a:t>
            </a:r>
            <a:r>
              <a:rPr lang="en-US" sz="2000" dirty="0">
                <a:solidFill>
                  <a:srgbClr val="262626"/>
                </a:solidFill>
                <a:latin typeface="Gotham book"/>
              </a:rPr>
              <a:t> </a:t>
            </a:r>
            <a:r>
              <a:rPr lang="en-US" sz="2000" dirty="0" err="1">
                <a:solidFill>
                  <a:srgbClr val="262626"/>
                </a:solidFill>
                <a:latin typeface="Gotham book"/>
              </a:rPr>
              <a:t>en</a:t>
            </a:r>
            <a:r>
              <a:rPr lang="en-US" sz="2000" dirty="0">
                <a:solidFill>
                  <a:srgbClr val="262626"/>
                </a:solidFill>
                <a:latin typeface="Gotham book"/>
              </a:rPr>
              <a:t> Texas, 1938. </a:t>
            </a:r>
          </a:p>
          <a:p>
            <a:pPr lvl="0">
              <a:spcAft>
                <a:spcPts val="600"/>
              </a:spcAft>
              <a:defRPr/>
            </a:pPr>
            <a:r>
              <a:rPr lang="es-ES" sz="2000" i="1" dirty="0">
                <a:solidFill>
                  <a:srgbClr val="262626"/>
                </a:solidFill>
                <a:latin typeface="Gotham book"/>
              </a:rPr>
              <a:t>El portal a la historia de Texas</a:t>
            </a:r>
            <a:endParaRPr kumimoji="0" lang="en-US" sz="2000" b="0" i="0" u="none" strike="noStrike" kern="1200" cap="none" spc="0" normalizeH="0" baseline="0" noProof="0" dirty="0">
              <a:ln>
                <a:noFill/>
              </a:ln>
              <a:solidFill>
                <a:srgbClr val="262626"/>
              </a:solidFill>
              <a:effectLst/>
              <a:uLnTx/>
              <a:uFillTx/>
              <a:latin typeface="Gotham book"/>
              <a:ea typeface="+mn-ea"/>
              <a:cs typeface="+mn-cs"/>
            </a:endParaRPr>
          </a:p>
        </p:txBody>
      </p:sp>
    </p:spTree>
    <p:extLst>
      <p:ext uri="{BB962C8B-B14F-4D97-AF65-F5344CB8AC3E}">
        <p14:creationId xmlns:p14="http://schemas.microsoft.com/office/powerpoint/2010/main" val="391308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6B42A4E-4727-C868-B633-69B1B7D7E12C}"/>
              </a:ext>
            </a:extLst>
          </p:cNvPr>
          <p:cNvSpPr txBox="1">
            <a:spLocks noGrp="1"/>
          </p:cNvSpPr>
          <p:nvPr>
            <p:ph type="title" idx="4294967295"/>
          </p:nvPr>
        </p:nvSpPr>
        <p:spPr>
          <a:xfrm>
            <a:off x="1767522" y="13062"/>
            <a:ext cx="10249705"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Calentamiento</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800" dirty="0">
                <a:latin typeface="Gotham Medium"/>
              </a:rPr>
              <a:t>Sigue las instrucciones para completar tu calentamiento</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Graphic 3">
            <a:extLst>
              <a:ext uri="{FF2B5EF4-FFF2-40B4-BE49-F238E27FC236}">
                <a16:creationId xmlns:a16="http://schemas.microsoft.com/office/drawing/2014/main" id="{8845905D-6021-9805-4D81-9B434189385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67522" y="1689309"/>
            <a:ext cx="1071092" cy="1071092"/>
          </a:xfrm>
          <a:prstGeom prst="rect">
            <a:avLst/>
          </a:prstGeom>
        </p:spPr>
      </p:pic>
      <p:pic>
        <p:nvPicPr>
          <p:cNvPr id="5" name="Graphic 4">
            <a:extLst>
              <a:ext uri="{FF2B5EF4-FFF2-40B4-BE49-F238E27FC236}">
                <a16:creationId xmlns:a16="http://schemas.microsoft.com/office/drawing/2014/main" id="{D1E10BE0-0CDD-02ED-52D7-EE09733BF4F7}"/>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7522" y="3922362"/>
            <a:ext cx="925793" cy="925793"/>
          </a:xfrm>
          <a:prstGeom prst="rect">
            <a:avLst/>
          </a:prstGeom>
        </p:spPr>
      </p:pic>
      <p:pic>
        <p:nvPicPr>
          <p:cNvPr id="6" name="Graphic 5">
            <a:extLst>
              <a:ext uri="{FF2B5EF4-FFF2-40B4-BE49-F238E27FC236}">
                <a16:creationId xmlns:a16="http://schemas.microsoft.com/office/drawing/2014/main" id="{FC31A83F-3E23-EFCD-4194-0781D607F5C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7522" y="5373303"/>
            <a:ext cx="842453" cy="842453"/>
          </a:xfrm>
          <a:prstGeom prst="rect">
            <a:avLst/>
          </a:prstGeom>
        </p:spPr>
      </p:pic>
      <p:sp>
        <p:nvSpPr>
          <p:cNvPr id="9" name="TextBox 8">
            <a:extLst>
              <a:ext uri="{FF2B5EF4-FFF2-40B4-BE49-F238E27FC236}">
                <a16:creationId xmlns:a16="http://schemas.microsoft.com/office/drawing/2014/main" id="{749F99F9-916D-0ACA-7BD6-647AC0951D12}"/>
              </a:ext>
            </a:extLst>
          </p:cNvPr>
          <p:cNvSpPr txBox="1"/>
          <p:nvPr/>
        </p:nvSpPr>
        <p:spPr>
          <a:xfrm>
            <a:off x="3222171" y="1513114"/>
            <a:ext cx="4669972" cy="5324535"/>
          </a:xfrm>
          <a:prstGeom prst="rect">
            <a:avLst/>
          </a:prstGeom>
          <a:noFill/>
        </p:spPr>
        <p:txBody>
          <a:bodyPr wrap="square" rtlCol="0">
            <a:spAutoFit/>
          </a:bodyPr>
          <a:lstStyle/>
          <a:p>
            <a:pPr marL="285750" lvl="0" indent="-285750">
              <a:buFont typeface="Arial" panose="020B0604020202020204" pitchFamily="34" charset="0"/>
              <a:buChar char="•"/>
              <a:defRPr/>
            </a:pPr>
            <a:r>
              <a:rPr lang="es-ES" sz="3400" dirty="0">
                <a:solidFill>
                  <a:srgbClr val="FF0000"/>
                </a:solidFill>
                <a:latin typeface="Gotham book"/>
              </a:rPr>
              <a:t>Evalúa tu conocimiento previo de los cuatro términos de vocabulario en tu calentamiento</a:t>
            </a:r>
            <a:r>
              <a:rPr kumimoji="0" lang="en-US" sz="3400" b="0" i="0" u="none" strike="noStrike" kern="1200" cap="none" spc="0" normalizeH="0" baseline="0" noProof="0" dirty="0">
                <a:ln>
                  <a:noFill/>
                </a:ln>
                <a:solidFill>
                  <a:srgbClr val="FF0000"/>
                </a:solidFill>
                <a:effectLst/>
                <a:uLnTx/>
                <a:uFillTx/>
                <a:latin typeface="Gotham book"/>
                <a:ea typeface="+mn-ea"/>
                <a:cs typeface="+mn-cs"/>
              </a:rPr>
              <a:t>.</a:t>
            </a:r>
          </a:p>
          <a:p>
            <a:pPr marL="285750" lvl="0" indent="-285750">
              <a:buFont typeface="Arial" panose="020B0604020202020204" pitchFamily="34" charset="0"/>
              <a:buChar char="•"/>
              <a:defRPr/>
            </a:pPr>
            <a:r>
              <a:rPr lang="es-ES" sz="3400" dirty="0">
                <a:solidFill>
                  <a:srgbClr val="00B050"/>
                </a:solidFill>
                <a:latin typeface="Gotham book"/>
              </a:rPr>
              <a:t>Escribe tu nivel de comprensión para cada término</a:t>
            </a:r>
            <a:r>
              <a:rPr kumimoji="0" lang="en-US" sz="3400" b="0" i="0" u="none" strike="noStrike" kern="1200" cap="none" spc="0" normalizeH="0" baseline="0" noProof="0" dirty="0">
                <a:ln>
                  <a:noFill/>
                </a:ln>
                <a:solidFill>
                  <a:srgbClr val="00B050"/>
                </a:solidFill>
                <a:effectLst/>
                <a:uLnTx/>
                <a:uFillTx/>
                <a:latin typeface="Gotham book"/>
                <a:ea typeface="+mn-ea"/>
                <a:cs typeface="+mn-cs"/>
              </a:rPr>
              <a:t>.</a:t>
            </a:r>
          </a:p>
          <a:p>
            <a:pPr marL="285750" lvl="0" indent="-285750">
              <a:buFont typeface="Arial" panose="020B0604020202020204" pitchFamily="34" charset="0"/>
              <a:buChar char="•"/>
              <a:defRPr/>
            </a:pPr>
            <a:r>
              <a:rPr lang="en-US" sz="3400" dirty="0" err="1">
                <a:solidFill>
                  <a:srgbClr val="7030A0"/>
                </a:solidFill>
                <a:latin typeface="Gotham book"/>
              </a:rPr>
              <a:t>Comparte</a:t>
            </a:r>
            <a:r>
              <a:rPr lang="en-US" sz="3400" dirty="0">
                <a:solidFill>
                  <a:srgbClr val="7030A0"/>
                </a:solidFill>
                <a:latin typeface="Gotham book"/>
              </a:rPr>
              <a:t> con </a:t>
            </a:r>
            <a:r>
              <a:rPr lang="en-US" sz="3400" dirty="0" err="1">
                <a:solidFill>
                  <a:srgbClr val="7030A0"/>
                </a:solidFill>
                <a:latin typeface="Gotham book"/>
              </a:rPr>
              <a:t>una</a:t>
            </a:r>
            <a:r>
              <a:rPr lang="en-US" sz="3400" dirty="0">
                <a:solidFill>
                  <a:srgbClr val="7030A0"/>
                </a:solidFill>
                <a:latin typeface="Gotham book"/>
              </a:rPr>
              <a:t> pareja</a:t>
            </a:r>
            <a:r>
              <a:rPr kumimoji="0" lang="en-US" sz="3400" b="0" i="0" u="none" strike="noStrike" kern="1200" cap="none" spc="0" normalizeH="0" baseline="0" noProof="0" dirty="0">
                <a:ln>
                  <a:noFill/>
                </a:ln>
                <a:solidFill>
                  <a:srgbClr val="7030A0"/>
                </a:solidFill>
                <a:effectLst/>
                <a:uLnTx/>
                <a:uFillTx/>
                <a:latin typeface="Gotham book"/>
                <a:ea typeface="+mn-ea"/>
                <a:cs typeface="+mn-cs"/>
              </a:rPr>
              <a:t>.</a:t>
            </a:r>
          </a:p>
        </p:txBody>
      </p:sp>
    </p:spTree>
    <p:extLst>
      <p:ext uri="{BB962C8B-B14F-4D97-AF65-F5344CB8AC3E}">
        <p14:creationId xmlns:p14="http://schemas.microsoft.com/office/powerpoint/2010/main" val="384067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4C55181-3134-E6B1-C1CF-DF870231187A}"/>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endParaRPr kumimoji="0" lang="en-US" sz="5400" b="0" i="0" u="none" strike="noStrike" kern="1200" cap="none" spc="0" normalizeH="0" baseline="0" noProof="0" dirty="0">
              <a:ln>
                <a:noFill/>
              </a:ln>
              <a:solidFill>
                <a:schemeClr val="tx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09526335-7570-50B3-B09A-2D2C5481D8F9}"/>
              </a:ext>
            </a:extLst>
          </p:cNvPr>
          <p:cNvSpPr/>
          <p:nvPr/>
        </p:nvSpPr>
        <p:spPr>
          <a:xfrm>
            <a:off x="4739812" y="1490146"/>
            <a:ext cx="6483360" cy="3832968"/>
          </a:xfrm>
          <a:prstGeom prst="wedgeRoundRectCallout">
            <a:avLst>
              <a:gd name="adj1" fmla="val -66338"/>
              <a:gd name="adj2" fmla="val 37419"/>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4000" dirty="0">
                <a:solidFill>
                  <a:prstClr val="white"/>
                </a:solidFill>
                <a:latin typeface="Gotham book"/>
              </a:rPr>
              <a:t>Un término de vocabulario que aprenderemos en esta unidad es ______</a:t>
            </a:r>
            <a:r>
              <a:rPr kumimoji="0" lang="en-US" sz="4000" b="0" i="0" u="none" strike="noStrike" kern="1200" cap="none" spc="0" normalizeH="0" baseline="0" noProof="0" dirty="0">
                <a:ln>
                  <a:noFill/>
                </a:ln>
                <a:solidFill>
                  <a:prstClr val="white"/>
                </a:solidFill>
                <a:effectLst/>
                <a:uLnTx/>
                <a:uFillTx/>
                <a:latin typeface="Gotham book"/>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Gotham book"/>
              <a:ea typeface="+mn-ea"/>
              <a:cs typeface="+mn-cs"/>
            </a:endParaRPr>
          </a:p>
          <a:p>
            <a:pPr lvl="0" algn="ctr">
              <a:defRPr/>
            </a:pPr>
            <a:r>
              <a:rPr kumimoji="0" lang="en-US" sz="4000" b="0" i="1" u="none" strike="noStrike" kern="1200" cap="none" spc="0" normalizeH="0" baseline="0" noProof="0" dirty="0">
                <a:ln>
                  <a:noFill/>
                </a:ln>
                <a:solidFill>
                  <a:srgbClr val="E8E8E8"/>
                </a:solidFill>
                <a:effectLst/>
                <a:uLnTx/>
                <a:uFillTx/>
                <a:latin typeface="Gotham book"/>
                <a:ea typeface="+mn-ea"/>
                <a:cs typeface="+mn-cs"/>
              </a:rPr>
              <a:t>(</a:t>
            </a:r>
            <a:r>
              <a:rPr lang="es-ES" sz="4000" i="1" dirty="0">
                <a:solidFill>
                  <a:srgbClr val="E8E8E8"/>
                </a:solidFill>
                <a:latin typeface="Gotham book"/>
              </a:rPr>
              <a:t>Lee la respuesta que hayas elegido para este trimestre</a:t>
            </a:r>
            <a:r>
              <a:rPr kumimoji="0" lang="en-US" sz="4000" b="0" i="1" u="none" strike="noStrike" kern="1200" cap="none" spc="0" normalizeH="0" baseline="0" noProof="0" dirty="0">
                <a:ln>
                  <a:noFill/>
                </a:ln>
                <a:solidFill>
                  <a:srgbClr val="E8E8E8"/>
                </a:solidFill>
                <a:effectLst/>
                <a:uLnTx/>
                <a:uFillTx/>
                <a:latin typeface="Gotham book"/>
                <a:ea typeface="+mn-ea"/>
                <a:cs typeface="+mn-cs"/>
              </a:rPr>
              <a:t>)</a:t>
            </a:r>
          </a:p>
        </p:txBody>
      </p:sp>
      <p:pic>
        <p:nvPicPr>
          <p:cNvPr id="4" name="Graphic 3">
            <a:extLst>
              <a:ext uri="{FF2B5EF4-FFF2-40B4-BE49-F238E27FC236}">
                <a16:creationId xmlns:a16="http://schemas.microsoft.com/office/drawing/2014/main" id="{3B44F705-0556-B2EC-9C3F-44913A23861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01416" y="3058287"/>
            <a:ext cx="1268449" cy="1268449"/>
          </a:xfrm>
          <a:prstGeom prst="rect">
            <a:avLst/>
          </a:prstGeom>
        </p:spPr>
      </p:pic>
    </p:spTree>
    <p:extLst>
      <p:ext uri="{BB962C8B-B14F-4D97-AF65-F5344CB8AC3E}">
        <p14:creationId xmlns:p14="http://schemas.microsoft.com/office/powerpoint/2010/main" val="248430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2069294" y="13062"/>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Pregunta</a:t>
            </a:r>
            <a:r>
              <a:rPr lang="en-US" sz="8000" dirty="0">
                <a:solidFill>
                  <a:schemeClr val="bg1"/>
                </a:solidFill>
                <a:latin typeface="Gotham Medium"/>
              </a:rPr>
              <a:t> </a:t>
            </a:r>
            <a:r>
              <a:rPr lang="en-US" sz="8000" dirty="0" err="1">
                <a:solidFill>
                  <a:schemeClr val="bg1"/>
                </a:solidFill>
                <a:latin typeface="Gotham Medium"/>
              </a:rPr>
              <a:t>esencial</a:t>
            </a:r>
            <a:endParaRPr kumimoji="0" lang="en-US" sz="80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760937" y="2209798"/>
            <a:ext cx="10865004" cy="4120487"/>
          </a:xfrm>
          <a:prstGeom prst="rect">
            <a:avLst/>
          </a:prstGeom>
          <a:noFill/>
        </p:spPr>
        <p:txBody>
          <a:bodyPr wrap="square" rtlCol="0">
            <a:spAutoFit/>
          </a:bodyPr>
          <a:lstStyle/>
          <a:p>
            <a:pPr lvl="0" algn="ctr">
              <a:lnSpc>
                <a:spcPct val="110000"/>
              </a:lnSpc>
              <a:spcAft>
                <a:spcPts val="600"/>
              </a:spcAft>
              <a:defRPr/>
            </a:pPr>
            <a:r>
              <a:rPr lang="es-ES" sz="4800" dirty="0">
                <a:solidFill>
                  <a:srgbClr val="0070C0"/>
                </a:solidFill>
                <a:latin typeface="Gotham Book"/>
                <a:ea typeface="Times New Roman" panose="02020603050405020304" pitchFamily="18" charset="0"/>
                <a:cs typeface="Times New Roman" panose="02020603050405020304" pitchFamily="18" charset="0"/>
              </a:rPr>
              <a:t>¿Cuáles son los términos clave que necesitamos conocer para entender esta unidad sobre la Gran Depresión, y cuál es el significado de estos términos en el contexto de nuestra unidad</a:t>
            </a:r>
            <a:r>
              <a:rPr kumimoji="0" lang="en-US" sz="48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a:t>
            </a:r>
            <a:endParaRPr kumimoji="0" lang="en-US" sz="4800" b="0" i="0" u="none" strike="noStrike" kern="1200" cap="none" spc="0" normalizeH="0" baseline="0" noProof="0" dirty="0">
              <a:ln>
                <a:noFill/>
              </a:ln>
              <a:solidFill>
                <a:srgbClr val="0070C0"/>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913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6A6384D-8638-DF6D-AE9F-F5B475FA0ACB}"/>
              </a:ext>
            </a:extLst>
          </p:cNvPr>
          <p:cNvSpPr txBox="1">
            <a:spLocks noGrp="1"/>
          </p:cNvSpPr>
          <p:nvPr>
            <p:ph type="title" idx="4294967295"/>
          </p:nvPr>
        </p:nvSpPr>
        <p:spPr>
          <a:xfrm>
            <a:off x="1935478" y="13061"/>
            <a:ext cx="8493035" cy="14904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s-ES" sz="7400" dirty="0">
                <a:solidFill>
                  <a:schemeClr val="bg1"/>
                </a:solidFill>
                <a:latin typeface="Gotham Medium"/>
              </a:rPr>
              <a:t>En la lección de hoy</a:t>
            </a:r>
            <a:r>
              <a:rPr kumimoji="0" lang="en-US" sz="7400" b="0" i="0" u="none" strike="noStrike" kern="1200" cap="none" spc="0" normalizeH="0" baseline="0" noProof="0" dirty="0">
                <a:ln>
                  <a:noFill/>
                </a:ln>
                <a:solidFill>
                  <a:schemeClr val="bg1"/>
                </a:solidFill>
                <a:effectLst/>
                <a:uLnTx/>
                <a:uFillTx/>
                <a:latin typeface="Gotham Medium"/>
                <a:ea typeface="+mj-ea"/>
                <a:cs typeface="+mj-cs"/>
              </a:rPr>
              <a:t>…</a:t>
            </a:r>
          </a:p>
        </p:txBody>
      </p:sp>
      <p:sp>
        <p:nvSpPr>
          <p:cNvPr id="3" name="TextBox 2">
            <a:extLst>
              <a:ext uri="{FF2B5EF4-FFF2-40B4-BE49-F238E27FC236}">
                <a16:creationId xmlns:a16="http://schemas.microsoft.com/office/drawing/2014/main" id="{546FC1A7-A711-E44B-2B9F-92E44778AF23}"/>
              </a:ext>
            </a:extLst>
          </p:cNvPr>
          <p:cNvSpPr txBox="1"/>
          <p:nvPr/>
        </p:nvSpPr>
        <p:spPr>
          <a:xfrm>
            <a:off x="478971" y="1785257"/>
            <a:ext cx="10961915" cy="4762586"/>
          </a:xfrm>
          <a:prstGeom prst="rect">
            <a:avLst/>
          </a:prstGeom>
          <a:noFill/>
        </p:spPr>
        <p:txBody>
          <a:bodyPr wrap="square" rtlCol="0">
            <a:spAutoFit/>
          </a:bodyPr>
          <a:lstStyle/>
          <a:p>
            <a:pPr marL="742950" lvl="0" indent="-742950">
              <a:lnSpc>
                <a:spcPct val="110000"/>
              </a:lnSpc>
              <a:spcAft>
                <a:spcPts val="600"/>
              </a:spcAft>
              <a:buFont typeface="+mj-lt"/>
              <a:buAutoNum type="arabicPeriod"/>
              <a:tabLst>
                <a:tab pos="457200" algn="l"/>
              </a:tabLst>
              <a:defRPr/>
            </a:pPr>
            <a:r>
              <a:rPr lang="es-ES" sz="3900" b="1" i="1" u="sng" dirty="0">
                <a:solidFill>
                  <a:srgbClr val="4EA72E">
                    <a:lumMod val="75000"/>
                  </a:srgbClr>
                </a:solidFill>
                <a:latin typeface="Gotham Book"/>
                <a:ea typeface="Times New Roman" panose="02020603050405020304" pitchFamily="18" charset="0"/>
                <a:cs typeface="Times New Roman" panose="02020603050405020304" pitchFamily="18" charset="0"/>
              </a:rPr>
              <a:t>Identificaremos, definiremos y ejemplificaremos</a:t>
            </a:r>
            <a:r>
              <a:rPr lang="es-ES" sz="3900" dirty="0">
                <a:solidFill>
                  <a:srgbClr val="4EA72E">
                    <a:lumMod val="75000"/>
                  </a:srgbClr>
                </a:solidFill>
                <a:latin typeface="Gotham Book"/>
                <a:ea typeface="Times New Roman" panose="02020603050405020304" pitchFamily="18" charset="0"/>
                <a:cs typeface="Times New Roman" panose="02020603050405020304" pitchFamily="18" charset="0"/>
              </a:rPr>
              <a:t> los términos clave de la era de la Gran Depresión</a:t>
            </a:r>
            <a:r>
              <a:rPr kumimoji="0" lang="en-US" sz="3900" b="0" i="0" u="none" strike="noStrike" kern="1200" cap="none" spc="0" normalizeH="0" baseline="0" noProof="0" dirty="0">
                <a:ln>
                  <a:noFill/>
                </a:ln>
                <a:solidFill>
                  <a:srgbClr val="4EA72E">
                    <a:lumMod val="75000"/>
                  </a:srgbClr>
                </a:solidFill>
                <a:effectLst/>
                <a:uLnTx/>
                <a:uFillTx/>
                <a:latin typeface="Gotham Book"/>
                <a:ea typeface="Times New Roman" panose="02020603050405020304" pitchFamily="18" charset="0"/>
                <a:cs typeface="Times New Roman" panose="02020603050405020304" pitchFamily="18" charset="0"/>
              </a:rPr>
              <a:t>.</a:t>
            </a:r>
            <a:endParaRPr kumimoji="0" lang="en-US" sz="3900" b="0" i="0" u="none" strike="noStrike" kern="1200" cap="none" spc="0" normalizeH="0" baseline="0" noProof="0" dirty="0">
              <a:ln>
                <a:noFill/>
              </a:ln>
              <a:solidFill>
                <a:srgbClr val="4EA72E">
                  <a:lumMod val="75000"/>
                </a:srgbClr>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a:p>
            <a:pPr marL="742950" lvl="0" indent="-742950">
              <a:lnSpc>
                <a:spcPct val="110000"/>
              </a:lnSpc>
              <a:spcAft>
                <a:spcPts val="600"/>
              </a:spcAft>
              <a:buFont typeface="+mj-lt"/>
              <a:buAutoNum type="arabicPeriod"/>
              <a:tabLst>
                <a:tab pos="457200" algn="l"/>
              </a:tabLst>
              <a:defRPr/>
            </a:pPr>
            <a:r>
              <a:rPr lang="es-ES" sz="3900" b="1" i="1" u="sng" dirty="0">
                <a:solidFill>
                  <a:srgbClr val="0F9ED5">
                    <a:lumMod val="75000"/>
                  </a:srgbClr>
                </a:solidFill>
                <a:latin typeface="Gotham Book"/>
                <a:ea typeface="Times New Roman" panose="02020603050405020304" pitchFamily="18" charset="0"/>
                <a:cs typeface="Times New Roman" panose="02020603050405020304" pitchFamily="18" charset="0"/>
              </a:rPr>
              <a:t>Utilizaré</a:t>
            </a:r>
            <a:r>
              <a:rPr lang="es-ES" sz="3900" dirty="0">
                <a:solidFill>
                  <a:srgbClr val="0F9ED5">
                    <a:lumMod val="75000"/>
                  </a:srgbClr>
                </a:solidFill>
                <a:latin typeface="Gotham Book"/>
                <a:ea typeface="Times New Roman" panose="02020603050405020304" pitchFamily="18" charset="0"/>
                <a:cs typeface="Times New Roman" panose="02020603050405020304" pitchFamily="18" charset="0"/>
              </a:rPr>
              <a:t> la información y el contexto de varios pasajes breves para identificar y registrar la definición de cada término y proporcionar ejemplos del término en el contexto de nuestra unidad</a:t>
            </a:r>
            <a:r>
              <a:rPr kumimoji="0" lang="en-US" sz="3900" b="0" i="0" u="none" strike="noStrike" kern="1200" cap="none" spc="0" normalizeH="0" baseline="0" noProof="0" dirty="0">
                <a:ln>
                  <a:noFill/>
                </a:ln>
                <a:solidFill>
                  <a:srgbClr val="0F9ED5">
                    <a:lumMod val="75000"/>
                  </a:srgbClr>
                </a:solidFill>
                <a:effectLst/>
                <a:uLnTx/>
                <a:uFillTx/>
                <a:latin typeface="Gotham Book"/>
                <a:ea typeface="Times New Roman" panose="02020603050405020304" pitchFamily="18" charset="0"/>
                <a:cs typeface="Times New Roman" panose="02020603050405020304" pitchFamily="18" charset="0"/>
              </a:rPr>
              <a:t>.</a:t>
            </a:r>
            <a:endParaRPr kumimoji="0" lang="en-US" sz="3900" b="0" i="0" u="none" strike="noStrike" kern="1200" cap="none" spc="0" normalizeH="0" baseline="0" noProof="0" dirty="0">
              <a:ln>
                <a:noFill/>
              </a:ln>
              <a:solidFill>
                <a:srgbClr val="0F9ED5">
                  <a:lumMod val="75000"/>
                </a:srgbClr>
              </a:solidFill>
              <a:effectLst/>
              <a:uLnTx/>
              <a:uFillTx/>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0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0A3BEE04-4757-C2F5-C482-47D8F8A292CD}"/>
              </a:ext>
            </a:extLst>
          </p:cNvPr>
          <p:cNvSpPr txBox="1">
            <a:spLocks noGrp="1"/>
          </p:cNvSpPr>
          <p:nvPr>
            <p:ph type="title" idx="4294967295"/>
          </p:nvPr>
        </p:nvSpPr>
        <p:spPr>
          <a:xfrm>
            <a:off x="1632856" y="-84907"/>
            <a:ext cx="9209314"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6800" dirty="0" err="1">
                <a:solidFill>
                  <a:schemeClr val="bg1"/>
                </a:solidFill>
                <a:latin typeface="Gotham Medium"/>
              </a:rPr>
              <a:t>Depresión</a:t>
            </a:r>
            <a:r>
              <a:rPr lang="en-US" sz="6800" dirty="0">
                <a:solidFill>
                  <a:schemeClr val="bg1"/>
                </a:solidFill>
                <a:latin typeface="Gotham Medium"/>
              </a:rPr>
              <a:t> </a:t>
            </a:r>
            <a:r>
              <a:rPr lang="en-US" sz="6800" dirty="0" err="1">
                <a:solidFill>
                  <a:schemeClr val="bg1"/>
                </a:solidFill>
                <a:latin typeface="Gotham Medium"/>
              </a:rPr>
              <a:t>económica</a:t>
            </a:r>
            <a:r>
              <a:rPr lang="en-US" sz="6800" dirty="0">
                <a:solidFill>
                  <a:schemeClr val="bg1"/>
                </a:solidFill>
                <a:latin typeface="Gotham Medium"/>
              </a:rPr>
              <a:t> (n)</a:t>
            </a:r>
            <a:endParaRPr kumimoji="0" lang="en-US" sz="68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C6972DD2-9631-36AD-15F5-1E1A9FB07975}"/>
              </a:ext>
            </a:extLst>
          </p:cNvPr>
          <p:cNvSpPr txBox="1"/>
          <p:nvPr/>
        </p:nvSpPr>
        <p:spPr>
          <a:xfrm>
            <a:off x="0" y="1491343"/>
            <a:ext cx="6574971" cy="5078313"/>
          </a:xfrm>
          <a:prstGeom prst="rect">
            <a:avLst/>
          </a:prstGeom>
          <a:noFill/>
        </p:spPr>
        <p:txBody>
          <a:bodyPr wrap="square" rtlCol="0">
            <a:spAutoFit/>
          </a:bodyPr>
          <a:lstStyle/>
          <a:p>
            <a:pPr lvl="0">
              <a:spcAft>
                <a:spcPts val="600"/>
              </a:spcAft>
              <a:defRPr/>
            </a:pPr>
            <a:r>
              <a:rPr lang="es-ES" sz="1900" dirty="0">
                <a:solidFill>
                  <a:schemeClr val="accent5"/>
                </a:solidFill>
                <a:latin typeface="Gotham book"/>
                <a:ea typeface="Times New Roman" panose="02020603050405020304" pitchFamily="18" charset="0"/>
                <a:cs typeface="Times New Roman" panose="02020603050405020304" pitchFamily="18" charset="0"/>
              </a:rPr>
              <a:t>Una </a:t>
            </a:r>
            <a:r>
              <a:rPr lang="es-ES" sz="1900" b="1" dirty="0">
                <a:solidFill>
                  <a:schemeClr val="accent5"/>
                </a:solidFill>
                <a:latin typeface="Gotham book"/>
                <a:ea typeface="Times New Roman" panose="02020603050405020304" pitchFamily="18" charset="0"/>
                <a:cs typeface="Times New Roman" panose="02020603050405020304" pitchFamily="18" charset="0"/>
              </a:rPr>
              <a:t>depresión económica</a:t>
            </a:r>
            <a:r>
              <a:rPr lang="es-ES" sz="1900" dirty="0">
                <a:solidFill>
                  <a:schemeClr val="accent5"/>
                </a:solidFill>
                <a:latin typeface="Gotham book"/>
                <a:ea typeface="Times New Roman" panose="02020603050405020304" pitchFamily="18" charset="0"/>
                <a:cs typeface="Times New Roman" panose="02020603050405020304" pitchFamily="18" charset="0"/>
              </a:rPr>
              <a:t> es un periodo prolongado de grave declive económico. Las depresiones económicas suelen provocar una caída en las ventas, quiebras bancarias y empresariales, y altas tasas de personas que pierden su empleo</a:t>
            </a:r>
            <a:r>
              <a:rPr lang="en-US" sz="1900" dirty="0">
                <a:solidFill>
                  <a:schemeClr val="accent5"/>
                </a:solidFill>
                <a:latin typeface="Gotham book"/>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900" dirty="0">
              <a:solidFill>
                <a:srgbClr val="C00000"/>
              </a:solidFill>
              <a:latin typeface="Gotham book"/>
              <a:ea typeface="Times New Roman" panose="02020603050405020304" pitchFamily="18" charset="0"/>
              <a:cs typeface="Times New Roman" panose="02020603050405020304" pitchFamily="18" charset="0"/>
            </a:endParaRPr>
          </a:p>
          <a:p>
            <a:pPr lvl="0">
              <a:spcAft>
                <a:spcPts val="600"/>
              </a:spcAft>
              <a:defRPr/>
            </a:pPr>
            <a:r>
              <a:rPr lang="es-ES" sz="1900" dirty="0">
                <a:solidFill>
                  <a:srgbClr val="0070C0"/>
                </a:solidFill>
                <a:latin typeface="Gotham book"/>
                <a:ea typeface="Times New Roman" panose="02020603050405020304" pitchFamily="18" charset="0"/>
                <a:cs typeface="Times New Roman" panose="02020603050405020304" pitchFamily="18" charset="0"/>
              </a:rPr>
              <a:t>Durante la década de 1930, Estados Unidos experimentó la peor </a:t>
            </a:r>
            <a:r>
              <a:rPr lang="es-ES" sz="1900" b="1" dirty="0">
                <a:solidFill>
                  <a:srgbClr val="0070C0"/>
                </a:solidFill>
                <a:latin typeface="Gotham book"/>
                <a:ea typeface="Times New Roman" panose="02020603050405020304" pitchFamily="18" charset="0"/>
                <a:cs typeface="Times New Roman" panose="02020603050405020304" pitchFamily="18" charset="0"/>
              </a:rPr>
              <a:t>depresión económica</a:t>
            </a:r>
            <a:r>
              <a:rPr lang="es-ES" sz="1900" dirty="0">
                <a:solidFill>
                  <a:srgbClr val="0070C0"/>
                </a:solidFill>
                <a:latin typeface="Gotham book"/>
                <a:ea typeface="Times New Roman" panose="02020603050405020304" pitchFamily="18" charset="0"/>
                <a:cs typeface="Times New Roman" panose="02020603050405020304" pitchFamily="18" charset="0"/>
              </a:rPr>
              <a:t> de la historia del país, conocida como la </a:t>
            </a:r>
            <a:r>
              <a:rPr lang="es-ES" sz="1900" b="1" dirty="0">
                <a:solidFill>
                  <a:srgbClr val="0070C0"/>
                </a:solidFill>
                <a:latin typeface="Gotham book"/>
                <a:ea typeface="Times New Roman" panose="02020603050405020304" pitchFamily="18" charset="0"/>
                <a:cs typeface="Times New Roman" panose="02020603050405020304" pitchFamily="18" charset="0"/>
              </a:rPr>
              <a:t>Gran Depresión</a:t>
            </a:r>
            <a:r>
              <a:rPr lang="es-ES" sz="1900" dirty="0">
                <a:solidFill>
                  <a:srgbClr val="0070C0"/>
                </a:solidFill>
                <a:latin typeface="Gotham book"/>
                <a:ea typeface="Times New Roman" panose="02020603050405020304" pitchFamily="18" charset="0"/>
                <a:cs typeface="Times New Roman" panose="02020603050405020304" pitchFamily="18" charset="0"/>
              </a:rPr>
              <a:t>. Los bancos quebraron y los negocios cerraron, lo que provocó que muchos perdieran sus ahorros, viviendas y empleos. En el apogeo de la depresión en 1933, el 25% de los estadounidenses estaban desempleados, es decir, 1 de cada 4 personas</a:t>
            </a:r>
            <a:r>
              <a:rPr lang="en-US" sz="1900" dirty="0">
                <a:solidFill>
                  <a:srgbClr val="0070C0"/>
                </a:solidFill>
                <a:latin typeface="Gotham book"/>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900" dirty="0">
              <a:solidFill>
                <a:srgbClr val="C00000"/>
              </a:solidFill>
              <a:latin typeface="Gotham book"/>
              <a:ea typeface="Times New Roman" panose="02020603050405020304" pitchFamily="18" charset="0"/>
              <a:cs typeface="Times New Roman" panose="02020603050405020304" pitchFamily="18" charset="0"/>
            </a:endParaRPr>
          </a:p>
          <a:p>
            <a:pPr lvl="0">
              <a:spcAft>
                <a:spcPts val="600"/>
              </a:spcAft>
              <a:defRPr/>
            </a:pPr>
            <a:r>
              <a:rPr lang="es-ES" sz="1900" dirty="0">
                <a:solidFill>
                  <a:srgbClr val="C00000"/>
                </a:solidFill>
                <a:latin typeface="Gotham book"/>
                <a:ea typeface="Times New Roman" panose="02020603050405020304" pitchFamily="18" charset="0"/>
                <a:cs typeface="Times New Roman" panose="02020603050405020304" pitchFamily="18" charset="0"/>
              </a:rPr>
              <a:t>Esta unidad explora cómo la </a:t>
            </a:r>
            <a:r>
              <a:rPr lang="es-ES" sz="1900" b="1" dirty="0">
                <a:solidFill>
                  <a:srgbClr val="C00000"/>
                </a:solidFill>
                <a:latin typeface="Gotham book"/>
                <a:ea typeface="Times New Roman" panose="02020603050405020304" pitchFamily="18" charset="0"/>
                <a:cs typeface="Times New Roman" panose="02020603050405020304" pitchFamily="18" charset="0"/>
              </a:rPr>
              <a:t>depresión</a:t>
            </a:r>
            <a:r>
              <a:rPr lang="es-ES" sz="1900" dirty="0">
                <a:solidFill>
                  <a:srgbClr val="C00000"/>
                </a:solidFill>
                <a:latin typeface="Gotham book"/>
                <a:ea typeface="Times New Roman" panose="02020603050405020304" pitchFamily="18" charset="0"/>
                <a:cs typeface="Times New Roman" panose="02020603050405020304" pitchFamily="18" charset="0"/>
              </a:rPr>
              <a:t> afectó a los texanos y cómo el gobierno trabajó para abordar los desafíos que enfrentaban millones</a:t>
            </a:r>
            <a:r>
              <a:rPr lang="en-US" sz="1900" dirty="0">
                <a:solidFill>
                  <a:srgbClr val="C00000"/>
                </a:solidFill>
                <a:latin typeface="Gotham book"/>
                <a:ea typeface="Times New Roman" panose="02020603050405020304" pitchFamily="18" charset="0"/>
                <a:cs typeface="Times New Roman" panose="02020603050405020304" pitchFamily="18" charset="0"/>
              </a:rPr>
              <a:t>.</a:t>
            </a:r>
          </a:p>
        </p:txBody>
      </p:sp>
      <p:sp>
        <p:nvSpPr>
          <p:cNvPr id="4" name="TextBox 3">
            <a:extLst>
              <a:ext uri="{FF2B5EF4-FFF2-40B4-BE49-F238E27FC236}">
                <a16:creationId xmlns:a16="http://schemas.microsoft.com/office/drawing/2014/main" id="{DA6DD566-7A47-1C5C-50B8-79E7E1039B5F}"/>
              </a:ext>
            </a:extLst>
          </p:cNvPr>
          <p:cNvSpPr txBox="1"/>
          <p:nvPr/>
        </p:nvSpPr>
        <p:spPr>
          <a:xfrm>
            <a:off x="6814458" y="5519053"/>
            <a:ext cx="5039023" cy="707886"/>
          </a:xfrm>
          <a:prstGeom prst="rect">
            <a:avLst/>
          </a:prstGeom>
          <a:noFill/>
        </p:spPr>
        <p:txBody>
          <a:bodyPr wrap="square" rtlCol="0">
            <a:spAutoFit/>
          </a:bodyPr>
          <a:lstStyle/>
          <a:p>
            <a:pPr algn="ctr"/>
            <a:r>
              <a:rPr lang="en-US" sz="2000" dirty="0">
                <a:latin typeface="Gotham book"/>
              </a:rPr>
              <a:t>Una familia </a:t>
            </a:r>
            <a:r>
              <a:rPr lang="en-US" sz="2000" dirty="0" err="1">
                <a:latin typeface="Gotham book"/>
              </a:rPr>
              <a:t>durante</a:t>
            </a:r>
            <a:r>
              <a:rPr lang="en-US" sz="2000" dirty="0">
                <a:latin typeface="Gotham book"/>
              </a:rPr>
              <a:t> la Gran </a:t>
            </a:r>
            <a:r>
              <a:rPr lang="en-US" sz="2000" dirty="0" err="1">
                <a:latin typeface="Gotham book"/>
              </a:rPr>
              <a:t>Depresión</a:t>
            </a:r>
            <a:endParaRPr lang="en-US" sz="2000" dirty="0">
              <a:latin typeface="Gotham book"/>
            </a:endParaRPr>
          </a:p>
          <a:p>
            <a:pPr algn="ctr"/>
            <a:r>
              <a:rPr lang="en-US" sz="2000" i="1" dirty="0">
                <a:latin typeface="Gotham book"/>
              </a:rPr>
              <a:t>La Biblioteca del Congreso</a:t>
            </a:r>
          </a:p>
        </p:txBody>
      </p:sp>
      <p:pic>
        <p:nvPicPr>
          <p:cNvPr id="1026" name="Picture 2" descr="A black and white photograph of a man, woman and small child in a make-shift shack. The shack is run-down and put together with random items. The man appears to be washing his hair in a little oval tin cannister.">
            <a:extLst>
              <a:ext uri="{FF2B5EF4-FFF2-40B4-BE49-F238E27FC236}">
                <a16:creationId xmlns:a16="http://schemas.microsoft.com/office/drawing/2014/main" id="{1145E44A-1262-788F-9136-AA754D9AC49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219" b="1507"/>
          <a:stretch>
            <a:fillRect/>
          </a:stretch>
        </p:blipFill>
        <p:spPr bwMode="auto">
          <a:xfrm>
            <a:off x="6574971" y="1338947"/>
            <a:ext cx="5540830" cy="4157246"/>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338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936123D-80D8-16F4-DE99-856690C7D46E}"/>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4FF1C0E-CD18-6395-4DB7-6C53C3BA8EF8}"/>
              </a:ext>
            </a:extLst>
          </p:cNvPr>
          <p:cNvSpPr txBox="1">
            <a:spLocks noGrp="1"/>
          </p:cNvSpPr>
          <p:nvPr>
            <p:ph type="title" idx="4294967295"/>
          </p:nvPr>
        </p:nvSpPr>
        <p:spPr>
          <a:xfrm>
            <a:off x="2069294" y="-161109"/>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6600" dirty="0">
                <a:solidFill>
                  <a:schemeClr val="bg1"/>
                </a:solidFill>
                <a:latin typeface="Gotham Medium"/>
              </a:rPr>
              <a:t>Mercado de Valores (n)</a:t>
            </a:r>
            <a:endParaRPr kumimoji="0" lang="en-US" sz="66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690F086C-45C4-5819-800C-1B0073A3492C}"/>
              </a:ext>
            </a:extLst>
          </p:cNvPr>
          <p:cNvSpPr txBox="1"/>
          <p:nvPr/>
        </p:nvSpPr>
        <p:spPr>
          <a:xfrm>
            <a:off x="107795" y="1589314"/>
            <a:ext cx="6031393" cy="5093702"/>
          </a:xfrm>
          <a:prstGeom prst="rect">
            <a:avLst/>
          </a:prstGeom>
          <a:noFill/>
        </p:spPr>
        <p:txBody>
          <a:bodyPr wrap="square" rtlCol="0">
            <a:spAutoFit/>
          </a:bodyPr>
          <a:lstStyle/>
          <a:p>
            <a:pPr lvl="0">
              <a:spcAft>
                <a:spcPts val="600"/>
              </a:spcAft>
              <a:defRPr/>
            </a:pPr>
            <a:r>
              <a:rPr lang="es-ES" sz="2100" dirty="0">
                <a:solidFill>
                  <a:schemeClr val="tx2">
                    <a:lumMod val="75000"/>
                    <a:lumOff val="25000"/>
                  </a:schemeClr>
                </a:solidFill>
                <a:latin typeface="Gotham book"/>
                <a:ea typeface="Times New Roman" panose="02020603050405020304" pitchFamily="18" charset="0"/>
                <a:cs typeface="Times New Roman" panose="02020603050405020304" pitchFamily="18" charset="0"/>
              </a:rPr>
              <a:t>El </a:t>
            </a:r>
            <a:r>
              <a:rPr lang="es-ES" sz="2100" b="1" dirty="0">
                <a:solidFill>
                  <a:schemeClr val="tx2">
                    <a:lumMod val="75000"/>
                    <a:lumOff val="25000"/>
                  </a:schemeClr>
                </a:solidFill>
                <a:latin typeface="Gotham book"/>
                <a:ea typeface="Times New Roman" panose="02020603050405020304" pitchFamily="18" charset="0"/>
                <a:cs typeface="Times New Roman" panose="02020603050405020304" pitchFamily="18" charset="0"/>
              </a:rPr>
              <a:t>mercado de valores</a:t>
            </a:r>
            <a:r>
              <a:rPr lang="es-ES" sz="2100" dirty="0">
                <a:solidFill>
                  <a:schemeClr val="tx2">
                    <a:lumMod val="75000"/>
                    <a:lumOff val="25000"/>
                  </a:schemeClr>
                </a:solidFill>
                <a:latin typeface="Gotham book"/>
                <a:ea typeface="Times New Roman" panose="02020603050405020304" pitchFamily="18" charset="0"/>
                <a:cs typeface="Times New Roman" panose="02020603050405020304" pitchFamily="18" charset="0"/>
              </a:rPr>
              <a:t> es un sistema financiero que permite a las personas comprar acciones o </a:t>
            </a:r>
            <a:r>
              <a:rPr lang="es-ES" sz="2100" b="1" dirty="0">
                <a:solidFill>
                  <a:schemeClr val="tx2">
                    <a:lumMod val="75000"/>
                    <a:lumOff val="25000"/>
                  </a:schemeClr>
                </a:solidFill>
                <a:latin typeface="Gotham book"/>
                <a:ea typeface="Times New Roman" panose="02020603050405020304" pitchFamily="18" charset="0"/>
                <a:cs typeface="Times New Roman" panose="02020603050405020304" pitchFamily="18" charset="0"/>
              </a:rPr>
              <a:t>acciones</a:t>
            </a:r>
            <a:r>
              <a:rPr lang="es-ES" sz="2100" dirty="0">
                <a:solidFill>
                  <a:schemeClr val="tx2">
                    <a:lumMod val="75000"/>
                    <a:lumOff val="25000"/>
                  </a:schemeClr>
                </a:solidFill>
                <a:latin typeface="Gotham book"/>
                <a:ea typeface="Times New Roman" panose="02020603050405020304" pitchFamily="18" charset="0"/>
                <a:cs typeface="Times New Roman" panose="02020603050405020304" pitchFamily="18" charset="0"/>
              </a:rPr>
              <a:t> de diferentes empresas</a:t>
            </a:r>
            <a:r>
              <a:rPr kumimoji="0" lang="en-US" sz="2100" b="0" i="0" u="none" strike="noStrike" kern="1200" cap="none" spc="0" normalizeH="0" baseline="0" noProof="0" dirty="0">
                <a:ln>
                  <a:noFill/>
                </a:ln>
                <a:solidFill>
                  <a:schemeClr val="tx2">
                    <a:lumMod val="75000"/>
                    <a:lumOff val="25000"/>
                  </a:schemeClr>
                </a:solidFill>
                <a:effectLst/>
                <a:uLnTx/>
                <a:uFillTx/>
                <a:latin typeface="Gotham book"/>
                <a:ea typeface="Times New Roman" panose="02020603050405020304" pitchFamily="18" charset="0"/>
                <a:cs typeface="Times New Roman" panose="02020603050405020304" pitchFamily="18" charset="0"/>
              </a:rPr>
              <a:t>. </a:t>
            </a:r>
            <a:r>
              <a:rPr lang="es-ES" sz="2100" dirty="0">
                <a:solidFill>
                  <a:srgbClr val="C00000"/>
                </a:solidFill>
                <a:latin typeface="Gotham book"/>
                <a:ea typeface="Times New Roman" panose="02020603050405020304" pitchFamily="18" charset="0"/>
                <a:cs typeface="Times New Roman" panose="02020603050405020304" pitchFamily="18" charset="0"/>
              </a:rPr>
              <a:t>Por ejemplo, la gente puede comprar </a:t>
            </a:r>
            <a:r>
              <a:rPr lang="es-ES" sz="2100" b="1" dirty="0">
                <a:solidFill>
                  <a:srgbClr val="C00000"/>
                </a:solidFill>
                <a:latin typeface="Gotham book"/>
                <a:ea typeface="Times New Roman" panose="02020603050405020304" pitchFamily="18" charset="0"/>
                <a:cs typeface="Times New Roman" panose="02020603050405020304" pitchFamily="18" charset="0"/>
              </a:rPr>
              <a:t>acciones</a:t>
            </a:r>
            <a:r>
              <a:rPr lang="es-ES" sz="2100" dirty="0">
                <a:solidFill>
                  <a:srgbClr val="C00000"/>
                </a:solidFill>
                <a:latin typeface="Gotham book"/>
                <a:ea typeface="Times New Roman" panose="02020603050405020304" pitchFamily="18" charset="0"/>
                <a:cs typeface="Times New Roman" panose="02020603050405020304" pitchFamily="18" charset="0"/>
              </a:rPr>
              <a:t> de una empresa de videojuegos. Si la empresa va bien, el valor de las </a:t>
            </a:r>
            <a:r>
              <a:rPr lang="es-ES" sz="2100" b="1" dirty="0">
                <a:solidFill>
                  <a:srgbClr val="C00000"/>
                </a:solidFill>
                <a:latin typeface="Gotham book"/>
                <a:ea typeface="Times New Roman" panose="02020603050405020304" pitchFamily="18" charset="0"/>
                <a:cs typeface="Times New Roman" panose="02020603050405020304" pitchFamily="18" charset="0"/>
              </a:rPr>
              <a:t>acciones</a:t>
            </a:r>
            <a:r>
              <a:rPr lang="es-ES" sz="2100" dirty="0">
                <a:solidFill>
                  <a:srgbClr val="C00000"/>
                </a:solidFill>
                <a:latin typeface="Gotham book"/>
                <a:ea typeface="Times New Roman" panose="02020603050405020304" pitchFamily="18" charset="0"/>
                <a:cs typeface="Times New Roman" panose="02020603050405020304" pitchFamily="18" charset="0"/>
              </a:rPr>
              <a:t> aumenta. La gente puede vender sus </a:t>
            </a:r>
            <a:r>
              <a:rPr lang="es-ES" sz="2100" b="1" dirty="0">
                <a:solidFill>
                  <a:srgbClr val="C00000"/>
                </a:solidFill>
                <a:latin typeface="Gotham book"/>
                <a:ea typeface="Times New Roman" panose="02020603050405020304" pitchFamily="18" charset="0"/>
                <a:cs typeface="Times New Roman" panose="02020603050405020304" pitchFamily="18" charset="0"/>
              </a:rPr>
              <a:t>acciones</a:t>
            </a:r>
            <a:r>
              <a:rPr lang="es-ES" sz="2100" dirty="0">
                <a:solidFill>
                  <a:srgbClr val="C00000"/>
                </a:solidFill>
                <a:latin typeface="Gotham book"/>
                <a:ea typeface="Times New Roman" panose="02020603050405020304" pitchFamily="18" charset="0"/>
                <a:cs typeface="Times New Roman" panose="02020603050405020304" pitchFamily="18" charset="0"/>
              </a:rPr>
              <a:t> por más de lo que las compraron, obteniendo beneficios</a:t>
            </a:r>
            <a:r>
              <a:rPr lang="en-US" sz="2100" dirty="0">
                <a:solidFill>
                  <a:srgbClr val="C00000"/>
                </a:solidFill>
                <a:latin typeface="Gotham book"/>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1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a:p>
            <a:pPr lvl="0">
              <a:spcAft>
                <a:spcPts val="600"/>
              </a:spcAft>
              <a:defRPr/>
            </a:pPr>
            <a:r>
              <a:rPr lang="es-ES" sz="2100" dirty="0">
                <a:solidFill>
                  <a:schemeClr val="accent5">
                    <a:lumMod val="75000"/>
                  </a:schemeClr>
                </a:solidFill>
                <a:latin typeface="Gotham book"/>
                <a:ea typeface="Times New Roman" panose="02020603050405020304" pitchFamily="18" charset="0"/>
                <a:cs typeface="Times New Roman" panose="02020603050405020304" pitchFamily="18" charset="0"/>
              </a:rPr>
              <a:t>Hoy en día, alrededor del 62% de los estadounidenses participa en el </a:t>
            </a:r>
            <a:r>
              <a:rPr lang="es-ES" sz="2100" b="1" dirty="0">
                <a:solidFill>
                  <a:schemeClr val="accent5">
                    <a:lumMod val="75000"/>
                  </a:schemeClr>
                </a:solidFill>
                <a:latin typeface="Gotham book"/>
                <a:ea typeface="Times New Roman" panose="02020603050405020304" pitchFamily="18" charset="0"/>
                <a:cs typeface="Times New Roman" panose="02020603050405020304" pitchFamily="18" charset="0"/>
              </a:rPr>
              <a:t>mercado bursátil</a:t>
            </a:r>
            <a:r>
              <a:rPr lang="es-ES" sz="2100" dirty="0">
                <a:solidFill>
                  <a:schemeClr val="accent5">
                    <a:lumMod val="75000"/>
                  </a:schemeClr>
                </a:solidFill>
                <a:latin typeface="Gotham book"/>
                <a:ea typeface="Times New Roman" panose="02020603050405020304" pitchFamily="18" charset="0"/>
                <a:cs typeface="Times New Roman" panose="02020603050405020304" pitchFamily="18" charset="0"/>
              </a:rPr>
              <a:t>. En los años 30, apenas el 10% de la población poseía </a:t>
            </a:r>
            <a:r>
              <a:rPr lang="es-ES" sz="2100" b="1" dirty="0">
                <a:solidFill>
                  <a:schemeClr val="accent5">
                    <a:lumMod val="75000"/>
                  </a:schemeClr>
                </a:solidFill>
                <a:latin typeface="Gotham book"/>
                <a:ea typeface="Times New Roman" panose="02020603050405020304" pitchFamily="18" charset="0"/>
                <a:cs typeface="Times New Roman" panose="02020603050405020304" pitchFamily="18" charset="0"/>
              </a:rPr>
              <a:t>acciones</a:t>
            </a:r>
            <a:r>
              <a:rPr lang="es-ES" sz="2100" dirty="0">
                <a:solidFill>
                  <a:schemeClr val="accent5">
                    <a:lumMod val="75000"/>
                  </a:schemeClr>
                </a:solidFill>
                <a:latin typeface="Gotham book"/>
                <a:ea typeface="Times New Roman" panose="02020603050405020304" pitchFamily="18" charset="0"/>
                <a:cs typeface="Times New Roman" panose="02020603050405020304" pitchFamily="18" charset="0"/>
              </a:rPr>
              <a:t>, mientras que muchos, incluidos los texanos, no sabían qué era el </a:t>
            </a:r>
            <a:r>
              <a:rPr lang="es-ES" sz="2100" b="1" dirty="0">
                <a:solidFill>
                  <a:schemeClr val="accent5">
                    <a:lumMod val="75000"/>
                  </a:schemeClr>
                </a:solidFill>
                <a:latin typeface="Gotham book"/>
                <a:ea typeface="Times New Roman" panose="02020603050405020304" pitchFamily="18" charset="0"/>
                <a:cs typeface="Times New Roman" panose="02020603050405020304" pitchFamily="18" charset="0"/>
              </a:rPr>
              <a:t>mercado bursátil</a:t>
            </a:r>
            <a:r>
              <a:rPr lang="es-ES" sz="2100" dirty="0">
                <a:solidFill>
                  <a:schemeClr val="accent5">
                    <a:lumMod val="75000"/>
                  </a:schemeClr>
                </a:solidFill>
                <a:latin typeface="Gotham book"/>
                <a:ea typeface="Times New Roman" panose="02020603050405020304" pitchFamily="18" charset="0"/>
                <a:cs typeface="Times New Roman" panose="02020603050405020304" pitchFamily="18" charset="0"/>
              </a:rPr>
              <a:t>. Aun así, el </a:t>
            </a:r>
            <a:r>
              <a:rPr lang="es-ES" sz="2100" b="1" dirty="0">
                <a:solidFill>
                  <a:schemeClr val="accent5">
                    <a:lumMod val="75000"/>
                  </a:schemeClr>
                </a:solidFill>
                <a:latin typeface="Gotham book"/>
                <a:ea typeface="Times New Roman" panose="02020603050405020304" pitchFamily="18" charset="0"/>
                <a:cs typeface="Times New Roman" panose="02020603050405020304" pitchFamily="18" charset="0"/>
              </a:rPr>
              <a:t>mercado bursátil</a:t>
            </a:r>
            <a:r>
              <a:rPr lang="es-ES" sz="2100" dirty="0">
                <a:solidFill>
                  <a:schemeClr val="accent5">
                    <a:lumMod val="75000"/>
                  </a:schemeClr>
                </a:solidFill>
                <a:latin typeface="Gotham book"/>
                <a:ea typeface="Times New Roman" panose="02020603050405020304" pitchFamily="18" charset="0"/>
                <a:cs typeface="Times New Roman" panose="02020603050405020304" pitchFamily="18" charset="0"/>
              </a:rPr>
              <a:t> jugaría un papel fundamental en los desafíos de esta época</a:t>
            </a:r>
            <a:r>
              <a:rPr lang="en-US" sz="2100" dirty="0">
                <a:solidFill>
                  <a:schemeClr val="accent5">
                    <a:lumMod val="75000"/>
                  </a:schemeClr>
                </a:solidFill>
                <a:latin typeface="Gotham book"/>
                <a:ea typeface="Times New Roman" panose="02020603050405020304" pitchFamily="18" charset="0"/>
                <a:cs typeface="Times New Roman" panose="02020603050405020304" pitchFamily="18" charset="0"/>
              </a:rPr>
              <a:t>.</a:t>
            </a:r>
            <a:endParaRPr kumimoji="0" lang="en-US" sz="2100" b="0" i="0" u="none" strike="noStrike" kern="1200" cap="none" spc="0" normalizeH="0" baseline="0" noProof="0" dirty="0">
              <a:ln>
                <a:noFill/>
              </a:ln>
              <a:solidFill>
                <a:schemeClr val="accent5">
                  <a:lumMod val="75000"/>
                </a:schemeClr>
              </a:solidFill>
              <a:effectLst/>
              <a:uLnTx/>
              <a:uFillTx/>
              <a:latin typeface="Gotham book"/>
              <a:ea typeface="Times New Roman" panose="02020603050405020304" pitchFamily="18" charset="0"/>
              <a:cs typeface="Times New Roman" panose="02020603050405020304" pitchFamily="18" charset="0"/>
            </a:endParaRPr>
          </a:p>
        </p:txBody>
      </p:sp>
      <p:pic>
        <p:nvPicPr>
          <p:cNvPr id="2050" name="Picture 2" descr="A photograph of the stock exchange room from a distance. There are high windows and a very high ceiling. Hundreds of men fill the space. A white flag with a cross is hanging in the right hand side of the image. ">
            <a:extLst>
              <a:ext uri="{FF2B5EF4-FFF2-40B4-BE49-F238E27FC236}">
                <a16:creationId xmlns:a16="http://schemas.microsoft.com/office/drawing/2014/main" id="{9D4750E4-B365-7BFE-A30B-46CAA79A62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108" t="3694" r="2321" b="4877"/>
          <a:stretch>
            <a:fillRect/>
          </a:stretch>
        </p:blipFill>
        <p:spPr bwMode="auto">
          <a:xfrm>
            <a:off x="6214380" y="1360714"/>
            <a:ext cx="5661934" cy="4278867"/>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E09B8F1-CBD6-088B-EFA7-C1612BD55AAA}"/>
              </a:ext>
            </a:extLst>
          </p:cNvPr>
          <p:cNvSpPr txBox="1"/>
          <p:nvPr/>
        </p:nvSpPr>
        <p:spPr>
          <a:xfrm>
            <a:off x="5976257" y="5671457"/>
            <a:ext cx="6107948" cy="646331"/>
          </a:xfrm>
          <a:prstGeom prst="rect">
            <a:avLst/>
          </a:prstGeom>
          <a:noFill/>
        </p:spPr>
        <p:txBody>
          <a:bodyPr wrap="square" rtlCol="0">
            <a:spAutoFit/>
          </a:bodyPr>
          <a:lstStyle/>
          <a:p>
            <a:pPr algn="ctr"/>
            <a:r>
              <a:rPr lang="es-ES" dirty="0">
                <a:latin typeface="Gotham book"/>
              </a:rPr>
              <a:t>El suelo de la bolsa durante la sesión de mercado de 1934</a:t>
            </a:r>
            <a:r>
              <a:rPr lang="en-US" dirty="0">
                <a:latin typeface="Gotham book"/>
              </a:rPr>
              <a:t>.</a:t>
            </a:r>
          </a:p>
          <a:p>
            <a:pPr algn="ctr"/>
            <a:r>
              <a:rPr lang="en-US" i="1" dirty="0">
                <a:latin typeface="Gotham book"/>
              </a:rPr>
              <a:t>La Biblioteca del Congreso</a:t>
            </a:r>
          </a:p>
        </p:txBody>
      </p:sp>
    </p:spTree>
    <p:extLst>
      <p:ext uri="{BB962C8B-B14F-4D97-AF65-F5344CB8AC3E}">
        <p14:creationId xmlns:p14="http://schemas.microsoft.com/office/powerpoint/2010/main" val="3563106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693F4EA-16F1-D7E9-42B0-88710560B51A}"/>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C0A018F3-1A4B-CF72-5CDF-E37B14056820}"/>
              </a:ext>
            </a:extLst>
          </p:cNvPr>
          <p:cNvSpPr txBox="1">
            <a:spLocks noGrp="1"/>
          </p:cNvSpPr>
          <p:nvPr>
            <p:ph type="title" idx="4294967295"/>
          </p:nvPr>
        </p:nvSpPr>
        <p:spPr>
          <a:xfrm>
            <a:off x="2069294" y="-161109"/>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Relevo</a:t>
            </a:r>
            <a:r>
              <a:rPr kumimoji="0" lang="en-US" sz="8000" b="0" i="0" u="none" strike="noStrike" kern="1200" cap="none" spc="0" normalizeH="0" baseline="0" noProof="0" dirty="0">
                <a:ln>
                  <a:noFill/>
                </a:ln>
                <a:solidFill>
                  <a:schemeClr val="bg1"/>
                </a:solidFill>
                <a:effectLst/>
                <a:uLnTx/>
                <a:uFillTx/>
                <a:latin typeface="Gotham Medium"/>
                <a:ea typeface="+mj-ea"/>
                <a:cs typeface="+mj-cs"/>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3F533D5E-17C4-CD34-A8D8-66B5C68FF5CB}"/>
              </a:ext>
            </a:extLst>
          </p:cNvPr>
          <p:cNvSpPr txBox="1"/>
          <p:nvPr/>
        </p:nvSpPr>
        <p:spPr>
          <a:xfrm>
            <a:off x="107795" y="1589314"/>
            <a:ext cx="6031393" cy="5093702"/>
          </a:xfrm>
          <a:prstGeom prst="rect">
            <a:avLst/>
          </a:prstGeom>
          <a:noFill/>
        </p:spPr>
        <p:txBody>
          <a:bodyPr wrap="square" rtlCol="0">
            <a:spAutoFit/>
          </a:bodyPr>
          <a:lstStyle/>
          <a:p>
            <a:pPr lvl="0">
              <a:spcAft>
                <a:spcPts val="600"/>
              </a:spcAft>
              <a:defRPr/>
            </a:pPr>
            <a:r>
              <a:rPr lang="es-ES" sz="2100" dirty="0">
                <a:solidFill>
                  <a:srgbClr val="C00000"/>
                </a:solidFill>
                <a:latin typeface="Gotham book"/>
                <a:ea typeface="Times New Roman" panose="02020603050405020304" pitchFamily="18" charset="0"/>
                <a:cs typeface="Times New Roman" panose="02020603050405020304" pitchFamily="18" charset="0"/>
              </a:rPr>
              <a:t>La bolsa se desplomó en octubre de 1929, provocando la peor depresión económica de la historia de Estados Unidos. Negocios quebraron, bancos cerraron, millones perdieron sus empleos, ahorros e incluso viviendas</a:t>
            </a:r>
            <a:r>
              <a:rPr kumimoji="0" lang="en-US" sz="21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2100" dirty="0">
              <a:solidFill>
                <a:srgbClr val="C00000"/>
              </a:solidFill>
              <a:latin typeface="Gotham book"/>
              <a:ea typeface="Times New Roman" panose="02020603050405020304" pitchFamily="18" charset="0"/>
              <a:cs typeface="Times New Roman" panose="02020603050405020304" pitchFamily="18" charset="0"/>
            </a:endParaRPr>
          </a:p>
          <a:p>
            <a:pPr lvl="0">
              <a:spcAft>
                <a:spcPts val="600"/>
              </a:spcAft>
              <a:defRPr/>
            </a:pPr>
            <a:r>
              <a:rPr lang="es-ES" sz="2100" dirty="0">
                <a:solidFill>
                  <a:schemeClr val="accent6">
                    <a:lumMod val="75000"/>
                  </a:schemeClr>
                </a:solidFill>
                <a:latin typeface="Gotham book"/>
                <a:ea typeface="Times New Roman" panose="02020603050405020304" pitchFamily="18" charset="0"/>
                <a:cs typeface="Times New Roman" panose="02020603050405020304" pitchFamily="18" charset="0"/>
              </a:rPr>
              <a:t>La gente de todo Estados Unidos necesitaba ayuda o </a:t>
            </a:r>
            <a:r>
              <a:rPr lang="es-ES" sz="2100" b="1" dirty="0">
                <a:solidFill>
                  <a:schemeClr val="accent6">
                    <a:lumMod val="75000"/>
                  </a:schemeClr>
                </a:solidFill>
                <a:latin typeface="Gotham book"/>
                <a:ea typeface="Times New Roman" panose="02020603050405020304" pitchFamily="18" charset="0"/>
                <a:cs typeface="Times New Roman" panose="02020603050405020304" pitchFamily="18" charset="0"/>
              </a:rPr>
              <a:t>ayuda</a:t>
            </a:r>
            <a:r>
              <a:rPr lang="es-ES" sz="2100" dirty="0">
                <a:solidFill>
                  <a:schemeClr val="accent6">
                    <a:lumMod val="75000"/>
                  </a:schemeClr>
                </a:solidFill>
                <a:latin typeface="Gotham book"/>
                <a:ea typeface="Times New Roman" panose="02020603050405020304" pitchFamily="18" charset="0"/>
                <a:cs typeface="Times New Roman" panose="02020603050405020304" pitchFamily="18" charset="0"/>
              </a:rPr>
              <a:t> con necesidades como comida, refugio, ropa y trabajo. Las iglesias y otras organizaciones que normalmente proporcionaban </a:t>
            </a:r>
            <a:r>
              <a:rPr lang="es-ES" sz="2100" b="1" dirty="0">
                <a:solidFill>
                  <a:schemeClr val="accent6">
                    <a:lumMod val="75000"/>
                  </a:schemeClr>
                </a:solidFill>
                <a:latin typeface="Gotham book"/>
                <a:ea typeface="Times New Roman" panose="02020603050405020304" pitchFamily="18" charset="0"/>
                <a:cs typeface="Times New Roman" panose="02020603050405020304" pitchFamily="18" charset="0"/>
              </a:rPr>
              <a:t>ayuda</a:t>
            </a:r>
            <a:r>
              <a:rPr lang="es-ES" sz="2100" dirty="0">
                <a:solidFill>
                  <a:schemeClr val="accent6">
                    <a:lumMod val="75000"/>
                  </a:schemeClr>
                </a:solidFill>
                <a:latin typeface="Gotham book"/>
                <a:ea typeface="Times New Roman" panose="02020603050405020304" pitchFamily="18" charset="0"/>
                <a:cs typeface="Times New Roman" panose="02020603050405020304" pitchFamily="18" charset="0"/>
              </a:rPr>
              <a:t> a los necesitados no podían cubrir las necesidades de tanta gente</a:t>
            </a:r>
            <a:r>
              <a:rPr kumimoji="0" lang="en-US" sz="2100" b="0" i="0" u="none" strike="noStrike" kern="1200" cap="none" spc="0" normalizeH="0" baseline="0" noProof="0" dirty="0">
                <a:ln>
                  <a:noFill/>
                </a:ln>
                <a:solidFill>
                  <a:schemeClr val="accent6">
                    <a:lumMod val="75000"/>
                  </a:schemeClr>
                </a:solidFill>
                <a:effectLst/>
                <a:uLnTx/>
                <a:uFillTx/>
                <a:latin typeface="Gotham book"/>
                <a:ea typeface="Times New Roman" panose="02020603050405020304" pitchFamily="18" charset="0"/>
                <a:cs typeface="Times New Roman" panose="02020603050405020304" pitchFamily="18" charset="0"/>
              </a:rPr>
              <a:t>.</a:t>
            </a:r>
            <a:r>
              <a:rPr kumimoji="0" lang="en-US" sz="21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rPr>
              <a:t> </a:t>
            </a:r>
            <a:r>
              <a:rPr lang="es-ES" sz="2100" dirty="0">
                <a:solidFill>
                  <a:srgbClr val="0070C0"/>
                </a:solidFill>
                <a:latin typeface="Gotham book"/>
                <a:ea typeface="Times New Roman" panose="02020603050405020304" pitchFamily="18" charset="0"/>
                <a:cs typeface="Times New Roman" panose="02020603050405020304" pitchFamily="18" charset="0"/>
              </a:rPr>
              <a:t>Bajo el presidente Franklin D. Roosevelt, el gobierno inició programas de </a:t>
            </a:r>
            <a:r>
              <a:rPr lang="es-ES" sz="2100" b="1" dirty="0">
                <a:solidFill>
                  <a:srgbClr val="0070C0"/>
                </a:solidFill>
                <a:latin typeface="Gotham book"/>
                <a:ea typeface="Times New Roman" panose="02020603050405020304" pitchFamily="18" charset="0"/>
                <a:cs typeface="Times New Roman" panose="02020603050405020304" pitchFamily="18" charset="0"/>
              </a:rPr>
              <a:t>ayuda</a:t>
            </a:r>
            <a:r>
              <a:rPr lang="es-ES" sz="2100" dirty="0">
                <a:solidFill>
                  <a:srgbClr val="0070C0"/>
                </a:solidFill>
                <a:latin typeface="Gotham book"/>
                <a:ea typeface="Times New Roman" panose="02020603050405020304" pitchFamily="18" charset="0"/>
                <a:cs typeface="Times New Roman" panose="02020603050405020304" pitchFamily="18" charset="0"/>
              </a:rPr>
              <a:t> para proporcionar asistencia a los estadounidenses necesitados</a:t>
            </a:r>
            <a:r>
              <a:rPr kumimoji="0" lang="en-US" sz="2100" b="0" i="0" u="none" strike="noStrike" kern="1200" cap="none" spc="0" normalizeH="0" baseline="0" noProof="0" dirty="0">
                <a:ln>
                  <a:noFill/>
                </a:ln>
                <a:solidFill>
                  <a:srgbClr val="0070C0"/>
                </a:solidFill>
                <a:effectLst/>
                <a:uLnTx/>
                <a:uFillTx/>
                <a:latin typeface="Gotham book"/>
                <a:ea typeface="Times New Roman" panose="02020603050405020304" pitchFamily="18" charset="0"/>
                <a:cs typeface="Times New Roman" panose="02020603050405020304" pitchFamily="18" charset="0"/>
              </a:rPr>
              <a:t>.</a:t>
            </a:r>
          </a:p>
        </p:txBody>
      </p:sp>
      <p:pic>
        <p:nvPicPr>
          <p:cNvPr id="3074" name="Picture 2" descr="A black and white photograph of government officials (maybe police officers&quot; on the street next to a wagon of supplies. They are distributing these supplies to people who need them. A woman is carrying a box as one officer fills it with items. Other officers hold bags of supplies to give to people.">
            <a:extLst>
              <a:ext uri="{FF2B5EF4-FFF2-40B4-BE49-F238E27FC236}">
                <a16:creationId xmlns:a16="http://schemas.microsoft.com/office/drawing/2014/main" id="{8B794E81-C71F-9700-F15B-14A5640FC6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4145" y="1366157"/>
            <a:ext cx="5478625" cy="4425043"/>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4A1E94C-13D7-79B5-BCCC-8D6A14AA2AEE}"/>
              </a:ext>
            </a:extLst>
          </p:cNvPr>
          <p:cNvSpPr txBox="1"/>
          <p:nvPr/>
        </p:nvSpPr>
        <p:spPr>
          <a:xfrm>
            <a:off x="6139188" y="5780313"/>
            <a:ext cx="5945017" cy="707886"/>
          </a:xfrm>
          <a:prstGeom prst="rect">
            <a:avLst/>
          </a:prstGeom>
          <a:noFill/>
        </p:spPr>
        <p:txBody>
          <a:bodyPr wrap="square" rtlCol="0">
            <a:spAutoFit/>
          </a:bodyPr>
          <a:lstStyle/>
          <a:p>
            <a:pPr algn="ctr"/>
            <a:r>
              <a:rPr lang="es-ES" sz="2000" dirty="0">
                <a:latin typeface="Gotham book"/>
              </a:rPr>
              <a:t>La policía distribuye suministros a los necesitados</a:t>
            </a:r>
            <a:r>
              <a:rPr lang="en-US" sz="2000" dirty="0">
                <a:latin typeface="Gotham book"/>
              </a:rPr>
              <a:t>, 1930</a:t>
            </a:r>
          </a:p>
          <a:p>
            <a:pPr algn="ctr"/>
            <a:r>
              <a:rPr lang="en-US" sz="2000" i="1" dirty="0">
                <a:latin typeface="Gotham book"/>
              </a:rPr>
              <a:t>La Biblioteca del Congreso</a:t>
            </a:r>
          </a:p>
        </p:txBody>
      </p:sp>
    </p:spTree>
    <p:extLst>
      <p:ext uri="{BB962C8B-B14F-4D97-AF65-F5344CB8AC3E}">
        <p14:creationId xmlns:p14="http://schemas.microsoft.com/office/powerpoint/2010/main" val="3081411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299F1C2-389C-C7FB-CD08-1AD251A0B31D}"/>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FF6025A9-C960-F3EA-E164-D3E4A4DDAD8D}"/>
              </a:ext>
            </a:extLst>
          </p:cNvPr>
          <p:cNvSpPr txBox="1">
            <a:spLocks noGrp="1"/>
          </p:cNvSpPr>
          <p:nvPr>
            <p:ph type="title" idx="4294967295"/>
          </p:nvPr>
        </p:nvSpPr>
        <p:spPr>
          <a:xfrm>
            <a:off x="2069294" y="-161109"/>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Desempleo</a:t>
            </a:r>
            <a:r>
              <a:rPr kumimoji="0" lang="en-US" sz="8000" b="0" i="0" u="none" strike="noStrike" kern="1200" cap="none" spc="0" normalizeH="0" baseline="0" noProof="0" dirty="0">
                <a:ln>
                  <a:noFill/>
                </a:ln>
                <a:solidFill>
                  <a:schemeClr val="bg1"/>
                </a:solidFill>
                <a:effectLst/>
                <a:uLnTx/>
                <a:uFillTx/>
                <a:latin typeface="Gotham Medium"/>
                <a:ea typeface="+mj-ea"/>
                <a:cs typeface="+mj-cs"/>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93089637-30A3-746D-C7CA-089C6B876FD1}"/>
              </a:ext>
            </a:extLst>
          </p:cNvPr>
          <p:cNvSpPr txBox="1"/>
          <p:nvPr/>
        </p:nvSpPr>
        <p:spPr>
          <a:xfrm>
            <a:off x="31593" y="1480454"/>
            <a:ext cx="6031393" cy="5093702"/>
          </a:xfrm>
          <a:prstGeom prst="rect">
            <a:avLst/>
          </a:prstGeom>
          <a:noFill/>
        </p:spPr>
        <p:txBody>
          <a:bodyPr wrap="square" rtlCol="0">
            <a:spAutoFit/>
          </a:bodyPr>
          <a:lstStyle/>
          <a:p>
            <a:pPr lvl="0">
              <a:spcAft>
                <a:spcPts val="600"/>
              </a:spcAft>
              <a:defRPr/>
            </a:pPr>
            <a:r>
              <a:rPr lang="es-ES" sz="2100" dirty="0">
                <a:solidFill>
                  <a:srgbClr val="C00000"/>
                </a:solidFill>
                <a:latin typeface="Gotham book"/>
                <a:ea typeface="Times New Roman" panose="02020603050405020304" pitchFamily="18" charset="0"/>
                <a:cs typeface="Times New Roman" panose="02020603050405020304" pitchFamily="18" charset="0"/>
              </a:rPr>
              <a:t>En cualquier momento y en cualquier país, hay algunos adultos que están sin trabajo por diversas razones. El número o porcentaje de personas que no tienen trabajo se denomina </a:t>
            </a:r>
            <a:r>
              <a:rPr lang="es-ES" sz="2100" b="1" dirty="0">
                <a:solidFill>
                  <a:srgbClr val="C00000"/>
                </a:solidFill>
                <a:latin typeface="Gotham book"/>
                <a:ea typeface="Times New Roman" panose="02020603050405020304" pitchFamily="18" charset="0"/>
                <a:cs typeface="Times New Roman" panose="02020603050405020304" pitchFamily="18" charset="0"/>
              </a:rPr>
              <a:t>desempleo</a:t>
            </a:r>
            <a:r>
              <a:rPr lang="en-US" sz="2100" b="1" dirty="0">
                <a:solidFill>
                  <a:srgbClr val="C00000"/>
                </a:solidFill>
                <a:latin typeface="Gotham book"/>
                <a:ea typeface="Times New Roman" panose="02020603050405020304" pitchFamily="18" charset="0"/>
                <a:cs typeface="Times New Roman" panose="02020603050405020304" pitchFamily="18" charset="0"/>
              </a:rPr>
              <a:t>.</a:t>
            </a:r>
            <a:r>
              <a:rPr lang="en-US" sz="2100" dirty="0">
                <a:solidFill>
                  <a:srgbClr val="C00000"/>
                </a:solidFill>
                <a:latin typeface="Gotham book"/>
                <a:ea typeface="Times New Roman" panose="02020603050405020304" pitchFamily="18" charset="0"/>
                <a:cs typeface="Times New Roman" panose="02020603050405020304" pitchFamily="18" charset="0"/>
              </a:rPr>
              <a:t> </a:t>
            </a:r>
            <a:r>
              <a:rPr lang="es-ES" sz="2100" dirty="0">
                <a:solidFill>
                  <a:srgbClr val="0070C0"/>
                </a:solidFill>
                <a:latin typeface="Gotham book"/>
                <a:ea typeface="Times New Roman" panose="02020603050405020304" pitchFamily="18" charset="0"/>
                <a:cs typeface="Times New Roman" panose="02020603050405020304" pitchFamily="18" charset="0"/>
              </a:rPr>
              <a:t>De media, la tasa de desempleo en EE. UU. es de alrededor del 5%, lo que significa que 5 de cada 100 personas están sin trabajo</a:t>
            </a:r>
            <a:r>
              <a:rPr lang="en-US" sz="2100" dirty="0">
                <a:solidFill>
                  <a:srgbClr val="0070C0"/>
                </a:solidFill>
                <a:latin typeface="Gotham book"/>
                <a:ea typeface="Times New Roman" panose="02020603050405020304" pitchFamily="18"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2100" dirty="0">
              <a:solidFill>
                <a:srgbClr val="C00000"/>
              </a:solidFill>
              <a:latin typeface="Gotham book"/>
              <a:ea typeface="Times New Roman" panose="02020603050405020304" pitchFamily="18" charset="0"/>
              <a:cs typeface="Times New Roman" panose="02020603050405020304" pitchFamily="18" charset="0"/>
            </a:endParaRPr>
          </a:p>
          <a:p>
            <a:pPr lvl="0">
              <a:spcAft>
                <a:spcPts val="600"/>
              </a:spcAft>
              <a:defRPr/>
            </a:pPr>
            <a:r>
              <a:rPr lang="es-ES" sz="2100" dirty="0">
                <a:solidFill>
                  <a:schemeClr val="accent6">
                    <a:lumMod val="75000"/>
                  </a:schemeClr>
                </a:solidFill>
                <a:latin typeface="Gotham book"/>
                <a:ea typeface="Times New Roman" panose="02020603050405020304" pitchFamily="18" charset="0"/>
                <a:cs typeface="Times New Roman" panose="02020603050405020304" pitchFamily="18" charset="0"/>
              </a:rPr>
              <a:t>Durante la Gran Depresión, el número de estadounidenses </a:t>
            </a:r>
            <a:r>
              <a:rPr lang="es-ES" sz="2100" b="1" dirty="0">
                <a:solidFill>
                  <a:schemeClr val="accent6">
                    <a:lumMod val="75000"/>
                  </a:schemeClr>
                </a:solidFill>
                <a:latin typeface="Gotham book"/>
                <a:ea typeface="Times New Roman" panose="02020603050405020304" pitchFamily="18" charset="0"/>
                <a:cs typeface="Times New Roman" panose="02020603050405020304" pitchFamily="18" charset="0"/>
              </a:rPr>
              <a:t>desempleados</a:t>
            </a:r>
            <a:r>
              <a:rPr lang="es-ES" sz="2100" dirty="0">
                <a:solidFill>
                  <a:schemeClr val="accent6">
                    <a:lumMod val="75000"/>
                  </a:schemeClr>
                </a:solidFill>
                <a:latin typeface="Gotham book"/>
                <a:ea typeface="Times New Roman" panose="02020603050405020304" pitchFamily="18" charset="0"/>
                <a:cs typeface="Times New Roman" panose="02020603050405020304" pitchFamily="18" charset="0"/>
              </a:rPr>
              <a:t> aumentó a más del 25%, lo que significa que 25 de cada 100 personas (o 1 de cada 4) estaban </a:t>
            </a:r>
            <a:r>
              <a:rPr lang="es-ES" sz="2100" b="1" dirty="0">
                <a:solidFill>
                  <a:schemeClr val="accent6">
                    <a:lumMod val="75000"/>
                  </a:schemeClr>
                </a:solidFill>
                <a:latin typeface="Gotham book"/>
                <a:ea typeface="Times New Roman" panose="02020603050405020304" pitchFamily="18" charset="0"/>
                <a:cs typeface="Times New Roman" panose="02020603050405020304" pitchFamily="18" charset="0"/>
              </a:rPr>
              <a:t>desempleadas</a:t>
            </a:r>
            <a:r>
              <a:rPr lang="en-US" sz="2100" dirty="0">
                <a:solidFill>
                  <a:schemeClr val="accent6">
                    <a:lumMod val="75000"/>
                  </a:schemeClr>
                </a:solidFill>
                <a:latin typeface="Gotham book"/>
                <a:ea typeface="Times New Roman" panose="02020603050405020304" pitchFamily="18" charset="0"/>
                <a:cs typeface="Times New Roman" panose="02020603050405020304" pitchFamily="18" charset="0"/>
              </a:rPr>
              <a:t>. </a:t>
            </a:r>
            <a:r>
              <a:rPr lang="es-ES" sz="2100" dirty="0">
                <a:solidFill>
                  <a:srgbClr val="7030A0"/>
                </a:solidFill>
                <a:latin typeface="Gotham book"/>
                <a:ea typeface="Times New Roman" panose="02020603050405020304" pitchFamily="18" charset="0"/>
                <a:cs typeface="Times New Roman" panose="02020603050405020304" pitchFamily="18" charset="0"/>
              </a:rPr>
              <a:t>Los programas de ayuda del gobierno abordaron la alta tasa de </a:t>
            </a:r>
            <a:r>
              <a:rPr lang="es-ES" sz="2100" b="1" dirty="0">
                <a:solidFill>
                  <a:srgbClr val="7030A0"/>
                </a:solidFill>
                <a:latin typeface="Gotham book"/>
                <a:ea typeface="Times New Roman" panose="02020603050405020304" pitchFamily="18" charset="0"/>
                <a:cs typeface="Times New Roman" panose="02020603050405020304" pitchFamily="18" charset="0"/>
              </a:rPr>
              <a:t>desempleo</a:t>
            </a:r>
            <a:r>
              <a:rPr lang="es-ES" sz="2100" dirty="0">
                <a:solidFill>
                  <a:srgbClr val="7030A0"/>
                </a:solidFill>
                <a:latin typeface="Gotham book"/>
                <a:ea typeface="Times New Roman" panose="02020603050405020304" pitchFamily="18" charset="0"/>
                <a:cs typeface="Times New Roman" panose="02020603050405020304" pitchFamily="18" charset="0"/>
              </a:rPr>
              <a:t> instaurando programas para proporcionar empleo a los estadounidenses </a:t>
            </a:r>
            <a:r>
              <a:rPr lang="es-ES" sz="2100" b="1" dirty="0">
                <a:solidFill>
                  <a:srgbClr val="7030A0"/>
                </a:solidFill>
                <a:latin typeface="Gotham book"/>
                <a:ea typeface="Times New Roman" panose="02020603050405020304" pitchFamily="18" charset="0"/>
                <a:cs typeface="Times New Roman" panose="02020603050405020304" pitchFamily="18" charset="0"/>
              </a:rPr>
              <a:t>desempleados</a:t>
            </a:r>
            <a:r>
              <a:rPr lang="en-US" sz="2100" dirty="0">
                <a:solidFill>
                  <a:srgbClr val="7030A0"/>
                </a:solidFill>
                <a:latin typeface="Gotham book"/>
                <a:ea typeface="Times New Roman" panose="02020603050405020304" pitchFamily="18" charset="0"/>
                <a:cs typeface="Times New Roman" panose="02020603050405020304" pitchFamily="18" charset="0"/>
              </a:rPr>
              <a:t>.  </a:t>
            </a:r>
            <a:endParaRPr kumimoji="0" lang="en-US" sz="2100" b="0" i="0" u="none" strike="noStrike" kern="1200" cap="none" spc="0" normalizeH="0" baseline="0" noProof="0" dirty="0">
              <a:ln>
                <a:noFill/>
              </a:ln>
              <a:solidFill>
                <a:srgbClr val="7030A0"/>
              </a:solidFill>
              <a:effectLst/>
              <a:uLnTx/>
              <a:uFillTx/>
              <a:latin typeface="Gotham book"/>
              <a:ea typeface="Times New Roman" panose="02020603050405020304" pitchFamily="18" charset="0"/>
              <a:cs typeface="Times New Roman" panose="02020603050405020304" pitchFamily="18" charset="0"/>
            </a:endParaRPr>
          </a:p>
        </p:txBody>
      </p:sp>
      <p:pic>
        <p:nvPicPr>
          <p:cNvPr id="4098" name="Picture 2" descr="An aerial view of several lines of dozens of men waiting to receive unemployment benefits. ">
            <a:extLst>
              <a:ext uri="{FF2B5EF4-FFF2-40B4-BE49-F238E27FC236}">
                <a16:creationId xmlns:a16="http://schemas.microsoft.com/office/drawing/2014/main" id="{2B3594F1-E6C2-E578-DC34-1EF1A5934C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281" r="988" b="18710"/>
          <a:stretch>
            <a:fillRect/>
          </a:stretch>
        </p:blipFill>
        <p:spPr bwMode="auto">
          <a:xfrm>
            <a:off x="6126016" y="1394460"/>
            <a:ext cx="5841194" cy="4114552"/>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8B69335-4342-5739-AB2E-E3CF1DCE35E0}"/>
              </a:ext>
            </a:extLst>
          </p:cNvPr>
          <p:cNvSpPr txBox="1"/>
          <p:nvPr/>
        </p:nvSpPr>
        <p:spPr>
          <a:xfrm>
            <a:off x="6000750" y="5600700"/>
            <a:ext cx="6031393" cy="923330"/>
          </a:xfrm>
          <a:prstGeom prst="rect">
            <a:avLst/>
          </a:prstGeom>
          <a:noFill/>
        </p:spPr>
        <p:txBody>
          <a:bodyPr wrap="square" rtlCol="0">
            <a:spAutoFit/>
          </a:bodyPr>
          <a:lstStyle/>
          <a:p>
            <a:pPr algn="ctr"/>
            <a:r>
              <a:rPr lang="es-ES" dirty="0">
                <a:latin typeface="Gotham book"/>
              </a:rPr>
              <a:t>Hombres que esperan en la cola para recibir prestaciones por desempleo,</a:t>
            </a:r>
            <a:r>
              <a:rPr lang="en-US" dirty="0">
                <a:latin typeface="Gotham book"/>
              </a:rPr>
              <a:t> 1938</a:t>
            </a:r>
          </a:p>
          <a:p>
            <a:pPr algn="ctr"/>
            <a:r>
              <a:rPr lang="en-US" i="1" dirty="0">
                <a:latin typeface="Gotham book"/>
              </a:rPr>
              <a:t>La Biblioteca del Congreso</a:t>
            </a:r>
          </a:p>
        </p:txBody>
      </p:sp>
    </p:spTree>
    <p:extLst>
      <p:ext uri="{BB962C8B-B14F-4D97-AF65-F5344CB8AC3E}">
        <p14:creationId xmlns:p14="http://schemas.microsoft.com/office/powerpoint/2010/main" val="1053507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0F3AEB5-1531-4AB1-2AB7-07CF5A41B88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2BB2D71F-3697-DF29-1211-6B0C720AF4BF}"/>
              </a:ext>
            </a:extLst>
          </p:cNvPr>
          <p:cNvSpPr txBox="1">
            <a:spLocks noGrp="1"/>
          </p:cNvSpPr>
          <p:nvPr>
            <p:ph type="title" idx="4294967295"/>
          </p:nvPr>
        </p:nvSpPr>
        <p:spPr>
          <a:xfrm>
            <a:off x="2069294" y="-161109"/>
            <a:ext cx="8240486" cy="13803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defRPr/>
            </a:pPr>
            <a:r>
              <a:rPr lang="en-US" sz="8000" dirty="0" err="1">
                <a:solidFill>
                  <a:schemeClr val="bg1"/>
                </a:solidFill>
                <a:latin typeface="Gotham Medium"/>
              </a:rPr>
              <a:t>Ecología</a:t>
            </a:r>
            <a:r>
              <a:rPr kumimoji="0" lang="en-US" sz="8000" b="0" i="0" u="none" strike="noStrike" kern="1200" cap="none" spc="0" normalizeH="0" baseline="0" noProof="0" dirty="0">
                <a:ln>
                  <a:noFill/>
                </a:ln>
                <a:solidFill>
                  <a:schemeClr val="bg1"/>
                </a:solidFill>
                <a:effectLst/>
                <a:uLnTx/>
                <a:uFillTx/>
                <a:latin typeface="Gotham Medium"/>
                <a:ea typeface="+mj-ea"/>
                <a:cs typeface="+mj-cs"/>
              </a:rPr>
              <a:t> </a:t>
            </a:r>
            <a:r>
              <a:rPr kumimoji="0" lang="en-US" sz="4800" b="0" i="1" u="none" strike="noStrike" kern="1200" cap="none" spc="0" normalizeH="0" baseline="0" noProof="0" dirty="0">
                <a:ln>
                  <a:noFill/>
                </a:ln>
                <a:solidFill>
                  <a:schemeClr val="bg1"/>
                </a:solidFill>
                <a:effectLst/>
                <a:uLnTx/>
                <a:uFillTx/>
                <a:latin typeface="Gotham Medium"/>
                <a:ea typeface="+mj-ea"/>
                <a:cs typeface="+mj-cs"/>
              </a:rPr>
              <a:t>(n)</a:t>
            </a:r>
            <a:endParaRPr kumimoji="0" lang="en-US" sz="8000" b="0" i="1"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TextBox 2">
            <a:extLst>
              <a:ext uri="{FF2B5EF4-FFF2-40B4-BE49-F238E27FC236}">
                <a16:creationId xmlns:a16="http://schemas.microsoft.com/office/drawing/2014/main" id="{9F6618C7-B8EF-9C34-7135-E69BA124E3AE}"/>
              </a:ext>
            </a:extLst>
          </p:cNvPr>
          <p:cNvSpPr txBox="1"/>
          <p:nvPr/>
        </p:nvSpPr>
        <p:spPr>
          <a:xfrm>
            <a:off x="20706" y="1589314"/>
            <a:ext cx="6837294" cy="5078313"/>
          </a:xfrm>
          <a:prstGeom prst="rect">
            <a:avLst/>
          </a:prstGeom>
          <a:noFill/>
        </p:spPr>
        <p:txBody>
          <a:bodyPr wrap="square" rtlCol="0">
            <a:spAutoFit/>
          </a:bodyPr>
          <a:lstStyle/>
          <a:p>
            <a:pPr lvl="0">
              <a:spcAft>
                <a:spcPts val="600"/>
              </a:spcAft>
              <a:defRPr/>
            </a:pPr>
            <a:r>
              <a:rPr lang="es-ES" sz="1900" dirty="0">
                <a:solidFill>
                  <a:srgbClr val="C00000"/>
                </a:solidFill>
                <a:latin typeface="Gotham book"/>
                <a:ea typeface="Times New Roman" panose="02020603050405020304" pitchFamily="18" charset="0"/>
                <a:cs typeface="Times New Roman" panose="02020603050405020304" pitchFamily="18" charset="0"/>
              </a:rPr>
              <a:t>La </a:t>
            </a:r>
            <a:r>
              <a:rPr lang="es-ES" sz="1900" b="1" dirty="0">
                <a:solidFill>
                  <a:srgbClr val="C00000"/>
                </a:solidFill>
                <a:latin typeface="Gotham book"/>
                <a:ea typeface="Times New Roman" panose="02020603050405020304" pitchFamily="18" charset="0"/>
                <a:cs typeface="Times New Roman" panose="02020603050405020304" pitchFamily="18" charset="0"/>
              </a:rPr>
              <a:t>ecología</a:t>
            </a:r>
            <a:r>
              <a:rPr lang="es-ES" sz="1900" dirty="0">
                <a:solidFill>
                  <a:srgbClr val="C00000"/>
                </a:solidFill>
                <a:latin typeface="Gotham book"/>
                <a:ea typeface="Times New Roman" panose="02020603050405020304" pitchFamily="18" charset="0"/>
                <a:cs typeface="Times New Roman" panose="02020603050405020304" pitchFamily="18" charset="0"/>
              </a:rPr>
              <a:t> es el estudio de cómo los seres vivos interactúan con su entorno, desde plantas hasta insectos, animales y humanos. Cada ser vivo desempeña un papel para mantener el equilibrio</a:t>
            </a:r>
            <a:r>
              <a:rPr lang="en-US" sz="1900" dirty="0">
                <a:solidFill>
                  <a:srgbClr val="C00000"/>
                </a:solidFill>
                <a:latin typeface="Gotham book"/>
                <a:ea typeface="Times New Roman" panose="02020603050405020304" pitchFamily="18" charset="0"/>
                <a:cs typeface="Times New Roman" panose="02020603050405020304" pitchFamily="18" charset="0"/>
              </a:rPr>
              <a:t>.</a:t>
            </a:r>
            <a:endParaRPr kumimoji="0" lang="en-US" sz="1900" b="0" i="0" u="none" strike="noStrike" kern="1200" cap="none" spc="0" normalizeH="0" baseline="0" noProof="0" dirty="0">
              <a:ln>
                <a:noFill/>
              </a:ln>
              <a:solidFill>
                <a:srgbClr val="C00000"/>
              </a:solidFill>
              <a:effectLst/>
              <a:uLnTx/>
              <a:uFillTx/>
              <a:latin typeface="Gotham book"/>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900" dirty="0">
              <a:solidFill>
                <a:srgbClr val="C00000"/>
              </a:solidFill>
              <a:latin typeface="Gotham book"/>
              <a:ea typeface="Times New Roman" panose="02020603050405020304" pitchFamily="18" charset="0"/>
              <a:cs typeface="Times New Roman" panose="02020603050405020304" pitchFamily="18" charset="0"/>
            </a:endParaRPr>
          </a:p>
          <a:p>
            <a:pPr lvl="0">
              <a:spcAft>
                <a:spcPts val="600"/>
              </a:spcAft>
              <a:defRPr/>
            </a:pPr>
            <a:r>
              <a:rPr lang="es-ES" sz="1900" dirty="0">
                <a:solidFill>
                  <a:srgbClr val="7030A0"/>
                </a:solidFill>
                <a:latin typeface="Gotham book"/>
                <a:ea typeface="Times New Roman" panose="02020603050405020304" pitchFamily="18" charset="0"/>
                <a:cs typeface="Times New Roman" panose="02020603050405020304" pitchFamily="18" charset="0"/>
              </a:rPr>
              <a:t>Durante la Gran Depresión, Estados Unidos sufrió el peor desastre </a:t>
            </a:r>
            <a:r>
              <a:rPr lang="es-ES" sz="1900" b="1" dirty="0">
                <a:solidFill>
                  <a:srgbClr val="7030A0"/>
                </a:solidFill>
                <a:latin typeface="Gotham book"/>
                <a:ea typeface="Times New Roman" panose="02020603050405020304" pitchFamily="18" charset="0"/>
                <a:cs typeface="Times New Roman" panose="02020603050405020304" pitchFamily="18" charset="0"/>
              </a:rPr>
              <a:t>ecológico</a:t>
            </a:r>
            <a:r>
              <a:rPr lang="es-ES" sz="1900" dirty="0">
                <a:solidFill>
                  <a:srgbClr val="7030A0"/>
                </a:solidFill>
                <a:latin typeface="Gotham book"/>
                <a:ea typeface="Times New Roman" panose="02020603050405020304" pitchFamily="18" charset="0"/>
                <a:cs typeface="Times New Roman" panose="02020603050405020304" pitchFamily="18" charset="0"/>
              </a:rPr>
              <a:t> en la historia del país. Durante décadas, las gramíneas nativas de las Grandes Llanuras se habían agotado debido a prácticas agrícolas y ganaderas dañinas como la sobreexplotación y el pastoreo del ganado</a:t>
            </a:r>
            <a:r>
              <a:rPr lang="en-US" sz="1900" dirty="0">
                <a:solidFill>
                  <a:srgbClr val="7030A0"/>
                </a:solidFill>
                <a:latin typeface="Gotham book"/>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900" dirty="0">
              <a:solidFill>
                <a:srgbClr val="C00000"/>
              </a:solidFill>
              <a:latin typeface="Gotham book"/>
              <a:ea typeface="Times New Roman" panose="02020603050405020304" pitchFamily="18" charset="0"/>
              <a:cs typeface="Times New Roman" panose="02020603050405020304" pitchFamily="18" charset="0"/>
            </a:endParaRPr>
          </a:p>
          <a:p>
            <a:pPr lvl="0">
              <a:spcAft>
                <a:spcPts val="600"/>
              </a:spcAft>
              <a:defRPr/>
            </a:pPr>
            <a:r>
              <a:rPr lang="es-ES" sz="1900" dirty="0">
                <a:solidFill>
                  <a:srgbClr val="0070C0"/>
                </a:solidFill>
                <a:latin typeface="Gotham book"/>
                <a:ea typeface="Times New Roman" panose="02020603050405020304" pitchFamily="18" charset="0"/>
                <a:cs typeface="Times New Roman" panose="02020603050405020304" pitchFamily="18" charset="0"/>
              </a:rPr>
              <a:t>Como resultado de estas prácticas </a:t>
            </a:r>
            <a:r>
              <a:rPr lang="es-ES" sz="1900" b="1" dirty="0">
                <a:solidFill>
                  <a:srgbClr val="0070C0"/>
                </a:solidFill>
                <a:latin typeface="Gotham book"/>
                <a:ea typeface="Times New Roman" panose="02020603050405020304" pitchFamily="18" charset="0"/>
                <a:cs typeface="Times New Roman" panose="02020603050405020304" pitchFamily="18" charset="0"/>
              </a:rPr>
              <a:t>ecológicas</a:t>
            </a:r>
            <a:r>
              <a:rPr lang="es-ES" sz="1900" dirty="0">
                <a:solidFill>
                  <a:srgbClr val="0070C0"/>
                </a:solidFill>
                <a:latin typeface="Gotham book"/>
                <a:ea typeface="Times New Roman" panose="02020603050405020304" pitchFamily="18" charset="0"/>
                <a:cs typeface="Times New Roman" panose="02020603050405020304" pitchFamily="18" charset="0"/>
              </a:rPr>
              <a:t> dañinas combinadas con una severa sequía, cuando los fuertes vientos arrasaban las llanuras, sin hierbas para sostener la tierra, la tierra y el polvo se elevaban al cielo. Los pueblos estuvieron cubiertos de polvo durante horas o días durante la década de 1930. Esto se conocía como el "Cuenco del Polvo".</a:t>
            </a:r>
            <a:endParaRPr lang="en-US" sz="1900" dirty="0">
              <a:solidFill>
                <a:srgbClr val="0070C0"/>
              </a:solidFill>
              <a:latin typeface="Gotham book"/>
              <a:ea typeface="Times New Roman" panose="02020603050405020304" pitchFamily="18" charset="0"/>
              <a:cs typeface="Times New Roman" panose="02020603050405020304" pitchFamily="18" charset="0"/>
            </a:endParaRPr>
          </a:p>
        </p:txBody>
      </p:sp>
      <p:pic>
        <p:nvPicPr>
          <p:cNvPr id="5122" name="Picture 2" descr="A black and white photograph from a distance of a small grouping of farm houses on the plains with a dust storm blowing in behind them. The dust rises more than 50 feet in the air. ">
            <a:extLst>
              <a:ext uri="{FF2B5EF4-FFF2-40B4-BE49-F238E27FC236}">
                <a16:creationId xmlns:a16="http://schemas.microsoft.com/office/drawing/2014/main" id="{61955A77-8034-4889-6136-3C9254876B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263" t="3039"/>
          <a:stretch>
            <a:fillRect/>
          </a:stretch>
        </p:blipFill>
        <p:spPr bwMode="auto">
          <a:xfrm>
            <a:off x="6858000" y="1660071"/>
            <a:ext cx="5170713" cy="3334289"/>
          </a:xfrm>
          <a:prstGeom prst="rect">
            <a:avLst/>
          </a:prstGeom>
          <a:noFill/>
          <a:effectLst>
            <a:outerShdw blurRad="50800" dist="50800" dir="792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6B4AC19-362F-9C7A-BCFB-AC0566FC2227}"/>
              </a:ext>
            </a:extLst>
          </p:cNvPr>
          <p:cNvSpPr txBox="1"/>
          <p:nvPr/>
        </p:nvSpPr>
        <p:spPr>
          <a:xfrm>
            <a:off x="6738256" y="5071576"/>
            <a:ext cx="5573485" cy="1323439"/>
          </a:xfrm>
          <a:prstGeom prst="rect">
            <a:avLst/>
          </a:prstGeom>
          <a:noFill/>
        </p:spPr>
        <p:txBody>
          <a:bodyPr wrap="square" rtlCol="0">
            <a:spAutoFit/>
          </a:bodyPr>
          <a:lstStyle/>
          <a:p>
            <a:pPr algn="ctr"/>
            <a:r>
              <a:rPr lang="en-US" sz="2000" dirty="0">
                <a:latin typeface="Gotham book"/>
              </a:rPr>
              <a:t>Una </a:t>
            </a:r>
            <a:r>
              <a:rPr lang="en-US" sz="2000" dirty="0" err="1">
                <a:latin typeface="Gotham book"/>
              </a:rPr>
              <a:t>tormenta</a:t>
            </a:r>
            <a:r>
              <a:rPr lang="en-US" sz="2000" dirty="0">
                <a:latin typeface="Gotham book"/>
              </a:rPr>
              <a:t> de </a:t>
            </a:r>
            <a:r>
              <a:rPr lang="en-US" sz="2000" dirty="0" err="1">
                <a:latin typeface="Gotham book"/>
              </a:rPr>
              <a:t>polvo</a:t>
            </a:r>
            <a:r>
              <a:rPr lang="en-US" sz="2000" dirty="0">
                <a:latin typeface="Gotham book"/>
              </a:rPr>
              <a:t> se </a:t>
            </a:r>
            <a:r>
              <a:rPr lang="en-US" sz="2000" dirty="0" err="1">
                <a:latin typeface="Gotham book"/>
              </a:rPr>
              <a:t>acerca</a:t>
            </a:r>
            <a:r>
              <a:rPr lang="en-US" sz="2000" dirty="0">
                <a:latin typeface="Gotham book"/>
              </a:rPr>
              <a:t> a Stratford, TX. 1935</a:t>
            </a:r>
          </a:p>
          <a:p>
            <a:pPr algn="ctr"/>
            <a:r>
              <a:rPr lang="es-ES" sz="2000" i="1" dirty="0">
                <a:latin typeface="Gotham book"/>
              </a:rPr>
              <a:t>La Administración Nacional Oceanográfica y Atmosférica</a:t>
            </a:r>
            <a:endParaRPr lang="en-US" sz="2000" i="1" dirty="0">
              <a:latin typeface="Gotham book"/>
            </a:endParaRPr>
          </a:p>
        </p:txBody>
      </p:sp>
    </p:spTree>
    <p:extLst>
      <p:ext uri="{BB962C8B-B14F-4D97-AF65-F5344CB8AC3E}">
        <p14:creationId xmlns:p14="http://schemas.microsoft.com/office/powerpoint/2010/main" val="2979094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5A5ABA-AEFF-A934-68C2-F2642E780D02}"/>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E40C9BE0-3C09-F216-6889-7FB687349899}"/>
              </a:ext>
            </a:extLst>
          </p:cNvPr>
          <p:cNvSpPr txBox="1">
            <a:spLocks noGrp="1"/>
          </p:cNvSpPr>
          <p:nvPr>
            <p:ph type="title" idx="4294967295"/>
          </p:nvPr>
        </p:nvSpPr>
        <p:spPr>
          <a:xfrm>
            <a:off x="1767522" y="13062"/>
            <a:ext cx="10424478" cy="13367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4500" b="1" dirty="0" err="1">
                <a:latin typeface="Gotham Medium"/>
              </a:rPr>
              <a:t>Billete</a:t>
            </a:r>
            <a:r>
              <a:rPr lang="en-US" sz="4500" b="1" dirty="0">
                <a:latin typeface="Gotham Medium"/>
              </a:rPr>
              <a:t> de salida</a:t>
            </a:r>
            <a:r>
              <a:rPr kumimoji="0" lang="en-US" sz="4500" b="1" i="0" u="none" strike="noStrike" kern="1200" cap="none" spc="0" normalizeH="0" baseline="0" noProof="0" dirty="0">
                <a:ln>
                  <a:noFill/>
                </a:ln>
                <a:solidFill>
                  <a:schemeClr val="tx1"/>
                </a:solidFill>
                <a:effectLst/>
                <a:uLnTx/>
                <a:uFillTx/>
                <a:latin typeface="Gotham Medium"/>
                <a:ea typeface="+mj-ea"/>
                <a:cs typeface="+mj-cs"/>
              </a:rPr>
              <a:t>: </a:t>
            </a:r>
            <a:br>
              <a:rPr kumimoji="0" lang="en-US" sz="4500" b="0" i="0" u="none" strike="noStrike" kern="1200" cap="none" spc="0" normalizeH="0" baseline="0" noProof="0" dirty="0">
                <a:ln>
                  <a:noFill/>
                </a:ln>
                <a:solidFill>
                  <a:schemeClr val="tx1"/>
                </a:solidFill>
                <a:effectLst/>
                <a:uLnTx/>
                <a:uFillTx/>
                <a:latin typeface="Gotham Medium"/>
                <a:ea typeface="+mj-ea"/>
                <a:cs typeface="+mj-cs"/>
              </a:rPr>
            </a:br>
            <a:r>
              <a:rPr lang="es-ES" sz="3800" dirty="0">
                <a:latin typeface="Gotham Medium"/>
              </a:rPr>
              <a:t>Sigue las instrucciones para completar tu ticket de salida</a:t>
            </a:r>
            <a:endParaRPr kumimoji="0" lang="en-US" sz="3800" b="0" i="0" u="none" strike="noStrike" kern="1200" cap="none" spc="0" normalizeH="0" baseline="0" noProof="0" dirty="0">
              <a:ln>
                <a:noFill/>
              </a:ln>
              <a:solidFill>
                <a:schemeClr val="tx1"/>
              </a:solidFill>
              <a:effectLst/>
              <a:uLnTx/>
              <a:uFillTx/>
              <a:latin typeface="Gotham Medium"/>
              <a:ea typeface="+mj-ea"/>
              <a:cs typeface="+mj-cs"/>
            </a:endParaRPr>
          </a:p>
        </p:txBody>
      </p:sp>
      <p:pic>
        <p:nvPicPr>
          <p:cNvPr id="4" name="Graphic 3">
            <a:extLst>
              <a:ext uri="{FF2B5EF4-FFF2-40B4-BE49-F238E27FC236}">
                <a16:creationId xmlns:a16="http://schemas.microsoft.com/office/drawing/2014/main" id="{A5348ACA-76BD-4190-E6F4-4BE7B7B8AD9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67522" y="1689309"/>
            <a:ext cx="1071092" cy="1071092"/>
          </a:xfrm>
          <a:prstGeom prst="rect">
            <a:avLst/>
          </a:prstGeom>
        </p:spPr>
      </p:pic>
      <p:pic>
        <p:nvPicPr>
          <p:cNvPr id="5" name="Graphic 4">
            <a:extLst>
              <a:ext uri="{FF2B5EF4-FFF2-40B4-BE49-F238E27FC236}">
                <a16:creationId xmlns:a16="http://schemas.microsoft.com/office/drawing/2014/main" id="{A08608CA-3443-2181-AF1A-39A70924B6D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7522" y="3499834"/>
            <a:ext cx="925793" cy="925793"/>
          </a:xfrm>
          <a:prstGeom prst="rect">
            <a:avLst/>
          </a:prstGeom>
        </p:spPr>
      </p:pic>
      <p:pic>
        <p:nvPicPr>
          <p:cNvPr id="6" name="Graphic 5">
            <a:extLst>
              <a:ext uri="{FF2B5EF4-FFF2-40B4-BE49-F238E27FC236}">
                <a16:creationId xmlns:a16="http://schemas.microsoft.com/office/drawing/2014/main" id="{7B443518-3640-EF15-C914-BA9FEF194EE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7522" y="5373303"/>
            <a:ext cx="842453" cy="842453"/>
          </a:xfrm>
          <a:prstGeom prst="rect">
            <a:avLst/>
          </a:prstGeom>
        </p:spPr>
      </p:pic>
      <p:sp>
        <p:nvSpPr>
          <p:cNvPr id="9" name="TextBox 8">
            <a:extLst>
              <a:ext uri="{FF2B5EF4-FFF2-40B4-BE49-F238E27FC236}">
                <a16:creationId xmlns:a16="http://schemas.microsoft.com/office/drawing/2014/main" id="{45E1A51A-B204-DF31-B4C7-F31038CC38E2}"/>
              </a:ext>
            </a:extLst>
          </p:cNvPr>
          <p:cNvSpPr txBox="1"/>
          <p:nvPr/>
        </p:nvSpPr>
        <p:spPr>
          <a:xfrm>
            <a:off x="3015342" y="1521705"/>
            <a:ext cx="5192486" cy="5509200"/>
          </a:xfrm>
          <a:prstGeom prst="rect">
            <a:avLst/>
          </a:prstGeom>
          <a:noFill/>
        </p:spPr>
        <p:txBody>
          <a:bodyPr wrap="square" rtlCol="0">
            <a:spAutoFit/>
          </a:bodyPr>
          <a:lstStyle/>
          <a:p>
            <a:pPr marL="285750" lvl="0" indent="-285750">
              <a:buFont typeface="Arial" panose="020B0604020202020204" pitchFamily="34" charset="0"/>
              <a:buChar char="•"/>
              <a:defRPr/>
            </a:pPr>
            <a:r>
              <a:rPr lang="es-ES" sz="3200" dirty="0">
                <a:solidFill>
                  <a:srgbClr val="FF0000"/>
                </a:solidFill>
                <a:latin typeface="Gotham book"/>
              </a:rPr>
              <a:t>Elige de tres a cinco términos en el organizador gráfico que mejor se relacionen con la unidad</a:t>
            </a:r>
            <a:r>
              <a:rPr kumimoji="0" lang="en-US" sz="3200" b="0" i="0" u="none" strike="noStrike" kern="1200" cap="none" spc="0" normalizeH="0" baseline="0" noProof="0" dirty="0">
                <a:ln>
                  <a:noFill/>
                </a:ln>
                <a:solidFill>
                  <a:srgbClr val="FF0000"/>
                </a:solidFill>
                <a:effectLst/>
                <a:uLnTx/>
                <a:uFillTx/>
                <a:latin typeface="Gotham book"/>
                <a:ea typeface="+mn-ea"/>
                <a:cs typeface="+mn-cs"/>
              </a:rPr>
              <a:t>.</a:t>
            </a:r>
          </a:p>
          <a:p>
            <a:pPr marL="285750" lvl="0" indent="-285750">
              <a:buFont typeface="Arial" panose="020B0604020202020204" pitchFamily="34" charset="0"/>
              <a:buChar char="•"/>
              <a:defRPr/>
            </a:pPr>
            <a:r>
              <a:rPr lang="es-ES" sz="3200" dirty="0">
                <a:solidFill>
                  <a:srgbClr val="00B050"/>
                </a:solidFill>
                <a:latin typeface="Gotham book"/>
              </a:rPr>
              <a:t>De tus 3 a 5 opciones, elige una y escribe una frase explicando cómo se conecta con la unidad usando el tronco de oración proporcionado</a:t>
            </a:r>
            <a:r>
              <a:rPr kumimoji="0" lang="en-US" sz="3200" b="0" i="0" u="none" strike="noStrike" kern="1200" cap="none" spc="0" normalizeH="0" baseline="0" noProof="0" dirty="0">
                <a:ln>
                  <a:noFill/>
                </a:ln>
                <a:solidFill>
                  <a:srgbClr val="00B050"/>
                </a:solidFill>
                <a:effectLst/>
                <a:uLnTx/>
                <a:uFillTx/>
                <a:latin typeface="Gotham book"/>
                <a:ea typeface="+mn-ea"/>
                <a:cs typeface="+mn-cs"/>
              </a:rPr>
              <a:t>.</a:t>
            </a:r>
          </a:p>
          <a:p>
            <a:pPr marL="285750" lvl="0" indent="-285750">
              <a:buFont typeface="Arial" panose="020B0604020202020204" pitchFamily="34" charset="0"/>
              <a:buChar char="•"/>
              <a:defRPr/>
            </a:pPr>
            <a:r>
              <a:rPr lang="en-US" sz="3200" dirty="0" err="1">
                <a:solidFill>
                  <a:srgbClr val="7030A0"/>
                </a:solidFill>
                <a:latin typeface="Gotham book"/>
              </a:rPr>
              <a:t>Comparte</a:t>
            </a:r>
            <a:r>
              <a:rPr lang="en-US" sz="3200" dirty="0">
                <a:solidFill>
                  <a:srgbClr val="7030A0"/>
                </a:solidFill>
                <a:latin typeface="Gotham book"/>
              </a:rPr>
              <a:t> con </a:t>
            </a:r>
            <a:r>
              <a:rPr lang="en-US" sz="3200" dirty="0" err="1">
                <a:solidFill>
                  <a:srgbClr val="7030A0"/>
                </a:solidFill>
                <a:latin typeface="Gotham book"/>
              </a:rPr>
              <a:t>una</a:t>
            </a:r>
            <a:r>
              <a:rPr lang="en-US" sz="3200" dirty="0">
                <a:solidFill>
                  <a:srgbClr val="7030A0"/>
                </a:solidFill>
                <a:latin typeface="Gotham book"/>
              </a:rPr>
              <a:t> pareja</a:t>
            </a:r>
            <a:r>
              <a:rPr kumimoji="0" lang="en-US" sz="3200" b="0" i="0" u="none" strike="noStrike" kern="1200" cap="none" spc="0" normalizeH="0" baseline="0" noProof="0" dirty="0">
                <a:ln>
                  <a:noFill/>
                </a:ln>
                <a:solidFill>
                  <a:srgbClr val="7030A0"/>
                </a:solidFill>
                <a:effectLst/>
                <a:uLnTx/>
                <a:uFillTx/>
                <a:latin typeface="Gotham book"/>
                <a:ea typeface="+mn-ea"/>
                <a:cs typeface="+mn-cs"/>
              </a:rPr>
              <a:t>.</a:t>
            </a:r>
          </a:p>
        </p:txBody>
      </p:sp>
    </p:spTree>
    <p:extLst>
      <p:ext uri="{BB962C8B-B14F-4D97-AF65-F5344CB8AC3E}">
        <p14:creationId xmlns:p14="http://schemas.microsoft.com/office/powerpoint/2010/main" val="4279155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A5972C-3E03-D7FC-88E6-95034AD46630}"/>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887802D6-9496-7E62-948F-60417FE89C7B}"/>
              </a:ext>
            </a:extLst>
          </p:cNvPr>
          <p:cNvSpPr txBox="1">
            <a:spLocks noGrp="1"/>
          </p:cNvSpPr>
          <p:nvPr>
            <p:ph type="title" idx="4294967295"/>
          </p:nvPr>
        </p:nvSpPr>
        <p:spPr>
          <a:xfrm>
            <a:off x="1717287" y="13062"/>
            <a:ext cx="10132674" cy="10428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lvl="0" algn="l">
              <a:defRPr/>
            </a:pPr>
            <a:r>
              <a:rPr lang="en-US" sz="5400" b="1" dirty="0" err="1">
                <a:latin typeface="Gotham Medium"/>
              </a:rPr>
              <a:t>Comparte</a:t>
            </a:r>
            <a:r>
              <a:rPr lang="en-US" sz="5400" b="1" dirty="0">
                <a:latin typeface="Gotham Medium"/>
              </a:rPr>
              <a:t> con la </a:t>
            </a:r>
            <a:r>
              <a:rPr lang="en-US" sz="5400" b="1" dirty="0" err="1">
                <a:latin typeface="Gotham Medium"/>
              </a:rPr>
              <a:t>clase</a:t>
            </a:r>
            <a:r>
              <a:rPr kumimoji="0" lang="en-US" sz="5400" b="1" i="0" u="none" strike="noStrike" kern="1200" cap="none" spc="0" normalizeH="0" baseline="0" noProof="0" dirty="0">
                <a:ln>
                  <a:noFill/>
                </a:ln>
                <a:solidFill>
                  <a:schemeClr val="bg1"/>
                </a:solidFill>
                <a:effectLst/>
                <a:uLnTx/>
                <a:uFillTx/>
                <a:latin typeface="Gotham Medium"/>
                <a:ea typeface="+mj-ea"/>
                <a:cs typeface="+mj-cs"/>
              </a:rPr>
              <a:t>2</a:t>
            </a:r>
            <a:endParaRPr kumimoji="0" lang="en-US" sz="5400" b="0" i="0" u="none" strike="noStrike" kern="1200" cap="none" spc="0" normalizeH="0" baseline="0" noProof="0" dirty="0">
              <a:ln>
                <a:noFill/>
              </a:ln>
              <a:solidFill>
                <a:schemeClr val="bg1"/>
              </a:solidFill>
              <a:effectLst/>
              <a:uLnTx/>
              <a:uFillTx/>
              <a:latin typeface="Gotham Medium"/>
              <a:ea typeface="+mj-ea"/>
              <a:cs typeface="+mj-cs"/>
            </a:endParaRPr>
          </a:p>
        </p:txBody>
      </p:sp>
      <p:sp>
        <p:nvSpPr>
          <p:cNvPr id="3" name="Speech Bubble: Rectangle with Corners Rounded 2">
            <a:extLst>
              <a:ext uri="{FF2B5EF4-FFF2-40B4-BE49-F238E27FC236}">
                <a16:creationId xmlns:a16="http://schemas.microsoft.com/office/drawing/2014/main" id="{1EE9BC4C-B4CD-F15C-53CB-ACDD5902B8F3}"/>
              </a:ext>
            </a:extLst>
          </p:cNvPr>
          <p:cNvSpPr/>
          <p:nvPr/>
        </p:nvSpPr>
        <p:spPr>
          <a:xfrm>
            <a:off x="4397829" y="1490146"/>
            <a:ext cx="7315199" cy="2940340"/>
          </a:xfrm>
          <a:prstGeom prst="wedgeRoundRectCallout">
            <a:avLst>
              <a:gd name="adj1" fmla="val -62915"/>
              <a:gd name="adj2" fmla="val 35198"/>
              <a:gd name="adj3" fmla="val 16667"/>
            </a:avLst>
          </a:prstGeom>
          <a:solidFill>
            <a:srgbClr val="0073C2"/>
          </a:solidFill>
          <a:effectLst>
            <a:outerShdw blurRad="50800" dist="50800" dir="792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s-ES" sz="3900" dirty="0">
                <a:solidFill>
                  <a:prstClr val="white"/>
                </a:solidFill>
                <a:latin typeface="Gotham book"/>
              </a:rPr>
              <a:t>Un término que elegí fue ________. Creo que este término se relaciona mejor con nuestra unidad porque _________</a:t>
            </a:r>
            <a:endParaRPr kumimoji="0" lang="en-US" sz="3900" b="0" i="0" u="none" strike="noStrike" kern="1200" cap="none" spc="0" normalizeH="0" baseline="0" noProof="0" dirty="0">
              <a:ln>
                <a:noFill/>
              </a:ln>
              <a:solidFill>
                <a:prstClr val="white"/>
              </a:solidFill>
              <a:effectLst/>
              <a:uLnTx/>
              <a:uFillTx/>
              <a:latin typeface="Gotham book"/>
              <a:ea typeface="+mn-ea"/>
              <a:cs typeface="+mn-cs"/>
            </a:endParaRPr>
          </a:p>
        </p:txBody>
      </p:sp>
      <p:pic>
        <p:nvPicPr>
          <p:cNvPr id="4" name="Graphic 3">
            <a:extLst>
              <a:ext uri="{FF2B5EF4-FFF2-40B4-BE49-F238E27FC236}">
                <a16:creationId xmlns:a16="http://schemas.microsoft.com/office/drawing/2014/main" id="{84070CDB-2E08-3FC3-6283-7245D89742F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01416" y="3058287"/>
            <a:ext cx="1268449" cy="1268449"/>
          </a:xfrm>
          <a:prstGeom prst="rect">
            <a:avLst/>
          </a:prstGeom>
        </p:spPr>
      </p:pic>
    </p:spTree>
    <p:extLst>
      <p:ext uri="{BB962C8B-B14F-4D97-AF65-F5344CB8AC3E}">
        <p14:creationId xmlns:p14="http://schemas.microsoft.com/office/powerpoint/2010/main" val="3072589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acec14-576f-4745-8bc6-f1209321bcba">
      <Terms xmlns="http://schemas.microsoft.com/office/infopath/2007/PartnerControls"/>
    </lcf76f155ced4ddcb4097134ff3c332f>
    <TaxCatchAll xmlns="545cb1ba-8b8a-41a6-8528-558dc0e9756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0A8DCC8F544446B22E24D6E812C780" ma:contentTypeVersion="16" ma:contentTypeDescription="Create a new document." ma:contentTypeScope="" ma:versionID="f09f8726f390dfadabc1d97ef0763b8a">
  <xsd:schema xmlns:xsd="http://www.w3.org/2001/XMLSchema" xmlns:xs="http://www.w3.org/2001/XMLSchema" xmlns:p="http://schemas.microsoft.com/office/2006/metadata/properties" xmlns:ns2="33acec14-576f-4745-8bc6-f1209321bcba" xmlns:ns3="545cb1ba-8b8a-41a6-8528-558dc0e9756b" targetNamespace="http://schemas.microsoft.com/office/2006/metadata/properties" ma:root="true" ma:fieldsID="81472ecd14a04064b3b0ad8be87f7640" ns2:_="" ns3:_="">
    <xsd:import namespace="33acec14-576f-4745-8bc6-f1209321bcba"/>
    <xsd:import namespace="545cb1ba-8b8a-41a6-8528-558dc0e9756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acec14-576f-4745-8bc6-f1209321bc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5cb1ba-8b8a-41a6-8528-558dc0e9756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693da1-8859-418a-a592-5356612f0256}" ma:internalName="TaxCatchAll" ma:showField="CatchAllData" ma:web="545cb1ba-8b8a-41a6-8528-558dc0e975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75AA76-82EC-45DD-B023-5F9F1CF1DF25}">
  <ds:schemaRefs>
    <ds:schemaRef ds:uri="http://schemas.microsoft.com/office/2006/metadata/properties"/>
    <ds:schemaRef ds:uri="http://schemas.microsoft.com/office/infopath/2007/PartnerControls"/>
    <ds:schemaRef ds:uri="33acec14-576f-4745-8bc6-f1209321bcba"/>
    <ds:schemaRef ds:uri="545cb1ba-8b8a-41a6-8528-558dc0e9756b"/>
  </ds:schemaRefs>
</ds:datastoreItem>
</file>

<file path=customXml/itemProps2.xml><?xml version="1.0" encoding="utf-8"?>
<ds:datastoreItem xmlns:ds="http://schemas.openxmlformats.org/officeDocument/2006/customXml" ds:itemID="{603EAC97-A497-4EC6-8908-8B6A586A7391}">
  <ds:schemaRefs>
    <ds:schemaRef ds:uri="http://schemas.microsoft.com/sharepoint/v3/contenttype/forms"/>
  </ds:schemaRefs>
</ds:datastoreItem>
</file>

<file path=customXml/itemProps3.xml><?xml version="1.0" encoding="utf-8"?>
<ds:datastoreItem xmlns:ds="http://schemas.openxmlformats.org/officeDocument/2006/customXml" ds:itemID="{04D530D8-0A08-4D4F-8422-67EC2924C7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acec14-576f-4745-8bc6-f1209321bcba"/>
    <ds:schemaRef ds:uri="545cb1ba-8b8a-41a6-8528-558dc0e975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479</TotalTime>
  <Words>1361</Words>
  <Application>Microsoft Office PowerPoint</Application>
  <PresentationFormat>Widescreen</PresentationFormat>
  <Paragraphs>74</Paragraphs>
  <Slides>12</Slides>
  <Notes>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12</vt:i4>
      </vt:variant>
    </vt:vector>
  </HeadingPairs>
  <TitlesOfParts>
    <vt:vector size="23" baseType="lpstr">
      <vt:lpstr>Aptos</vt:lpstr>
      <vt:lpstr>Aptos Display</vt:lpstr>
      <vt:lpstr>Arial</vt:lpstr>
      <vt:lpstr>Avenir Next LT Pro</vt:lpstr>
      <vt:lpstr>Gotham Book</vt:lpstr>
      <vt:lpstr>Gotham Book</vt:lpstr>
      <vt:lpstr>Gotham Medium</vt:lpstr>
      <vt:lpstr>Posterama</vt:lpstr>
      <vt:lpstr>Office Theme</vt:lpstr>
      <vt:lpstr>SplashVTI</vt:lpstr>
      <vt:lpstr>1_Office Theme</vt:lpstr>
      <vt:lpstr>Unidad 12:  La Gran Depresión</vt:lpstr>
      <vt:lpstr>Calentamiento:  Sigue las instrucciones para completar tu calentamiento</vt:lpstr>
      <vt:lpstr>Comparte con la clase</vt:lpstr>
      <vt:lpstr>Pregunta esencial</vt:lpstr>
      <vt:lpstr>En la lección de hoy…</vt:lpstr>
      <vt:lpstr>Depresión económica (n)</vt:lpstr>
      <vt:lpstr>Mercado de Valores (n)</vt:lpstr>
      <vt:lpstr>Relevo (n)</vt:lpstr>
      <vt:lpstr>Desempleo (n)</vt:lpstr>
      <vt:lpstr>Ecología (n)</vt:lpstr>
      <vt:lpstr>Billete de salida:  Sigue las instrucciones para completar tu ticket de salida</vt:lpstr>
      <vt:lpstr>Comparte con la clase2</vt:lpstr>
    </vt:vector>
  </TitlesOfParts>
  <Company>University of North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McClure Abubakar, Courtney</dc:creator>
  <cp:lastModifiedBy>Wilkinson, Ulises</cp:lastModifiedBy>
  <cp:revision>12</cp:revision>
  <dcterms:created xsi:type="dcterms:W3CDTF">2026-04-10T19:38:24Z</dcterms:created>
  <dcterms:modified xsi:type="dcterms:W3CDTF">2026-09-01T21:53:52Z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0x010100EB0A8DCC8F544446B22E24D6E812C780</vt:lpwstr>
  </property>
  <property fmtid="{D5CDD505-2E9C-101B-9397-08002B2CF9AE}" pid="3" name="MediaServiceImageTags">
    <vt:lpwstr/>
  </property>
</Properties>
</file>