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9"/>
  </p:notesMasterIdLst>
  <p:sldIdLst>
    <p:sldId id="257" r:id="rId3"/>
    <p:sldId id="310" r:id="rId4"/>
    <p:sldId id="304" r:id="rId5"/>
    <p:sldId id="311" r:id="rId6"/>
    <p:sldId id="312" r:id="rId7"/>
    <p:sldId id="275" r:id="rId8"/>
    <p:sldId id="291" r:id="rId9"/>
    <p:sldId id="307" r:id="rId10"/>
    <p:sldId id="286" r:id="rId11"/>
    <p:sldId id="313" r:id="rId12"/>
    <p:sldId id="314" r:id="rId13"/>
    <p:sldId id="287" r:id="rId14"/>
    <p:sldId id="315" r:id="rId15"/>
    <p:sldId id="316" r:id="rId16"/>
    <p:sldId id="317" r:id="rId17"/>
    <p:sldId id="31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2B"/>
    <a:srgbClr val="FF71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12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419001-5E6B-44D3-963E-04245F410802}" type="datetimeFigureOut">
              <a:rPr lang="en-US" smtClean="0"/>
              <a:t>3/5/2025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88BE63-C7BE-4AA0-9957-98AAA18C7435}" type="slidenum">
              <a:rPr lang="en-US" smtClean="0"/>
              <a:t>‹#›</a:t>
            </a:fld>
            <a:endParaRPr lang="en-US"/>
          </a:p>
        </p:txBody>
      </p:sp>
    </p:spTree>
    <p:extLst>
      <p:ext uri="{BB962C8B-B14F-4D97-AF65-F5344CB8AC3E}">
        <p14:creationId xmlns:p14="http://schemas.microsoft.com/office/powerpoint/2010/main" val="4244171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“Connected Map of Austin’s Colony, 1833 – 1837” [1892]. #1944, Map Collection, Archives and Records Program, Texas General Land Office, Austin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680DF-FBC2-44B2-B7B0-5E8793897D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1918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46A7A7-5F8E-48A6-988D-18E8FA12BE8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38122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A118E-67FF-DB74-CD3E-4AA52B4A3C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726F93-75BC-5986-3BF1-F4D859F509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7D7F858-2769-E5BE-B10C-7DE4293C434C}"/>
              </a:ext>
            </a:extLst>
          </p:cNvPr>
          <p:cNvSpPr>
            <a:spLocks noGrp="1"/>
          </p:cNvSpPr>
          <p:nvPr>
            <p:ph type="dt" sz="half" idx="10"/>
          </p:nvPr>
        </p:nvSpPr>
        <p:spPr/>
        <p:txBody>
          <a:bodyPr/>
          <a:lstStyle/>
          <a:p>
            <a:fld id="{359898E3-56FB-4C46-82D2-B0509E395835}" type="datetimeFigureOut">
              <a:rPr lang="en-US" smtClean="0"/>
              <a:t>3/5/2025</a:t>
            </a:fld>
            <a:endParaRPr lang="en-US"/>
          </a:p>
        </p:txBody>
      </p:sp>
      <p:sp>
        <p:nvSpPr>
          <p:cNvPr id="5" name="Footer Placeholder 4">
            <a:extLst>
              <a:ext uri="{FF2B5EF4-FFF2-40B4-BE49-F238E27FC236}">
                <a16:creationId xmlns:a16="http://schemas.microsoft.com/office/drawing/2014/main" id="{061A99E8-D50A-20FC-FCB2-588E76E2B4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0332D3-5A48-BBAA-2BEC-AB3B03A748B2}"/>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3831766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0B869-C5B0-CBA3-E22D-3733C320F2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7B43B3-A950-2F38-5BCA-7070B5C2B9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C5A635-A366-62B6-8C7D-49AFD638155E}"/>
              </a:ext>
            </a:extLst>
          </p:cNvPr>
          <p:cNvSpPr>
            <a:spLocks noGrp="1"/>
          </p:cNvSpPr>
          <p:nvPr>
            <p:ph type="dt" sz="half" idx="10"/>
          </p:nvPr>
        </p:nvSpPr>
        <p:spPr/>
        <p:txBody>
          <a:bodyPr/>
          <a:lstStyle/>
          <a:p>
            <a:fld id="{359898E3-56FB-4C46-82D2-B0509E395835}" type="datetimeFigureOut">
              <a:rPr lang="en-US" smtClean="0"/>
              <a:t>3/5/2025</a:t>
            </a:fld>
            <a:endParaRPr lang="en-US"/>
          </a:p>
        </p:txBody>
      </p:sp>
      <p:sp>
        <p:nvSpPr>
          <p:cNvPr id="5" name="Footer Placeholder 4">
            <a:extLst>
              <a:ext uri="{FF2B5EF4-FFF2-40B4-BE49-F238E27FC236}">
                <a16:creationId xmlns:a16="http://schemas.microsoft.com/office/drawing/2014/main" id="{AE06B186-6C0F-6E94-8A7C-C5FBA7C6E0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669ADD-8BBF-DE02-9473-58EC5A84B53C}"/>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433492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00ED2A-5D03-FA42-4F0E-6A7F1737186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D7351D-A6F3-E648-2471-97BE8065C5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298881-6151-512B-F630-F40F15ADFE6A}"/>
              </a:ext>
            </a:extLst>
          </p:cNvPr>
          <p:cNvSpPr>
            <a:spLocks noGrp="1"/>
          </p:cNvSpPr>
          <p:nvPr>
            <p:ph type="dt" sz="half" idx="10"/>
          </p:nvPr>
        </p:nvSpPr>
        <p:spPr/>
        <p:txBody>
          <a:bodyPr/>
          <a:lstStyle/>
          <a:p>
            <a:fld id="{359898E3-56FB-4C46-82D2-B0509E395835}" type="datetimeFigureOut">
              <a:rPr lang="en-US" smtClean="0"/>
              <a:t>3/5/2025</a:t>
            </a:fld>
            <a:endParaRPr lang="en-US"/>
          </a:p>
        </p:txBody>
      </p:sp>
      <p:sp>
        <p:nvSpPr>
          <p:cNvPr id="5" name="Footer Placeholder 4">
            <a:extLst>
              <a:ext uri="{FF2B5EF4-FFF2-40B4-BE49-F238E27FC236}">
                <a16:creationId xmlns:a16="http://schemas.microsoft.com/office/drawing/2014/main" id="{14E355B4-6539-1D23-0789-89C07C4D6A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92798C-A992-C6D3-8E02-9942B4882B2C}"/>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155779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A9142-C693-1E46-BEC5-A925EB365B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AE92AC-074C-5A45-A626-4B621FCFF0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5C2B37-A08C-FB4E-8A80-ECC52E37689E}"/>
              </a:ext>
            </a:extLst>
          </p:cNvPr>
          <p:cNvSpPr>
            <a:spLocks noGrp="1"/>
          </p:cNvSpPr>
          <p:nvPr>
            <p:ph type="dt" sz="half" idx="10"/>
          </p:nvPr>
        </p:nvSpPr>
        <p:spPr/>
        <p:txBody>
          <a:bodyPr/>
          <a:lstStyle/>
          <a:p>
            <a:fld id="{A3010223-5ADC-934C-8BE1-8265A0335AF6}" type="datetimeFigureOut">
              <a:rPr lang="en-US" smtClean="0"/>
              <a:t>3/5/2025</a:t>
            </a:fld>
            <a:endParaRPr lang="en-US"/>
          </a:p>
        </p:txBody>
      </p:sp>
      <p:sp>
        <p:nvSpPr>
          <p:cNvPr id="5" name="Footer Placeholder 4">
            <a:extLst>
              <a:ext uri="{FF2B5EF4-FFF2-40B4-BE49-F238E27FC236}">
                <a16:creationId xmlns:a16="http://schemas.microsoft.com/office/drawing/2014/main" id="{0E41D853-A81F-EC4C-BBCE-79A51E854F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53AE22-8842-2A4A-AF1C-009496A0F3F7}"/>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42420321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4B33C-88F4-614B-AF93-B9237F40F3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EFDE61-81DA-1442-8C59-17501ABE6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33EF2-4485-234C-AB30-1D5F31ED500A}"/>
              </a:ext>
            </a:extLst>
          </p:cNvPr>
          <p:cNvSpPr>
            <a:spLocks noGrp="1"/>
          </p:cNvSpPr>
          <p:nvPr>
            <p:ph type="dt" sz="half" idx="10"/>
          </p:nvPr>
        </p:nvSpPr>
        <p:spPr/>
        <p:txBody>
          <a:bodyPr/>
          <a:lstStyle/>
          <a:p>
            <a:fld id="{A3010223-5ADC-934C-8BE1-8265A0335AF6}" type="datetimeFigureOut">
              <a:rPr lang="en-US" smtClean="0"/>
              <a:t>3/5/2025</a:t>
            </a:fld>
            <a:endParaRPr lang="en-US"/>
          </a:p>
        </p:txBody>
      </p:sp>
      <p:sp>
        <p:nvSpPr>
          <p:cNvPr id="5" name="Footer Placeholder 4">
            <a:extLst>
              <a:ext uri="{FF2B5EF4-FFF2-40B4-BE49-F238E27FC236}">
                <a16:creationId xmlns:a16="http://schemas.microsoft.com/office/drawing/2014/main" id="{9A04FA5B-2741-5E46-A5D3-4B0D978BAA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0E0822-3DDA-0144-A658-F015CB7E6A72}"/>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41352093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E53-4C5A-7F41-965D-28D7AB3989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791CD1-B02C-5148-BF62-45B1E8B74F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34F213-DB53-2043-8199-4B92A97653CE}"/>
              </a:ext>
            </a:extLst>
          </p:cNvPr>
          <p:cNvSpPr>
            <a:spLocks noGrp="1"/>
          </p:cNvSpPr>
          <p:nvPr>
            <p:ph type="dt" sz="half" idx="10"/>
          </p:nvPr>
        </p:nvSpPr>
        <p:spPr/>
        <p:txBody>
          <a:bodyPr/>
          <a:lstStyle/>
          <a:p>
            <a:fld id="{A3010223-5ADC-934C-8BE1-8265A0335AF6}" type="datetimeFigureOut">
              <a:rPr lang="en-US" smtClean="0"/>
              <a:t>3/5/2025</a:t>
            </a:fld>
            <a:endParaRPr lang="en-US"/>
          </a:p>
        </p:txBody>
      </p:sp>
      <p:sp>
        <p:nvSpPr>
          <p:cNvPr id="5" name="Footer Placeholder 4">
            <a:extLst>
              <a:ext uri="{FF2B5EF4-FFF2-40B4-BE49-F238E27FC236}">
                <a16:creationId xmlns:a16="http://schemas.microsoft.com/office/drawing/2014/main" id="{84C77C27-5D3D-534A-8E33-DF980CE82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8C81FA-2C64-E04C-B188-56D34ECF8D5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960142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54E8B-F763-434E-AD06-1B442767C9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8CE99E-F688-C748-B064-D3F2C512E5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861C91-BFE5-904A-B309-D30EC6273A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612C9C-3398-F44B-89F7-2CA6FE17E719}"/>
              </a:ext>
            </a:extLst>
          </p:cNvPr>
          <p:cNvSpPr>
            <a:spLocks noGrp="1"/>
          </p:cNvSpPr>
          <p:nvPr>
            <p:ph type="dt" sz="half" idx="10"/>
          </p:nvPr>
        </p:nvSpPr>
        <p:spPr/>
        <p:txBody>
          <a:bodyPr/>
          <a:lstStyle/>
          <a:p>
            <a:fld id="{A3010223-5ADC-934C-8BE1-8265A0335AF6}" type="datetimeFigureOut">
              <a:rPr lang="en-US" smtClean="0"/>
              <a:t>3/5/2025</a:t>
            </a:fld>
            <a:endParaRPr lang="en-US"/>
          </a:p>
        </p:txBody>
      </p:sp>
      <p:sp>
        <p:nvSpPr>
          <p:cNvPr id="6" name="Footer Placeholder 5">
            <a:extLst>
              <a:ext uri="{FF2B5EF4-FFF2-40B4-BE49-F238E27FC236}">
                <a16:creationId xmlns:a16="http://schemas.microsoft.com/office/drawing/2014/main" id="{230DEA89-179E-1D42-979E-E73CC21011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02AF76-DF79-D743-933B-4BBD0B90850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6957895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F0E3-C15F-DA45-8C73-7A0D37E9F1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A76037-5ED7-684C-B3E1-F544501EE6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6F2B66-A5AB-A740-9786-1CEF1C88C7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097B2A-F264-BD4F-B5D6-905BCFCDF9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7C810A-986C-7243-81DF-A5B3247ED6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66A4BF-C7C9-BA4E-871D-2D9E47A40D79}"/>
              </a:ext>
            </a:extLst>
          </p:cNvPr>
          <p:cNvSpPr>
            <a:spLocks noGrp="1"/>
          </p:cNvSpPr>
          <p:nvPr>
            <p:ph type="dt" sz="half" idx="10"/>
          </p:nvPr>
        </p:nvSpPr>
        <p:spPr/>
        <p:txBody>
          <a:bodyPr/>
          <a:lstStyle/>
          <a:p>
            <a:fld id="{A3010223-5ADC-934C-8BE1-8265A0335AF6}" type="datetimeFigureOut">
              <a:rPr lang="en-US" smtClean="0"/>
              <a:t>3/5/2025</a:t>
            </a:fld>
            <a:endParaRPr lang="en-US"/>
          </a:p>
        </p:txBody>
      </p:sp>
      <p:sp>
        <p:nvSpPr>
          <p:cNvPr id="8" name="Footer Placeholder 7">
            <a:extLst>
              <a:ext uri="{FF2B5EF4-FFF2-40B4-BE49-F238E27FC236}">
                <a16:creationId xmlns:a16="http://schemas.microsoft.com/office/drawing/2014/main" id="{BDC51A2F-B529-9948-98B5-60F72844CE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AA3CB8-C4AF-7243-B698-B813F804F9A8}"/>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39033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7E662-0EB5-9643-8E4A-A201E88BA3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CAD3C7-9227-5F49-887B-27CD1BAABCAB}"/>
              </a:ext>
            </a:extLst>
          </p:cNvPr>
          <p:cNvSpPr>
            <a:spLocks noGrp="1"/>
          </p:cNvSpPr>
          <p:nvPr>
            <p:ph type="dt" sz="half" idx="10"/>
          </p:nvPr>
        </p:nvSpPr>
        <p:spPr/>
        <p:txBody>
          <a:bodyPr/>
          <a:lstStyle/>
          <a:p>
            <a:fld id="{A3010223-5ADC-934C-8BE1-8265A0335AF6}" type="datetimeFigureOut">
              <a:rPr lang="en-US" smtClean="0"/>
              <a:t>3/5/2025</a:t>
            </a:fld>
            <a:endParaRPr lang="en-US"/>
          </a:p>
        </p:txBody>
      </p:sp>
      <p:sp>
        <p:nvSpPr>
          <p:cNvPr id="4" name="Footer Placeholder 3">
            <a:extLst>
              <a:ext uri="{FF2B5EF4-FFF2-40B4-BE49-F238E27FC236}">
                <a16:creationId xmlns:a16="http://schemas.microsoft.com/office/drawing/2014/main" id="{F59F3BA9-203F-674E-89EA-4637A43B32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0F7D89-6DEB-EB48-A935-AD2CE558BF3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5103243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58A669-422B-9D49-912E-FA9480A37B95}"/>
              </a:ext>
            </a:extLst>
          </p:cNvPr>
          <p:cNvSpPr>
            <a:spLocks noGrp="1"/>
          </p:cNvSpPr>
          <p:nvPr>
            <p:ph type="dt" sz="half" idx="10"/>
          </p:nvPr>
        </p:nvSpPr>
        <p:spPr/>
        <p:txBody>
          <a:bodyPr/>
          <a:lstStyle/>
          <a:p>
            <a:fld id="{A3010223-5ADC-934C-8BE1-8265A0335AF6}" type="datetimeFigureOut">
              <a:rPr lang="en-US" smtClean="0"/>
              <a:t>3/5/2025</a:t>
            </a:fld>
            <a:endParaRPr lang="en-US"/>
          </a:p>
        </p:txBody>
      </p:sp>
      <p:sp>
        <p:nvSpPr>
          <p:cNvPr id="3" name="Footer Placeholder 2">
            <a:extLst>
              <a:ext uri="{FF2B5EF4-FFF2-40B4-BE49-F238E27FC236}">
                <a16:creationId xmlns:a16="http://schemas.microsoft.com/office/drawing/2014/main" id="{F61B2E54-69B9-7845-83BA-13D2081837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D63419-F090-424F-AF11-A05C407C6CD5}"/>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1207867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1AF4-C15C-3448-AA50-41134F49A2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3068F2-A314-D140-848D-3B8CE6624C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A2895A-A15B-6240-8897-7029C6858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4D99B2-3DAD-E540-920D-38ED75985557}"/>
              </a:ext>
            </a:extLst>
          </p:cNvPr>
          <p:cNvSpPr>
            <a:spLocks noGrp="1"/>
          </p:cNvSpPr>
          <p:nvPr>
            <p:ph type="dt" sz="half" idx="10"/>
          </p:nvPr>
        </p:nvSpPr>
        <p:spPr/>
        <p:txBody>
          <a:bodyPr/>
          <a:lstStyle/>
          <a:p>
            <a:fld id="{A3010223-5ADC-934C-8BE1-8265A0335AF6}" type="datetimeFigureOut">
              <a:rPr lang="en-US" smtClean="0"/>
              <a:t>3/5/2025</a:t>
            </a:fld>
            <a:endParaRPr lang="en-US"/>
          </a:p>
        </p:txBody>
      </p:sp>
      <p:sp>
        <p:nvSpPr>
          <p:cNvPr id="6" name="Footer Placeholder 5">
            <a:extLst>
              <a:ext uri="{FF2B5EF4-FFF2-40B4-BE49-F238E27FC236}">
                <a16:creationId xmlns:a16="http://schemas.microsoft.com/office/drawing/2014/main" id="{23CFD3B8-E1B2-BF4F-A518-67AA91F952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A48E19-5CDA-1844-9075-C01DBC7CEAA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655286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96A24-C40C-4B90-F79F-90E41FE2AA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20058F-314D-8125-6346-6871F43D5B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5100F5-FF25-A1F4-F784-7D5624F48CD0}"/>
              </a:ext>
            </a:extLst>
          </p:cNvPr>
          <p:cNvSpPr>
            <a:spLocks noGrp="1"/>
          </p:cNvSpPr>
          <p:nvPr>
            <p:ph type="dt" sz="half" idx="10"/>
          </p:nvPr>
        </p:nvSpPr>
        <p:spPr/>
        <p:txBody>
          <a:bodyPr/>
          <a:lstStyle/>
          <a:p>
            <a:fld id="{359898E3-56FB-4C46-82D2-B0509E395835}" type="datetimeFigureOut">
              <a:rPr lang="en-US" smtClean="0"/>
              <a:t>3/5/2025</a:t>
            </a:fld>
            <a:endParaRPr lang="en-US"/>
          </a:p>
        </p:txBody>
      </p:sp>
      <p:sp>
        <p:nvSpPr>
          <p:cNvPr id="5" name="Footer Placeholder 4">
            <a:extLst>
              <a:ext uri="{FF2B5EF4-FFF2-40B4-BE49-F238E27FC236}">
                <a16:creationId xmlns:a16="http://schemas.microsoft.com/office/drawing/2014/main" id="{2E38B0F7-5E38-9B23-C404-828BD93291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EB14E0-4857-8C61-2EB0-50E46B6CC2CA}"/>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1904506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009D2-C06A-BC46-BBFB-84306F6B2C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A1E9A2-DD08-5C46-A16E-1C971A93D4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A9328A-274B-A746-8FD5-AFF051BEC1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AF4499-0B29-9745-852A-CFBE13F85823}"/>
              </a:ext>
            </a:extLst>
          </p:cNvPr>
          <p:cNvSpPr>
            <a:spLocks noGrp="1"/>
          </p:cNvSpPr>
          <p:nvPr>
            <p:ph type="dt" sz="half" idx="10"/>
          </p:nvPr>
        </p:nvSpPr>
        <p:spPr/>
        <p:txBody>
          <a:bodyPr/>
          <a:lstStyle/>
          <a:p>
            <a:fld id="{A3010223-5ADC-934C-8BE1-8265A0335AF6}" type="datetimeFigureOut">
              <a:rPr lang="en-US" smtClean="0"/>
              <a:t>3/5/2025</a:t>
            </a:fld>
            <a:endParaRPr lang="en-US"/>
          </a:p>
        </p:txBody>
      </p:sp>
      <p:sp>
        <p:nvSpPr>
          <p:cNvPr id="6" name="Footer Placeholder 5">
            <a:extLst>
              <a:ext uri="{FF2B5EF4-FFF2-40B4-BE49-F238E27FC236}">
                <a16:creationId xmlns:a16="http://schemas.microsoft.com/office/drawing/2014/main" id="{2C893CFF-D2F0-EA48-98C2-569EBC3DF3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BD64B5-9737-F146-9884-6AFEF602947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06450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AB0C-0EED-0E4A-98A2-CB764ECBD4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5DD8AF-4897-3349-8A9B-4AC327B7B9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A6B9A2-F06C-4B47-BB1A-069D32727A2C}"/>
              </a:ext>
            </a:extLst>
          </p:cNvPr>
          <p:cNvSpPr>
            <a:spLocks noGrp="1"/>
          </p:cNvSpPr>
          <p:nvPr>
            <p:ph type="dt" sz="half" idx="10"/>
          </p:nvPr>
        </p:nvSpPr>
        <p:spPr/>
        <p:txBody>
          <a:bodyPr/>
          <a:lstStyle/>
          <a:p>
            <a:fld id="{A3010223-5ADC-934C-8BE1-8265A0335AF6}" type="datetimeFigureOut">
              <a:rPr lang="en-US" smtClean="0"/>
              <a:t>3/5/2025</a:t>
            </a:fld>
            <a:endParaRPr lang="en-US"/>
          </a:p>
        </p:txBody>
      </p:sp>
      <p:sp>
        <p:nvSpPr>
          <p:cNvPr id="5" name="Footer Placeholder 4">
            <a:extLst>
              <a:ext uri="{FF2B5EF4-FFF2-40B4-BE49-F238E27FC236}">
                <a16:creationId xmlns:a16="http://schemas.microsoft.com/office/drawing/2014/main" id="{D4052ACC-984B-3545-AE9F-C1A77E449B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F570FF-1ACA-0048-9A5E-91B60DD3A41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40543347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82801C-DF82-5149-9CDF-CE1584832D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D29798-5694-1F41-A8A9-3F2AF483BD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C3B3AA-09B1-F441-B7C0-172B50F11C6A}"/>
              </a:ext>
            </a:extLst>
          </p:cNvPr>
          <p:cNvSpPr>
            <a:spLocks noGrp="1"/>
          </p:cNvSpPr>
          <p:nvPr>
            <p:ph type="dt" sz="half" idx="10"/>
          </p:nvPr>
        </p:nvSpPr>
        <p:spPr/>
        <p:txBody>
          <a:bodyPr/>
          <a:lstStyle/>
          <a:p>
            <a:fld id="{A3010223-5ADC-934C-8BE1-8265A0335AF6}" type="datetimeFigureOut">
              <a:rPr lang="en-US" smtClean="0"/>
              <a:t>3/5/2025</a:t>
            </a:fld>
            <a:endParaRPr lang="en-US"/>
          </a:p>
        </p:txBody>
      </p:sp>
      <p:sp>
        <p:nvSpPr>
          <p:cNvPr id="5" name="Footer Placeholder 4">
            <a:extLst>
              <a:ext uri="{FF2B5EF4-FFF2-40B4-BE49-F238E27FC236}">
                <a16:creationId xmlns:a16="http://schemas.microsoft.com/office/drawing/2014/main" id="{A0D0DD99-5583-274E-81EF-CF2F7C584F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2359ED-D4B0-A34D-8E53-5676CF70D25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726496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42FD9-6B47-DC62-0B0C-5F4CDB2DD2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92707E-DCFF-884A-DA7C-994409B185B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16664D-7972-AFE6-C9AC-E9BB23373638}"/>
              </a:ext>
            </a:extLst>
          </p:cNvPr>
          <p:cNvSpPr>
            <a:spLocks noGrp="1"/>
          </p:cNvSpPr>
          <p:nvPr>
            <p:ph type="dt" sz="half" idx="10"/>
          </p:nvPr>
        </p:nvSpPr>
        <p:spPr/>
        <p:txBody>
          <a:bodyPr/>
          <a:lstStyle/>
          <a:p>
            <a:fld id="{359898E3-56FB-4C46-82D2-B0509E395835}" type="datetimeFigureOut">
              <a:rPr lang="en-US" smtClean="0"/>
              <a:t>3/5/2025</a:t>
            </a:fld>
            <a:endParaRPr lang="en-US"/>
          </a:p>
        </p:txBody>
      </p:sp>
      <p:sp>
        <p:nvSpPr>
          <p:cNvPr id="5" name="Footer Placeholder 4">
            <a:extLst>
              <a:ext uri="{FF2B5EF4-FFF2-40B4-BE49-F238E27FC236}">
                <a16:creationId xmlns:a16="http://schemas.microsoft.com/office/drawing/2014/main" id="{AA289BBE-35A0-7305-8941-263F46520C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BE2D6D-3BE9-9F54-D7E7-FC76BDBF6DB7}"/>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484269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FC5-419D-F646-6419-3A38393C0E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374D6A-D5C4-C427-C548-4083264DB5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6A5C45-451D-DE9C-62C2-39A6CC2097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7AD90B-EE52-7EE1-E432-DE137B36EF18}"/>
              </a:ext>
            </a:extLst>
          </p:cNvPr>
          <p:cNvSpPr>
            <a:spLocks noGrp="1"/>
          </p:cNvSpPr>
          <p:nvPr>
            <p:ph type="dt" sz="half" idx="10"/>
          </p:nvPr>
        </p:nvSpPr>
        <p:spPr/>
        <p:txBody>
          <a:bodyPr/>
          <a:lstStyle/>
          <a:p>
            <a:fld id="{359898E3-56FB-4C46-82D2-B0509E395835}" type="datetimeFigureOut">
              <a:rPr lang="en-US" smtClean="0"/>
              <a:t>3/5/2025</a:t>
            </a:fld>
            <a:endParaRPr lang="en-US"/>
          </a:p>
        </p:txBody>
      </p:sp>
      <p:sp>
        <p:nvSpPr>
          <p:cNvPr id="6" name="Footer Placeholder 5">
            <a:extLst>
              <a:ext uri="{FF2B5EF4-FFF2-40B4-BE49-F238E27FC236}">
                <a16:creationId xmlns:a16="http://schemas.microsoft.com/office/drawing/2014/main" id="{2E946B80-7AE8-DF05-064C-704BC17A4C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AD0855-7D38-28A7-773F-D4B53A3DB0CA}"/>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3766011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2AC72-F99A-E845-3A1F-6A8716D8805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B23B81-EEB7-D9A5-D8B0-BB3FD7A785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86E16D-3840-81AD-FA0E-6A584B0BC8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7514BD-6267-993E-15DA-B4485710AF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B68CF5-2AEA-C3F1-5E7E-B0CDEEB6C9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3A60F0-379A-AFE7-9485-5AC2074A94B1}"/>
              </a:ext>
            </a:extLst>
          </p:cNvPr>
          <p:cNvSpPr>
            <a:spLocks noGrp="1"/>
          </p:cNvSpPr>
          <p:nvPr>
            <p:ph type="dt" sz="half" idx="10"/>
          </p:nvPr>
        </p:nvSpPr>
        <p:spPr/>
        <p:txBody>
          <a:bodyPr/>
          <a:lstStyle/>
          <a:p>
            <a:fld id="{359898E3-56FB-4C46-82D2-B0509E395835}" type="datetimeFigureOut">
              <a:rPr lang="en-US" smtClean="0"/>
              <a:t>3/5/2025</a:t>
            </a:fld>
            <a:endParaRPr lang="en-US"/>
          </a:p>
        </p:txBody>
      </p:sp>
      <p:sp>
        <p:nvSpPr>
          <p:cNvPr id="8" name="Footer Placeholder 7">
            <a:extLst>
              <a:ext uri="{FF2B5EF4-FFF2-40B4-BE49-F238E27FC236}">
                <a16:creationId xmlns:a16="http://schemas.microsoft.com/office/drawing/2014/main" id="{6419532D-C328-0347-7770-4E29566A70F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A5643A-2C84-390D-98DF-08EA00AD31A6}"/>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1957964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2C325-073A-15A6-B396-211D75A92A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DFD385-26B1-6A31-898B-A7339BAFD758}"/>
              </a:ext>
            </a:extLst>
          </p:cNvPr>
          <p:cNvSpPr>
            <a:spLocks noGrp="1"/>
          </p:cNvSpPr>
          <p:nvPr>
            <p:ph type="dt" sz="half" idx="10"/>
          </p:nvPr>
        </p:nvSpPr>
        <p:spPr/>
        <p:txBody>
          <a:bodyPr/>
          <a:lstStyle/>
          <a:p>
            <a:fld id="{359898E3-56FB-4C46-82D2-B0509E395835}" type="datetimeFigureOut">
              <a:rPr lang="en-US" smtClean="0"/>
              <a:t>3/5/2025</a:t>
            </a:fld>
            <a:endParaRPr lang="en-US"/>
          </a:p>
        </p:txBody>
      </p:sp>
      <p:sp>
        <p:nvSpPr>
          <p:cNvPr id="4" name="Footer Placeholder 3">
            <a:extLst>
              <a:ext uri="{FF2B5EF4-FFF2-40B4-BE49-F238E27FC236}">
                <a16:creationId xmlns:a16="http://schemas.microsoft.com/office/drawing/2014/main" id="{75F794BC-C5C5-77DA-B667-4AF00241F9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E43E86-8501-EB05-E2D2-5AA1E3F49771}"/>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3216741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AA0636-B025-C43F-846A-11AC72A4D23C}"/>
              </a:ext>
            </a:extLst>
          </p:cNvPr>
          <p:cNvSpPr>
            <a:spLocks noGrp="1"/>
          </p:cNvSpPr>
          <p:nvPr>
            <p:ph type="dt" sz="half" idx="10"/>
          </p:nvPr>
        </p:nvSpPr>
        <p:spPr/>
        <p:txBody>
          <a:bodyPr/>
          <a:lstStyle/>
          <a:p>
            <a:fld id="{359898E3-56FB-4C46-82D2-B0509E395835}" type="datetimeFigureOut">
              <a:rPr lang="en-US" smtClean="0"/>
              <a:t>3/5/2025</a:t>
            </a:fld>
            <a:endParaRPr lang="en-US"/>
          </a:p>
        </p:txBody>
      </p:sp>
      <p:sp>
        <p:nvSpPr>
          <p:cNvPr id="3" name="Footer Placeholder 2">
            <a:extLst>
              <a:ext uri="{FF2B5EF4-FFF2-40B4-BE49-F238E27FC236}">
                <a16:creationId xmlns:a16="http://schemas.microsoft.com/office/drawing/2014/main" id="{CAF8094F-BB09-E91B-4F91-F7F57BCC82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6AFEAB-A1AD-12BF-14E3-E35E86263502}"/>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2302402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36838-3EE8-DE0B-A15D-743CDBB0FC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CD2EA6-C5FE-1CB9-F637-BA4221B5F5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DD41C2-C434-4CAD-B02A-EFC4E63D1D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90EDF0-926F-7A6B-D472-30642A8FA73E}"/>
              </a:ext>
            </a:extLst>
          </p:cNvPr>
          <p:cNvSpPr>
            <a:spLocks noGrp="1"/>
          </p:cNvSpPr>
          <p:nvPr>
            <p:ph type="dt" sz="half" idx="10"/>
          </p:nvPr>
        </p:nvSpPr>
        <p:spPr/>
        <p:txBody>
          <a:bodyPr/>
          <a:lstStyle/>
          <a:p>
            <a:fld id="{359898E3-56FB-4C46-82D2-B0509E395835}" type="datetimeFigureOut">
              <a:rPr lang="en-US" smtClean="0"/>
              <a:t>3/5/2025</a:t>
            </a:fld>
            <a:endParaRPr lang="en-US"/>
          </a:p>
        </p:txBody>
      </p:sp>
      <p:sp>
        <p:nvSpPr>
          <p:cNvPr id="6" name="Footer Placeholder 5">
            <a:extLst>
              <a:ext uri="{FF2B5EF4-FFF2-40B4-BE49-F238E27FC236}">
                <a16:creationId xmlns:a16="http://schemas.microsoft.com/office/drawing/2014/main" id="{A4039CED-E0F2-4EB2-9A87-558BB4C7C0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72ECBB-62FB-594D-CE57-ECB5C1A49220}"/>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171630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DA024-2FCE-E34E-F9CD-E7B21D9601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50C396-A8B2-FDBD-9D34-42BB727413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069B3DD-0EEB-113C-80AE-701E5C73B5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CA1C99-6367-F139-3F8E-6B083956F15B}"/>
              </a:ext>
            </a:extLst>
          </p:cNvPr>
          <p:cNvSpPr>
            <a:spLocks noGrp="1"/>
          </p:cNvSpPr>
          <p:nvPr>
            <p:ph type="dt" sz="half" idx="10"/>
          </p:nvPr>
        </p:nvSpPr>
        <p:spPr/>
        <p:txBody>
          <a:bodyPr/>
          <a:lstStyle/>
          <a:p>
            <a:fld id="{359898E3-56FB-4C46-82D2-B0509E395835}" type="datetimeFigureOut">
              <a:rPr lang="en-US" smtClean="0"/>
              <a:t>3/5/2025</a:t>
            </a:fld>
            <a:endParaRPr lang="en-US"/>
          </a:p>
        </p:txBody>
      </p:sp>
      <p:sp>
        <p:nvSpPr>
          <p:cNvPr id="6" name="Footer Placeholder 5">
            <a:extLst>
              <a:ext uri="{FF2B5EF4-FFF2-40B4-BE49-F238E27FC236}">
                <a16:creationId xmlns:a16="http://schemas.microsoft.com/office/drawing/2014/main" id="{FC4797B0-2866-EB64-EBAC-FDEBFBD0A1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CB9E4A-0379-D687-1CA7-F9E3381BDE75}"/>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1033782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A8FA6A-D21B-EF31-6CED-122188617B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BE7EA2-3D77-F040-9755-B3CBDE09E4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A857C9-E837-8BB7-EFB3-780DF32C0C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59898E3-56FB-4C46-82D2-B0509E395835}" type="datetimeFigureOut">
              <a:rPr lang="en-US" smtClean="0"/>
              <a:t>3/5/2025</a:t>
            </a:fld>
            <a:endParaRPr lang="en-US"/>
          </a:p>
        </p:txBody>
      </p:sp>
      <p:sp>
        <p:nvSpPr>
          <p:cNvPr id="5" name="Footer Placeholder 4">
            <a:extLst>
              <a:ext uri="{FF2B5EF4-FFF2-40B4-BE49-F238E27FC236}">
                <a16:creationId xmlns:a16="http://schemas.microsoft.com/office/drawing/2014/main" id="{3184878E-A89D-BCFB-F0C9-89DB8FCA3A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E911281-8CDA-CE81-F032-58B09752C0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2C23F80-6D39-4679-BCBE-2C7A69BC6B8A}" type="slidenum">
              <a:rPr lang="en-US" smtClean="0"/>
              <a:t>‹#›</a:t>
            </a:fld>
            <a:endParaRPr lang="en-US"/>
          </a:p>
        </p:txBody>
      </p:sp>
    </p:spTree>
    <p:extLst>
      <p:ext uri="{BB962C8B-B14F-4D97-AF65-F5344CB8AC3E}">
        <p14:creationId xmlns:p14="http://schemas.microsoft.com/office/powerpoint/2010/main" val="14156316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8738B9-98B2-7D4D-8DDD-C7C43F5E01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DCA401-F7CD-394E-832A-A295CA4615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32F235-71BA-0F46-AAAF-16AE080ADB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010223-5ADC-934C-8BE1-8265A0335AF6}" type="datetimeFigureOut">
              <a:rPr lang="en-US" smtClean="0"/>
              <a:t>3/5/2025</a:t>
            </a:fld>
            <a:endParaRPr lang="en-US"/>
          </a:p>
        </p:txBody>
      </p:sp>
      <p:sp>
        <p:nvSpPr>
          <p:cNvPr id="5" name="Footer Placeholder 4">
            <a:extLst>
              <a:ext uri="{FF2B5EF4-FFF2-40B4-BE49-F238E27FC236}">
                <a16:creationId xmlns:a16="http://schemas.microsoft.com/office/drawing/2014/main" id="{F16FE667-FF9F-7048-BBB5-18F264CC9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BF98EB-EC54-DF41-AEEF-8673DD4677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5F209-B028-B748-B02A-A975FA91EEFB}" type="slidenum">
              <a:rPr lang="en-US" smtClean="0"/>
              <a:t>‹#›</a:t>
            </a:fld>
            <a:endParaRPr lang="en-US"/>
          </a:p>
        </p:txBody>
      </p:sp>
    </p:spTree>
    <p:extLst>
      <p:ext uri="{BB962C8B-B14F-4D97-AF65-F5344CB8AC3E}">
        <p14:creationId xmlns:p14="http://schemas.microsoft.com/office/powerpoint/2010/main" val="29549165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Layout" Target="../slideLayouts/slideLayout15.xml"/><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4.xml"/><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g"/><Relationship Id="rId1" Type="http://schemas.openxmlformats.org/officeDocument/2006/relationships/slideLayout" Target="../slideLayouts/slideLayout15.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4.emf"/></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g"/><Relationship Id="rId1" Type="http://schemas.openxmlformats.org/officeDocument/2006/relationships/slideLayout" Target="../slideLayouts/slideLayout15.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4.emf"/></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g"/><Relationship Id="rId1" Type="http://schemas.openxmlformats.org/officeDocument/2006/relationships/slideLayout" Target="../slideLayouts/slideLayout15.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4.emf"/></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image" Target="../media/image2.emf"/><Relationship Id="rId1" Type="http://schemas.openxmlformats.org/officeDocument/2006/relationships/slideLayout" Target="../slideLayouts/slideLayout15.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jpg"/><Relationship Id="rId10" Type="http://schemas.openxmlformats.org/officeDocument/2006/relationships/image" Target="../media/image10.png"/><Relationship Id="rId4" Type="http://schemas.openxmlformats.org/officeDocument/2006/relationships/image" Target="../media/image4.emf"/><Relationship Id="rId9" Type="http://schemas.openxmlformats.org/officeDocument/2006/relationships/image" Target="../media/image9.svg"/></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5.xml"/><Relationship Id="rId5" Type="http://schemas.openxmlformats.org/officeDocument/2006/relationships/image" Target="../media/image9.sv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image" Target="../media/image2.emf"/><Relationship Id="rId1" Type="http://schemas.openxmlformats.org/officeDocument/2006/relationships/slideLayout" Target="../slideLayouts/slideLayout15.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jpg"/><Relationship Id="rId10" Type="http://schemas.openxmlformats.org/officeDocument/2006/relationships/image" Target="../media/image10.png"/><Relationship Id="rId4" Type="http://schemas.openxmlformats.org/officeDocument/2006/relationships/image" Target="../media/image4.emf"/><Relationship Id="rId9" Type="http://schemas.openxmlformats.org/officeDocument/2006/relationships/image" Target="../media/image9.svg"/></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5.xml"/><Relationship Id="rId5" Type="http://schemas.openxmlformats.org/officeDocument/2006/relationships/image" Target="../media/image9.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4.x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2.jpg"/><Relationship Id="rId1" Type="http://schemas.openxmlformats.org/officeDocument/2006/relationships/slideLayout" Target="../slideLayouts/slideLayout15.xml"/><Relationship Id="rId5" Type="http://schemas.openxmlformats.org/officeDocument/2006/relationships/image" Target="../media/image4.emf"/><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5.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Layout" Target="../slideLayouts/slideLayout15.xml"/><Relationship Id="rId5" Type="http://schemas.openxmlformats.org/officeDocument/2006/relationships/image" Target="../media/image16.png"/><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643468" y="643467"/>
            <a:ext cx="5147732" cy="3829395"/>
          </a:xfrm>
        </p:spPr>
        <p:txBody>
          <a:bodyPr>
            <a:normAutofit/>
          </a:bodyPr>
          <a:lstStyle/>
          <a:p>
            <a:pPr algn="l"/>
            <a:r>
              <a:rPr lang="en-US" b="1" i="1" dirty="0">
                <a:solidFill>
                  <a:schemeClr val="bg2">
                    <a:lumMod val="50000"/>
                  </a:schemeClr>
                </a:solidFill>
                <a:latin typeface="Gotham book"/>
              </a:rPr>
              <a:t>Unit 4: </a:t>
            </a:r>
            <a:br>
              <a:rPr lang="en-US" b="1" i="1" dirty="0">
                <a:solidFill>
                  <a:schemeClr val="bg2">
                    <a:lumMod val="50000"/>
                  </a:schemeClr>
                </a:solidFill>
                <a:latin typeface="Gotham book"/>
              </a:rPr>
            </a:br>
            <a:r>
              <a:rPr lang="en-US" b="1" i="1" dirty="0">
                <a:solidFill>
                  <a:schemeClr val="tx1">
                    <a:lumMod val="85000"/>
                    <a:lumOff val="15000"/>
                  </a:schemeClr>
                </a:solidFill>
                <a:latin typeface="Gotham book"/>
              </a:rPr>
              <a:t>The Mexican National Era</a:t>
            </a:r>
            <a:endParaRPr lang="en-US" b="1" dirty="0">
              <a:solidFill>
                <a:schemeClr val="tx1">
                  <a:lumMod val="85000"/>
                  <a:lumOff val="15000"/>
                </a:schemeClr>
              </a:solidFill>
              <a:latin typeface="Gotham book"/>
            </a:endParaRPr>
          </a:p>
        </p:txBody>
      </p:sp>
      <p:sp>
        <p:nvSpPr>
          <p:cNvPr id="3" name="Subtitle 2">
            <a:extLst>
              <a:ext uri="{FF2B5EF4-FFF2-40B4-BE49-F238E27FC236}">
                <a16:creationId xmlns:a16="http://schemas.microsoft.com/office/drawing/2014/main" id="{DE5E7D88-B411-0667-9CA2-7DAF8B9F01D0}"/>
              </a:ext>
            </a:extLst>
          </p:cNvPr>
          <p:cNvSpPr>
            <a:spLocks noGrp="1"/>
          </p:cNvSpPr>
          <p:nvPr>
            <p:ph type="subTitle" idx="1"/>
          </p:nvPr>
        </p:nvSpPr>
        <p:spPr>
          <a:xfrm>
            <a:off x="676030" y="4911221"/>
            <a:ext cx="4620584" cy="775494"/>
          </a:xfrm>
        </p:spPr>
        <p:txBody>
          <a:bodyPr>
            <a:noAutofit/>
          </a:bodyPr>
          <a:lstStyle/>
          <a:p>
            <a:pPr algn="l"/>
            <a:r>
              <a:rPr lang="en-US" sz="3600" b="1" i="1" dirty="0">
                <a:solidFill>
                  <a:schemeClr val="bg2">
                    <a:lumMod val="50000"/>
                  </a:schemeClr>
                </a:solidFill>
              </a:rPr>
              <a:t>Extension Lesson: </a:t>
            </a:r>
          </a:p>
          <a:p>
            <a:pPr algn="l"/>
            <a:r>
              <a:rPr lang="en-US" sz="3600" b="1" i="1" dirty="0"/>
              <a:t>Empresario Activity</a:t>
            </a:r>
          </a:p>
        </p:txBody>
      </p:sp>
      <p:pic>
        <p:nvPicPr>
          <p:cNvPr id="1026" name="Picture 2" descr="An image of a map showing land granted to colonists settling in Austin's colony. Each grant is long and rectangular and has access to a river. Each grant is labeled with the last name of the settler who owns the land. ">
            <a:extLst>
              <a:ext uri="{FF2B5EF4-FFF2-40B4-BE49-F238E27FC236}">
                <a16:creationId xmlns:a16="http://schemas.microsoft.com/office/drawing/2014/main" id="{ABD41E89-A518-F4C8-741B-ACFD87FD1C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4087" b="14087"/>
          <a:stretch/>
        </p:blipFill>
        <p:spPr bwMode="auto">
          <a:xfrm>
            <a:off x="5540829" y="10"/>
            <a:ext cx="6651171"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282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stretch>
            <a:fillRect l="-2000" t="-11000" r="-6000" b="-8000"/>
          </a:stretch>
        </a:blipFill>
        <a:effectLst/>
      </p:bgPr>
    </p:bg>
    <p:spTree>
      <p:nvGrpSpPr>
        <p:cNvPr id="1" name="">
          <a:extLst>
            <a:ext uri="{FF2B5EF4-FFF2-40B4-BE49-F238E27FC236}">
              <a16:creationId xmlns:a16="http://schemas.microsoft.com/office/drawing/2014/main" id="{501EDDF1-02FE-54A3-642A-D688487FEE93}"/>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FAD18E7-BD40-B65D-C68D-7564C6E01484}"/>
              </a:ext>
              <a:ext uri="{C183D7F6-B498-43B3-948B-1728B52AA6E4}">
                <adec:decorative xmlns:adec="http://schemas.microsoft.com/office/drawing/2017/decorative" val="1"/>
              </a:ext>
            </a:extLst>
          </p:cNvPr>
          <p:cNvSpPr/>
          <p:nvPr/>
        </p:nvSpPr>
        <p:spPr>
          <a:xfrm rot="5400000">
            <a:off x="5389311" y="-5390574"/>
            <a:ext cx="1524002" cy="12284631"/>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3A2C43D7-A40C-6828-4988-6275C3C6C5F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3BE5D2DE-EA79-C0E7-37AB-A5D1AFA5CEB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035313" y="220479"/>
            <a:ext cx="976941" cy="994812"/>
          </a:xfrm>
          <a:prstGeom prst="rect">
            <a:avLst/>
          </a:prstGeom>
        </p:spPr>
      </p:pic>
      <p:sp>
        <p:nvSpPr>
          <p:cNvPr id="9" name="TextBox 8">
            <a:extLst>
              <a:ext uri="{FF2B5EF4-FFF2-40B4-BE49-F238E27FC236}">
                <a16:creationId xmlns:a16="http://schemas.microsoft.com/office/drawing/2014/main" id="{2AB4A8F9-563A-BCF8-58D8-70672E4318F3}"/>
              </a:ex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itle 5">
            <a:extLst>
              <a:ext uri="{FF2B5EF4-FFF2-40B4-BE49-F238E27FC236}">
                <a16:creationId xmlns:a16="http://schemas.microsoft.com/office/drawing/2014/main" id="{EC0E96A1-8509-CB1D-3CA0-4F696C7F8583}"/>
              </a:ext>
            </a:extLst>
          </p:cNvPr>
          <p:cNvSpPr txBox="1">
            <a:spLocks noGrp="1"/>
          </p:cNvSpPr>
          <p:nvPr>
            <p:ph type="title"/>
          </p:nvPr>
        </p:nvSpPr>
        <p:spPr>
          <a:xfrm>
            <a:off x="1652575" y="-240729"/>
            <a:ext cx="8177225" cy="17071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800" dirty="0">
                <a:solidFill>
                  <a:schemeClr val="accent2">
                    <a:lumMod val="20000"/>
                    <a:lumOff val="80000"/>
                  </a:schemeClr>
                </a:solidFill>
                <a:latin typeface="Gotham Medium"/>
              </a:rPr>
              <a:t>Make your decision about each applicant </a:t>
            </a:r>
            <a:r>
              <a:rPr lang="en-US" sz="4800" dirty="0">
                <a:solidFill>
                  <a:schemeClr val="bg2">
                    <a:lumMod val="25000"/>
                  </a:schemeClr>
                </a:solidFill>
                <a:latin typeface="Gotham Medium"/>
              </a:rPr>
              <a:t>2</a:t>
            </a:r>
            <a:endParaRPr lang="en-US" sz="3600" dirty="0">
              <a:solidFill>
                <a:schemeClr val="bg2">
                  <a:lumMod val="25000"/>
                </a:schemeClr>
              </a:solidFill>
              <a:latin typeface="Gotham Medium"/>
            </a:endParaRPr>
          </a:p>
        </p:txBody>
      </p:sp>
      <p:sp>
        <p:nvSpPr>
          <p:cNvPr id="4" name="TextBox 3">
            <a:extLst>
              <a:ext uri="{FF2B5EF4-FFF2-40B4-BE49-F238E27FC236}">
                <a16:creationId xmlns:a16="http://schemas.microsoft.com/office/drawing/2014/main" id="{C0D70DE9-04E0-E74C-8377-48F85D659CC1}"/>
              </a:ext>
            </a:extLst>
          </p:cNvPr>
          <p:cNvSpPr txBox="1"/>
          <p:nvPr/>
        </p:nvSpPr>
        <p:spPr>
          <a:xfrm>
            <a:off x="653142" y="1696869"/>
            <a:ext cx="10678886" cy="4708981"/>
          </a:xfrm>
          <a:prstGeom prst="rect">
            <a:avLst/>
          </a:prstGeom>
          <a:noFill/>
        </p:spPr>
        <p:txBody>
          <a:bodyPr wrap="square" rtlCol="0">
            <a:spAutoFit/>
          </a:bodyPr>
          <a:lstStyle/>
          <a:p>
            <a:r>
              <a:rPr lang="en-US" sz="4000" dirty="0">
                <a:solidFill>
                  <a:srgbClr val="C00000"/>
                </a:solidFill>
                <a:effectLst/>
                <a:latin typeface="Gotham Book"/>
                <a:ea typeface="Aptos" panose="020B0004020202020204" pitchFamily="34" charset="0"/>
                <a:cs typeface="Times New Roman" panose="02020603050405020304" pitchFamily="18" charset="0"/>
              </a:rPr>
              <a:t>In the blank box provided for each application, explain your decision. For example:</a:t>
            </a:r>
          </a:p>
          <a:p>
            <a:pPr marL="1200150" lvl="1" indent="-742950">
              <a:buFont typeface="+mj-lt"/>
              <a:buAutoNum type="arabicPeriod"/>
            </a:pPr>
            <a:r>
              <a:rPr lang="en-US" sz="4000" dirty="0">
                <a:solidFill>
                  <a:srgbClr val="0070C0"/>
                </a:solidFill>
                <a:latin typeface="Gotham Book"/>
                <a:ea typeface="Aptos" panose="020B0004020202020204" pitchFamily="34" charset="0"/>
                <a:cs typeface="Times New Roman" panose="02020603050405020304" pitchFamily="18" charset="0"/>
              </a:rPr>
              <a:t>I accepted this person because ______</a:t>
            </a:r>
          </a:p>
          <a:p>
            <a:pPr marL="1200150" lvl="1" indent="-742950">
              <a:buFont typeface="+mj-lt"/>
              <a:buAutoNum type="arabicPeriod"/>
            </a:pPr>
            <a:r>
              <a:rPr lang="en-US" sz="4000" dirty="0">
                <a:solidFill>
                  <a:srgbClr val="00B050"/>
                </a:solidFill>
                <a:effectLst/>
                <a:latin typeface="Gotham Book"/>
                <a:ea typeface="Aptos" panose="020B0004020202020204" pitchFamily="34" charset="0"/>
                <a:cs typeface="Times New Roman" panose="02020603050405020304" pitchFamily="18" charset="0"/>
              </a:rPr>
              <a:t>I </a:t>
            </a:r>
            <a:r>
              <a:rPr lang="en-US" sz="4000" dirty="0">
                <a:solidFill>
                  <a:srgbClr val="00B050"/>
                </a:solidFill>
                <a:latin typeface="Gotham Book"/>
                <a:ea typeface="Aptos" panose="020B0004020202020204" pitchFamily="34" charset="0"/>
                <a:cs typeface="Times New Roman" panose="02020603050405020304" pitchFamily="18" charset="0"/>
              </a:rPr>
              <a:t>denied this person because _____</a:t>
            </a:r>
          </a:p>
          <a:p>
            <a:pPr marL="1200150" lvl="1" indent="-742950">
              <a:buFont typeface="+mj-lt"/>
              <a:buAutoNum type="arabicPeriod"/>
            </a:pPr>
            <a:r>
              <a:rPr lang="en-US" sz="4000" dirty="0">
                <a:solidFill>
                  <a:srgbClr val="7030A0"/>
                </a:solidFill>
                <a:effectLst/>
                <a:latin typeface="Gotham Book"/>
                <a:ea typeface="Aptos" panose="020B0004020202020204" pitchFamily="34" charset="0"/>
                <a:cs typeface="Times New Roman" panose="02020603050405020304" pitchFamily="18" charset="0"/>
              </a:rPr>
              <a:t>I accepted this person with conditions. </a:t>
            </a:r>
            <a:r>
              <a:rPr lang="en-US" sz="4000" dirty="0">
                <a:solidFill>
                  <a:srgbClr val="7030A0"/>
                </a:solidFill>
                <a:latin typeface="Gotham Book"/>
                <a:ea typeface="Aptos" panose="020B0004020202020204" pitchFamily="34" charset="0"/>
                <a:cs typeface="Times New Roman" panose="02020603050405020304" pitchFamily="18" charset="0"/>
              </a:rPr>
              <a:t>This person needs to ______________ to be fully accepted. </a:t>
            </a:r>
            <a:r>
              <a:rPr lang="en-US" sz="4000" dirty="0">
                <a:solidFill>
                  <a:srgbClr val="7030A0"/>
                </a:solidFill>
                <a:effectLst/>
                <a:latin typeface="Gotham Book"/>
                <a:ea typeface="Aptos" panose="020B0004020202020204" pitchFamily="34" charset="0"/>
                <a:cs typeface="Times New Roman" panose="02020603050405020304" pitchFamily="18" charset="0"/>
              </a:rPr>
              <a:t> </a:t>
            </a:r>
          </a:p>
          <a:p>
            <a:pPr algn="ctr"/>
            <a:endParaRPr lang="en-US" sz="2000" dirty="0">
              <a:effectLst/>
              <a:latin typeface="Gotham Book"/>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220248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FB268-3604-4D30-5343-C7605E4A144B}"/>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CEFF886-D703-CC2B-BDED-1FA50162586A}"/>
              </a:ext>
              <a:ext uri="{C183D7F6-B498-43B3-948B-1728B52AA6E4}">
                <adec:decorative xmlns:adec="http://schemas.microsoft.com/office/drawing/2017/decorative" val="1"/>
              </a:ext>
            </a:extLst>
          </p:cNvPr>
          <p:cNvPicPr>
            <a:picLocks noChangeAspect="1"/>
          </p:cNvPicPr>
          <p:nvPr/>
        </p:nvPicPr>
        <p:blipFill rotWithShape="1">
          <a:blip r:embed="rId2">
            <a:alphaModFix amt="24000"/>
          </a:blip>
          <a:srcRect l="19624" r="509" b="1646"/>
          <a:stretch/>
        </p:blipFill>
        <p:spPr>
          <a:xfrm rot="16200000">
            <a:off x="2667002" y="-2667002"/>
            <a:ext cx="6858000" cy="12192003"/>
          </a:xfrm>
          <a:prstGeom prst="rect">
            <a:avLst/>
          </a:prstGeom>
        </p:spPr>
      </p:pic>
      <p:sp>
        <p:nvSpPr>
          <p:cNvPr id="5" name="Rectangle 4">
            <a:extLst>
              <a:ext uri="{FF2B5EF4-FFF2-40B4-BE49-F238E27FC236}">
                <a16:creationId xmlns:a16="http://schemas.microsoft.com/office/drawing/2014/main" id="{D0741A48-1A2B-DAE4-2CA5-70D904CD3C26}"/>
              </a:ext>
              <a:ext uri="{C183D7F6-B498-43B3-948B-1728B52AA6E4}">
                <adec:decorative xmlns:adec="http://schemas.microsoft.com/office/drawing/2017/decorative" val="1"/>
              </a:ext>
            </a:extLst>
          </p:cNvPr>
          <p:cNvSpPr/>
          <p:nvPr/>
        </p:nvSpPr>
        <p:spPr>
          <a:xfrm>
            <a:off x="-4" y="838200"/>
            <a:ext cx="12192000" cy="5116285"/>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C5FBA07A-29C4-2873-7DEB-3627C018F5F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 y="1143000"/>
            <a:ext cx="2527301" cy="2527301"/>
          </a:xfrm>
          <a:prstGeom prst="rect">
            <a:avLst/>
          </a:prstGeom>
        </p:spPr>
      </p:pic>
      <p:pic>
        <p:nvPicPr>
          <p:cNvPr id="9" name="Content Placeholder 3">
            <a:extLst>
              <a:ext uri="{FF2B5EF4-FFF2-40B4-BE49-F238E27FC236}">
                <a16:creationId xmlns:a16="http://schemas.microsoft.com/office/drawing/2014/main" id="{CF7D8282-A715-CE59-C577-E2C960A06DF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43120" y="3550433"/>
            <a:ext cx="1322782" cy="1346980"/>
          </a:xfrm>
          <a:prstGeom prst="rect">
            <a:avLst/>
          </a:prstGeom>
        </p:spPr>
      </p:pic>
      <p:sp>
        <p:nvSpPr>
          <p:cNvPr id="10" name="Title 5">
            <a:extLst>
              <a:ext uri="{FF2B5EF4-FFF2-40B4-BE49-F238E27FC236}">
                <a16:creationId xmlns:a16="http://schemas.microsoft.com/office/drawing/2014/main" id="{C97B9F7F-1471-CCD0-A893-3A2DED9C93FA}"/>
              </a:ext>
            </a:extLst>
          </p:cNvPr>
          <p:cNvSpPr txBox="1">
            <a:spLocks noGrp="1"/>
          </p:cNvSpPr>
          <p:nvPr>
            <p:ph type="title"/>
          </p:nvPr>
        </p:nvSpPr>
        <p:spPr>
          <a:xfrm>
            <a:off x="2207621" y="1045028"/>
            <a:ext cx="9586586" cy="4746172"/>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300" b="1" u="sng" dirty="0">
                <a:solidFill>
                  <a:schemeClr val="accent6">
                    <a:lumMod val="40000"/>
                    <a:lumOff val="60000"/>
                  </a:schemeClr>
                </a:solidFill>
                <a:latin typeface="Gotham Medium"/>
              </a:rPr>
              <a:t>Share your results with the class:</a:t>
            </a:r>
            <a:br>
              <a:rPr lang="en-US" sz="5300" dirty="0">
                <a:solidFill>
                  <a:schemeClr val="accent6">
                    <a:lumMod val="40000"/>
                    <a:lumOff val="60000"/>
                  </a:schemeClr>
                </a:solidFill>
                <a:latin typeface="Gotham Medium"/>
              </a:rPr>
            </a:br>
            <a:r>
              <a:rPr lang="en-US" sz="5300" b="1" dirty="0">
                <a:solidFill>
                  <a:schemeClr val="bg1"/>
                </a:solidFill>
                <a:latin typeface="Gotham Medium"/>
              </a:rPr>
              <a:t>Note: </a:t>
            </a:r>
            <a:r>
              <a:rPr lang="en-US" sz="5100" dirty="0">
                <a:solidFill>
                  <a:schemeClr val="bg1"/>
                </a:solidFill>
                <a:latin typeface="Gotham Medium"/>
              </a:rPr>
              <a:t>There is not just one correct decision for each application. Your results may vary from others.</a:t>
            </a:r>
            <a:br>
              <a:rPr lang="en-US" sz="4600" dirty="0">
                <a:solidFill>
                  <a:schemeClr val="accent4">
                    <a:lumMod val="20000"/>
                    <a:lumOff val="80000"/>
                  </a:schemeClr>
                </a:solidFill>
                <a:latin typeface="Gotham Medium"/>
              </a:rPr>
            </a:br>
            <a:br>
              <a:rPr lang="en-US" sz="2000" dirty="0">
                <a:solidFill>
                  <a:schemeClr val="accent4">
                    <a:lumMod val="20000"/>
                    <a:lumOff val="80000"/>
                  </a:schemeClr>
                </a:solidFill>
                <a:latin typeface="Gotham Medium"/>
              </a:rPr>
            </a:br>
            <a:r>
              <a:rPr lang="en-US" sz="4600" dirty="0">
                <a:solidFill>
                  <a:schemeClr val="accent4">
                    <a:lumMod val="20000"/>
                    <a:lumOff val="80000"/>
                  </a:schemeClr>
                </a:solidFill>
                <a:latin typeface="Gotham Medium"/>
              </a:rPr>
              <a:t> </a:t>
            </a:r>
            <a:r>
              <a:rPr lang="en-US" sz="4900" dirty="0">
                <a:solidFill>
                  <a:schemeClr val="accent4">
                    <a:lumMod val="20000"/>
                    <a:lumOff val="80000"/>
                  </a:schemeClr>
                </a:solidFill>
                <a:latin typeface="Gotham Medium"/>
              </a:rPr>
              <a:t>Be sure to provide the justification for your decision based on evidence from the application.</a:t>
            </a:r>
            <a:endParaRPr lang="en-US" sz="4600" dirty="0">
              <a:solidFill>
                <a:schemeClr val="bg1"/>
              </a:solidFill>
              <a:latin typeface="Gotham Medium"/>
            </a:endParaRPr>
          </a:p>
        </p:txBody>
      </p:sp>
      <p:sp>
        <p:nvSpPr>
          <p:cNvPr id="11" name="TextBox 10">
            <a:extLst>
              <a:ext uri="{FF2B5EF4-FFF2-40B4-BE49-F238E27FC236}">
                <a16:creationId xmlns:a16="http://schemas.microsoft.com/office/drawing/2014/main" id="{BC833B08-6612-16A7-9B33-5EB571CABE32}"/>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4803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t="-28000" b="-28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26671" y="-5351588"/>
            <a:ext cx="1524002" cy="12206659"/>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7111"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035313" y="220479"/>
            <a:ext cx="976941" cy="994812"/>
          </a:xfrm>
          <a:prstGeom prst="rect">
            <a:avLst/>
          </a:prstGeom>
        </p:spPr>
      </p:pic>
      <p:sp>
        <p:nvSpPr>
          <p:cNvPr id="9" name="TextBox 8">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49B8E334-A4BE-41F5-BA77-3A185BE921E2}"/>
              </a:ext>
            </a:extLst>
          </p:cNvPr>
          <p:cNvSpPr txBox="1">
            <a:spLocks noGrp="1"/>
          </p:cNvSpPr>
          <p:nvPr>
            <p:ph type="title"/>
          </p:nvPr>
        </p:nvSpPr>
        <p:spPr>
          <a:xfrm>
            <a:off x="1476373" y="-291668"/>
            <a:ext cx="9918493" cy="150348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b="1" u="sng" dirty="0">
                <a:solidFill>
                  <a:schemeClr val="accent4">
                    <a:lumMod val="20000"/>
                    <a:lumOff val="80000"/>
                  </a:schemeClr>
                </a:solidFill>
                <a:latin typeface="Gotham Medium"/>
              </a:rPr>
              <a:t>First:</a:t>
            </a:r>
            <a:r>
              <a:rPr lang="en-US" sz="5400" b="1" dirty="0">
                <a:solidFill>
                  <a:schemeClr val="accent4">
                    <a:lumMod val="20000"/>
                    <a:lumOff val="80000"/>
                  </a:schemeClr>
                </a:solidFill>
                <a:latin typeface="Gotham Medium"/>
              </a:rPr>
              <a:t> </a:t>
            </a:r>
            <a:r>
              <a:rPr lang="en-US" sz="5400" dirty="0">
                <a:solidFill>
                  <a:schemeClr val="accent4">
                    <a:lumMod val="20000"/>
                    <a:lumOff val="80000"/>
                  </a:schemeClr>
                </a:solidFill>
                <a:latin typeface="Gotham Medium"/>
              </a:rPr>
              <a:t>Who did you accept? </a:t>
            </a:r>
            <a:endParaRPr lang="en-US" sz="4000" dirty="0">
              <a:solidFill>
                <a:schemeClr val="accent4">
                  <a:lumMod val="20000"/>
                  <a:lumOff val="80000"/>
                </a:schemeClr>
              </a:solidFill>
              <a:latin typeface="Gotham Medium"/>
            </a:endParaRPr>
          </a:p>
        </p:txBody>
      </p:sp>
      <p:sp>
        <p:nvSpPr>
          <p:cNvPr id="2" name="Speech Bubble: Rectangle with Corners Rounded 1">
            <a:extLst>
              <a:ext uri="{FF2B5EF4-FFF2-40B4-BE49-F238E27FC236}">
                <a16:creationId xmlns:a16="http://schemas.microsoft.com/office/drawing/2014/main" id="{1F2FEAD1-57D4-42DB-FE46-DFC9C6D0C2DD}"/>
              </a:ext>
            </a:extLst>
          </p:cNvPr>
          <p:cNvSpPr/>
          <p:nvPr/>
        </p:nvSpPr>
        <p:spPr>
          <a:xfrm>
            <a:off x="3505201" y="1890717"/>
            <a:ext cx="8201921" cy="1749130"/>
          </a:xfrm>
          <a:prstGeom prst="wedgeRoundRectCallout">
            <a:avLst>
              <a:gd name="adj1" fmla="val -62918"/>
              <a:gd name="adj2" fmla="val 32415"/>
              <a:gd name="adj3" fmla="val 16667"/>
            </a:avLst>
          </a:prstGeom>
          <a:solidFill>
            <a:schemeClr val="bg1">
              <a:lumMod val="95000"/>
            </a:schemeClr>
          </a:solidFill>
          <a:ln w="38100">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marR="0" lvl="0" indent="31750" algn="l" defTabSz="914400" rtl="0" eaLnBrk="1" fontAlgn="auto" latinLnBrk="0" hangingPunct="1">
              <a:lnSpc>
                <a:spcPct val="110000"/>
              </a:lnSpc>
              <a:spcBef>
                <a:spcPts val="0"/>
              </a:spcBef>
              <a:spcAft>
                <a:spcPts val="600"/>
              </a:spcAft>
              <a:buClrTx/>
              <a:buSzTx/>
              <a:buFontTx/>
              <a:buNone/>
              <a:tabLst/>
              <a:defRPr/>
            </a:pPr>
            <a:r>
              <a:rPr kumimoji="0" lang="en-US" sz="4400" b="0" i="0" u="none" strike="noStrike" kern="1200" cap="none" spc="0" normalizeH="0" baseline="0" noProof="0" dirty="0">
                <a:ln>
                  <a:noFill/>
                </a:ln>
                <a:solidFill>
                  <a:srgbClr val="C00000"/>
                </a:solidFill>
                <a:effectLst/>
                <a:uLnTx/>
                <a:uFillTx/>
                <a:latin typeface="Gotham book"/>
                <a:ea typeface="Times New Roman" panose="02020603050405020304" pitchFamily="18" charset="0"/>
                <a:cs typeface="Times New Roman" panose="02020603050405020304" pitchFamily="18" charset="0"/>
              </a:rPr>
              <a:t>I accepted ________________ </a:t>
            </a:r>
          </a:p>
          <a:p>
            <a:pPr marL="457200" marR="0" lvl="0" indent="31750" algn="l" defTabSz="914400" rtl="0" eaLnBrk="1" fontAlgn="auto" latinLnBrk="0" hangingPunct="1">
              <a:lnSpc>
                <a:spcPct val="110000"/>
              </a:lnSpc>
              <a:spcBef>
                <a:spcPts val="0"/>
              </a:spcBef>
              <a:spcAft>
                <a:spcPts val="600"/>
              </a:spcAft>
              <a:buClrTx/>
              <a:buSzTx/>
              <a:buFontTx/>
              <a:buNone/>
              <a:tabLst/>
              <a:defRPr/>
            </a:pPr>
            <a:r>
              <a:rPr lang="en-US" sz="4400" dirty="0">
                <a:solidFill>
                  <a:srgbClr val="C00000"/>
                </a:solidFill>
                <a:latin typeface="Gotham book"/>
                <a:ea typeface="Times New Roman" panose="02020603050405020304" pitchFamily="18" charset="0"/>
                <a:cs typeface="Times New Roman" panose="02020603050405020304" pitchFamily="18" charset="0"/>
              </a:rPr>
              <a:t>Because __________________</a:t>
            </a:r>
            <a:endParaRPr kumimoji="0" lang="en-US" sz="4400" b="0" i="0" u="none" strike="noStrike" kern="1200" cap="none" spc="0" normalizeH="0" baseline="0" noProof="0" dirty="0">
              <a:ln>
                <a:noFill/>
              </a:ln>
              <a:solidFill>
                <a:srgbClr val="C00000"/>
              </a:solidFill>
              <a:effectLst/>
              <a:uLnTx/>
              <a:uFillTx/>
              <a:latin typeface="Gotham book"/>
              <a:ea typeface="Times New Roman" panose="02020603050405020304" pitchFamily="18" charset="0"/>
              <a:cs typeface="Times New Roman" panose="02020603050405020304" pitchFamily="18" charset="0"/>
            </a:endParaRPr>
          </a:p>
        </p:txBody>
      </p:sp>
      <p:pic>
        <p:nvPicPr>
          <p:cNvPr id="3" name="Graphic 2">
            <a:extLst>
              <a:ext uri="{FF2B5EF4-FFF2-40B4-BE49-F238E27FC236}">
                <a16:creationId xmlns:a16="http://schemas.microsoft.com/office/drawing/2014/main" id="{58468C1F-0ABF-C69B-6BCC-85882F88C74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3488" y="2063745"/>
            <a:ext cx="1524003" cy="1524003"/>
          </a:xfrm>
          <a:prstGeom prst="rect">
            <a:avLst/>
          </a:prstGeom>
        </p:spPr>
      </p:pic>
      <p:sp>
        <p:nvSpPr>
          <p:cNvPr id="11" name="TextBox 10">
            <a:extLst>
              <a:ext uri="{FF2B5EF4-FFF2-40B4-BE49-F238E27FC236}">
                <a16:creationId xmlns:a16="http://schemas.microsoft.com/office/drawing/2014/main" id="{F2F16E1F-A722-E45C-4F44-C190989996B1}"/>
              </a:ext>
            </a:extLst>
          </p:cNvPr>
          <p:cNvSpPr txBox="1"/>
          <p:nvPr/>
        </p:nvSpPr>
        <p:spPr>
          <a:xfrm>
            <a:off x="968829" y="3865376"/>
            <a:ext cx="10066484" cy="769441"/>
          </a:xfrm>
          <a:prstGeom prst="rect">
            <a:avLst/>
          </a:prstGeom>
          <a:noFill/>
        </p:spPr>
        <p:txBody>
          <a:bodyPr wrap="square" rtlCol="0">
            <a:spAutoFit/>
          </a:bodyPr>
          <a:lstStyle/>
          <a:p>
            <a:pPr algn="ctr"/>
            <a:r>
              <a:rPr lang="en-US" sz="4400" b="1" dirty="0">
                <a:latin typeface="Gotham book"/>
              </a:rPr>
              <a:t>Class Check-in:</a:t>
            </a:r>
          </a:p>
        </p:txBody>
      </p:sp>
      <p:sp>
        <p:nvSpPr>
          <p:cNvPr id="17" name="Rectangle 16">
            <a:extLst>
              <a:ext uri="{FF2B5EF4-FFF2-40B4-BE49-F238E27FC236}">
                <a16:creationId xmlns:a16="http://schemas.microsoft.com/office/drawing/2014/main" id="{BA12588B-535D-224B-7FDF-C616617575F9}"/>
              </a:ext>
            </a:extLst>
          </p:cNvPr>
          <p:cNvSpPr/>
          <p:nvPr/>
        </p:nvSpPr>
        <p:spPr>
          <a:xfrm>
            <a:off x="724631" y="4634817"/>
            <a:ext cx="2950029" cy="1378267"/>
          </a:xfrm>
          <a:prstGeom prst="rect">
            <a:avLst/>
          </a:prstGeom>
          <a:solidFill>
            <a:schemeClr val="bg2"/>
          </a:solidFill>
          <a:ln w="28575"/>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992B"/>
                </a:solidFill>
                <a:latin typeface="Gotham book"/>
              </a:rPr>
              <a:t>I also accepted this applicant.</a:t>
            </a:r>
          </a:p>
        </p:txBody>
      </p:sp>
      <p:sp>
        <p:nvSpPr>
          <p:cNvPr id="18" name="Rectangle 17">
            <a:extLst>
              <a:ext uri="{FF2B5EF4-FFF2-40B4-BE49-F238E27FC236}">
                <a16:creationId xmlns:a16="http://schemas.microsoft.com/office/drawing/2014/main" id="{8E2F4428-8E55-F172-7F27-1B1BB88540C7}"/>
              </a:ext>
            </a:extLst>
          </p:cNvPr>
          <p:cNvSpPr/>
          <p:nvPr/>
        </p:nvSpPr>
        <p:spPr>
          <a:xfrm>
            <a:off x="4499830" y="4634817"/>
            <a:ext cx="3046115" cy="1378267"/>
          </a:xfrm>
          <a:prstGeom prst="rect">
            <a:avLst/>
          </a:prstGeom>
          <a:solidFill>
            <a:schemeClr val="bg2"/>
          </a:solidFill>
          <a:ln w="28575"/>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C00000"/>
                </a:solidFill>
                <a:latin typeface="Gotham book"/>
              </a:rPr>
              <a:t>Actually, I denied this applicant.</a:t>
            </a:r>
          </a:p>
        </p:txBody>
      </p:sp>
      <p:sp>
        <p:nvSpPr>
          <p:cNvPr id="19" name="Rectangle 18">
            <a:extLst>
              <a:ext uri="{FF2B5EF4-FFF2-40B4-BE49-F238E27FC236}">
                <a16:creationId xmlns:a16="http://schemas.microsoft.com/office/drawing/2014/main" id="{F0CB7E3F-2C1E-892B-B44C-BF49C4C7B3EF}"/>
              </a:ext>
            </a:extLst>
          </p:cNvPr>
          <p:cNvSpPr/>
          <p:nvPr/>
        </p:nvSpPr>
        <p:spPr>
          <a:xfrm>
            <a:off x="8421254" y="4634817"/>
            <a:ext cx="3046115" cy="1378267"/>
          </a:xfrm>
          <a:prstGeom prst="rect">
            <a:avLst/>
          </a:prstGeom>
          <a:solidFill>
            <a:schemeClr val="bg2"/>
          </a:solidFill>
          <a:ln w="28575"/>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7030A0"/>
                </a:solidFill>
                <a:latin typeface="Gotham book"/>
              </a:rPr>
              <a:t>I accepted this applicant with conditions.</a:t>
            </a:r>
          </a:p>
        </p:txBody>
      </p:sp>
    </p:spTree>
    <p:extLst>
      <p:ext uri="{BB962C8B-B14F-4D97-AF65-F5344CB8AC3E}">
        <p14:creationId xmlns:p14="http://schemas.microsoft.com/office/powerpoint/2010/main" val="4195432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t="-28000" b="-28000"/>
          </a:stretch>
        </a:blipFill>
        <a:effectLst/>
      </p:bgPr>
    </p:bg>
    <p:spTree>
      <p:nvGrpSpPr>
        <p:cNvPr id="1" name="">
          <a:extLst>
            <a:ext uri="{FF2B5EF4-FFF2-40B4-BE49-F238E27FC236}">
              <a16:creationId xmlns:a16="http://schemas.microsoft.com/office/drawing/2014/main" id="{2F43E2BF-D3E6-03A9-62B5-25DEA976D18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BC8979AF-9A82-00E9-E2DF-E110F3297CC8}"/>
              </a:ext>
              <a:ext uri="{C183D7F6-B498-43B3-948B-1728B52AA6E4}">
                <adec:decorative xmlns:adec="http://schemas.microsoft.com/office/drawing/2017/decorative" val="1"/>
              </a:ext>
            </a:extLst>
          </p:cNvPr>
          <p:cNvSpPr/>
          <p:nvPr/>
        </p:nvSpPr>
        <p:spPr>
          <a:xfrm rot="5400000">
            <a:off x="5326671" y="-5351588"/>
            <a:ext cx="1524002" cy="12206659"/>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A67B5675-2B0C-8290-3D5D-BEA4D683234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7111" y="0"/>
            <a:ext cx="1503485" cy="1503485"/>
          </a:xfrm>
          <a:prstGeom prst="rect">
            <a:avLst/>
          </a:prstGeom>
        </p:spPr>
      </p:pic>
      <p:pic>
        <p:nvPicPr>
          <p:cNvPr id="10" name="Content Placeholder 3">
            <a:extLst>
              <a:ext uri="{FF2B5EF4-FFF2-40B4-BE49-F238E27FC236}">
                <a16:creationId xmlns:a16="http://schemas.microsoft.com/office/drawing/2014/main" id="{165F025D-3D30-E904-94E0-469B44A54BC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035313" y="220479"/>
            <a:ext cx="976941" cy="994812"/>
          </a:xfrm>
          <a:prstGeom prst="rect">
            <a:avLst/>
          </a:prstGeom>
        </p:spPr>
      </p:pic>
      <p:sp>
        <p:nvSpPr>
          <p:cNvPr id="9" name="TextBox 8">
            <a:extLst>
              <a:ext uri="{FF2B5EF4-FFF2-40B4-BE49-F238E27FC236}">
                <a16:creationId xmlns:a16="http://schemas.microsoft.com/office/drawing/2014/main" id="{3FE868A9-7491-69B6-2A10-9113E63716CF}"/>
              </a:ex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2F6CA79E-FF74-DE0F-553C-FE7E4F916281}"/>
              </a:ext>
            </a:extLst>
          </p:cNvPr>
          <p:cNvSpPr txBox="1">
            <a:spLocks noGrp="1"/>
          </p:cNvSpPr>
          <p:nvPr>
            <p:ph type="title"/>
          </p:nvPr>
        </p:nvSpPr>
        <p:spPr>
          <a:xfrm>
            <a:off x="1476373" y="-291668"/>
            <a:ext cx="9918493" cy="150348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b="1" u="sng" dirty="0">
                <a:solidFill>
                  <a:schemeClr val="accent4">
                    <a:lumMod val="20000"/>
                    <a:lumOff val="80000"/>
                  </a:schemeClr>
                </a:solidFill>
                <a:latin typeface="Gotham Medium"/>
              </a:rPr>
              <a:t>Second:</a:t>
            </a:r>
            <a:r>
              <a:rPr lang="en-US" sz="5400" b="1" dirty="0">
                <a:solidFill>
                  <a:schemeClr val="accent4">
                    <a:lumMod val="20000"/>
                    <a:lumOff val="80000"/>
                  </a:schemeClr>
                </a:solidFill>
                <a:latin typeface="Gotham Medium"/>
              </a:rPr>
              <a:t> </a:t>
            </a:r>
            <a:r>
              <a:rPr lang="en-US" sz="5400" dirty="0">
                <a:solidFill>
                  <a:schemeClr val="accent4">
                    <a:lumMod val="20000"/>
                    <a:lumOff val="80000"/>
                  </a:schemeClr>
                </a:solidFill>
                <a:latin typeface="Gotham Medium"/>
              </a:rPr>
              <a:t>Who did you deny? </a:t>
            </a:r>
            <a:endParaRPr lang="en-US" sz="4000" dirty="0">
              <a:solidFill>
                <a:schemeClr val="accent4">
                  <a:lumMod val="20000"/>
                  <a:lumOff val="80000"/>
                </a:schemeClr>
              </a:solidFill>
              <a:latin typeface="Gotham Medium"/>
            </a:endParaRPr>
          </a:p>
        </p:txBody>
      </p:sp>
      <p:sp>
        <p:nvSpPr>
          <p:cNvPr id="2" name="Speech Bubble: Rectangle with Corners Rounded 1">
            <a:extLst>
              <a:ext uri="{FF2B5EF4-FFF2-40B4-BE49-F238E27FC236}">
                <a16:creationId xmlns:a16="http://schemas.microsoft.com/office/drawing/2014/main" id="{84DF43B6-DA1B-2760-5E1B-4C27CB9F5824}"/>
              </a:ext>
            </a:extLst>
          </p:cNvPr>
          <p:cNvSpPr/>
          <p:nvPr/>
        </p:nvSpPr>
        <p:spPr>
          <a:xfrm>
            <a:off x="3592286" y="1810937"/>
            <a:ext cx="8201921" cy="1828909"/>
          </a:xfrm>
          <a:prstGeom prst="wedgeRoundRectCallout">
            <a:avLst>
              <a:gd name="adj1" fmla="val -62918"/>
              <a:gd name="adj2" fmla="val 32415"/>
              <a:gd name="adj3" fmla="val 16667"/>
            </a:avLst>
          </a:prstGeom>
          <a:solidFill>
            <a:schemeClr val="bg1">
              <a:lumMod val="95000"/>
            </a:schemeClr>
          </a:solidFill>
          <a:ln w="38100">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marR="0" lvl="0" indent="31750" algn="l" defTabSz="914400" rtl="0" eaLnBrk="1" fontAlgn="auto" latinLnBrk="0" hangingPunct="1">
              <a:lnSpc>
                <a:spcPct val="110000"/>
              </a:lnSpc>
              <a:spcBef>
                <a:spcPts val="0"/>
              </a:spcBef>
              <a:spcAft>
                <a:spcPts val="600"/>
              </a:spcAft>
              <a:buClrTx/>
              <a:buSzTx/>
              <a:buFontTx/>
              <a:buNone/>
              <a:tabLst/>
              <a:defRPr/>
            </a:pPr>
            <a:r>
              <a:rPr kumimoji="0" lang="en-US" sz="4400" b="0" i="0" u="none" strike="noStrike" kern="1200" cap="none" spc="0" normalizeH="0" baseline="0" noProof="0" dirty="0">
                <a:ln>
                  <a:noFill/>
                </a:ln>
                <a:solidFill>
                  <a:srgbClr val="C00000"/>
                </a:solidFill>
                <a:effectLst/>
                <a:uLnTx/>
                <a:uFillTx/>
                <a:latin typeface="Gotham book"/>
                <a:ea typeface="Times New Roman" panose="02020603050405020304" pitchFamily="18" charset="0"/>
                <a:cs typeface="Times New Roman" panose="02020603050405020304" pitchFamily="18" charset="0"/>
              </a:rPr>
              <a:t>I denied ________________ </a:t>
            </a:r>
          </a:p>
          <a:p>
            <a:pPr marL="457200" marR="0" lvl="0" indent="31750" algn="l" defTabSz="914400" rtl="0" eaLnBrk="1" fontAlgn="auto" latinLnBrk="0" hangingPunct="1">
              <a:lnSpc>
                <a:spcPct val="110000"/>
              </a:lnSpc>
              <a:spcBef>
                <a:spcPts val="0"/>
              </a:spcBef>
              <a:spcAft>
                <a:spcPts val="600"/>
              </a:spcAft>
              <a:buClrTx/>
              <a:buSzTx/>
              <a:buFontTx/>
              <a:buNone/>
              <a:tabLst/>
              <a:defRPr/>
            </a:pPr>
            <a:r>
              <a:rPr lang="en-US" sz="4400" dirty="0">
                <a:solidFill>
                  <a:srgbClr val="C00000"/>
                </a:solidFill>
                <a:latin typeface="Gotham book"/>
                <a:ea typeface="Times New Roman" panose="02020603050405020304" pitchFamily="18" charset="0"/>
                <a:cs typeface="Times New Roman" panose="02020603050405020304" pitchFamily="18" charset="0"/>
              </a:rPr>
              <a:t>Because __________________</a:t>
            </a:r>
            <a:endParaRPr kumimoji="0" lang="en-US" sz="4400" b="0" i="0" u="none" strike="noStrike" kern="1200" cap="none" spc="0" normalizeH="0" baseline="0" noProof="0" dirty="0">
              <a:ln>
                <a:noFill/>
              </a:ln>
              <a:solidFill>
                <a:srgbClr val="C00000"/>
              </a:solidFill>
              <a:effectLst/>
              <a:uLnTx/>
              <a:uFillTx/>
              <a:latin typeface="Gotham book"/>
              <a:ea typeface="Times New Roman" panose="02020603050405020304" pitchFamily="18" charset="0"/>
              <a:cs typeface="Times New Roman" panose="02020603050405020304" pitchFamily="18" charset="0"/>
            </a:endParaRPr>
          </a:p>
        </p:txBody>
      </p:sp>
      <p:pic>
        <p:nvPicPr>
          <p:cNvPr id="3" name="Graphic 2">
            <a:extLst>
              <a:ext uri="{FF2B5EF4-FFF2-40B4-BE49-F238E27FC236}">
                <a16:creationId xmlns:a16="http://schemas.microsoft.com/office/drawing/2014/main" id="{0026D695-2DBD-ECE4-B99A-9DB82792315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3117" y="2115843"/>
            <a:ext cx="1524003" cy="1524003"/>
          </a:xfrm>
          <a:prstGeom prst="rect">
            <a:avLst/>
          </a:prstGeom>
        </p:spPr>
      </p:pic>
      <p:sp>
        <p:nvSpPr>
          <p:cNvPr id="4" name="TextBox 3">
            <a:extLst>
              <a:ext uri="{FF2B5EF4-FFF2-40B4-BE49-F238E27FC236}">
                <a16:creationId xmlns:a16="http://schemas.microsoft.com/office/drawing/2014/main" id="{91761CF9-AE10-BE7D-6F35-ECB7C55881B6}"/>
              </a:ext>
            </a:extLst>
          </p:cNvPr>
          <p:cNvSpPr txBox="1"/>
          <p:nvPr/>
        </p:nvSpPr>
        <p:spPr>
          <a:xfrm>
            <a:off x="968829" y="3865376"/>
            <a:ext cx="10066484" cy="769441"/>
          </a:xfrm>
          <a:prstGeom prst="rect">
            <a:avLst/>
          </a:prstGeom>
          <a:noFill/>
        </p:spPr>
        <p:txBody>
          <a:bodyPr wrap="square" rtlCol="0">
            <a:spAutoFit/>
          </a:bodyPr>
          <a:lstStyle/>
          <a:p>
            <a:pPr algn="ctr"/>
            <a:r>
              <a:rPr lang="en-US" sz="4400" b="1" dirty="0">
                <a:latin typeface="Gotham book"/>
              </a:rPr>
              <a:t>Class Check-in:</a:t>
            </a:r>
          </a:p>
        </p:txBody>
      </p:sp>
      <p:sp>
        <p:nvSpPr>
          <p:cNvPr id="6" name="Rectangle 5">
            <a:extLst>
              <a:ext uri="{FF2B5EF4-FFF2-40B4-BE49-F238E27FC236}">
                <a16:creationId xmlns:a16="http://schemas.microsoft.com/office/drawing/2014/main" id="{65080E58-4D94-DA1E-6C4E-CF0D294A72BC}"/>
              </a:ext>
            </a:extLst>
          </p:cNvPr>
          <p:cNvSpPr/>
          <p:nvPr/>
        </p:nvSpPr>
        <p:spPr>
          <a:xfrm>
            <a:off x="724631" y="4634817"/>
            <a:ext cx="2950029" cy="1378267"/>
          </a:xfrm>
          <a:prstGeom prst="rect">
            <a:avLst/>
          </a:prstGeom>
          <a:solidFill>
            <a:schemeClr val="bg2"/>
          </a:solidFill>
          <a:ln w="28575"/>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C00000"/>
                </a:solidFill>
                <a:latin typeface="Gotham book"/>
              </a:rPr>
              <a:t>I also denied this applicant.</a:t>
            </a:r>
          </a:p>
        </p:txBody>
      </p:sp>
      <p:sp>
        <p:nvSpPr>
          <p:cNvPr id="8" name="Rectangle 7">
            <a:extLst>
              <a:ext uri="{FF2B5EF4-FFF2-40B4-BE49-F238E27FC236}">
                <a16:creationId xmlns:a16="http://schemas.microsoft.com/office/drawing/2014/main" id="{C6BC7F8A-7030-39CC-4C5D-0418DBF210FB}"/>
              </a:ext>
            </a:extLst>
          </p:cNvPr>
          <p:cNvSpPr/>
          <p:nvPr/>
        </p:nvSpPr>
        <p:spPr>
          <a:xfrm>
            <a:off x="4212772" y="4634817"/>
            <a:ext cx="3489884" cy="1378267"/>
          </a:xfrm>
          <a:prstGeom prst="rect">
            <a:avLst/>
          </a:prstGeom>
          <a:solidFill>
            <a:schemeClr val="bg2"/>
          </a:solidFill>
          <a:ln w="28575"/>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992B"/>
                </a:solidFill>
                <a:latin typeface="Gotham book"/>
              </a:rPr>
              <a:t>Actually, I accepted this applicant.</a:t>
            </a:r>
          </a:p>
        </p:txBody>
      </p:sp>
      <p:sp>
        <p:nvSpPr>
          <p:cNvPr id="11" name="Rectangle 10">
            <a:extLst>
              <a:ext uri="{FF2B5EF4-FFF2-40B4-BE49-F238E27FC236}">
                <a16:creationId xmlns:a16="http://schemas.microsoft.com/office/drawing/2014/main" id="{7ACE1A39-2ED4-F77D-F0EB-B0E3D7AB8A6A}"/>
              </a:ext>
            </a:extLst>
          </p:cNvPr>
          <p:cNvSpPr/>
          <p:nvPr/>
        </p:nvSpPr>
        <p:spPr>
          <a:xfrm>
            <a:off x="8392885" y="4561112"/>
            <a:ext cx="3046115" cy="1378267"/>
          </a:xfrm>
          <a:prstGeom prst="rect">
            <a:avLst/>
          </a:prstGeom>
          <a:solidFill>
            <a:schemeClr val="bg2"/>
          </a:solidFill>
          <a:ln w="28575"/>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7030A0"/>
                </a:solidFill>
                <a:latin typeface="Gotham book"/>
              </a:rPr>
              <a:t>I accepted this applicant with conditions.</a:t>
            </a:r>
          </a:p>
        </p:txBody>
      </p:sp>
    </p:spTree>
    <p:extLst>
      <p:ext uri="{BB962C8B-B14F-4D97-AF65-F5344CB8AC3E}">
        <p14:creationId xmlns:p14="http://schemas.microsoft.com/office/powerpoint/2010/main" val="2351624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t="-28000" b="-28000"/>
          </a:stretch>
        </a:blipFill>
        <a:effectLst/>
      </p:bgPr>
    </p:bg>
    <p:spTree>
      <p:nvGrpSpPr>
        <p:cNvPr id="1" name="">
          <a:extLst>
            <a:ext uri="{FF2B5EF4-FFF2-40B4-BE49-F238E27FC236}">
              <a16:creationId xmlns:a16="http://schemas.microsoft.com/office/drawing/2014/main" id="{A949838F-016F-DEAB-461F-DE00080C1BE5}"/>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0E8CE010-3AA0-F56A-B841-D23553ACE2B0}"/>
              </a:ext>
              <a:ext uri="{C183D7F6-B498-43B3-948B-1728B52AA6E4}">
                <adec:decorative xmlns:adec="http://schemas.microsoft.com/office/drawing/2017/decorative" val="1"/>
              </a:ext>
            </a:extLst>
          </p:cNvPr>
          <p:cNvSpPr/>
          <p:nvPr/>
        </p:nvSpPr>
        <p:spPr>
          <a:xfrm rot="5400000">
            <a:off x="5326671" y="-5351588"/>
            <a:ext cx="1524002" cy="12206659"/>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2F52175A-938D-175C-A3DF-4082F281093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7111" y="0"/>
            <a:ext cx="1503485" cy="1503485"/>
          </a:xfrm>
          <a:prstGeom prst="rect">
            <a:avLst/>
          </a:prstGeom>
        </p:spPr>
      </p:pic>
      <p:pic>
        <p:nvPicPr>
          <p:cNvPr id="10" name="Content Placeholder 3">
            <a:extLst>
              <a:ext uri="{FF2B5EF4-FFF2-40B4-BE49-F238E27FC236}">
                <a16:creationId xmlns:a16="http://schemas.microsoft.com/office/drawing/2014/main" id="{F74BF198-91D4-C43E-B87F-FCC8DBB2D7C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035313" y="220479"/>
            <a:ext cx="976941" cy="994812"/>
          </a:xfrm>
          <a:prstGeom prst="rect">
            <a:avLst/>
          </a:prstGeom>
        </p:spPr>
      </p:pic>
      <p:sp>
        <p:nvSpPr>
          <p:cNvPr id="9" name="TextBox 8">
            <a:extLst>
              <a:ext uri="{FF2B5EF4-FFF2-40B4-BE49-F238E27FC236}">
                <a16:creationId xmlns:a16="http://schemas.microsoft.com/office/drawing/2014/main" id="{70EED00E-0BE6-3622-C303-7128CE67BD94}"/>
              </a:ext>
              <a:ext uri="{C183D7F6-B498-43B3-948B-1728B52AA6E4}">
                <adec:decorative xmlns:adec="http://schemas.microsoft.com/office/drawing/2017/decorative" val="1"/>
              </a:ext>
            </a:extLst>
          </p:cNvPr>
          <p:cNvSpPr txBox="1"/>
          <p:nvPr/>
        </p:nvSpPr>
        <p:spPr>
          <a:xfrm>
            <a:off x="8366683" y="6452855"/>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77A95F47-0B6C-91F3-CC24-9FF8843FC240}"/>
              </a:ext>
            </a:extLst>
          </p:cNvPr>
          <p:cNvSpPr txBox="1">
            <a:spLocks noGrp="1"/>
          </p:cNvSpPr>
          <p:nvPr>
            <p:ph type="title"/>
          </p:nvPr>
        </p:nvSpPr>
        <p:spPr>
          <a:xfrm>
            <a:off x="1476373" y="-291668"/>
            <a:ext cx="9918493" cy="18054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b="1" u="sng" dirty="0">
                <a:solidFill>
                  <a:schemeClr val="accent4">
                    <a:lumMod val="20000"/>
                    <a:lumOff val="80000"/>
                  </a:schemeClr>
                </a:solidFill>
                <a:latin typeface="Gotham Medium"/>
              </a:rPr>
              <a:t>Third:</a:t>
            </a:r>
            <a:r>
              <a:rPr lang="en-US" sz="5400" b="1" dirty="0">
                <a:solidFill>
                  <a:schemeClr val="accent4">
                    <a:lumMod val="20000"/>
                    <a:lumOff val="80000"/>
                  </a:schemeClr>
                </a:solidFill>
                <a:latin typeface="Gotham Medium"/>
              </a:rPr>
              <a:t> </a:t>
            </a:r>
            <a:r>
              <a:rPr lang="en-US" sz="5400" dirty="0">
                <a:solidFill>
                  <a:schemeClr val="accent4">
                    <a:lumMod val="20000"/>
                    <a:lumOff val="80000"/>
                  </a:schemeClr>
                </a:solidFill>
                <a:latin typeface="Gotham Medium"/>
              </a:rPr>
              <a:t>Who did you accept with conditions? </a:t>
            </a:r>
            <a:endParaRPr lang="en-US" sz="4000" dirty="0">
              <a:solidFill>
                <a:schemeClr val="accent4">
                  <a:lumMod val="20000"/>
                  <a:lumOff val="80000"/>
                </a:schemeClr>
              </a:solidFill>
              <a:latin typeface="Gotham Medium"/>
            </a:endParaRPr>
          </a:p>
        </p:txBody>
      </p:sp>
      <p:sp>
        <p:nvSpPr>
          <p:cNvPr id="2" name="Speech Bubble: Rectangle with Corners Rounded 1">
            <a:extLst>
              <a:ext uri="{FF2B5EF4-FFF2-40B4-BE49-F238E27FC236}">
                <a16:creationId xmlns:a16="http://schemas.microsoft.com/office/drawing/2014/main" id="{0E657F96-C846-C19E-3F12-789A7290A412}"/>
              </a:ext>
            </a:extLst>
          </p:cNvPr>
          <p:cNvSpPr/>
          <p:nvPr/>
        </p:nvSpPr>
        <p:spPr>
          <a:xfrm>
            <a:off x="3082960" y="1655335"/>
            <a:ext cx="8855063" cy="2485887"/>
          </a:xfrm>
          <a:prstGeom prst="wedgeRoundRectCallout">
            <a:avLst>
              <a:gd name="adj1" fmla="val -62918"/>
              <a:gd name="adj2" fmla="val 32415"/>
              <a:gd name="adj3" fmla="val 16667"/>
            </a:avLst>
          </a:prstGeom>
          <a:solidFill>
            <a:schemeClr val="bg1">
              <a:lumMod val="95000"/>
            </a:schemeClr>
          </a:solidFill>
          <a:ln w="38100">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marR="0" lvl="0" indent="31750" algn="l" defTabSz="914400" rtl="0" eaLnBrk="1" fontAlgn="auto" latinLnBrk="0" hangingPunct="1">
              <a:lnSpc>
                <a:spcPct val="110000"/>
              </a:lnSpc>
              <a:spcBef>
                <a:spcPts val="0"/>
              </a:spcBef>
              <a:spcAft>
                <a:spcPts val="600"/>
              </a:spcAft>
              <a:buClrTx/>
              <a:buSzTx/>
              <a:buFontTx/>
              <a:buNone/>
              <a:tabLst/>
              <a:defRPr/>
            </a:pPr>
            <a:r>
              <a:rPr kumimoji="0" lang="en-US" sz="4400" b="0" i="0" u="none" strike="noStrike" kern="1200" cap="none" spc="0" normalizeH="0" baseline="0" noProof="0" dirty="0">
                <a:ln>
                  <a:noFill/>
                </a:ln>
                <a:solidFill>
                  <a:srgbClr val="C00000"/>
                </a:solidFill>
                <a:effectLst/>
                <a:uLnTx/>
                <a:uFillTx/>
                <a:latin typeface="Gotham book"/>
                <a:ea typeface="Times New Roman" panose="02020603050405020304" pitchFamily="18" charset="0"/>
                <a:cs typeface="Times New Roman" panose="02020603050405020304" pitchFamily="18" charset="0"/>
              </a:rPr>
              <a:t>I accepted __________ with conditions. They need to ________ in order to be fully accepted.</a:t>
            </a:r>
          </a:p>
        </p:txBody>
      </p:sp>
      <p:pic>
        <p:nvPicPr>
          <p:cNvPr id="3" name="Graphic 2">
            <a:extLst>
              <a:ext uri="{FF2B5EF4-FFF2-40B4-BE49-F238E27FC236}">
                <a16:creationId xmlns:a16="http://schemas.microsoft.com/office/drawing/2014/main" id="{252CECDE-F067-03A5-FB14-978AD3042E82}"/>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8057" y="2417769"/>
            <a:ext cx="1524003" cy="1524003"/>
          </a:xfrm>
          <a:prstGeom prst="rect">
            <a:avLst/>
          </a:prstGeom>
        </p:spPr>
      </p:pic>
      <p:sp>
        <p:nvSpPr>
          <p:cNvPr id="4" name="TextBox 3">
            <a:extLst>
              <a:ext uri="{FF2B5EF4-FFF2-40B4-BE49-F238E27FC236}">
                <a16:creationId xmlns:a16="http://schemas.microsoft.com/office/drawing/2014/main" id="{9FB7D6A7-BA53-49F7-B46D-94ACB44B47B5}"/>
              </a:ext>
            </a:extLst>
          </p:cNvPr>
          <p:cNvSpPr txBox="1"/>
          <p:nvPr/>
        </p:nvSpPr>
        <p:spPr>
          <a:xfrm>
            <a:off x="968829" y="4202841"/>
            <a:ext cx="10066484" cy="769441"/>
          </a:xfrm>
          <a:prstGeom prst="rect">
            <a:avLst/>
          </a:prstGeom>
          <a:noFill/>
        </p:spPr>
        <p:txBody>
          <a:bodyPr wrap="square" rtlCol="0">
            <a:spAutoFit/>
          </a:bodyPr>
          <a:lstStyle/>
          <a:p>
            <a:pPr algn="ctr"/>
            <a:r>
              <a:rPr lang="en-US" sz="4400" b="1" dirty="0">
                <a:latin typeface="Gotham book"/>
              </a:rPr>
              <a:t>Class Check-in:</a:t>
            </a:r>
          </a:p>
        </p:txBody>
      </p:sp>
      <p:sp>
        <p:nvSpPr>
          <p:cNvPr id="6" name="Rectangle 5">
            <a:extLst>
              <a:ext uri="{FF2B5EF4-FFF2-40B4-BE49-F238E27FC236}">
                <a16:creationId xmlns:a16="http://schemas.microsoft.com/office/drawing/2014/main" id="{7A026022-7E6C-70EF-FB93-1ACA4306103C}"/>
              </a:ext>
            </a:extLst>
          </p:cNvPr>
          <p:cNvSpPr/>
          <p:nvPr/>
        </p:nvSpPr>
        <p:spPr>
          <a:xfrm>
            <a:off x="724631" y="4972282"/>
            <a:ext cx="2950029" cy="1480573"/>
          </a:xfrm>
          <a:prstGeom prst="rect">
            <a:avLst/>
          </a:prstGeom>
          <a:solidFill>
            <a:schemeClr val="bg2"/>
          </a:solidFill>
          <a:ln w="28575"/>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7030A0"/>
                </a:solidFill>
                <a:latin typeface="Gotham book"/>
              </a:rPr>
              <a:t>I also accepted this applicant with conditions.</a:t>
            </a:r>
          </a:p>
        </p:txBody>
      </p:sp>
      <p:sp>
        <p:nvSpPr>
          <p:cNvPr id="8" name="Rectangle 7">
            <a:extLst>
              <a:ext uri="{FF2B5EF4-FFF2-40B4-BE49-F238E27FC236}">
                <a16:creationId xmlns:a16="http://schemas.microsoft.com/office/drawing/2014/main" id="{A5103474-E1CB-6DBB-0A57-0C4B345F37D8}"/>
              </a:ext>
            </a:extLst>
          </p:cNvPr>
          <p:cNvSpPr/>
          <p:nvPr/>
        </p:nvSpPr>
        <p:spPr>
          <a:xfrm>
            <a:off x="4499830" y="4972282"/>
            <a:ext cx="3046115" cy="1378267"/>
          </a:xfrm>
          <a:prstGeom prst="rect">
            <a:avLst/>
          </a:prstGeom>
          <a:solidFill>
            <a:schemeClr val="bg2"/>
          </a:solidFill>
          <a:ln w="28575"/>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C00000"/>
                </a:solidFill>
                <a:latin typeface="Gotham book"/>
              </a:rPr>
              <a:t>Actually, I denied this applicant.</a:t>
            </a:r>
          </a:p>
        </p:txBody>
      </p:sp>
      <p:sp>
        <p:nvSpPr>
          <p:cNvPr id="11" name="Rectangle 10">
            <a:extLst>
              <a:ext uri="{FF2B5EF4-FFF2-40B4-BE49-F238E27FC236}">
                <a16:creationId xmlns:a16="http://schemas.microsoft.com/office/drawing/2014/main" id="{78A1008D-8563-A5C6-BBC4-193FE7432588}"/>
              </a:ext>
            </a:extLst>
          </p:cNvPr>
          <p:cNvSpPr/>
          <p:nvPr/>
        </p:nvSpPr>
        <p:spPr>
          <a:xfrm>
            <a:off x="8392885" y="4898577"/>
            <a:ext cx="3046115" cy="1378267"/>
          </a:xfrm>
          <a:prstGeom prst="rect">
            <a:avLst/>
          </a:prstGeom>
          <a:solidFill>
            <a:schemeClr val="bg2"/>
          </a:solidFill>
          <a:ln w="28575"/>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992B"/>
                </a:solidFill>
                <a:latin typeface="Gotham book"/>
              </a:rPr>
              <a:t>I accepted this applicant.</a:t>
            </a:r>
          </a:p>
        </p:txBody>
      </p:sp>
    </p:spTree>
    <p:extLst>
      <p:ext uri="{BB962C8B-B14F-4D97-AF65-F5344CB8AC3E}">
        <p14:creationId xmlns:p14="http://schemas.microsoft.com/office/powerpoint/2010/main" val="4148394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11FA3C-FC13-2DB9-D5D6-EB9A3178DBAE}"/>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B90B4D4A-4226-BE1B-D24F-CF751BBAD32E}"/>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83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77BC78BD-3DD4-A4CC-1914-FEDB5D7ABB5E}"/>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E6C1CBDD-20E8-39C2-DBC1-0AFF4CDCED1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18259D7A-BA40-0ACD-4219-318C77B25D6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extBox 10">
            <a:extLst>
              <a:ext uri="{FF2B5EF4-FFF2-40B4-BE49-F238E27FC236}">
                <a16:creationId xmlns:a16="http://schemas.microsoft.com/office/drawing/2014/main" id="{809BF180-4BAE-D025-BA1B-92F0FCCCF76E}"/>
              </a:ex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A49D5029-153B-EF55-4FF6-1BE63913EE71}"/>
              </a:ext>
            </a:extLst>
          </p:cNvPr>
          <p:cNvSpPr txBox="1">
            <a:spLocks noGrp="1"/>
          </p:cNvSpPr>
          <p:nvPr>
            <p:ph type="title"/>
          </p:nvPr>
        </p:nvSpPr>
        <p:spPr>
          <a:xfrm>
            <a:off x="1885950" y="-79957"/>
            <a:ext cx="10285536" cy="1583442"/>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6600" dirty="0">
                <a:solidFill>
                  <a:srgbClr val="322E50"/>
                </a:solidFill>
                <a:latin typeface="Gotham Medium" pitchFamily="2" charset="0"/>
                <a:cs typeface="Gotham Medium" pitchFamily="2" charset="0"/>
              </a:rPr>
              <a:t>Exit Ticket</a:t>
            </a:r>
            <a:br>
              <a:rPr lang="en-US" sz="6600" dirty="0">
                <a:solidFill>
                  <a:srgbClr val="322E50"/>
                </a:solidFill>
                <a:latin typeface="Gotham Medium" pitchFamily="2" charset="0"/>
                <a:cs typeface="Gotham Medium" pitchFamily="2" charset="0"/>
              </a:rPr>
            </a:br>
            <a:r>
              <a:rPr lang="en-US" sz="4400" dirty="0">
                <a:latin typeface="Gotham Medium"/>
              </a:rPr>
              <a:t>Follow the directions to complete your exit ticket</a:t>
            </a:r>
          </a:p>
        </p:txBody>
      </p:sp>
      <p:sp>
        <p:nvSpPr>
          <p:cNvPr id="14" name="TextBox 13">
            <a:extLst>
              <a:ext uri="{FF2B5EF4-FFF2-40B4-BE49-F238E27FC236}">
                <a16:creationId xmlns:a16="http://schemas.microsoft.com/office/drawing/2014/main" id="{4E092255-A341-3E95-2941-4899DE91BFCD}"/>
              </a:ext>
            </a:extLst>
          </p:cNvPr>
          <p:cNvSpPr txBox="1"/>
          <p:nvPr/>
        </p:nvSpPr>
        <p:spPr>
          <a:xfrm>
            <a:off x="2744989" y="1753155"/>
            <a:ext cx="5612314" cy="4431983"/>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srgbClr val="002060"/>
                </a:solidFill>
                <a:effectLst/>
                <a:uLnTx/>
                <a:uFillTx/>
                <a:latin typeface="Calibri" panose="020F0502020204030204"/>
                <a:ea typeface="+mn-ea"/>
                <a:cs typeface="+mn-cs"/>
              </a:rPr>
              <a:t>Read the excerpt of a primary source passage written by Stephen F. Austin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0000"/>
              </a:solidFill>
              <a:effectLst/>
              <a:uLnTx/>
              <a:uFillTx/>
              <a:latin typeface="Calibri" panose="020F0502020204030204"/>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C00000"/>
                </a:solidFill>
                <a:effectLst/>
                <a:uLnTx/>
                <a:uFillTx/>
                <a:latin typeface="Calibri" panose="020F0502020204030204"/>
                <a:ea typeface="+mn-ea"/>
                <a:cs typeface="+mn-cs"/>
              </a:rPr>
              <a:t>Answer the question that follows.</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C0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0000"/>
              </a:solidFill>
              <a:effectLst/>
              <a:uLnTx/>
              <a:uFillTx/>
              <a:latin typeface="Calibri" panose="020F0502020204030204"/>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B050"/>
                </a:solidFill>
                <a:effectLst/>
                <a:uLnTx/>
                <a:uFillTx/>
                <a:latin typeface="Calibri" panose="020F0502020204030204"/>
                <a:ea typeface="+mn-ea"/>
                <a:cs typeface="+mn-cs"/>
              </a:rPr>
              <a:t>Discuss with a partner  </a:t>
            </a:r>
          </a:p>
        </p:txBody>
      </p:sp>
      <p:pic>
        <p:nvPicPr>
          <p:cNvPr id="13" name="Picture 12" descr="Magnifying glass and question mark">
            <a:extLst>
              <a:ext uri="{FF2B5EF4-FFF2-40B4-BE49-F238E27FC236}">
                <a16:creationId xmlns:a16="http://schemas.microsoft.com/office/drawing/2014/main" id="{4805C093-92FE-0957-281F-9225465D3714}"/>
              </a:ext>
            </a:extLst>
          </p:cNvPr>
          <p:cNvPicPr>
            <a:picLocks noChangeAspect="1"/>
          </p:cNvPicPr>
          <p:nvPr/>
        </p:nvPicPr>
        <p:blipFill rotWithShape="1">
          <a:blip r:embed="rId5">
            <a:extLst>
              <a:ext uri="{28A0092B-C50C-407E-A947-70E740481C1C}">
                <a14:useLocalDpi xmlns:a14="http://schemas.microsoft.com/office/drawing/2010/main" val="0"/>
              </a:ext>
            </a:extLst>
          </a:blip>
          <a:srcRect l="24285" t="7619" r="22945"/>
          <a:stretch/>
        </p:blipFill>
        <p:spPr>
          <a:xfrm>
            <a:off x="8556219" y="2156092"/>
            <a:ext cx="3237988" cy="3188678"/>
          </a:xfrm>
          <a:prstGeom prst="rect">
            <a:avLst/>
          </a:prstGeom>
          <a:effectLst>
            <a:outerShdw blurRad="50800" dist="50800" dir="8160000" algn="ctr" rotWithShape="0">
              <a:srgbClr val="000000">
                <a:alpha val="43137"/>
              </a:srgbClr>
            </a:outerShdw>
          </a:effectLst>
        </p:spPr>
      </p:pic>
      <p:pic>
        <p:nvPicPr>
          <p:cNvPr id="15" name="Graphic 14">
            <a:extLst>
              <a:ext uri="{FF2B5EF4-FFF2-40B4-BE49-F238E27FC236}">
                <a16:creationId xmlns:a16="http://schemas.microsoft.com/office/drawing/2014/main" id="{3BD4857C-ED26-53B1-F6A4-962579DDF931}"/>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73897" y="1958592"/>
            <a:ext cx="1071092" cy="1071092"/>
          </a:xfrm>
          <a:prstGeom prst="rect">
            <a:avLst/>
          </a:prstGeom>
        </p:spPr>
      </p:pic>
      <p:pic>
        <p:nvPicPr>
          <p:cNvPr id="16" name="Graphic 15">
            <a:extLst>
              <a:ext uri="{FF2B5EF4-FFF2-40B4-BE49-F238E27FC236}">
                <a16:creationId xmlns:a16="http://schemas.microsoft.com/office/drawing/2014/main" id="{C3E9CAE3-C2B4-AA25-0D0C-6A1DFD07A519}"/>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50267" y="5344770"/>
            <a:ext cx="1071092" cy="1071092"/>
          </a:xfrm>
          <a:prstGeom prst="rect">
            <a:avLst/>
          </a:prstGeom>
        </p:spPr>
      </p:pic>
      <p:pic>
        <p:nvPicPr>
          <p:cNvPr id="17" name="Graphic 16">
            <a:extLst>
              <a:ext uri="{FF2B5EF4-FFF2-40B4-BE49-F238E27FC236}">
                <a16:creationId xmlns:a16="http://schemas.microsoft.com/office/drawing/2014/main" id="{82D73D97-E4CD-2219-D714-A299A0DD71FA}"/>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650267" y="3750431"/>
            <a:ext cx="925793" cy="925793"/>
          </a:xfrm>
          <a:prstGeom prst="rect">
            <a:avLst/>
          </a:prstGeom>
        </p:spPr>
      </p:pic>
    </p:spTree>
    <p:extLst>
      <p:ext uri="{BB962C8B-B14F-4D97-AF65-F5344CB8AC3E}">
        <p14:creationId xmlns:p14="http://schemas.microsoft.com/office/powerpoint/2010/main" val="2505568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BB50E4-049E-8D4E-2525-053A1DFA5F26}"/>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6DA54CD6-3B01-9724-DF9B-338FDE56DABF}"/>
              </a:ext>
              <a:ext uri="{C183D7F6-B498-43B3-948B-1728B52AA6E4}">
                <adec:decorative xmlns:adec="http://schemas.microsoft.com/office/drawing/2017/decorative" val="1"/>
              </a:ext>
            </a:extLst>
          </p:cNvPr>
          <p:cNvSpPr/>
          <p:nvPr/>
        </p:nvSpPr>
        <p:spPr>
          <a:xfrm rot="5400000">
            <a:off x="5389311" y="-5390574"/>
            <a:ext cx="1524002" cy="12284631"/>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9599A60D-A415-1FCF-22E1-19771EC48ED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1C076C05-A471-49A2-C73C-DD1713265FF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9" name="TextBox 8">
            <a:extLst>
              <a:ext uri="{FF2B5EF4-FFF2-40B4-BE49-F238E27FC236}">
                <a16:creationId xmlns:a16="http://schemas.microsoft.com/office/drawing/2014/main" id="{017406F7-FDCD-8067-8D41-8E0DC1366A48}"/>
              </a:ex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tle 5">
            <a:extLst>
              <a:ext uri="{FF2B5EF4-FFF2-40B4-BE49-F238E27FC236}">
                <a16:creationId xmlns:a16="http://schemas.microsoft.com/office/drawing/2014/main" id="{111D6A48-D7F4-96D9-90CE-E3B006C583F9}"/>
              </a:ext>
            </a:extLst>
          </p:cNvPr>
          <p:cNvSpPr txBox="1">
            <a:spLocks noGrp="1"/>
          </p:cNvSpPr>
          <p:nvPr>
            <p:ph type="title"/>
          </p:nvPr>
        </p:nvSpPr>
        <p:spPr>
          <a:xfrm>
            <a:off x="1948337" y="133433"/>
            <a:ext cx="8405949" cy="13803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300" dirty="0">
                <a:solidFill>
                  <a:schemeClr val="bg1"/>
                </a:solidFill>
                <a:latin typeface="Gotham Medium"/>
              </a:rPr>
              <a:t>Share with the class </a:t>
            </a:r>
            <a:r>
              <a:rPr lang="en-US" sz="7300" dirty="0">
                <a:solidFill>
                  <a:schemeClr val="bg2">
                    <a:lumMod val="25000"/>
                  </a:schemeClr>
                </a:solidFill>
                <a:latin typeface="Gotham Medium"/>
              </a:rPr>
              <a:t>2</a:t>
            </a:r>
            <a:endParaRPr lang="en-US" sz="2800" dirty="0">
              <a:solidFill>
                <a:schemeClr val="bg2">
                  <a:lumMod val="25000"/>
                </a:schemeClr>
              </a:solidFill>
              <a:latin typeface="Gotham Medium"/>
            </a:endParaRPr>
          </a:p>
        </p:txBody>
      </p:sp>
      <p:sp>
        <p:nvSpPr>
          <p:cNvPr id="6" name="Speech Bubble: Rectangle with Corners Rounded 5">
            <a:extLst>
              <a:ext uri="{FF2B5EF4-FFF2-40B4-BE49-F238E27FC236}">
                <a16:creationId xmlns:a16="http://schemas.microsoft.com/office/drawing/2014/main" id="{1374DC2F-3C92-DECB-B4DF-F140F01BDF90}"/>
              </a:ext>
            </a:extLst>
          </p:cNvPr>
          <p:cNvSpPr/>
          <p:nvPr/>
        </p:nvSpPr>
        <p:spPr>
          <a:xfrm>
            <a:off x="2629270" y="1959430"/>
            <a:ext cx="9301378" cy="1734773"/>
          </a:xfrm>
          <a:prstGeom prst="wedgeRoundRectCallout">
            <a:avLst>
              <a:gd name="adj1" fmla="val -60460"/>
              <a:gd name="adj2" fmla="val 34297"/>
              <a:gd name="adj3" fmla="val 16667"/>
            </a:avLst>
          </a:prstGeom>
          <a:solidFill>
            <a:schemeClr val="bg1">
              <a:lumMod val="95000"/>
            </a:schemeClr>
          </a:solidFill>
          <a:ln w="38100">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marR="0" lvl="0" indent="31750" algn="l" defTabSz="914400" rtl="0" eaLnBrk="1" fontAlgn="auto" latinLnBrk="0" hangingPunct="1">
              <a:lnSpc>
                <a:spcPct val="110000"/>
              </a:lnSpc>
              <a:spcBef>
                <a:spcPts val="0"/>
              </a:spcBef>
              <a:spcAft>
                <a:spcPts val="60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Gotham book"/>
                <a:ea typeface="Times New Roman" panose="02020603050405020304" pitchFamily="18" charset="0"/>
                <a:cs typeface="Times New Roman" panose="02020603050405020304" pitchFamily="18" charset="0"/>
              </a:rPr>
              <a:t>According to the excerpt, __</a:t>
            </a:r>
            <a:r>
              <a:rPr kumimoji="0" lang="en-US" sz="4000" b="0" i="1" u="sng" strike="noStrike" kern="1200" cap="none" spc="0" normalizeH="0" baseline="0" noProof="0" dirty="0">
                <a:ln>
                  <a:noFill/>
                </a:ln>
                <a:solidFill>
                  <a:srgbClr val="C00000"/>
                </a:solidFill>
                <a:effectLst/>
                <a:uLnTx/>
                <a:uFillTx/>
                <a:latin typeface="Gotham book"/>
                <a:ea typeface="Times New Roman" panose="02020603050405020304" pitchFamily="18" charset="0"/>
                <a:cs typeface="Times New Roman" panose="02020603050405020304" pitchFamily="18" charset="0"/>
              </a:rPr>
              <a:t>(Read the answer you chose)</a:t>
            </a:r>
            <a:r>
              <a:rPr lang="en-US" sz="4000" i="1" u="sng" dirty="0">
                <a:solidFill>
                  <a:srgbClr val="C00000"/>
                </a:solidFill>
                <a:latin typeface="Gotham book"/>
                <a:ea typeface="Times New Roman" panose="02020603050405020304" pitchFamily="18" charset="0"/>
                <a:cs typeface="Times New Roman" panose="02020603050405020304" pitchFamily="18" charset="0"/>
              </a:rPr>
              <a:t>___. </a:t>
            </a:r>
          </a:p>
        </p:txBody>
      </p:sp>
      <p:pic>
        <p:nvPicPr>
          <p:cNvPr id="11" name="Graphic 10">
            <a:extLst>
              <a:ext uri="{FF2B5EF4-FFF2-40B4-BE49-F238E27FC236}">
                <a16:creationId xmlns:a16="http://schemas.microsoft.com/office/drawing/2014/main" id="{3B07B388-C91E-99E1-D69D-F4A378E3168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6060" y="2064814"/>
            <a:ext cx="1524003" cy="1524003"/>
          </a:xfrm>
          <a:prstGeom prst="rect">
            <a:avLst/>
          </a:prstGeom>
        </p:spPr>
      </p:pic>
      <p:sp>
        <p:nvSpPr>
          <p:cNvPr id="2" name="Speech Bubble: Rectangle with Corners Rounded 1">
            <a:extLst>
              <a:ext uri="{FF2B5EF4-FFF2-40B4-BE49-F238E27FC236}">
                <a16:creationId xmlns:a16="http://schemas.microsoft.com/office/drawing/2014/main" id="{EB1A67CA-6A44-A888-16FB-D8391A4259FA}"/>
              </a:ext>
            </a:extLst>
          </p:cNvPr>
          <p:cNvSpPr/>
          <p:nvPr/>
        </p:nvSpPr>
        <p:spPr>
          <a:xfrm>
            <a:off x="2629270" y="3939105"/>
            <a:ext cx="9301378" cy="1734773"/>
          </a:xfrm>
          <a:prstGeom prst="wedgeRoundRectCallout">
            <a:avLst>
              <a:gd name="adj1" fmla="val -60460"/>
              <a:gd name="adj2" fmla="val 34297"/>
              <a:gd name="adj3" fmla="val 16667"/>
            </a:avLst>
          </a:prstGeom>
          <a:solidFill>
            <a:schemeClr val="bg1">
              <a:lumMod val="95000"/>
            </a:schemeClr>
          </a:solidFill>
          <a:ln w="38100">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marR="0" lvl="0" indent="31750" algn="l" defTabSz="914400" rtl="0" eaLnBrk="1" fontAlgn="auto" latinLnBrk="0" hangingPunct="1">
              <a:lnSpc>
                <a:spcPct val="110000"/>
              </a:lnSpc>
              <a:spcBef>
                <a:spcPts val="0"/>
              </a:spcBef>
              <a:spcAft>
                <a:spcPts val="60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Gotham book"/>
                <a:ea typeface="Times New Roman" panose="02020603050405020304" pitchFamily="18" charset="0"/>
                <a:cs typeface="Times New Roman" panose="02020603050405020304" pitchFamily="18" charset="0"/>
              </a:rPr>
              <a:t>Evidence from the passage that supports this answer choice is ______________</a:t>
            </a:r>
            <a:endParaRPr lang="en-US" sz="4000" i="1" u="sng" dirty="0">
              <a:solidFill>
                <a:srgbClr val="C00000"/>
              </a:solidFill>
              <a:latin typeface="Gotham book"/>
              <a:ea typeface="Times New Roman" panose="02020603050405020304" pitchFamily="18" charset="0"/>
              <a:cs typeface="Times New Roman" panose="02020603050405020304" pitchFamily="18" charset="0"/>
            </a:endParaRPr>
          </a:p>
        </p:txBody>
      </p:sp>
      <p:pic>
        <p:nvPicPr>
          <p:cNvPr id="14" name="Graphic 13">
            <a:extLst>
              <a:ext uri="{FF2B5EF4-FFF2-40B4-BE49-F238E27FC236}">
                <a16:creationId xmlns:a16="http://schemas.microsoft.com/office/drawing/2014/main" id="{16C990D5-FAB3-3AB5-A972-BA249C12CFD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6059" y="4149875"/>
            <a:ext cx="1524003" cy="1524003"/>
          </a:xfrm>
          <a:prstGeom prst="rect">
            <a:avLst/>
          </a:prstGeom>
        </p:spPr>
      </p:pic>
    </p:spTree>
    <p:extLst>
      <p:ext uri="{BB962C8B-B14F-4D97-AF65-F5344CB8AC3E}">
        <p14:creationId xmlns:p14="http://schemas.microsoft.com/office/powerpoint/2010/main" val="1667234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83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38EDB2C2-3372-48DF-A685-9A05E9BB395B}"/>
              </a:ext>
            </a:extLst>
          </p:cNvPr>
          <p:cNvSpPr txBox="1">
            <a:spLocks noGrp="1"/>
          </p:cNvSpPr>
          <p:nvPr>
            <p:ph type="title"/>
          </p:nvPr>
        </p:nvSpPr>
        <p:spPr>
          <a:xfrm>
            <a:off x="1885950" y="-79957"/>
            <a:ext cx="10285536" cy="1583442"/>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6600" dirty="0">
                <a:solidFill>
                  <a:srgbClr val="322E50"/>
                </a:solidFill>
                <a:latin typeface="Gotham Medium" pitchFamily="2" charset="0"/>
                <a:cs typeface="Gotham Medium" pitchFamily="2" charset="0"/>
              </a:rPr>
              <a:t>Warm-up</a:t>
            </a:r>
            <a:br>
              <a:rPr lang="en-US" sz="6600" dirty="0">
                <a:solidFill>
                  <a:srgbClr val="322E50"/>
                </a:solidFill>
                <a:latin typeface="Gotham Medium" pitchFamily="2" charset="0"/>
                <a:cs typeface="Gotham Medium" pitchFamily="2" charset="0"/>
              </a:rPr>
            </a:br>
            <a:r>
              <a:rPr lang="en-US" sz="4400" dirty="0">
                <a:latin typeface="Gotham Medium"/>
              </a:rPr>
              <a:t>Follow the directions to complete your warm-up</a:t>
            </a:r>
          </a:p>
        </p:txBody>
      </p:sp>
      <p:sp>
        <p:nvSpPr>
          <p:cNvPr id="14" name="TextBox 13">
            <a:extLst>
              <a:ext uri="{FF2B5EF4-FFF2-40B4-BE49-F238E27FC236}">
                <a16:creationId xmlns:a16="http://schemas.microsoft.com/office/drawing/2014/main" id="{AE2A8A37-D9E0-5A14-43BC-D31AB53A82C4}"/>
              </a:ext>
            </a:extLst>
          </p:cNvPr>
          <p:cNvSpPr txBox="1"/>
          <p:nvPr/>
        </p:nvSpPr>
        <p:spPr>
          <a:xfrm>
            <a:off x="2744989" y="1753155"/>
            <a:ext cx="5612314" cy="498598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srgbClr val="002060"/>
                </a:solidFill>
                <a:effectLst/>
                <a:uLnTx/>
                <a:uFillTx/>
                <a:latin typeface="Calibri" panose="020F0502020204030204"/>
                <a:ea typeface="+mn-ea"/>
                <a:cs typeface="+mn-cs"/>
              </a:rPr>
              <a:t>Read the list of characteristics for applicants to Austin’s colony.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0000"/>
              </a:solidFill>
              <a:effectLst/>
              <a:uLnTx/>
              <a:uFillTx/>
              <a:latin typeface="Calibri" panose="020F0502020204030204"/>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C00000"/>
                </a:solidFill>
                <a:effectLst/>
                <a:uLnTx/>
                <a:uFillTx/>
                <a:latin typeface="Calibri" panose="020F0502020204030204"/>
                <a:ea typeface="+mn-ea"/>
                <a:cs typeface="+mn-cs"/>
              </a:rPr>
              <a:t>Place a checkmark next to characteristics you think Austin would want his colonists to have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0000"/>
              </a:solidFill>
              <a:effectLst/>
              <a:uLnTx/>
              <a:uFillTx/>
              <a:latin typeface="Calibri" panose="020F0502020204030204"/>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B050"/>
                </a:solidFill>
                <a:effectLst/>
                <a:uLnTx/>
                <a:uFillTx/>
                <a:latin typeface="Calibri" panose="020F0502020204030204"/>
                <a:ea typeface="+mn-ea"/>
                <a:cs typeface="+mn-cs"/>
              </a:rPr>
              <a:t>Discuss with a partner  </a:t>
            </a:r>
          </a:p>
        </p:txBody>
      </p:sp>
      <p:pic>
        <p:nvPicPr>
          <p:cNvPr id="13" name="Picture 12" descr="Magnifying glass and question mark">
            <a:extLst>
              <a:ext uri="{FF2B5EF4-FFF2-40B4-BE49-F238E27FC236}">
                <a16:creationId xmlns:a16="http://schemas.microsoft.com/office/drawing/2014/main" id="{85247DD4-135A-C3E1-6645-712F0D8A4502}"/>
              </a:ext>
            </a:extLst>
          </p:cNvPr>
          <p:cNvPicPr>
            <a:picLocks noChangeAspect="1"/>
          </p:cNvPicPr>
          <p:nvPr/>
        </p:nvPicPr>
        <p:blipFill rotWithShape="1">
          <a:blip r:embed="rId5">
            <a:extLst>
              <a:ext uri="{28A0092B-C50C-407E-A947-70E740481C1C}">
                <a14:useLocalDpi xmlns:a14="http://schemas.microsoft.com/office/drawing/2010/main" val="0"/>
              </a:ext>
            </a:extLst>
          </a:blip>
          <a:srcRect l="24285" t="7619" r="22945"/>
          <a:stretch/>
        </p:blipFill>
        <p:spPr>
          <a:xfrm>
            <a:off x="8556219" y="2156092"/>
            <a:ext cx="3237988" cy="3188678"/>
          </a:xfrm>
          <a:prstGeom prst="rect">
            <a:avLst/>
          </a:prstGeom>
          <a:effectLst>
            <a:outerShdw blurRad="50800" dist="50800" dir="8160000" algn="ctr" rotWithShape="0">
              <a:srgbClr val="000000">
                <a:alpha val="43137"/>
              </a:srgbClr>
            </a:outerShdw>
          </a:effectLst>
        </p:spPr>
      </p:pic>
      <p:pic>
        <p:nvPicPr>
          <p:cNvPr id="15" name="Graphic 14">
            <a:extLst>
              <a:ext uri="{FF2B5EF4-FFF2-40B4-BE49-F238E27FC236}">
                <a16:creationId xmlns:a16="http://schemas.microsoft.com/office/drawing/2014/main" id="{6D82653A-FB34-D49C-1CBF-212B7AC439AE}"/>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73897" y="1958592"/>
            <a:ext cx="1071092" cy="1071092"/>
          </a:xfrm>
          <a:prstGeom prst="rect">
            <a:avLst/>
          </a:prstGeom>
        </p:spPr>
      </p:pic>
      <p:pic>
        <p:nvPicPr>
          <p:cNvPr id="16" name="Graphic 15">
            <a:extLst>
              <a:ext uri="{FF2B5EF4-FFF2-40B4-BE49-F238E27FC236}">
                <a16:creationId xmlns:a16="http://schemas.microsoft.com/office/drawing/2014/main" id="{8F161DEC-99B7-1032-5315-5126007ED36A}"/>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50267" y="5550797"/>
            <a:ext cx="1071092" cy="1071092"/>
          </a:xfrm>
          <a:prstGeom prst="rect">
            <a:avLst/>
          </a:prstGeom>
        </p:spPr>
      </p:pic>
      <p:pic>
        <p:nvPicPr>
          <p:cNvPr id="17" name="Graphic 16">
            <a:extLst>
              <a:ext uri="{FF2B5EF4-FFF2-40B4-BE49-F238E27FC236}">
                <a16:creationId xmlns:a16="http://schemas.microsoft.com/office/drawing/2014/main" id="{12C79970-0CFD-5DBD-F96D-C07D2F6B7E6C}"/>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650267" y="3750431"/>
            <a:ext cx="925793" cy="925793"/>
          </a:xfrm>
          <a:prstGeom prst="rect">
            <a:avLst/>
          </a:prstGeom>
        </p:spPr>
      </p:pic>
    </p:spTree>
    <p:extLst>
      <p:ext uri="{BB962C8B-B14F-4D97-AF65-F5344CB8AC3E}">
        <p14:creationId xmlns:p14="http://schemas.microsoft.com/office/powerpoint/2010/main" val="708356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89311" y="-5390574"/>
            <a:ext cx="1524002" cy="12284631"/>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9" name="TextBox 8">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tle 5">
            <a:extLst>
              <a:ext uri="{FF2B5EF4-FFF2-40B4-BE49-F238E27FC236}">
                <a16:creationId xmlns:a16="http://schemas.microsoft.com/office/drawing/2014/main" id="{43ED4920-A314-C832-2A0D-1BE434B25E38}"/>
              </a:ext>
            </a:extLst>
          </p:cNvPr>
          <p:cNvSpPr txBox="1">
            <a:spLocks noGrp="1"/>
          </p:cNvSpPr>
          <p:nvPr>
            <p:ph type="title"/>
          </p:nvPr>
        </p:nvSpPr>
        <p:spPr>
          <a:xfrm>
            <a:off x="1948337" y="133433"/>
            <a:ext cx="8405949" cy="13803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300" dirty="0">
                <a:solidFill>
                  <a:schemeClr val="bg1"/>
                </a:solidFill>
                <a:latin typeface="Gotham Medium"/>
              </a:rPr>
              <a:t>Share with the class</a:t>
            </a:r>
            <a:endParaRPr lang="en-US" sz="2800" dirty="0">
              <a:solidFill>
                <a:schemeClr val="bg1"/>
              </a:solidFill>
              <a:latin typeface="Gotham Medium"/>
            </a:endParaRPr>
          </a:p>
        </p:txBody>
      </p:sp>
      <p:sp>
        <p:nvSpPr>
          <p:cNvPr id="6" name="Speech Bubble: Rectangle with Corners Rounded 5">
            <a:extLst>
              <a:ext uri="{FF2B5EF4-FFF2-40B4-BE49-F238E27FC236}">
                <a16:creationId xmlns:a16="http://schemas.microsoft.com/office/drawing/2014/main" id="{C8EE2F8C-2D85-FAC7-AB6D-6DE476A140B6}"/>
              </a:ext>
            </a:extLst>
          </p:cNvPr>
          <p:cNvSpPr/>
          <p:nvPr/>
        </p:nvSpPr>
        <p:spPr>
          <a:xfrm>
            <a:off x="2685556" y="1650684"/>
            <a:ext cx="9301378" cy="1974259"/>
          </a:xfrm>
          <a:prstGeom prst="wedgeRoundRectCallout">
            <a:avLst>
              <a:gd name="adj1" fmla="val -62918"/>
              <a:gd name="adj2" fmla="val 32415"/>
              <a:gd name="adj3" fmla="val 16667"/>
            </a:avLst>
          </a:prstGeom>
          <a:solidFill>
            <a:schemeClr val="bg1">
              <a:lumMod val="95000"/>
            </a:schemeClr>
          </a:solidFill>
          <a:ln w="38100">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marR="0" lvl="0" indent="31750" algn="l" defTabSz="914400" rtl="0" eaLnBrk="1" fontAlgn="auto" latinLnBrk="0" hangingPunct="1">
              <a:lnSpc>
                <a:spcPct val="110000"/>
              </a:lnSpc>
              <a:spcBef>
                <a:spcPts val="0"/>
              </a:spcBef>
              <a:spcAft>
                <a:spcPts val="600"/>
              </a:spcAft>
              <a:buClrTx/>
              <a:buSzTx/>
              <a:buFontTx/>
              <a:buNone/>
              <a:tabLst/>
              <a:defRPr/>
            </a:pPr>
            <a:r>
              <a:rPr kumimoji="0" lang="en-US" sz="3400" b="0" i="0" u="none" strike="noStrike" kern="1200" cap="none" spc="0" normalizeH="0" baseline="0" noProof="0" dirty="0">
                <a:ln>
                  <a:noFill/>
                </a:ln>
                <a:solidFill>
                  <a:srgbClr val="C00000"/>
                </a:solidFill>
                <a:effectLst/>
                <a:uLnTx/>
                <a:uFillTx/>
                <a:latin typeface="Gotham book"/>
                <a:ea typeface="Times New Roman" panose="02020603050405020304" pitchFamily="18" charset="0"/>
                <a:cs typeface="Times New Roman" panose="02020603050405020304" pitchFamily="18" charset="0"/>
              </a:rPr>
              <a:t>One positive characteristic Austin </a:t>
            </a:r>
            <a:r>
              <a:rPr kumimoji="0" lang="en-US" sz="3400" b="1" i="0" u="none" strike="noStrike" kern="1200" cap="none" spc="0" normalizeH="0" baseline="0" noProof="0" dirty="0">
                <a:ln>
                  <a:noFill/>
                </a:ln>
                <a:solidFill>
                  <a:srgbClr val="C00000"/>
                </a:solidFill>
                <a:effectLst/>
                <a:uLnTx/>
                <a:uFillTx/>
                <a:latin typeface="Gotham book"/>
                <a:ea typeface="Times New Roman" panose="02020603050405020304" pitchFamily="18" charset="0"/>
                <a:cs typeface="Times New Roman" panose="02020603050405020304" pitchFamily="18" charset="0"/>
              </a:rPr>
              <a:t>would</a:t>
            </a:r>
            <a:r>
              <a:rPr kumimoji="0" lang="en-US" sz="3400" b="0" i="0" u="none" strike="noStrike" kern="1200" cap="none" spc="0" normalizeH="0" baseline="0" noProof="0" dirty="0">
                <a:ln>
                  <a:noFill/>
                </a:ln>
                <a:solidFill>
                  <a:srgbClr val="C00000"/>
                </a:solidFill>
                <a:effectLst/>
                <a:uLnTx/>
                <a:uFillTx/>
                <a:latin typeface="Gotham book"/>
                <a:ea typeface="Times New Roman" panose="02020603050405020304" pitchFamily="18" charset="0"/>
                <a:cs typeface="Times New Roman" panose="02020603050405020304" pitchFamily="18" charset="0"/>
              </a:rPr>
              <a:t> want is ________, while one negative characteristic Austin </a:t>
            </a:r>
            <a:r>
              <a:rPr kumimoji="0" lang="en-US" sz="3400" b="1" i="0" u="none" strike="noStrike" kern="1200" cap="none" spc="0" normalizeH="0" baseline="0" noProof="0" dirty="0">
                <a:ln>
                  <a:noFill/>
                </a:ln>
                <a:solidFill>
                  <a:srgbClr val="C00000"/>
                </a:solidFill>
                <a:effectLst/>
                <a:uLnTx/>
                <a:uFillTx/>
                <a:latin typeface="Gotham book"/>
                <a:ea typeface="Times New Roman" panose="02020603050405020304" pitchFamily="18" charset="0"/>
                <a:cs typeface="Times New Roman" panose="02020603050405020304" pitchFamily="18" charset="0"/>
              </a:rPr>
              <a:t>wouldn’t</a:t>
            </a:r>
            <a:r>
              <a:rPr kumimoji="0" lang="en-US" sz="3400" b="0" i="0" u="none" strike="noStrike" kern="1200" cap="none" spc="0" normalizeH="0" baseline="0" noProof="0" dirty="0">
                <a:ln>
                  <a:noFill/>
                </a:ln>
                <a:solidFill>
                  <a:srgbClr val="C00000"/>
                </a:solidFill>
                <a:effectLst/>
                <a:uLnTx/>
                <a:uFillTx/>
                <a:latin typeface="Gotham book"/>
                <a:ea typeface="Times New Roman" panose="02020603050405020304" pitchFamily="18" charset="0"/>
                <a:cs typeface="Times New Roman" panose="02020603050405020304" pitchFamily="18" charset="0"/>
              </a:rPr>
              <a:t> want is __________ </a:t>
            </a:r>
          </a:p>
        </p:txBody>
      </p:sp>
      <p:pic>
        <p:nvPicPr>
          <p:cNvPr id="11" name="Graphic 10">
            <a:extLst>
              <a:ext uri="{FF2B5EF4-FFF2-40B4-BE49-F238E27FC236}">
                <a16:creationId xmlns:a16="http://schemas.microsoft.com/office/drawing/2014/main" id="{CCBACD64-9386-8056-1EFA-A1EF9055EA1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 y="1959430"/>
            <a:ext cx="1524003" cy="1524003"/>
          </a:xfrm>
          <a:prstGeom prst="rect">
            <a:avLst/>
          </a:prstGeom>
        </p:spPr>
      </p:pic>
      <p:sp>
        <p:nvSpPr>
          <p:cNvPr id="12" name="Speech Bubble: Rectangle with Corners Rounded 11">
            <a:extLst>
              <a:ext uri="{FF2B5EF4-FFF2-40B4-BE49-F238E27FC236}">
                <a16:creationId xmlns:a16="http://schemas.microsoft.com/office/drawing/2014/main" id="{09F5006F-EDE9-19F6-C637-AE71BE037492}"/>
              </a:ext>
            </a:extLst>
          </p:cNvPr>
          <p:cNvSpPr/>
          <p:nvPr/>
        </p:nvSpPr>
        <p:spPr>
          <a:xfrm>
            <a:off x="595499" y="4010243"/>
            <a:ext cx="8405949" cy="1974259"/>
          </a:xfrm>
          <a:prstGeom prst="wedgeRoundRectCallout">
            <a:avLst>
              <a:gd name="adj1" fmla="val 60209"/>
              <a:gd name="adj2" fmla="val 35272"/>
              <a:gd name="adj3" fmla="val 16667"/>
            </a:avLst>
          </a:prstGeom>
          <a:solidFill>
            <a:schemeClr val="bg1">
              <a:lumMod val="95000"/>
            </a:schemeClr>
          </a:solidFill>
          <a:ln w="38100">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marR="0" lvl="0" indent="31750" algn="l" defTabSz="914400" rtl="0" eaLnBrk="1" fontAlgn="auto" latinLnBrk="0" hangingPunct="1">
              <a:lnSpc>
                <a:spcPct val="110000"/>
              </a:lnSpc>
              <a:spcBef>
                <a:spcPts val="0"/>
              </a:spcBef>
              <a:spcAft>
                <a:spcPts val="600"/>
              </a:spcAft>
              <a:buClrTx/>
              <a:buSzTx/>
              <a:buFontTx/>
              <a:buNone/>
              <a:tabLst/>
              <a:defRPr/>
            </a:pPr>
            <a:r>
              <a:rPr kumimoji="0" lang="en-US" sz="3400" b="0" i="0" u="none" strike="noStrike" kern="1200" cap="none" spc="0" normalizeH="0" baseline="0" noProof="0" dirty="0">
                <a:ln>
                  <a:noFill/>
                </a:ln>
                <a:solidFill>
                  <a:srgbClr val="C00000"/>
                </a:solidFill>
                <a:effectLst/>
                <a:uLnTx/>
                <a:uFillTx/>
                <a:latin typeface="Gotham book"/>
                <a:ea typeface="Times New Roman" panose="02020603050405020304" pitchFamily="18" charset="0"/>
                <a:cs typeface="Times New Roman" panose="02020603050405020304" pitchFamily="18" charset="0"/>
              </a:rPr>
              <a:t>I think the characteristic that would be </a:t>
            </a:r>
            <a:r>
              <a:rPr kumimoji="0" lang="en-US" sz="3400" b="1" i="0" u="none" strike="noStrike" kern="1200" cap="none" spc="0" normalizeH="0" baseline="0" noProof="0" dirty="0">
                <a:ln>
                  <a:noFill/>
                </a:ln>
                <a:solidFill>
                  <a:srgbClr val="C00000"/>
                </a:solidFill>
                <a:effectLst/>
                <a:uLnTx/>
                <a:uFillTx/>
                <a:latin typeface="Gotham book"/>
                <a:ea typeface="Times New Roman" panose="02020603050405020304" pitchFamily="18" charset="0"/>
                <a:cs typeface="Times New Roman" panose="02020603050405020304" pitchFamily="18" charset="0"/>
              </a:rPr>
              <a:t>most</a:t>
            </a:r>
            <a:r>
              <a:rPr kumimoji="0" lang="en-US" sz="3400" b="0" i="0" u="none" strike="noStrike" kern="1200" cap="none" spc="0" normalizeH="0" baseline="0" noProof="0" dirty="0">
                <a:ln>
                  <a:noFill/>
                </a:ln>
                <a:solidFill>
                  <a:srgbClr val="C00000"/>
                </a:solidFill>
                <a:effectLst/>
                <a:uLnTx/>
                <a:uFillTx/>
                <a:latin typeface="Gotham book"/>
                <a:ea typeface="Times New Roman" panose="02020603050405020304" pitchFamily="18" charset="0"/>
                <a:cs typeface="Times New Roman" panose="02020603050405020304" pitchFamily="18" charset="0"/>
              </a:rPr>
              <a:t> important to Austin is _________ because __________</a:t>
            </a:r>
          </a:p>
        </p:txBody>
      </p:sp>
      <p:pic>
        <p:nvPicPr>
          <p:cNvPr id="13" name="Graphic 12">
            <a:extLst>
              <a:ext uri="{FF2B5EF4-FFF2-40B4-BE49-F238E27FC236}">
                <a16:creationId xmlns:a16="http://schemas.microsoft.com/office/drawing/2014/main" id="{B1EAF447-F652-C84E-A0CC-C3FEDB1AAC0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25579" y="4612899"/>
            <a:ext cx="1524003" cy="1524003"/>
          </a:xfrm>
          <a:prstGeom prst="rect">
            <a:avLst/>
          </a:prstGeom>
        </p:spPr>
      </p:pic>
    </p:spTree>
    <p:extLst>
      <p:ext uri="{BB962C8B-B14F-4D97-AF65-F5344CB8AC3E}">
        <p14:creationId xmlns:p14="http://schemas.microsoft.com/office/powerpoint/2010/main" val="3465227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89311" y="-5390574"/>
            <a:ext cx="1524002" cy="12284631"/>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9" name="TextBox 8">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tle 5">
            <a:extLst>
              <a:ext uri="{FF2B5EF4-FFF2-40B4-BE49-F238E27FC236}">
                <a16:creationId xmlns:a16="http://schemas.microsoft.com/office/drawing/2014/main" id="{271E54FE-3228-FC83-2DD5-6D5162FC7096}"/>
              </a:ext>
            </a:extLst>
          </p:cNvPr>
          <p:cNvSpPr txBox="1">
            <a:spLocks noGrp="1"/>
          </p:cNvSpPr>
          <p:nvPr>
            <p:ph type="title"/>
          </p:nvPr>
        </p:nvSpPr>
        <p:spPr>
          <a:xfrm>
            <a:off x="1935479" y="13062"/>
            <a:ext cx="8240486" cy="13803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dirty="0">
                <a:solidFill>
                  <a:schemeClr val="bg1"/>
                </a:solidFill>
                <a:latin typeface="Gotham Medium"/>
              </a:rPr>
              <a:t>Essential Question</a:t>
            </a:r>
          </a:p>
        </p:txBody>
      </p:sp>
      <p:sp>
        <p:nvSpPr>
          <p:cNvPr id="2" name="TextBox 1">
            <a:extLst>
              <a:ext uri="{FF2B5EF4-FFF2-40B4-BE49-F238E27FC236}">
                <a16:creationId xmlns:a16="http://schemas.microsoft.com/office/drawing/2014/main" id="{3A5CE043-7D6D-0005-11A2-0CC564E0D17E}"/>
              </a:ext>
            </a:extLst>
          </p:cNvPr>
          <p:cNvSpPr txBox="1"/>
          <p:nvPr/>
        </p:nvSpPr>
        <p:spPr>
          <a:xfrm>
            <a:off x="1045029" y="1828800"/>
            <a:ext cx="10363200" cy="34163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2060"/>
                </a:solidFill>
                <a:effectLst/>
                <a:uLnTx/>
                <a:uFillTx/>
                <a:latin typeface="Gotham book"/>
              </a:rPr>
              <a:t>What types of people did Stephen F. Austin want </a:t>
            </a:r>
            <a:r>
              <a:rPr lang="en-US" sz="5400" dirty="0">
                <a:solidFill>
                  <a:srgbClr val="002060"/>
                </a:solidFill>
                <a:latin typeface="Gotham book"/>
              </a:rPr>
              <a:t>to accept into his colony based on state and federal colonization requirements? </a:t>
            </a:r>
            <a:endParaRPr kumimoji="0" lang="en-US" sz="5400" b="0" i="0" u="none" strike="noStrike" kern="1200" cap="none" spc="0" normalizeH="0" baseline="0" noProof="0" dirty="0">
              <a:ln>
                <a:noFill/>
              </a:ln>
              <a:solidFill>
                <a:srgbClr val="002060"/>
              </a:solidFill>
              <a:effectLst/>
              <a:uLnTx/>
              <a:uFillTx/>
              <a:latin typeface="Gotham book"/>
            </a:endParaRPr>
          </a:p>
        </p:txBody>
      </p:sp>
    </p:spTree>
    <p:extLst>
      <p:ext uri="{BB962C8B-B14F-4D97-AF65-F5344CB8AC3E}">
        <p14:creationId xmlns:p14="http://schemas.microsoft.com/office/powerpoint/2010/main" val="3174107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89311" y="-5390574"/>
            <a:ext cx="1524002" cy="12284631"/>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035313" y="220479"/>
            <a:ext cx="976941" cy="994812"/>
          </a:xfrm>
          <a:prstGeom prst="rect">
            <a:avLst/>
          </a:prstGeom>
        </p:spPr>
      </p:pic>
      <p:sp>
        <p:nvSpPr>
          <p:cNvPr id="9" name="TextBox 8">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3C6CC9DF-77CB-675E-BB9A-652A235CC727}"/>
              </a:ext>
            </a:extLst>
          </p:cNvPr>
          <p:cNvSpPr txBox="1">
            <a:spLocks noGrp="1"/>
          </p:cNvSpPr>
          <p:nvPr>
            <p:ph type="title"/>
          </p:nvPr>
        </p:nvSpPr>
        <p:spPr>
          <a:xfrm>
            <a:off x="1935478" y="13061"/>
            <a:ext cx="8493035" cy="14904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800" dirty="0">
                <a:solidFill>
                  <a:schemeClr val="bg1"/>
                </a:solidFill>
                <a:latin typeface="Gotham Medium"/>
              </a:rPr>
              <a:t>In today’s lesson…</a:t>
            </a:r>
          </a:p>
        </p:txBody>
      </p:sp>
      <p:sp>
        <p:nvSpPr>
          <p:cNvPr id="2" name="TextBox 1">
            <a:extLst>
              <a:ext uri="{FF2B5EF4-FFF2-40B4-BE49-F238E27FC236}">
                <a16:creationId xmlns:a16="http://schemas.microsoft.com/office/drawing/2014/main" id="{FC58F755-2814-BAC0-DB9A-A059B16CACA3}"/>
              </a:ext>
            </a:extLst>
          </p:cNvPr>
          <p:cNvSpPr txBox="1"/>
          <p:nvPr/>
        </p:nvSpPr>
        <p:spPr>
          <a:xfrm>
            <a:off x="1164771" y="1785257"/>
            <a:ext cx="10276115" cy="3785652"/>
          </a:xfrm>
          <a:prstGeom prst="rect">
            <a:avLst/>
          </a:prstGeom>
          <a:noFill/>
        </p:spPr>
        <p:txBody>
          <a:bodyPr wrap="square" rtlCol="0">
            <a:spAutoFit/>
          </a:bodyPr>
          <a:lstStyle/>
          <a:p>
            <a:pPr marL="742950" marR="0" lvl="0" indent="-7429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4000" b="1" i="1" u="sng" strike="noStrike" kern="1200" cap="none" spc="0" normalizeH="0" baseline="0" noProof="0" dirty="0">
                <a:ln>
                  <a:noFill/>
                </a:ln>
                <a:solidFill>
                  <a:srgbClr val="4472C4">
                    <a:lumMod val="50000"/>
                  </a:srgbClr>
                </a:solidFill>
                <a:effectLst/>
                <a:uLnTx/>
                <a:uFillTx/>
                <a:latin typeface="Calibri" panose="020F0502020204030204"/>
                <a:ea typeface="+mn-ea"/>
                <a:cs typeface="+mn-cs"/>
              </a:rPr>
              <a:t>We will</a:t>
            </a:r>
            <a:r>
              <a:rPr kumimoji="0" lang="en-US" sz="4000" strike="noStrike" kern="1200" cap="none" spc="0" normalizeH="0" baseline="0" noProof="0" dirty="0">
                <a:ln>
                  <a:noFill/>
                </a:ln>
                <a:solidFill>
                  <a:srgbClr val="4472C4">
                    <a:lumMod val="50000"/>
                  </a:srgbClr>
                </a:solidFill>
                <a:effectLst/>
                <a:uLnTx/>
                <a:uFillTx/>
                <a:latin typeface="Calibri" panose="020F0502020204030204"/>
                <a:ea typeface="+mn-ea"/>
                <a:cs typeface="+mn-cs"/>
              </a:rPr>
              <a:t> review six fictional applications of Anglo’s hoping to settle in Austin’s colony.</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4000" b="1" i="1" u="sng" strike="noStrike" kern="1200" cap="none" spc="0" normalizeH="0" baseline="0" noProof="0" dirty="0">
                <a:ln>
                  <a:noFill/>
                </a:ln>
                <a:solidFill>
                  <a:srgbClr val="C00000"/>
                </a:solidFill>
                <a:effectLst/>
                <a:uLnTx/>
                <a:uFillTx/>
                <a:latin typeface="Calibri" panose="020F0502020204030204"/>
                <a:ea typeface="+mn-ea"/>
                <a:cs typeface="+mn-cs"/>
              </a:rPr>
              <a:t>I will</a:t>
            </a:r>
            <a:r>
              <a:rPr lang="en-US" sz="4000" b="1" i="1" u="sng" dirty="0">
                <a:solidFill>
                  <a:srgbClr val="C00000"/>
                </a:solidFill>
                <a:latin typeface="Calibri" panose="020F0502020204030204"/>
              </a:rPr>
              <a:t> </a:t>
            </a:r>
            <a:r>
              <a:rPr lang="en-US" sz="4000" dirty="0">
                <a:solidFill>
                  <a:srgbClr val="C00000"/>
                </a:solidFill>
                <a:latin typeface="Calibri" panose="020F0502020204030204"/>
              </a:rPr>
              <a:t>accept, deny, or conditionally accept each application based on state and federal colonization requirements. I will justify my decision based on the evidence provided. </a:t>
            </a:r>
            <a:endPar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4697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44ED01-0C0E-4041-97B7-172E36E214B1}"/>
              </a:ext>
              <a:ext uri="{C183D7F6-B498-43B3-948B-1728B52AA6E4}">
                <adec:decorative xmlns:adec="http://schemas.microsoft.com/office/drawing/2017/decorative" val="1"/>
              </a:ext>
            </a:extLst>
          </p:cNvPr>
          <p:cNvPicPr>
            <a:picLocks noChangeAspect="1"/>
          </p:cNvPicPr>
          <p:nvPr/>
        </p:nvPicPr>
        <p:blipFill rotWithShape="1">
          <a:blip r:embed="rId2">
            <a:alphaModFix amt="24000"/>
          </a:blip>
          <a:srcRect l="19624" r="509" b="1646"/>
          <a:stretch/>
        </p:blipFill>
        <p:spPr>
          <a:xfrm rot="16200000">
            <a:off x="2667002" y="-2667002"/>
            <a:ext cx="6858000" cy="12192003"/>
          </a:xfrm>
          <a:prstGeom prst="rect">
            <a:avLst/>
          </a:prstGeom>
        </p:spPr>
      </p:pic>
      <p:sp>
        <p:nvSpPr>
          <p:cNvPr id="5" name="Rectangle 4">
            <a:extLst>
              <a:ext uri="{FF2B5EF4-FFF2-40B4-BE49-F238E27FC236}">
                <a16:creationId xmlns:a16="http://schemas.microsoft.com/office/drawing/2014/main" id="{1733E6DD-1667-2E41-9B2F-5255FB9E45DF}"/>
              </a:ext>
              <a:ext uri="{C183D7F6-B498-43B3-948B-1728B52AA6E4}">
                <adec:decorative xmlns:adec="http://schemas.microsoft.com/office/drawing/2017/decorative" val="1"/>
              </a:ext>
            </a:extLst>
          </p:cNvPr>
          <p:cNvSpPr/>
          <p:nvPr/>
        </p:nvSpPr>
        <p:spPr>
          <a:xfrm>
            <a:off x="0" y="1993900"/>
            <a:ext cx="12192000" cy="2527300"/>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F79B2B87-1D73-E144-B83D-DB609F5544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 y="1993900"/>
            <a:ext cx="2527301" cy="2527301"/>
          </a:xfrm>
          <a:prstGeom prst="rect">
            <a:avLst/>
          </a:prstGeom>
        </p:spPr>
      </p:pic>
      <p:pic>
        <p:nvPicPr>
          <p:cNvPr id="9" name="Content Placeholder 3">
            <a:extLst>
              <a:ext uri="{FF2B5EF4-FFF2-40B4-BE49-F238E27FC236}">
                <a16:creationId xmlns:a16="http://schemas.microsoft.com/office/drawing/2014/main" id="{D4C1C8D6-9BDF-244C-8118-D3AF7C07FBD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545870" y="2500730"/>
            <a:ext cx="1322782" cy="1346980"/>
          </a:xfrm>
          <a:prstGeom prst="rect">
            <a:avLst/>
          </a:prstGeom>
        </p:spPr>
      </p:pic>
      <p:sp>
        <p:nvSpPr>
          <p:cNvPr id="10" name="Title 5"/>
          <p:cNvSpPr txBox="1">
            <a:spLocks noGrp="1"/>
          </p:cNvSpPr>
          <p:nvPr>
            <p:ph type="title"/>
          </p:nvPr>
        </p:nvSpPr>
        <p:spPr>
          <a:xfrm>
            <a:off x="2174964" y="2248919"/>
            <a:ext cx="8240486" cy="18005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chemeClr val="accent4">
                    <a:lumMod val="20000"/>
                    <a:lumOff val="80000"/>
                  </a:schemeClr>
                </a:solidFill>
                <a:latin typeface="Gotham Medium"/>
              </a:rPr>
              <a:t>Colonization Applications</a:t>
            </a:r>
            <a:br>
              <a:rPr lang="en-US" dirty="0">
                <a:solidFill>
                  <a:schemeClr val="accent4">
                    <a:lumMod val="20000"/>
                    <a:lumOff val="80000"/>
                  </a:schemeClr>
                </a:solidFill>
                <a:latin typeface="Gotham Medium"/>
              </a:rPr>
            </a:br>
            <a:r>
              <a:rPr lang="en-US" sz="4800" dirty="0">
                <a:solidFill>
                  <a:schemeClr val="bg1"/>
                </a:solidFill>
                <a:latin typeface="Gotham Medium"/>
              </a:rPr>
              <a:t>Student Worksheet </a:t>
            </a:r>
            <a:endParaRPr lang="en-US" dirty="0">
              <a:solidFill>
                <a:schemeClr val="bg1"/>
              </a:solidFill>
              <a:latin typeface="Gotham Medium"/>
            </a:endParaRPr>
          </a:p>
        </p:txBody>
      </p:sp>
      <p:sp>
        <p:nvSpPr>
          <p:cNvPr id="11" name="TextBox 10"/>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0787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stretch>
            <a:fillRect t="-83000" b="-83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83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38EDB2C2-3372-48DF-A685-9A05E9BB395B}"/>
              </a:ext>
            </a:extLst>
          </p:cNvPr>
          <p:cNvSpPr txBox="1">
            <a:spLocks noGrp="1"/>
          </p:cNvSpPr>
          <p:nvPr>
            <p:ph type="title"/>
          </p:nvPr>
        </p:nvSpPr>
        <p:spPr>
          <a:xfrm>
            <a:off x="1885950" y="-79957"/>
            <a:ext cx="10285536" cy="121207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6600" dirty="0">
                <a:solidFill>
                  <a:srgbClr val="322E50"/>
                </a:solidFill>
                <a:latin typeface="Gotham Medium" pitchFamily="2" charset="0"/>
                <a:cs typeface="Gotham Medium" pitchFamily="2" charset="0"/>
              </a:rPr>
              <a:t>Picture it: </a:t>
            </a:r>
            <a:endParaRPr lang="en-US" dirty="0">
              <a:latin typeface="Gotham Medium"/>
            </a:endParaRPr>
          </a:p>
        </p:txBody>
      </p:sp>
      <p:sp>
        <p:nvSpPr>
          <p:cNvPr id="2" name="TextBox 1">
            <a:extLst>
              <a:ext uri="{FF2B5EF4-FFF2-40B4-BE49-F238E27FC236}">
                <a16:creationId xmlns:a16="http://schemas.microsoft.com/office/drawing/2014/main" id="{953AE4FA-61FF-53C2-4F03-D3C6943508AC}"/>
              </a:ext>
            </a:extLst>
          </p:cNvPr>
          <p:cNvSpPr txBox="1"/>
          <p:nvPr/>
        </p:nvSpPr>
        <p:spPr>
          <a:xfrm>
            <a:off x="1885950" y="1306286"/>
            <a:ext cx="9908257" cy="4985980"/>
          </a:xfrm>
          <a:prstGeom prst="rect">
            <a:avLst/>
          </a:prstGeom>
          <a:noFill/>
        </p:spPr>
        <p:txBody>
          <a:bodyPr wrap="square" rtlCol="0">
            <a:spAutoFit/>
          </a:bodyPr>
          <a:lstStyle/>
          <a:p>
            <a:pPr algn="ctr"/>
            <a:r>
              <a:rPr lang="en-US" sz="4000" kern="100" dirty="0">
                <a:solidFill>
                  <a:srgbClr val="C00000"/>
                </a:solidFill>
                <a:effectLst/>
                <a:latin typeface="Gotham Book"/>
                <a:ea typeface="Aptos" panose="020B0004020202020204" pitchFamily="34" charset="0"/>
                <a:cs typeface="Times New Roman" panose="02020603050405020304" pitchFamily="18" charset="0"/>
              </a:rPr>
              <a:t>It’s 1829 in Texas. Stephen F. Austin has hired you to help him review some new applications from people hoping to settle in his colony. He has made a list to help you understand all the criteria set by him, by the state of Coahuila y Tejas, and by the Mexican government. </a:t>
            </a:r>
          </a:p>
          <a:p>
            <a:pPr algn="ctr"/>
            <a:endParaRPr lang="en-US" kern="100" dirty="0">
              <a:solidFill>
                <a:srgbClr val="C00000"/>
              </a:solidFill>
              <a:latin typeface="Gotham Book"/>
              <a:ea typeface="Aptos" panose="020B0004020202020204" pitchFamily="34" charset="0"/>
              <a:cs typeface="Times New Roman" panose="02020603050405020304" pitchFamily="18" charset="0"/>
            </a:endParaRPr>
          </a:p>
          <a:p>
            <a:pPr algn="ctr"/>
            <a:r>
              <a:rPr lang="en-US" sz="3600" kern="100" dirty="0">
                <a:solidFill>
                  <a:srgbClr val="0070C0"/>
                </a:solidFill>
                <a:effectLst/>
                <a:latin typeface="Gotham Book"/>
                <a:ea typeface="Aptos" panose="020B0004020202020204" pitchFamily="34" charset="0"/>
                <a:cs typeface="Times New Roman" panose="02020603050405020304" pitchFamily="18" charset="0"/>
              </a:rPr>
              <a:t>Review the list of requirements on your worksheet.</a:t>
            </a:r>
            <a:endParaRPr lang="en-US" sz="3600" kern="100" dirty="0">
              <a:solidFill>
                <a:srgbClr val="0070C0"/>
              </a:solidFill>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785130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9000"/>
            <a:lum/>
            <a:extLst>
              <a:ext uri="{BEBA8EAE-BF5A-486C-A8C5-ECC9F3942E4B}">
                <a14:imgProps xmlns:a14="http://schemas.microsoft.com/office/drawing/2010/main">
                  <a14:imgLayer r:embed="rId3">
                    <a14:imgEffect>
                      <a14:saturation sat="0"/>
                    </a14:imgEffect>
                  </a14:imgLayer>
                </a14:imgProps>
              </a:ext>
            </a:extLst>
          </a:blip>
          <a:srcRect/>
          <a:stretch>
            <a:fillRect t="-36000" b="-36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83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4">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A1FA434E-E59B-4090-AF99-0D552B1F40A8}"/>
              </a:ext>
            </a:extLst>
          </p:cNvPr>
          <p:cNvSpPr txBox="1">
            <a:spLocks noGrp="1"/>
          </p:cNvSpPr>
          <p:nvPr>
            <p:ph type="title"/>
          </p:nvPr>
        </p:nvSpPr>
        <p:spPr>
          <a:xfrm>
            <a:off x="1826617" y="-79957"/>
            <a:ext cx="10089157" cy="183255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800" b="1" dirty="0">
                <a:solidFill>
                  <a:srgbClr val="0070C0"/>
                </a:solidFill>
                <a:latin typeface="Gotham Medium"/>
              </a:rPr>
              <a:t>Review the required number of applications listed in your directions. </a:t>
            </a:r>
            <a:br>
              <a:rPr lang="en-US" sz="3800" b="1" dirty="0">
                <a:solidFill>
                  <a:srgbClr val="0070C0"/>
                </a:solidFill>
                <a:latin typeface="Gotham Medium"/>
              </a:rPr>
            </a:br>
            <a:r>
              <a:rPr lang="en-US" sz="3800" b="1" dirty="0">
                <a:solidFill>
                  <a:srgbClr val="C00000"/>
                </a:solidFill>
                <a:latin typeface="Gotham Medium"/>
              </a:rPr>
              <a:t>Record Your Observations About Each Applicant</a:t>
            </a:r>
          </a:p>
        </p:txBody>
      </p:sp>
      <p:pic>
        <p:nvPicPr>
          <p:cNvPr id="9" name="Picture 8" descr="This is an image of the chart available on the student worksheet showing the criteria for each applicant including&#10;1. Good Moral Character&#10;2. Useful Job&#10;3. Will follow slave laws&#10;4. Able to cover fees&#10;5. Catholic&#10;6. Spanish Language">
            <a:extLst>
              <a:ext uri="{FF2B5EF4-FFF2-40B4-BE49-F238E27FC236}">
                <a16:creationId xmlns:a16="http://schemas.microsoft.com/office/drawing/2014/main" id="{E3E57438-69E5-688A-4379-7E776B3A90D0}"/>
              </a:ext>
            </a:extLst>
          </p:cNvPr>
          <p:cNvPicPr>
            <a:picLocks noChangeAspect="1"/>
          </p:cNvPicPr>
          <p:nvPr/>
        </p:nvPicPr>
        <p:blipFill>
          <a:blip r:embed="rId7"/>
          <a:stretch>
            <a:fillRect/>
          </a:stretch>
        </p:blipFill>
        <p:spPr>
          <a:xfrm>
            <a:off x="1807155" y="2289900"/>
            <a:ext cx="9956309" cy="3144572"/>
          </a:xfrm>
          <a:prstGeom prst="rect">
            <a:avLst/>
          </a:prstGeom>
          <a:effectLst>
            <a:outerShdw blurRad="50800" dist="50800" dir="7920000" algn="ctr" rotWithShape="0">
              <a:srgbClr val="000000">
                <a:alpha val="43137"/>
              </a:srgbClr>
            </a:outerShdw>
          </a:effectLst>
        </p:spPr>
      </p:pic>
      <p:sp>
        <p:nvSpPr>
          <p:cNvPr id="10" name="TextBox 9">
            <a:extLst>
              <a:ext uri="{FF2B5EF4-FFF2-40B4-BE49-F238E27FC236}">
                <a16:creationId xmlns:a16="http://schemas.microsoft.com/office/drawing/2014/main" id="{961FD230-9136-7552-A813-11C6B1F183E3}"/>
              </a:ext>
            </a:extLst>
          </p:cNvPr>
          <p:cNvSpPr txBox="1"/>
          <p:nvPr/>
        </p:nvSpPr>
        <p:spPr>
          <a:xfrm>
            <a:off x="2667000" y="5434472"/>
            <a:ext cx="8876835" cy="369332"/>
          </a:xfrm>
          <a:prstGeom prst="rect">
            <a:avLst/>
          </a:prstGeom>
          <a:noFill/>
        </p:spPr>
        <p:txBody>
          <a:bodyPr wrap="square" rtlCol="0">
            <a:spAutoFit/>
          </a:bodyPr>
          <a:lstStyle/>
          <a:p>
            <a:pPr algn="ctr"/>
            <a:r>
              <a:rPr lang="en-US" i="1" dirty="0"/>
              <a:t>The “Additional Notes” section is not included on all work.</a:t>
            </a:r>
          </a:p>
        </p:txBody>
      </p:sp>
    </p:spTree>
    <p:extLst>
      <p:ext uri="{BB962C8B-B14F-4D97-AF65-F5344CB8AC3E}">
        <p14:creationId xmlns:p14="http://schemas.microsoft.com/office/powerpoint/2010/main" val="3716142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stretch>
            <a:fillRect l="-2000" t="-11000" r="-6000" b="-8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89311" y="-5390574"/>
            <a:ext cx="1524002" cy="12284631"/>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035313" y="220479"/>
            <a:ext cx="976941" cy="994812"/>
          </a:xfrm>
          <a:prstGeom prst="rect">
            <a:avLst/>
          </a:prstGeom>
        </p:spPr>
      </p:pic>
      <p:sp>
        <p:nvSpPr>
          <p:cNvPr id="9" name="TextBox 8">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itle 5"/>
          <p:cNvSpPr txBox="1">
            <a:spLocks noGrp="1"/>
          </p:cNvSpPr>
          <p:nvPr>
            <p:ph type="title"/>
          </p:nvPr>
        </p:nvSpPr>
        <p:spPr>
          <a:xfrm>
            <a:off x="1652575" y="-240729"/>
            <a:ext cx="8177225" cy="17071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800" dirty="0">
                <a:solidFill>
                  <a:schemeClr val="accent2">
                    <a:lumMod val="20000"/>
                    <a:lumOff val="80000"/>
                  </a:schemeClr>
                </a:solidFill>
                <a:latin typeface="Gotham Medium"/>
              </a:rPr>
              <a:t>Make your decision about each applicant</a:t>
            </a:r>
            <a:endParaRPr lang="en-US" sz="3600" dirty="0">
              <a:solidFill>
                <a:schemeClr val="accent2">
                  <a:lumMod val="20000"/>
                  <a:lumOff val="80000"/>
                </a:schemeClr>
              </a:solidFill>
              <a:latin typeface="Gotham Medium"/>
            </a:endParaRPr>
          </a:p>
        </p:txBody>
      </p:sp>
      <p:sp>
        <p:nvSpPr>
          <p:cNvPr id="4" name="TextBox 3">
            <a:extLst>
              <a:ext uri="{FF2B5EF4-FFF2-40B4-BE49-F238E27FC236}">
                <a16:creationId xmlns:a16="http://schemas.microsoft.com/office/drawing/2014/main" id="{C27F7EA6-D072-8723-4DD8-A19D0A10E0DD}"/>
              </a:ext>
            </a:extLst>
          </p:cNvPr>
          <p:cNvSpPr txBox="1"/>
          <p:nvPr/>
        </p:nvSpPr>
        <p:spPr>
          <a:xfrm>
            <a:off x="141514" y="1894114"/>
            <a:ext cx="11870740" cy="1015663"/>
          </a:xfrm>
          <a:prstGeom prst="rect">
            <a:avLst/>
          </a:prstGeom>
          <a:noFill/>
        </p:spPr>
        <p:txBody>
          <a:bodyPr wrap="square" rtlCol="0">
            <a:spAutoFit/>
          </a:bodyPr>
          <a:lstStyle/>
          <a:p>
            <a:pPr algn="ctr"/>
            <a:r>
              <a:rPr lang="en-US" sz="4000" dirty="0">
                <a:solidFill>
                  <a:srgbClr val="C00000"/>
                </a:solidFill>
                <a:effectLst/>
                <a:latin typeface="Gotham Book"/>
                <a:ea typeface="Aptos" panose="020B0004020202020204" pitchFamily="34" charset="0"/>
                <a:cs typeface="Times New Roman" panose="02020603050405020304" pitchFamily="18" charset="0"/>
              </a:rPr>
              <a:t>Circle your recommendation for each applicant. </a:t>
            </a:r>
          </a:p>
          <a:p>
            <a:pPr algn="ctr"/>
            <a:endParaRPr lang="en-US" sz="2000" dirty="0">
              <a:effectLst/>
              <a:latin typeface="Gotham Book"/>
              <a:ea typeface="Aptos" panose="020B0004020202020204" pitchFamily="34" charset="0"/>
              <a:cs typeface="Times New Roman" panose="02020603050405020304" pitchFamily="18" charset="0"/>
            </a:endParaRPr>
          </a:p>
        </p:txBody>
      </p:sp>
      <p:pic>
        <p:nvPicPr>
          <p:cNvPr id="11" name="Picture 10" descr="An image of the three options from the worksheet showing &quot;accept,&quot; &quot;deny,&quot; or &quot;accept with conditions.&quot;">
            <a:extLst>
              <a:ext uri="{FF2B5EF4-FFF2-40B4-BE49-F238E27FC236}">
                <a16:creationId xmlns:a16="http://schemas.microsoft.com/office/drawing/2014/main" id="{8968AFE7-CF08-6990-AF88-5F6FBCF722A8}"/>
              </a:ext>
            </a:extLst>
          </p:cNvPr>
          <p:cNvPicPr>
            <a:picLocks noChangeAspect="1"/>
          </p:cNvPicPr>
          <p:nvPr/>
        </p:nvPicPr>
        <p:blipFill>
          <a:blip r:embed="rId5"/>
          <a:stretch>
            <a:fillRect/>
          </a:stretch>
        </p:blipFill>
        <p:spPr>
          <a:xfrm>
            <a:off x="3450409" y="2794479"/>
            <a:ext cx="5252950" cy="991338"/>
          </a:xfrm>
          <a:prstGeom prst="rect">
            <a:avLst/>
          </a:prstGeom>
          <a:effectLst>
            <a:outerShdw blurRad="50800" dist="50800" dir="7920000" algn="ctr" rotWithShape="0">
              <a:srgbClr val="000000">
                <a:alpha val="43137"/>
              </a:srgbClr>
            </a:outerShdw>
          </a:effectLst>
        </p:spPr>
      </p:pic>
      <p:sp>
        <p:nvSpPr>
          <p:cNvPr id="12" name="TextBox 11">
            <a:extLst>
              <a:ext uri="{FF2B5EF4-FFF2-40B4-BE49-F238E27FC236}">
                <a16:creationId xmlns:a16="http://schemas.microsoft.com/office/drawing/2014/main" id="{E1047C0F-B0BB-6426-23C5-A178287F8BD7}"/>
              </a:ext>
            </a:extLst>
          </p:cNvPr>
          <p:cNvSpPr txBox="1"/>
          <p:nvPr/>
        </p:nvSpPr>
        <p:spPr>
          <a:xfrm>
            <a:off x="160630" y="4097729"/>
            <a:ext cx="11870740" cy="2062103"/>
          </a:xfrm>
          <a:prstGeom prst="rect">
            <a:avLst/>
          </a:prstGeom>
          <a:noFill/>
        </p:spPr>
        <p:txBody>
          <a:bodyPr wrap="square" rtlCol="0">
            <a:spAutoFit/>
          </a:bodyPr>
          <a:lstStyle/>
          <a:p>
            <a:pPr algn="ctr"/>
            <a:r>
              <a:rPr lang="en-US" sz="3600" dirty="0">
                <a:solidFill>
                  <a:srgbClr val="0070C0"/>
                </a:solidFill>
                <a:latin typeface="Gotham Book"/>
                <a:ea typeface="Aptos" panose="020B0004020202020204" pitchFamily="34" charset="0"/>
                <a:cs typeface="Times New Roman" panose="02020603050405020304" pitchFamily="18" charset="0"/>
              </a:rPr>
              <a:t>Choose “</a:t>
            </a:r>
            <a:r>
              <a:rPr lang="en-US" sz="3600" b="1" dirty="0">
                <a:solidFill>
                  <a:srgbClr val="0070C0"/>
                </a:solidFill>
                <a:latin typeface="Gotham Book"/>
                <a:ea typeface="Aptos" panose="020B0004020202020204" pitchFamily="34" charset="0"/>
                <a:cs typeface="Times New Roman" panose="02020603050405020304" pitchFamily="18" charset="0"/>
              </a:rPr>
              <a:t>Accept with Conditions</a:t>
            </a:r>
            <a:r>
              <a:rPr lang="en-US" sz="3600" dirty="0">
                <a:solidFill>
                  <a:srgbClr val="0070C0"/>
                </a:solidFill>
                <a:latin typeface="Gotham Book"/>
                <a:ea typeface="Aptos" panose="020B0004020202020204" pitchFamily="34" charset="0"/>
                <a:cs typeface="Times New Roman" panose="02020603050405020304" pitchFamily="18" charset="0"/>
              </a:rPr>
              <a:t>” if the applicant is mostly a good candidate, but they have one or two minor things they need to do to be completely acceptable.</a:t>
            </a:r>
            <a:endParaRPr lang="en-US" sz="3600" dirty="0">
              <a:solidFill>
                <a:srgbClr val="0070C0"/>
              </a:solidFill>
              <a:effectLst/>
              <a:latin typeface="Gotham Book"/>
              <a:ea typeface="Aptos" panose="020B0004020202020204" pitchFamily="34" charset="0"/>
              <a:cs typeface="Times New Roman" panose="02020603050405020304" pitchFamily="18" charset="0"/>
            </a:endParaRPr>
          </a:p>
          <a:p>
            <a:pPr algn="ctr"/>
            <a:endParaRPr lang="en-US" sz="2000" dirty="0">
              <a:effectLst/>
              <a:latin typeface="Gotham Book"/>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31057663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f4b8a2-ad4f-41b5-9a91-284d2cc38f56}" enabled="1" method="Standard" siteId="{70de1992-07c6-480f-a318-a1afcba03983}" contentBits="0" removed="0"/>
</clbl:labelList>
</file>

<file path=docProps/app.xml><?xml version="1.0" encoding="utf-8"?>
<Properties xmlns="http://schemas.openxmlformats.org/officeDocument/2006/extended-properties" xmlns:vt="http://schemas.openxmlformats.org/officeDocument/2006/docPropsVTypes">
  <TotalTime>421</TotalTime>
  <Words>762</Words>
  <Application>Microsoft Office PowerPoint</Application>
  <PresentationFormat>Widescreen</PresentationFormat>
  <Paragraphs>81</Paragraphs>
  <Slides>16</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vt:i4>
      </vt:variant>
    </vt:vector>
  </HeadingPairs>
  <TitlesOfParts>
    <vt:vector size="26" baseType="lpstr">
      <vt:lpstr>Aptos</vt:lpstr>
      <vt:lpstr>Aptos Display</vt:lpstr>
      <vt:lpstr>Arial</vt:lpstr>
      <vt:lpstr>Calibri</vt:lpstr>
      <vt:lpstr>Calibri Light</vt:lpstr>
      <vt:lpstr>Gotham book</vt:lpstr>
      <vt:lpstr>Gotham book</vt:lpstr>
      <vt:lpstr>Gotham Medium</vt:lpstr>
      <vt:lpstr>1_Office Theme</vt:lpstr>
      <vt:lpstr>Office Theme</vt:lpstr>
      <vt:lpstr>Unit 4:  The Mexican National Era</vt:lpstr>
      <vt:lpstr>Warm-up Follow the directions to complete your warm-up</vt:lpstr>
      <vt:lpstr>Share with the class</vt:lpstr>
      <vt:lpstr>Essential Question</vt:lpstr>
      <vt:lpstr>In today’s lesson…</vt:lpstr>
      <vt:lpstr>Colonization Applications Student Worksheet </vt:lpstr>
      <vt:lpstr>Picture it: </vt:lpstr>
      <vt:lpstr>Review the required number of applications listed in your directions.  Record Your Observations About Each Applicant</vt:lpstr>
      <vt:lpstr>Make your decision about each applicant</vt:lpstr>
      <vt:lpstr>Make your decision about each applicant 2</vt:lpstr>
      <vt:lpstr>Share your results with the class: Note: There is not just one correct decision for each application. Your results may vary from others.   Be sure to provide the justification for your decision based on evidence from the application.</vt:lpstr>
      <vt:lpstr>First: Who did you accept? </vt:lpstr>
      <vt:lpstr>Second: Who did you deny? </vt:lpstr>
      <vt:lpstr>Third: Who did you accept with conditions? </vt:lpstr>
      <vt:lpstr>Exit Ticket Follow the directions to complete your exit ticket</vt:lpstr>
      <vt:lpstr>Share with the class 2</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Abubakar, Courtney</dc:creator>
  <cp:lastModifiedBy>Belden, Dreanna</cp:lastModifiedBy>
  <cp:revision>4</cp:revision>
  <dcterms:created xsi:type="dcterms:W3CDTF">2025-01-06T16:43:27Z</dcterms:created>
  <dcterms:modified xsi:type="dcterms:W3CDTF">2025-03-05T16:15:57Z</dcterms:modified>
</cp:coreProperties>
</file>