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326" r:id="rId3"/>
    <p:sldId id="330" r:id="rId4"/>
    <p:sldId id="331" r:id="rId5"/>
    <p:sldId id="332" r:id="rId6"/>
    <p:sldId id="333" r:id="rId7"/>
    <p:sldId id="334" r:id="rId8"/>
    <p:sldId id="338" r:id="rId9"/>
    <p:sldId id="347" r:id="rId10"/>
    <p:sldId id="343" r:id="rId11"/>
    <p:sldId id="340" r:id="rId12"/>
    <p:sldId id="341" r:id="rId13"/>
    <p:sldId id="348" r:id="rId14"/>
    <p:sldId id="349" r:id="rId15"/>
    <p:sldId id="350"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EE14D-4ABD-47F3-B7CC-6900D55E738D}"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D1985-FB86-4E8E-A477-2E522FB34D7E}" type="slidenum">
              <a:rPr lang="en-US" smtClean="0"/>
              <a:t>‹#›</a:t>
            </a:fld>
            <a:endParaRPr lang="en-US"/>
          </a:p>
        </p:txBody>
      </p:sp>
    </p:spTree>
    <p:extLst>
      <p:ext uri="{BB962C8B-B14F-4D97-AF65-F5344CB8AC3E}">
        <p14:creationId xmlns:p14="http://schemas.microsoft.com/office/powerpoint/2010/main" val="180499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8024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5563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600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21670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8024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The Texas Republican. (Brazoria, Tex.), Vol. 1, No. 1, Ed. 1, Saturday, July 5, 1834, newspaper, July 5, 1834; Brazoria, Texas. (</a:t>
            </a:r>
            <a:r>
              <a:rPr lang="en-US" b="0" i="0" u="none" strike="noStrike" dirty="0">
                <a:solidFill>
                  <a:srgbClr val="0277BD"/>
                </a:solidFill>
                <a:effectLst/>
                <a:latin typeface="Josefin Sans" pitchFamily="2" charset="0"/>
                <a:hlinkClick r:id="rId3"/>
              </a:rPr>
              <a:t>https://texashistory.unt.edu/ark:/67531/metapth80246/</a:t>
            </a:r>
            <a:r>
              <a:rPr lang="en-US" b="0" i="0" dirty="0">
                <a:solidFill>
                  <a:srgbClr val="757575"/>
                </a:solidFill>
                <a:effectLst/>
                <a:latin typeface="Josefin Sans" pitchFamily="2" charset="0"/>
              </a:rPr>
              <a:t>: accessed January 21,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Portrait of Stephen F. Austin, photograph, Date Unknown; (</a:t>
            </a:r>
            <a:r>
              <a:rPr lang="en-US" b="0" i="0" u="none" strike="noStrike" dirty="0">
                <a:solidFill>
                  <a:srgbClr val="0277BD"/>
                </a:solidFill>
                <a:effectLst/>
                <a:latin typeface="Josefin Sans" pitchFamily="2" charset="0"/>
                <a:hlinkClick r:id="rId3"/>
              </a:rPr>
              <a:t>https://texashistory.unt.edu/ark:/67531/metapth55631/</a:t>
            </a:r>
            <a:r>
              <a:rPr lang="en-US" b="0" i="0" dirty="0">
                <a:solidFill>
                  <a:srgbClr val="757575"/>
                </a:solidFill>
                <a:effectLst/>
                <a:latin typeface="Josefin Sans" pitchFamily="2" charset="0"/>
              </a:rPr>
              <a:t>: accessed January 22,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Hardin-Simmons University Library.</a:t>
            </a:r>
            <a:endParaRPr lang="en-US" dirty="0"/>
          </a:p>
          <a:p>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8</a:t>
            </a:fld>
            <a:endParaRPr lang="en-US"/>
          </a:p>
        </p:txBody>
      </p:sp>
    </p:spTree>
    <p:extLst>
      <p:ext uri="{BB962C8B-B14F-4D97-AF65-F5344CB8AC3E}">
        <p14:creationId xmlns:p14="http://schemas.microsoft.com/office/powerpoint/2010/main" val="181433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Zavala, Lorenzo de, 1788-1836. [Letter from Lorenzo de Zavala to Manuel Mier y Teran, June 24, 1829], letter, June 24, 1829; (</a:t>
            </a:r>
            <a:r>
              <a:rPr lang="en-US" b="0" i="0" u="none" strike="noStrike" dirty="0">
                <a:solidFill>
                  <a:srgbClr val="0277BD"/>
                </a:solidFill>
                <a:effectLst/>
                <a:latin typeface="Josefin Sans" pitchFamily="2" charset="0"/>
                <a:hlinkClick r:id="rId3"/>
              </a:rPr>
              <a:t>https://texashistory.unt.edu/ark:/67531/metapth6003/</a:t>
            </a:r>
            <a:r>
              <a:rPr lang="en-US" b="0" i="0" dirty="0">
                <a:solidFill>
                  <a:srgbClr val="757575"/>
                </a:solidFill>
                <a:effectLst/>
                <a:latin typeface="Josefin Sans" pitchFamily="2" charset="0"/>
              </a:rPr>
              <a:t>: accessed January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9</a:t>
            </a:fld>
            <a:endParaRPr lang="en-US"/>
          </a:p>
        </p:txBody>
      </p:sp>
    </p:spTree>
    <p:extLst>
      <p:ext uri="{BB962C8B-B14F-4D97-AF65-F5344CB8AC3E}">
        <p14:creationId xmlns:p14="http://schemas.microsoft.com/office/powerpoint/2010/main" val="294060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[Transcript of announcement concerning the Mexican law of April 6, 1830 made by José M. </a:t>
            </a:r>
            <a:r>
              <a:rPr lang="en-US" b="0" i="0" dirty="0" err="1">
                <a:solidFill>
                  <a:srgbClr val="757575"/>
                </a:solidFill>
                <a:effectLst/>
                <a:latin typeface="Josefin Sans" pitchFamily="2" charset="0"/>
              </a:rPr>
              <a:t>Tornel</a:t>
            </a:r>
            <a:r>
              <a:rPr lang="en-US" b="0" i="0" dirty="0">
                <a:solidFill>
                  <a:srgbClr val="757575"/>
                </a:solidFill>
                <a:effectLst/>
                <a:latin typeface="Josefin Sans" pitchFamily="2" charset="0"/>
              </a:rPr>
              <a:t> , November 5, 1830], text, November 5, 1830; (</a:t>
            </a:r>
            <a:r>
              <a:rPr lang="en-US" b="0" i="0" u="none" strike="noStrike" dirty="0">
                <a:solidFill>
                  <a:srgbClr val="0277BD"/>
                </a:solidFill>
                <a:effectLst/>
                <a:latin typeface="Josefin Sans" pitchFamily="2" charset="0"/>
                <a:hlinkClick r:id="rId3"/>
              </a:rPr>
              <a:t>https://texashistory.unt.edu/ark:/67531/metapth216703/</a:t>
            </a:r>
            <a:r>
              <a:rPr lang="en-US" b="0" i="0" dirty="0">
                <a:solidFill>
                  <a:srgbClr val="757575"/>
                </a:solidFill>
                <a:effectLst/>
                <a:latin typeface="Josefin Sans" pitchFamily="2" charset="0"/>
              </a:rPr>
              <a:t>: accessed January 22,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10</a:t>
            </a:fld>
            <a:endParaRPr lang="en-US"/>
          </a:p>
        </p:txBody>
      </p:sp>
    </p:spTree>
    <p:extLst>
      <p:ext uri="{BB962C8B-B14F-4D97-AF65-F5344CB8AC3E}">
        <p14:creationId xmlns:p14="http://schemas.microsoft.com/office/powerpoint/2010/main" val="351955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Noto Sans" panose="020B0502040504020204" pitchFamily="34" charset="0"/>
              </a:rPr>
              <a:t>Address to Colonel José Antonio Mexia, June 13, 1832. Mirabeau B. Lamar Papers #157, Archives and Information Services Division, Texas State Library and Archives Commission. https://www.tsl.texas.gov/treasures/republic/turtle/turtle-1.html </a:t>
            </a:r>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11</a:t>
            </a:fld>
            <a:endParaRPr lang="en-US"/>
          </a:p>
        </p:txBody>
      </p:sp>
    </p:spTree>
    <p:extLst>
      <p:ext uri="{BB962C8B-B14F-4D97-AF65-F5344CB8AC3E}">
        <p14:creationId xmlns:p14="http://schemas.microsoft.com/office/powerpoint/2010/main" val="263247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57575"/>
                </a:solidFill>
                <a:effectLst/>
                <a:latin typeface="Josefin Sans" pitchFamily="2" charset="0"/>
              </a:rPr>
              <a:t>The Texas Republican. (Brazoria, Tex.), Vol. 1, No. 1, Ed. 1, Saturday, July 5, 1834, newspaper, July 5, 1834; Brazoria, Texas. (</a:t>
            </a:r>
            <a:r>
              <a:rPr lang="en-US" b="0" i="0" u="none" strike="noStrike" dirty="0">
                <a:solidFill>
                  <a:srgbClr val="0277BD"/>
                </a:solidFill>
                <a:effectLst/>
                <a:latin typeface="Josefin Sans" pitchFamily="2" charset="0"/>
                <a:hlinkClick r:id="rId3"/>
              </a:rPr>
              <a:t>https://texashistory.unt.edu/ark:/67531/metapth80246/</a:t>
            </a:r>
            <a:r>
              <a:rPr lang="en-US" b="0" i="0" dirty="0">
                <a:solidFill>
                  <a:srgbClr val="757575"/>
                </a:solidFill>
                <a:effectLst/>
                <a:latin typeface="Josefin Sans" pitchFamily="2" charset="0"/>
              </a:rPr>
              <a:t>: accessed January 21,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a:p>
            <a:endParaRPr lang="en-US" dirty="0"/>
          </a:p>
        </p:txBody>
      </p:sp>
      <p:sp>
        <p:nvSpPr>
          <p:cNvPr id="4" name="Slide Number Placeholder 3"/>
          <p:cNvSpPr>
            <a:spLocks noGrp="1"/>
          </p:cNvSpPr>
          <p:nvPr>
            <p:ph type="sldNum" sz="quarter" idx="5"/>
          </p:nvPr>
        </p:nvSpPr>
        <p:spPr/>
        <p:txBody>
          <a:bodyPr/>
          <a:lstStyle/>
          <a:p>
            <a:fld id="{31FD1985-FB86-4E8E-A477-2E522FB34D7E}" type="slidenum">
              <a:rPr lang="en-US" smtClean="0"/>
              <a:t>12</a:t>
            </a:fld>
            <a:endParaRPr lang="en-US"/>
          </a:p>
        </p:txBody>
      </p:sp>
    </p:spTree>
    <p:extLst>
      <p:ext uri="{BB962C8B-B14F-4D97-AF65-F5344CB8AC3E}">
        <p14:creationId xmlns:p14="http://schemas.microsoft.com/office/powerpoint/2010/main" val="80990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2413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0060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5542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832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8989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8315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1668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69991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437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93321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9567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6256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05012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05588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259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167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9098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0333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8116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569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9834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4749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772637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97450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0080" y="320040"/>
            <a:ext cx="6692827" cy="3892669"/>
          </a:xfrm>
        </p:spPr>
        <p:txBody>
          <a:bodyPr>
            <a:normAutofit/>
          </a:bodyPr>
          <a:lstStyle/>
          <a:p>
            <a:pPr algn="l"/>
            <a:r>
              <a:rPr lang="en-US" sz="6600" b="1" i="1" dirty="0">
                <a:solidFill>
                  <a:schemeClr val="tx1">
                    <a:lumMod val="75000"/>
                    <a:lumOff val="25000"/>
                  </a:schemeClr>
                </a:solidFill>
                <a:latin typeface="Gotham book"/>
              </a:rPr>
              <a:t>Unit 4</a:t>
            </a:r>
            <a:r>
              <a:rPr lang="en-US" sz="6600" b="1" i="1" dirty="0">
                <a:latin typeface="Gotham book"/>
              </a:rPr>
              <a:t>: </a:t>
            </a:r>
            <a:br>
              <a:rPr lang="en-US" sz="6600" b="1" i="1" dirty="0">
                <a:latin typeface="Gotham book"/>
              </a:rPr>
            </a:br>
            <a:r>
              <a:rPr lang="en-US" sz="6600" b="1" i="1" dirty="0">
                <a:solidFill>
                  <a:srgbClr val="0070C0"/>
                </a:solidFill>
                <a:latin typeface="Gotham book"/>
              </a:rPr>
              <a:t>The Mexican National Era</a:t>
            </a:r>
            <a:endParaRPr lang="en-US" sz="66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0080" y="4631161"/>
            <a:ext cx="6692827" cy="1569486"/>
          </a:xfrm>
        </p:spPr>
        <p:txBody>
          <a:bodyPr>
            <a:noAutofit/>
          </a:bodyPr>
          <a:lstStyle/>
          <a:p>
            <a:pPr algn="l"/>
            <a:r>
              <a:rPr lang="en-US" sz="3200" b="1" i="1" dirty="0">
                <a:solidFill>
                  <a:schemeClr val="tx1">
                    <a:lumMod val="75000"/>
                    <a:lumOff val="25000"/>
                  </a:schemeClr>
                </a:solidFill>
                <a:latin typeface="Gotham medium"/>
              </a:rPr>
              <a:t>Lesson 9: </a:t>
            </a:r>
          </a:p>
          <a:p>
            <a:pPr algn="l"/>
            <a:r>
              <a:rPr lang="en-US" sz="3200" b="1" i="1" dirty="0">
                <a:solidFill>
                  <a:srgbClr val="0070C0"/>
                </a:solidFill>
                <a:latin typeface="Gotham medium"/>
              </a:rPr>
              <a:t>Growing Tension in Texas Extension</a:t>
            </a:r>
          </a:p>
          <a:p>
            <a:pPr algn="l"/>
            <a:r>
              <a:rPr lang="en-US" sz="3200" b="1" i="1" dirty="0">
                <a:solidFill>
                  <a:srgbClr val="0070C0"/>
                </a:solidFill>
                <a:latin typeface="Gotham medium"/>
              </a:rPr>
              <a:t>Primary Source Lesson</a:t>
            </a:r>
          </a:p>
        </p:txBody>
      </p:sp>
      <p:pic>
        <p:nvPicPr>
          <p:cNvPr id="6" name="Picture 5" descr="An image of the newspaper &quot;The Texas Republican&quot; from 1834 in which there is an article written by Anglo colonists in Texas that lists their grievances with the Mexican government including the arrest and imprisonment of Stephen F. Austin.">
            <a:extLst>
              <a:ext uri="{FF2B5EF4-FFF2-40B4-BE49-F238E27FC236}">
                <a16:creationId xmlns:a16="http://schemas.microsoft.com/office/drawing/2014/main" id="{830B1371-B63D-612E-FE91-22DB31A29546}"/>
              </a:ext>
            </a:extLst>
          </p:cNvPr>
          <p:cNvPicPr>
            <a:picLocks noChangeAspect="1"/>
          </p:cNvPicPr>
          <p:nvPr/>
        </p:nvPicPr>
        <p:blipFill>
          <a:blip r:embed="rId3"/>
          <a:stretch>
            <a:fillRect/>
          </a:stretch>
        </p:blipFill>
        <p:spPr>
          <a:xfrm>
            <a:off x="7489371" y="176678"/>
            <a:ext cx="4339641" cy="647707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A2DDDE3-5B12-072C-1ACD-E8D75AE48075}"/>
              </a:ext>
            </a:extLst>
          </p:cNvPr>
          <p:cNvSpPr txBox="1">
            <a:spLocks noGrp="1"/>
          </p:cNvSpPr>
          <p:nvPr>
            <p:ph type="title" idx="4294967295"/>
          </p:nvPr>
        </p:nvSpPr>
        <p:spPr>
          <a:xfrm>
            <a:off x="1531620" y="13061"/>
            <a:ext cx="8386276" cy="1336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Gotham Medium"/>
                <a:ea typeface="+mj-ea"/>
                <a:cs typeface="+mj-cs"/>
              </a:rPr>
              <a:t>Document C</a:t>
            </a:r>
            <a:endParaRPr kumimoji="0" lang="en-US"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AB6A6E46-9ADD-23AD-EA5F-59809DC04FC1}"/>
              </a:ext>
            </a:extLst>
          </p:cNvPr>
          <p:cNvSpPr txBox="1"/>
          <p:nvPr/>
        </p:nvSpPr>
        <p:spPr>
          <a:xfrm>
            <a:off x="522515" y="1774371"/>
            <a:ext cx="5116286" cy="4641271"/>
          </a:xfrm>
          <a:prstGeom prst="rect">
            <a:avLst/>
          </a:prstGeom>
          <a:noFill/>
        </p:spPr>
        <p:txBody>
          <a:bodyPr wrap="square" rtlCol="0">
            <a:spAutoFit/>
          </a:bodyPr>
          <a:lstStyle/>
          <a:p>
            <a:pPr marL="0" marR="0" algn="ctr">
              <a:lnSpc>
                <a:spcPct val="115000"/>
              </a:lnSpc>
              <a:spcAft>
                <a:spcPts val="800"/>
              </a:spcAft>
            </a:pP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Excerpts of Article 11 of the Announcement of the Law of April 6, 1830</a:t>
            </a:r>
          </a:p>
          <a:p>
            <a:pPr marL="0" marR="0" algn="ctr">
              <a:lnSpc>
                <a:spcPct val="115000"/>
              </a:lnSpc>
              <a:spcAft>
                <a:spcPts val="800"/>
              </a:spcAft>
            </a:pPr>
            <a:r>
              <a:rPr lang="en-US" sz="3200" kern="100" dirty="0">
                <a:solidFill>
                  <a:srgbClr val="0070C0"/>
                </a:solidFill>
                <a:effectLst/>
                <a:latin typeface="Gotham Book"/>
                <a:ea typeface="Aptos" panose="020B0004020202020204" pitchFamily="34" charset="0"/>
                <a:cs typeface="Times New Roman" panose="02020603050405020304" pitchFamily="18" charset="0"/>
              </a:rPr>
              <a:t>Published by the Mexican Congress, authored by      Jose M. Tornel</a:t>
            </a:r>
          </a:p>
          <a:p>
            <a:pPr marL="0" marR="0" algn="ctr">
              <a:lnSpc>
                <a:spcPct val="115000"/>
              </a:lnSpc>
              <a:spcAft>
                <a:spcPts val="800"/>
              </a:spcAft>
            </a:pPr>
            <a:r>
              <a:rPr lang="en-US" sz="3200" kern="100" dirty="0">
                <a:solidFill>
                  <a:srgbClr val="7030A0"/>
                </a:solidFill>
                <a:effectLst/>
                <a:latin typeface="Gotham Book"/>
                <a:ea typeface="Aptos" panose="020B0004020202020204" pitchFamily="34" charset="0"/>
                <a:cs typeface="Times New Roman" panose="02020603050405020304" pitchFamily="18" charset="0"/>
              </a:rPr>
              <a:t>November 5, 1830</a:t>
            </a:r>
          </a:p>
          <a:p>
            <a:endParaRPr lang="en-US" dirty="0"/>
          </a:p>
        </p:txBody>
      </p:sp>
      <p:pic>
        <p:nvPicPr>
          <p:cNvPr id="5" name="Picture 4" descr="An image of a copy of the translated transcript of Article 11 of the Law of April 6, 1830">
            <a:extLst>
              <a:ext uri="{FF2B5EF4-FFF2-40B4-BE49-F238E27FC236}">
                <a16:creationId xmlns:a16="http://schemas.microsoft.com/office/drawing/2014/main" id="{41F0DEFC-939B-E690-894C-DDCBE161D420}"/>
              </a:ext>
            </a:extLst>
          </p:cNvPr>
          <p:cNvPicPr>
            <a:picLocks noChangeAspect="1"/>
          </p:cNvPicPr>
          <p:nvPr/>
        </p:nvPicPr>
        <p:blipFill>
          <a:blip r:embed="rId4"/>
          <a:stretch>
            <a:fillRect/>
          </a:stretch>
        </p:blipFill>
        <p:spPr>
          <a:xfrm>
            <a:off x="6076929" y="335557"/>
            <a:ext cx="4583451" cy="4736642"/>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3D2520BE-90D2-9902-A22B-DDCAE682CA73}"/>
              </a:ext>
            </a:extLst>
          </p:cNvPr>
          <p:cNvSpPr txBox="1"/>
          <p:nvPr/>
        </p:nvSpPr>
        <p:spPr>
          <a:xfrm>
            <a:off x="6096000" y="5122008"/>
            <a:ext cx="4583451" cy="1015663"/>
          </a:xfrm>
          <a:prstGeom prst="rect">
            <a:avLst/>
          </a:prstGeom>
          <a:noFill/>
        </p:spPr>
        <p:txBody>
          <a:bodyPr wrap="square" rtlCol="0">
            <a:spAutoFit/>
          </a:bodyPr>
          <a:lstStyle/>
          <a:p>
            <a:pPr algn="ctr"/>
            <a:r>
              <a:rPr lang="en-US" sz="2000" i="1" dirty="0">
                <a:latin typeface="Gotham Book"/>
              </a:rPr>
              <a:t>The translated transcript of Article 11 from the Law of April 6, 1830.</a:t>
            </a:r>
          </a:p>
          <a:p>
            <a:pPr algn="ctr"/>
            <a:r>
              <a:rPr lang="en-US" sz="2000" i="1" dirty="0">
                <a:latin typeface="Gotham Book"/>
              </a:rPr>
              <a:t>The Portal to Texas History</a:t>
            </a:r>
          </a:p>
        </p:txBody>
      </p:sp>
    </p:spTree>
    <p:extLst>
      <p:ext uri="{BB962C8B-B14F-4D97-AF65-F5344CB8AC3E}">
        <p14:creationId xmlns:p14="http://schemas.microsoft.com/office/powerpoint/2010/main" val="226608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2100942" y="13062"/>
            <a:ext cx="7816953" cy="10101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70C0"/>
                </a:solidFill>
                <a:effectLst/>
                <a:uLnTx/>
                <a:uFillTx/>
                <a:latin typeface="Gotham Medium"/>
                <a:ea typeface="+mj-ea"/>
                <a:cs typeface="+mj-cs"/>
              </a:rPr>
              <a:t>Document D</a:t>
            </a:r>
          </a:p>
        </p:txBody>
      </p:sp>
      <p:sp>
        <p:nvSpPr>
          <p:cNvPr id="3" name="TextBox 2">
            <a:extLst>
              <a:ext uri="{FF2B5EF4-FFF2-40B4-BE49-F238E27FC236}">
                <a16:creationId xmlns:a16="http://schemas.microsoft.com/office/drawing/2014/main" id="{382C84F1-00EC-D858-444A-7EBF6E04FFAF}"/>
              </a:ext>
            </a:extLst>
          </p:cNvPr>
          <p:cNvSpPr txBox="1"/>
          <p:nvPr/>
        </p:nvSpPr>
        <p:spPr>
          <a:xfrm>
            <a:off x="1894114" y="1360715"/>
            <a:ext cx="4452257" cy="5034199"/>
          </a:xfrm>
          <a:prstGeom prst="rect">
            <a:avLst/>
          </a:prstGeom>
          <a:noFill/>
        </p:spPr>
        <p:txBody>
          <a:bodyPr wrap="square" rtlCol="0">
            <a:spAutoFit/>
          </a:bodyPr>
          <a:lstStyle/>
          <a:p>
            <a:pPr marL="0" marR="0" algn="ctr">
              <a:lnSpc>
                <a:spcPct val="115000"/>
              </a:lnSpc>
              <a:spcAft>
                <a:spcPts val="800"/>
              </a:spcAft>
            </a:pPr>
            <a:r>
              <a:rPr lang="en-US" sz="2800" kern="100" dirty="0">
                <a:solidFill>
                  <a:srgbClr val="7030A0"/>
                </a:solidFill>
                <a:effectLst/>
                <a:latin typeface="Gotham Book"/>
                <a:ea typeface="Aptos" panose="020B0004020202020204" pitchFamily="34" charset="0"/>
                <a:cs typeface="Times New Roman" panose="02020603050405020304" pitchFamily="18" charset="0"/>
              </a:rPr>
              <a:t>Excerpts from the Turtle Bayou Resolutions, written by the Anglo colonists who had taken part in the disturbances at Fort Anahuac. </a:t>
            </a:r>
          </a:p>
          <a:p>
            <a:pPr marL="0" marR="0" algn="ctr">
              <a:lnSpc>
                <a:spcPct val="115000"/>
              </a:lnSpc>
              <a:spcAft>
                <a:spcPts val="800"/>
              </a:spcAft>
            </a:pPr>
            <a:r>
              <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Addressed to Mexican Colonel José Antonio Mexia, June 13, 1832.</a:t>
            </a:r>
          </a:p>
          <a:p>
            <a:endParaRPr lang="en-US" dirty="0"/>
          </a:p>
        </p:txBody>
      </p:sp>
      <p:pic>
        <p:nvPicPr>
          <p:cNvPr id="5" name="Picture 4" descr="A photograph of the Turtle Bayou Resolutions on discolored yellow parchment paper in cursive writing. ">
            <a:extLst>
              <a:ext uri="{FF2B5EF4-FFF2-40B4-BE49-F238E27FC236}">
                <a16:creationId xmlns:a16="http://schemas.microsoft.com/office/drawing/2014/main" id="{969F45D2-AF4B-B480-8B72-81B3994C5AAF}"/>
              </a:ext>
            </a:extLst>
          </p:cNvPr>
          <p:cNvPicPr>
            <a:picLocks noChangeAspect="1"/>
          </p:cNvPicPr>
          <p:nvPr/>
        </p:nvPicPr>
        <p:blipFill>
          <a:blip r:embed="rId4"/>
          <a:stretch>
            <a:fillRect/>
          </a:stretch>
        </p:blipFill>
        <p:spPr>
          <a:xfrm>
            <a:off x="7225988" y="248637"/>
            <a:ext cx="3898578" cy="5034200"/>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5EF7688-6332-D138-302E-E176F7DD4B8D}"/>
              </a:ext>
            </a:extLst>
          </p:cNvPr>
          <p:cNvSpPr txBox="1"/>
          <p:nvPr/>
        </p:nvSpPr>
        <p:spPr>
          <a:xfrm>
            <a:off x="6705601" y="5379251"/>
            <a:ext cx="4876800" cy="707886"/>
          </a:xfrm>
          <a:prstGeom prst="rect">
            <a:avLst/>
          </a:prstGeom>
          <a:noFill/>
        </p:spPr>
        <p:txBody>
          <a:bodyPr wrap="square" rtlCol="0">
            <a:spAutoFit/>
          </a:bodyPr>
          <a:lstStyle/>
          <a:p>
            <a:pPr algn="ctr"/>
            <a:r>
              <a:rPr lang="en-US" sz="2000" i="1" dirty="0">
                <a:latin typeface="Gotham Book"/>
              </a:rPr>
              <a:t>The Turtle Bayou Resolutions</a:t>
            </a:r>
          </a:p>
          <a:p>
            <a:pPr algn="ctr"/>
            <a:r>
              <a:rPr lang="en-US" sz="2000" i="1" dirty="0">
                <a:latin typeface="Gotham Book"/>
              </a:rPr>
              <a:t>Texas State Library &amp; Archives Commission</a:t>
            </a:r>
          </a:p>
        </p:txBody>
      </p:sp>
    </p:spTree>
    <p:extLst>
      <p:ext uri="{BB962C8B-B14F-4D97-AF65-F5344CB8AC3E}">
        <p14:creationId xmlns:p14="http://schemas.microsoft.com/office/powerpoint/2010/main" val="237169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2318657" y="0"/>
            <a:ext cx="7716274" cy="1208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70C0"/>
                </a:solidFill>
                <a:latin typeface="Gotham Medium"/>
              </a:rPr>
              <a:t>Document E</a:t>
            </a:r>
            <a:endParaRPr kumimoji="0" lang="en-US" b="1" i="0" u="none" strike="noStrike" kern="1200" cap="none" spc="0" normalizeH="0" baseline="0" noProof="0" dirty="0">
              <a:ln>
                <a:noFill/>
              </a:ln>
              <a:solidFill>
                <a:srgbClr val="0070C0"/>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8D20B913-C20E-A32B-31C3-F72ABA9A52CF}"/>
              </a:ext>
            </a:extLst>
          </p:cNvPr>
          <p:cNvSpPr txBox="1"/>
          <p:nvPr/>
        </p:nvSpPr>
        <p:spPr>
          <a:xfrm>
            <a:off x="1981200" y="1306286"/>
            <a:ext cx="5138057" cy="5632311"/>
          </a:xfrm>
          <a:prstGeom prst="rect">
            <a:avLst/>
          </a:prstGeom>
          <a:noFill/>
        </p:spPr>
        <p:txBody>
          <a:bodyPr wrap="square" rtlCol="0">
            <a:spAutoFit/>
          </a:bodyPr>
          <a:lstStyle/>
          <a:p>
            <a:pPr marL="0" marR="0" algn="ctr">
              <a:lnSpc>
                <a:spcPct val="115000"/>
              </a:lnSpc>
              <a:spcAft>
                <a:spcPts val="800"/>
              </a:spcAft>
            </a:pPr>
            <a:r>
              <a:rPr lang="en-US" sz="2800" kern="100" dirty="0">
                <a:solidFill>
                  <a:srgbClr val="C00000"/>
                </a:solidFill>
                <a:effectLst/>
                <a:latin typeface="Gotham Book"/>
                <a:ea typeface="Aptos" panose="020B0004020202020204" pitchFamily="34" charset="0"/>
                <a:cs typeface="Times New Roman" panose="02020603050405020304" pitchFamily="18" charset="0"/>
              </a:rPr>
              <a:t>Excerpts from a newspaper article written by R. M. Williamson regarding Mexico’s response to the Anglo requests presented as a result of the Conventions of 1832 and 1833. </a:t>
            </a:r>
          </a:p>
          <a:p>
            <a:pPr marL="0" marR="0" algn="ctr">
              <a:lnSpc>
                <a:spcPct val="115000"/>
              </a:lnSpc>
              <a:spcAft>
                <a:spcPts val="800"/>
              </a:spcAft>
            </a:pPr>
            <a:r>
              <a:rPr lang="en-US" sz="2800" kern="100" dirty="0">
                <a:solidFill>
                  <a:srgbClr val="0070C0"/>
                </a:solidFill>
                <a:effectLst/>
                <a:latin typeface="Gotham Book"/>
                <a:ea typeface="Aptos" panose="020B0004020202020204" pitchFamily="34" charset="0"/>
                <a:cs typeface="Times New Roman" panose="02020603050405020304" pitchFamily="18" charset="0"/>
              </a:rPr>
              <a:t> Published in The Texas Republican newspaper of Brazoria, Texas. </a:t>
            </a:r>
          </a:p>
          <a:p>
            <a:pPr marL="0" marR="0" algn="ctr">
              <a:lnSpc>
                <a:spcPct val="115000"/>
              </a:lnSpc>
              <a:spcAft>
                <a:spcPts val="800"/>
              </a:spcAft>
            </a:pPr>
            <a:r>
              <a:rPr lang="en-US" sz="28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Saturday, July 5, 1834</a:t>
            </a:r>
          </a:p>
          <a:p>
            <a:endParaRPr lang="en-US" dirty="0"/>
          </a:p>
        </p:txBody>
      </p:sp>
      <p:pic>
        <p:nvPicPr>
          <p:cNvPr id="3" name="Picture 2" descr="An image of the newspaper &quot;The Texas Republican&quot; from 1834 in which there is an article written by Anglo colonists in Texas that lists their grievances with the Mexican government including the arrest and imprisonment of Stephen F. Austin.">
            <a:extLst>
              <a:ext uri="{FF2B5EF4-FFF2-40B4-BE49-F238E27FC236}">
                <a16:creationId xmlns:a16="http://schemas.microsoft.com/office/drawing/2014/main" id="{33557A3E-BC62-44DB-CEB5-13452BA37FE4}"/>
              </a:ext>
            </a:extLst>
          </p:cNvPr>
          <p:cNvPicPr>
            <a:picLocks noChangeAspect="1"/>
          </p:cNvPicPr>
          <p:nvPr/>
        </p:nvPicPr>
        <p:blipFill>
          <a:blip r:embed="rId4"/>
          <a:stretch>
            <a:fillRect/>
          </a:stretch>
        </p:blipFill>
        <p:spPr>
          <a:xfrm>
            <a:off x="7968343" y="252878"/>
            <a:ext cx="3353297" cy="500492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34033626-0339-1A8F-2D8A-3B3035A35127}"/>
              </a:ext>
            </a:extLst>
          </p:cNvPr>
          <p:cNvSpPr txBox="1"/>
          <p:nvPr/>
        </p:nvSpPr>
        <p:spPr>
          <a:xfrm>
            <a:off x="7620000" y="5257800"/>
            <a:ext cx="4071257" cy="769441"/>
          </a:xfrm>
          <a:prstGeom prst="rect">
            <a:avLst/>
          </a:prstGeom>
          <a:noFill/>
        </p:spPr>
        <p:txBody>
          <a:bodyPr wrap="square" rtlCol="0">
            <a:spAutoFit/>
          </a:bodyPr>
          <a:lstStyle/>
          <a:p>
            <a:pPr algn="ctr"/>
            <a:r>
              <a:rPr lang="en-US" sz="2200" i="1" dirty="0">
                <a:latin typeface="Gotham Book"/>
              </a:rPr>
              <a:t>The Texas Republican Newspaper</a:t>
            </a:r>
          </a:p>
          <a:p>
            <a:pPr algn="ctr"/>
            <a:r>
              <a:rPr lang="en-US" sz="2200" i="1" dirty="0">
                <a:latin typeface="Gotham Book"/>
              </a:rPr>
              <a:t>The Portal to Texas History</a:t>
            </a:r>
          </a:p>
        </p:txBody>
      </p:sp>
    </p:spTree>
    <p:extLst>
      <p:ext uri="{BB962C8B-B14F-4D97-AF65-F5344CB8AC3E}">
        <p14:creationId xmlns:p14="http://schemas.microsoft.com/office/powerpoint/2010/main" val="153235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5FC8B4EA-8A84-BDE1-453C-0F00609A7B7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B7EF9DB-3FD7-C27D-2678-51C2914CDC26}"/>
              </a:ext>
            </a:extLst>
          </p:cNvPr>
          <p:cNvSpPr txBox="1">
            <a:spLocks noGrp="1"/>
          </p:cNvSpPr>
          <p:nvPr>
            <p:ph type="title" idx="4294967295"/>
          </p:nvPr>
        </p:nvSpPr>
        <p:spPr>
          <a:xfrm>
            <a:off x="2011509" y="2008584"/>
            <a:ext cx="8240486" cy="243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900" i="1" dirty="0">
                <a:solidFill>
                  <a:schemeClr val="accent2">
                    <a:lumMod val="20000"/>
                    <a:lumOff val="80000"/>
                  </a:schemeClr>
                </a:solidFill>
                <a:latin typeface="Gotham Medium"/>
              </a:rPr>
              <a:t>Primary Source Extension Activity</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Exit Ticket</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48521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7B8A67-1D9F-0CF7-3E74-C87CB93306A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AA04E75-217C-9E9C-0817-604D8144928D}"/>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DC0E88E-E327-A61C-1118-6A77F76DE53A}"/>
              </a:ext>
            </a:extLst>
          </p:cNvPr>
          <p:cNvSpPr txBox="1"/>
          <p:nvPr/>
        </p:nvSpPr>
        <p:spPr>
          <a:xfrm>
            <a:off x="2775857" y="1632857"/>
            <a:ext cx="4822372" cy="4524315"/>
          </a:xfrm>
          <a:prstGeom prst="rect">
            <a:avLst/>
          </a:prstGeom>
          <a:noFill/>
        </p:spPr>
        <p:txBody>
          <a:bodyPr wrap="square" rtlCol="0">
            <a:spAutoFit/>
          </a:bodyPr>
          <a:lstStyle/>
          <a:p>
            <a:pPr marL="285750" indent="-285750">
              <a:buFont typeface="Arial" panose="020B0604020202020204" pitchFamily="34" charset="0"/>
              <a:buChar char="•"/>
            </a:pPr>
            <a:r>
              <a:rPr lang="en-US" sz="3600" kern="0" dirty="0">
                <a:solidFill>
                  <a:srgbClr val="FF0000"/>
                </a:solidFill>
                <a:effectLst/>
                <a:latin typeface="Gotham Book"/>
                <a:ea typeface="Times New Roman" panose="02020603050405020304" pitchFamily="18" charset="0"/>
                <a:cs typeface="Times New Roman" panose="02020603050405020304" pitchFamily="18" charset="0"/>
              </a:rPr>
              <a:t>Choose ONE point of view from the options.</a:t>
            </a:r>
          </a:p>
          <a:p>
            <a:pPr marL="285750" indent="-285750">
              <a:buFont typeface="Arial" panose="020B0604020202020204" pitchFamily="34" charset="0"/>
              <a:buChar char="•"/>
            </a:pPr>
            <a:r>
              <a:rPr lang="en-US" sz="3600" kern="0" dirty="0">
                <a:solidFill>
                  <a:srgbClr val="0070C0"/>
                </a:solidFill>
                <a:latin typeface="Gotham Book"/>
                <a:cs typeface="Times New Roman" panose="02020603050405020304" pitchFamily="18" charset="0"/>
              </a:rPr>
              <a:t>Finish the sentence stem answering how you think someone might answer from that point of view.</a:t>
            </a:r>
          </a:p>
          <a:p>
            <a:pPr marL="285750" indent="-285750">
              <a:buFont typeface="Arial" panose="020B0604020202020204" pitchFamily="34" charset="0"/>
              <a:buChar char="•"/>
            </a:pPr>
            <a:r>
              <a:rPr lang="en-US" sz="3600" kern="0" dirty="0">
                <a:solidFill>
                  <a:srgbClr val="7030A0"/>
                </a:solidFill>
                <a:latin typeface="Gotham Book"/>
                <a:cs typeface="Times New Roman" panose="02020603050405020304" pitchFamily="18" charset="0"/>
              </a:rPr>
              <a:t>Share with a partner.</a:t>
            </a:r>
            <a:endParaRPr lang="en-US" sz="3600" dirty="0">
              <a:solidFill>
                <a:srgbClr val="7030A0"/>
              </a:solidFill>
              <a:latin typeface="Gotham book"/>
            </a:endParaRPr>
          </a:p>
        </p:txBody>
      </p:sp>
      <p:pic>
        <p:nvPicPr>
          <p:cNvPr id="4" name="Graphic 3">
            <a:extLst>
              <a:ext uri="{FF2B5EF4-FFF2-40B4-BE49-F238E27FC236}">
                <a16:creationId xmlns:a16="http://schemas.microsoft.com/office/drawing/2014/main" id="{A7C5FFE7-4DC2-C56B-4686-F35657FF88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3094" y="1565920"/>
            <a:ext cx="1071092" cy="1071092"/>
          </a:xfrm>
          <a:prstGeom prst="rect">
            <a:avLst/>
          </a:prstGeom>
        </p:spPr>
      </p:pic>
      <p:pic>
        <p:nvPicPr>
          <p:cNvPr id="5" name="Graphic 4">
            <a:extLst>
              <a:ext uri="{FF2B5EF4-FFF2-40B4-BE49-F238E27FC236}">
                <a16:creationId xmlns:a16="http://schemas.microsoft.com/office/drawing/2014/main" id="{71E352A9-B4D4-A911-24FC-0A3298629F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3094" y="3322079"/>
            <a:ext cx="925793" cy="925793"/>
          </a:xfrm>
          <a:prstGeom prst="rect">
            <a:avLst/>
          </a:prstGeom>
        </p:spPr>
      </p:pic>
      <p:pic>
        <p:nvPicPr>
          <p:cNvPr id="6" name="Graphic 5">
            <a:extLst>
              <a:ext uri="{FF2B5EF4-FFF2-40B4-BE49-F238E27FC236}">
                <a16:creationId xmlns:a16="http://schemas.microsoft.com/office/drawing/2014/main" id="{582D2873-B7A5-6467-9615-E9DB1F047F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14719"/>
            <a:ext cx="842453" cy="842453"/>
          </a:xfrm>
          <a:prstGeom prst="rect">
            <a:avLst/>
          </a:prstGeom>
        </p:spPr>
      </p:pic>
    </p:spTree>
    <p:extLst>
      <p:ext uri="{BB962C8B-B14F-4D97-AF65-F5344CB8AC3E}">
        <p14:creationId xmlns:p14="http://schemas.microsoft.com/office/powerpoint/2010/main" val="158400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7F0320-B496-D4BB-4900-A9C02F90CA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23EDED-FF2D-9050-9F42-8FA9461DF3EC}"/>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14A23BCA-4989-5CF2-197B-B7BAD967F9BC}"/>
              </a:ext>
            </a:extLst>
          </p:cNvPr>
          <p:cNvSpPr/>
          <p:nvPr/>
        </p:nvSpPr>
        <p:spPr>
          <a:xfrm>
            <a:off x="4909459" y="2286829"/>
            <a:ext cx="6612154" cy="26552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chemeClr val="bg1">
                    <a:lumMod val="85000"/>
                  </a:schemeClr>
                </a:solidFill>
                <a:effectLst/>
                <a:uLnTx/>
                <a:uFillTx/>
                <a:latin typeface="Gotham book"/>
              </a:rPr>
              <a:t>(Read the sentence stem and your response  from your exit ticket)</a:t>
            </a:r>
          </a:p>
        </p:txBody>
      </p:sp>
      <p:pic>
        <p:nvPicPr>
          <p:cNvPr id="4" name="Graphic 3">
            <a:extLst>
              <a:ext uri="{FF2B5EF4-FFF2-40B4-BE49-F238E27FC236}">
                <a16:creationId xmlns:a16="http://schemas.microsoft.com/office/drawing/2014/main" id="{180B6712-C6C8-F558-B73D-7C31CD2823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861" y="3176849"/>
            <a:ext cx="1497509" cy="1497509"/>
          </a:xfrm>
          <a:prstGeom prst="rect">
            <a:avLst/>
          </a:prstGeom>
        </p:spPr>
      </p:pic>
    </p:spTree>
    <p:extLst>
      <p:ext uri="{BB962C8B-B14F-4D97-AF65-F5344CB8AC3E}">
        <p14:creationId xmlns:p14="http://schemas.microsoft.com/office/powerpoint/2010/main" val="134991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4"/>
            <a:ext cx="8240486" cy="24327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900" i="1" dirty="0">
                <a:solidFill>
                  <a:schemeClr val="accent2">
                    <a:lumMod val="20000"/>
                    <a:lumOff val="80000"/>
                  </a:schemeClr>
                </a:solidFill>
                <a:latin typeface="Gotham Medium"/>
              </a:rPr>
              <a:t>Primary Source Extension Activity</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kumimoji="0" lang="en-US" sz="11500" b="1" i="0" u="none" strike="noStrike" kern="1200" cap="none" spc="0" normalizeH="0" baseline="0" noProof="0" dirty="0">
                <a:ln>
                  <a:noFill/>
                </a:ln>
                <a:solidFill>
                  <a:schemeClr val="bg1"/>
                </a:solidFill>
                <a:effectLst/>
                <a:uLnTx/>
                <a:uFillTx/>
                <a:latin typeface="Gotham Medium"/>
                <a:ea typeface="+mj-ea"/>
                <a:cs typeface="+mj-cs"/>
              </a:rPr>
              <a:t>Warm-up</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087966E1-1E25-16CF-0303-C98E8E7EC3D2}"/>
              </a:ext>
            </a:extLst>
          </p:cNvPr>
          <p:cNvSpPr txBox="1"/>
          <p:nvPr/>
        </p:nvSpPr>
        <p:spPr>
          <a:xfrm>
            <a:off x="2775857" y="1632857"/>
            <a:ext cx="4822372" cy="4524315"/>
          </a:xfrm>
          <a:prstGeom prst="rect">
            <a:avLst/>
          </a:prstGeom>
          <a:noFill/>
        </p:spPr>
        <p:txBody>
          <a:bodyPr wrap="square" rtlCol="0">
            <a:spAutoFit/>
          </a:bodyPr>
          <a:lstStyle/>
          <a:p>
            <a:pPr marL="285750" indent="-285750">
              <a:buFont typeface="Arial" panose="020B0604020202020204" pitchFamily="34" charset="0"/>
              <a:buChar char="•"/>
            </a:pPr>
            <a:r>
              <a:rPr lang="en-US" sz="3200" kern="0" dirty="0">
                <a:solidFill>
                  <a:srgbClr val="FF0000"/>
                </a:solidFill>
                <a:effectLst/>
                <a:latin typeface="Gotham Book"/>
                <a:ea typeface="Times New Roman" panose="02020603050405020304" pitchFamily="18" charset="0"/>
                <a:cs typeface="Times New Roman" panose="02020603050405020304" pitchFamily="18" charset="0"/>
              </a:rPr>
              <a:t>Imagine you are living in Texas in the early 1800s as issues increase in your region and across the country</a:t>
            </a:r>
          </a:p>
          <a:p>
            <a:pPr marL="285750" indent="-285750">
              <a:buFont typeface="Arial" panose="020B0604020202020204" pitchFamily="34" charset="0"/>
              <a:buChar char="•"/>
            </a:pPr>
            <a:r>
              <a:rPr lang="en-US" sz="3200" kern="0" dirty="0">
                <a:solidFill>
                  <a:srgbClr val="0070C0"/>
                </a:solidFill>
                <a:latin typeface="Gotham Book"/>
                <a:cs typeface="Times New Roman" panose="02020603050405020304" pitchFamily="18" charset="0"/>
              </a:rPr>
              <a:t>Write your opinion about the issues you have seen happening around you.</a:t>
            </a:r>
          </a:p>
          <a:p>
            <a:pPr marL="285750" indent="-285750">
              <a:buFont typeface="Arial" panose="020B0604020202020204" pitchFamily="34" charset="0"/>
              <a:buChar char="•"/>
            </a:pPr>
            <a:r>
              <a:rPr lang="en-US" sz="3200" kern="0" dirty="0">
                <a:solidFill>
                  <a:srgbClr val="7030A0"/>
                </a:solidFill>
                <a:latin typeface="Gotham Book"/>
                <a:cs typeface="Times New Roman" panose="02020603050405020304" pitchFamily="18" charset="0"/>
              </a:rPr>
              <a:t>Share with a partner.</a:t>
            </a:r>
            <a:endParaRPr lang="en-US" sz="3200" dirty="0">
              <a:solidFill>
                <a:srgbClr val="7030A0"/>
              </a:solidFill>
              <a:latin typeface="Gotham book"/>
            </a:endParaRPr>
          </a:p>
        </p:txBody>
      </p:sp>
      <p:pic>
        <p:nvPicPr>
          <p:cNvPr id="4" name="Graphic 3">
            <a:extLst>
              <a:ext uri="{FF2B5EF4-FFF2-40B4-BE49-F238E27FC236}">
                <a16:creationId xmlns:a16="http://schemas.microsoft.com/office/drawing/2014/main" id="{2DF7E0EA-75E1-2B47-9DFB-8B62EE8E5C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4765" y="1818377"/>
            <a:ext cx="1071092" cy="1071092"/>
          </a:xfrm>
          <a:prstGeom prst="rect">
            <a:avLst/>
          </a:prstGeom>
        </p:spPr>
      </p:pic>
      <p:pic>
        <p:nvPicPr>
          <p:cNvPr id="5" name="Graphic 4">
            <a:extLst>
              <a:ext uri="{FF2B5EF4-FFF2-40B4-BE49-F238E27FC236}">
                <a16:creationId xmlns:a16="http://schemas.microsoft.com/office/drawing/2014/main" id="{05F2EAFD-B737-C7C2-727B-582B8AA224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4765" y="4205391"/>
            <a:ext cx="925793" cy="925793"/>
          </a:xfrm>
          <a:prstGeom prst="rect">
            <a:avLst/>
          </a:prstGeom>
        </p:spPr>
      </p:pic>
      <p:pic>
        <p:nvPicPr>
          <p:cNvPr id="6" name="Graphic 5">
            <a:extLst>
              <a:ext uri="{FF2B5EF4-FFF2-40B4-BE49-F238E27FC236}">
                <a16:creationId xmlns:a16="http://schemas.microsoft.com/office/drawing/2014/main" id="{07D80D1D-6A9F-E6F9-3F7D-510AE8EFE5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6434" y="5606276"/>
            <a:ext cx="842453" cy="84245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909459" y="2286829"/>
            <a:ext cx="6612154" cy="2655285"/>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chemeClr val="bg1">
                    <a:lumMod val="85000"/>
                  </a:schemeClr>
                </a:solidFill>
                <a:effectLst/>
                <a:uLnTx/>
                <a:uFillTx/>
                <a:latin typeface="Gotham book"/>
              </a:rPr>
              <a:t>(Share your opinion from your warm-up)</a:t>
            </a:r>
          </a:p>
        </p:txBody>
      </p:sp>
      <p:pic>
        <p:nvPicPr>
          <p:cNvPr id="4" name="Graphic 3">
            <a:extLst>
              <a:ext uri="{FF2B5EF4-FFF2-40B4-BE49-F238E27FC236}">
                <a16:creationId xmlns:a16="http://schemas.microsoft.com/office/drawing/2014/main" id="{E64A6450-9E20-AFB7-9B10-403D306ECA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0861" y="3176849"/>
            <a:ext cx="1497509" cy="149750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120167"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were some of the different points of view about issues happening in Texas and across Mexico </a:t>
            </a:r>
            <a:r>
              <a:rPr lang="en-US" sz="4800" dirty="0">
                <a:solidFill>
                  <a:srgbClr val="0070C0"/>
                </a:solidFill>
                <a:latin typeface="Gotham Book"/>
                <a:ea typeface="Times New Roman" panose="02020603050405020304" pitchFamily="18" charset="0"/>
                <a:cs typeface="Times New Roman" panose="02020603050405020304" pitchFamily="18" charset="0"/>
              </a:rPr>
              <a:t>from 1826 to 1834</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631371" y="1719943"/>
            <a:ext cx="11016343"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examine and analyze several primary source documents about issues happening in Texas and Mexico from 1826 to 1834.</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evaluate each primary source for key elements including author, audience, and tone. I will identify excerpts that support my evaluation.</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4A57476-3815-DA66-0094-996358271614}"/>
              </a:ext>
            </a:extLst>
          </p:cNvPr>
          <p:cNvSpPr txBox="1">
            <a:spLocks noGrp="1"/>
          </p:cNvSpPr>
          <p:nvPr>
            <p:ph type="title" idx="4294967295"/>
          </p:nvPr>
        </p:nvSpPr>
        <p:spPr>
          <a:xfrm>
            <a:off x="2039985" y="2144487"/>
            <a:ext cx="8240486" cy="21216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Primary Source</a:t>
            </a:r>
            <a:br>
              <a:rPr kumimoji="0" lang="en-US" sz="6600" b="0" i="0" u="none" strike="noStrike" kern="1200" cap="none" spc="0" normalizeH="0" baseline="0" noProof="0" dirty="0">
                <a:ln>
                  <a:noFill/>
                </a:ln>
                <a:solidFill>
                  <a:schemeClr val="bg1"/>
                </a:solidFill>
                <a:effectLst/>
                <a:uLnTx/>
                <a:uFillTx/>
                <a:latin typeface="Gotham Medium"/>
                <a:ea typeface="+mj-ea"/>
                <a:cs typeface="+mj-cs"/>
              </a:rPr>
            </a:br>
            <a:r>
              <a:rPr kumimoji="0" lang="en-US" sz="6600" b="0" i="0" u="none" strike="noStrike" kern="1200" cap="none" spc="0" normalizeH="0" baseline="0" noProof="0" dirty="0">
                <a:ln>
                  <a:noFill/>
                </a:ln>
                <a:solidFill>
                  <a:schemeClr val="bg1"/>
                </a:solidFill>
                <a:effectLst/>
                <a:uLnTx/>
                <a:uFillTx/>
                <a:latin typeface="Gotham Medium"/>
                <a:ea typeface="+mj-ea"/>
                <a:cs typeface="+mj-cs"/>
              </a:rPr>
              <a:t>Extension Activity</a:t>
            </a:r>
          </a:p>
        </p:txBody>
      </p:sp>
    </p:spTree>
    <p:extLst>
      <p:ext uri="{BB962C8B-B14F-4D97-AF65-F5344CB8AC3E}">
        <p14:creationId xmlns:p14="http://schemas.microsoft.com/office/powerpoint/2010/main" val="225481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D9C045-B326-E4B6-666B-630FBB15F1FC}"/>
              </a:ext>
            </a:extLst>
          </p:cNvPr>
          <p:cNvSpPr txBox="1">
            <a:spLocks noGrp="1"/>
          </p:cNvSpPr>
          <p:nvPr>
            <p:ph type="title" idx="4294967295"/>
          </p:nvPr>
        </p:nvSpPr>
        <p:spPr>
          <a:xfrm>
            <a:off x="1208792" y="0"/>
            <a:ext cx="5431494" cy="12387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chemeClr val="bg1"/>
                </a:solidFill>
                <a:effectLst/>
                <a:uLnTx/>
                <a:uFillTx/>
                <a:latin typeface="Gotham Medium"/>
                <a:ea typeface="+mj-ea"/>
                <a:cs typeface="+mj-cs"/>
              </a:rPr>
              <a:t>Document A</a:t>
            </a:r>
            <a:endParaRPr kumimoji="0" lang="en-US" sz="66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FF6B6DC2-BC83-2A10-FB8A-F5B2A8E2C220}"/>
              </a:ext>
            </a:extLst>
          </p:cNvPr>
          <p:cNvSpPr txBox="1"/>
          <p:nvPr/>
        </p:nvSpPr>
        <p:spPr>
          <a:xfrm>
            <a:off x="391886" y="1905000"/>
            <a:ext cx="5987143" cy="4851585"/>
          </a:xfrm>
          <a:prstGeom prst="rect">
            <a:avLst/>
          </a:prstGeom>
          <a:noFill/>
        </p:spPr>
        <p:txBody>
          <a:bodyPr wrap="square" rtlCol="0">
            <a:spAutoFit/>
          </a:bodyPr>
          <a:lstStyle/>
          <a:p>
            <a:pPr marL="0" marR="0" algn="ctr">
              <a:lnSpc>
                <a:spcPct val="115000"/>
              </a:lnSpc>
              <a:spcAft>
                <a:spcPts val="800"/>
              </a:spcAft>
            </a:pPr>
            <a:r>
              <a:rPr lang="en-US" sz="3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Excerpts of a letter from Stephen F. Austin to B. J. Thompson, one of the Fredonian Rebels.</a:t>
            </a:r>
          </a:p>
          <a:p>
            <a:pPr marL="0" marR="0" algn="ctr">
              <a:lnSpc>
                <a:spcPct val="115000"/>
              </a:lnSpc>
              <a:spcAft>
                <a:spcPts val="800"/>
              </a:spcAft>
            </a:pPr>
            <a:r>
              <a:rPr lang="en-US" sz="3600" kern="100" dirty="0">
                <a:solidFill>
                  <a:srgbClr val="0070C0"/>
                </a:solidFill>
                <a:effectLst/>
                <a:latin typeface="Gotham Book"/>
                <a:ea typeface="Aptos" panose="020B0004020202020204" pitchFamily="34" charset="0"/>
                <a:cs typeface="Times New Roman" panose="02020603050405020304" pitchFamily="18" charset="0"/>
              </a:rPr>
              <a:t>December 24, 1826</a:t>
            </a:r>
          </a:p>
          <a:p>
            <a:pPr marL="0" marR="0" algn="ctr">
              <a:lnSpc>
                <a:spcPct val="115000"/>
              </a:lnSpc>
              <a:spcAft>
                <a:spcPts val="800"/>
              </a:spcAft>
            </a:pPr>
            <a:endParaRPr lang="en-US" sz="1400" kern="100" dirty="0">
              <a:solidFill>
                <a:srgbClr val="0070C0"/>
              </a:solidFill>
              <a:effectLst/>
              <a:latin typeface="Gotham Book"/>
              <a:ea typeface="Aptos" panose="020B0004020202020204" pitchFamily="34" charset="0"/>
              <a:cs typeface="Times New Roman" panose="02020603050405020304" pitchFamily="18" charset="0"/>
            </a:endParaRPr>
          </a:p>
          <a:p>
            <a:pPr marL="0" marR="0" algn="ctr">
              <a:spcAft>
                <a:spcPts val="800"/>
              </a:spcAft>
            </a:pPr>
            <a:r>
              <a:rPr lang="en-US" sz="2400" b="1" i="1" kern="100" dirty="0">
                <a:solidFill>
                  <a:schemeClr val="tx1">
                    <a:lumMod val="85000"/>
                    <a:lumOff val="15000"/>
                  </a:schemeClr>
                </a:solidFill>
                <a:latin typeface="Gotham Book"/>
                <a:ea typeface="Aptos" panose="020B0004020202020204" pitchFamily="34" charset="0"/>
                <a:cs typeface="Times New Roman" panose="02020603050405020304" pitchFamily="18" charset="0"/>
              </a:rPr>
              <a:t>Pictured</a:t>
            </a:r>
            <a:r>
              <a:rPr lang="en-US" sz="2400" i="1" kern="100" dirty="0">
                <a:solidFill>
                  <a:schemeClr val="tx1">
                    <a:lumMod val="85000"/>
                    <a:lumOff val="15000"/>
                  </a:schemeClr>
                </a:solidFill>
                <a:latin typeface="Gotham Book"/>
                <a:ea typeface="Aptos" panose="020B0004020202020204" pitchFamily="34" charset="0"/>
                <a:cs typeface="Times New Roman" panose="02020603050405020304" pitchFamily="18" charset="0"/>
              </a:rPr>
              <a:t>: A Portrait of Stephen F. Austin</a:t>
            </a:r>
          </a:p>
          <a:p>
            <a:pPr marL="0" marR="0" algn="ctr">
              <a:spcAft>
                <a:spcPts val="800"/>
              </a:spcAft>
            </a:pPr>
            <a:r>
              <a:rPr lang="en-US" sz="2400" i="1" kern="100" dirty="0">
                <a:solidFill>
                  <a:schemeClr val="tx1">
                    <a:lumMod val="85000"/>
                    <a:lumOff val="15000"/>
                  </a:schemeClr>
                </a:solidFill>
                <a:effectLst/>
                <a:latin typeface="Gotham Book"/>
                <a:ea typeface="Aptos" panose="020B0004020202020204" pitchFamily="34" charset="0"/>
                <a:cs typeface="Times New Roman" panose="02020603050405020304" pitchFamily="18" charset="0"/>
              </a:rPr>
              <a:t>The Portal to Texas History</a:t>
            </a:r>
          </a:p>
        </p:txBody>
      </p:sp>
      <p:pic>
        <p:nvPicPr>
          <p:cNvPr id="3" name="Picture 2" descr="Primary view of object titled 'Portrait of Stephen F. Austin'. He is holding a long rifle and there is a dog sitting behind him. ">
            <a:extLst>
              <a:ext uri="{FF2B5EF4-FFF2-40B4-BE49-F238E27FC236}">
                <a16:creationId xmlns:a16="http://schemas.microsoft.com/office/drawing/2014/main" id="{7F9CF22B-6D43-7F0D-AD1F-7C89BCC09B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87" t="12222" r="24959" b="21904"/>
          <a:stretch/>
        </p:blipFill>
        <p:spPr bwMode="auto">
          <a:xfrm>
            <a:off x="6946708" y="188700"/>
            <a:ext cx="3775243" cy="602586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7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028D06D-6EBD-CA64-6DAF-73CDAE10B977}"/>
              </a:ext>
            </a:extLst>
          </p:cNvPr>
          <p:cNvSpPr txBox="1">
            <a:spLocks noGrp="1"/>
          </p:cNvSpPr>
          <p:nvPr>
            <p:ph type="title" idx="4294967295"/>
          </p:nvPr>
        </p:nvSpPr>
        <p:spPr>
          <a:xfrm>
            <a:off x="1380788" y="0"/>
            <a:ext cx="5564298" cy="11190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Gotham Medium"/>
                <a:ea typeface="+mj-ea"/>
                <a:cs typeface="+mj-cs"/>
              </a:rPr>
              <a:t>Document B</a:t>
            </a:r>
          </a:p>
        </p:txBody>
      </p:sp>
      <p:sp>
        <p:nvSpPr>
          <p:cNvPr id="3" name="TextBox 2">
            <a:extLst>
              <a:ext uri="{FF2B5EF4-FFF2-40B4-BE49-F238E27FC236}">
                <a16:creationId xmlns:a16="http://schemas.microsoft.com/office/drawing/2014/main" id="{CD14F74B-4292-59DE-5A2A-252C87BA897F}"/>
              </a:ext>
            </a:extLst>
          </p:cNvPr>
          <p:cNvSpPr txBox="1"/>
          <p:nvPr/>
        </p:nvSpPr>
        <p:spPr>
          <a:xfrm>
            <a:off x="1676400" y="1565666"/>
            <a:ext cx="4604657" cy="4184735"/>
          </a:xfrm>
          <a:prstGeom prst="rect">
            <a:avLst/>
          </a:prstGeom>
          <a:noFill/>
        </p:spPr>
        <p:txBody>
          <a:bodyPr wrap="square" rtlCol="0">
            <a:spAutoFit/>
          </a:bodyPr>
          <a:lstStyle/>
          <a:p>
            <a:pPr marL="0" marR="0" algn="ctr">
              <a:lnSpc>
                <a:spcPct val="115000"/>
              </a:lnSpc>
              <a:spcAft>
                <a:spcPts val="800"/>
              </a:spcAft>
            </a:pPr>
            <a:r>
              <a:rPr lang="en-US" sz="3400" kern="100" dirty="0">
                <a:solidFill>
                  <a:srgbClr val="7030A0"/>
                </a:solidFill>
                <a:effectLst/>
                <a:latin typeface="Gotham Book"/>
                <a:ea typeface="Aptos" panose="020B0004020202020204" pitchFamily="34" charset="0"/>
                <a:cs typeface="Times New Roman" panose="02020603050405020304" pitchFamily="18" charset="0"/>
              </a:rPr>
              <a:t>Excerpts of General Manuel Mier y Terán’s  report to the Mexican government.</a:t>
            </a:r>
          </a:p>
          <a:p>
            <a:pPr marL="0" marR="0" algn="ctr">
              <a:lnSpc>
                <a:spcPct val="115000"/>
              </a:lnSpc>
              <a:spcAft>
                <a:spcPts val="800"/>
              </a:spcAft>
            </a:pPr>
            <a:r>
              <a:rPr lang="en-US" sz="34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Nacogdoches, Texas,     June 1828</a:t>
            </a:r>
          </a:p>
          <a:p>
            <a:endParaRPr lang="en-US" dirty="0"/>
          </a:p>
        </p:txBody>
      </p:sp>
      <p:pic>
        <p:nvPicPr>
          <p:cNvPr id="6" name="Picture 5" descr="A photograph of a letter written by Mexican colonist to Texas, Lorenzo de Zavala, addressed to Mier y Teran, discussing Texas border safety.">
            <a:extLst>
              <a:ext uri="{FF2B5EF4-FFF2-40B4-BE49-F238E27FC236}">
                <a16:creationId xmlns:a16="http://schemas.microsoft.com/office/drawing/2014/main" id="{38BF3D7E-81C6-6D32-F170-2C0067DF32E0}"/>
              </a:ext>
            </a:extLst>
          </p:cNvPr>
          <p:cNvPicPr>
            <a:picLocks noChangeAspect="1"/>
          </p:cNvPicPr>
          <p:nvPr/>
        </p:nvPicPr>
        <p:blipFill>
          <a:blip r:embed="rId4"/>
          <a:stretch>
            <a:fillRect/>
          </a:stretch>
        </p:blipFill>
        <p:spPr>
          <a:xfrm>
            <a:off x="7315201" y="177108"/>
            <a:ext cx="3922632" cy="4884130"/>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92FA5DB2-2D33-6FD6-19F7-B9B6C07AC85B}"/>
              </a:ext>
            </a:extLst>
          </p:cNvPr>
          <p:cNvSpPr txBox="1"/>
          <p:nvPr/>
        </p:nvSpPr>
        <p:spPr>
          <a:xfrm>
            <a:off x="6477000" y="5061238"/>
            <a:ext cx="5461073" cy="1200329"/>
          </a:xfrm>
          <a:prstGeom prst="rect">
            <a:avLst/>
          </a:prstGeom>
          <a:noFill/>
        </p:spPr>
        <p:txBody>
          <a:bodyPr wrap="square" rtlCol="0">
            <a:spAutoFit/>
          </a:bodyPr>
          <a:lstStyle/>
          <a:p>
            <a:pPr algn="ctr"/>
            <a:r>
              <a:rPr lang="en-US" sz="2400" i="1" dirty="0">
                <a:latin typeface="Gotham Book"/>
              </a:rPr>
              <a:t>A letter from Lorenzo de Zavala to Mier y </a:t>
            </a:r>
            <a:r>
              <a:rPr lang="en-US" sz="2400" i="1" kern="100" dirty="0">
                <a:effectLst/>
                <a:latin typeface="Gotham Book"/>
                <a:ea typeface="Aptos" panose="020B0004020202020204" pitchFamily="34" charset="0"/>
                <a:cs typeface="Times New Roman" panose="02020603050405020304" pitchFamily="18" charset="0"/>
              </a:rPr>
              <a:t>Terán discussing protecting Texas’ borders.</a:t>
            </a:r>
          </a:p>
          <a:p>
            <a:pPr algn="ctr"/>
            <a:r>
              <a:rPr lang="en-US" sz="2400" i="1" kern="100" dirty="0">
                <a:latin typeface="Gotham Book"/>
                <a:cs typeface="Times New Roman" panose="02020603050405020304" pitchFamily="18" charset="0"/>
              </a:rPr>
              <a:t>The Portal to Texas History</a:t>
            </a:r>
            <a:endParaRPr lang="en-US" sz="2400" i="1" dirty="0">
              <a:latin typeface="Gotham Book"/>
            </a:endParaRPr>
          </a:p>
        </p:txBody>
      </p:sp>
    </p:spTree>
    <p:extLst>
      <p:ext uri="{BB962C8B-B14F-4D97-AF65-F5344CB8AC3E}">
        <p14:creationId xmlns:p14="http://schemas.microsoft.com/office/powerpoint/2010/main" val="806467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2079</TotalTime>
  <Words>936</Words>
  <Application>Microsoft Office PowerPoint</Application>
  <PresentationFormat>Widescreen</PresentationFormat>
  <Paragraphs>64</Paragraphs>
  <Slides>15</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Aptos</vt:lpstr>
      <vt:lpstr>Aptos Display</vt:lpstr>
      <vt:lpstr>Arial</vt:lpstr>
      <vt:lpstr>Calibri</vt:lpstr>
      <vt:lpstr>Calibri Light</vt:lpstr>
      <vt:lpstr>Gotham book</vt:lpstr>
      <vt:lpstr>Gotham book</vt:lpstr>
      <vt:lpstr>Gotham Medium</vt:lpstr>
      <vt:lpstr>Gotham Medium</vt:lpstr>
      <vt:lpstr>Josefin Sans</vt:lpstr>
      <vt:lpstr>Noto Sans</vt:lpstr>
      <vt:lpstr>1_Office Theme</vt:lpstr>
      <vt:lpstr>Office Theme</vt:lpstr>
      <vt:lpstr>Unit 4:  The Mexican National Era</vt:lpstr>
      <vt:lpstr>Primary Source Extension Activity Warm-up</vt:lpstr>
      <vt:lpstr>Warm-up:  Follow the directions to complete your warm-up</vt:lpstr>
      <vt:lpstr>Share with the class</vt:lpstr>
      <vt:lpstr>Essential Question</vt:lpstr>
      <vt:lpstr>In today’s lesson…</vt:lpstr>
      <vt:lpstr>Primary Source Extension Activity</vt:lpstr>
      <vt:lpstr>Document A</vt:lpstr>
      <vt:lpstr>Document B</vt:lpstr>
      <vt:lpstr>Document C</vt:lpstr>
      <vt:lpstr>Document D</vt:lpstr>
      <vt:lpstr>Document E</vt:lpstr>
      <vt:lpstr>Primary Source Extension Activity Exit Ticket</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11</cp:revision>
  <dcterms:created xsi:type="dcterms:W3CDTF">2025-01-21T15:28:52Z</dcterms:created>
  <dcterms:modified xsi:type="dcterms:W3CDTF">2025-03-05T19:12:05Z</dcterms:modified>
</cp:coreProperties>
</file>