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7" r:id="rId3"/>
    <p:sldId id="331" r:id="rId4"/>
    <p:sldId id="337" r:id="rId5"/>
    <p:sldId id="329" r:id="rId6"/>
    <p:sldId id="330" r:id="rId7"/>
    <p:sldId id="296" r:id="rId8"/>
    <p:sldId id="338" r:id="rId9"/>
    <p:sldId id="303" r:id="rId10"/>
    <p:sldId id="339" r:id="rId11"/>
    <p:sldId id="344" r:id="rId12"/>
    <p:sldId id="340" r:id="rId13"/>
    <p:sldId id="345" r:id="rId14"/>
    <p:sldId id="341" r:id="rId15"/>
    <p:sldId id="346" r:id="rId16"/>
    <p:sldId id="342" r:id="rId17"/>
    <p:sldId id="347" r:id="rId18"/>
    <p:sldId id="343" r:id="rId19"/>
    <p:sldId id="348" r:id="rId20"/>
    <p:sldId id="349"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5DB41-21AD-C84B-E1F2-87B3ABEA1B16}" name="Abubakar, Courtney" initials="CA" userId="S::Courtney.Abubakar@unt.edu::572c6853-bb71-45ed-bdc4-0b549993b5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6E2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AD864-E6EF-4BA3-8F2F-4A17E23A3671}"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92D0-701D-438A-B5B5-E72CDEFED3B7}" type="slidenum">
              <a:rPr lang="en-US" smtClean="0"/>
              <a:t>‹#›</a:t>
            </a:fld>
            <a:endParaRPr lang="en-US"/>
          </a:p>
        </p:txBody>
      </p:sp>
    </p:spTree>
    <p:extLst>
      <p:ext uri="{BB962C8B-B14F-4D97-AF65-F5344CB8AC3E}">
        <p14:creationId xmlns:p14="http://schemas.microsoft.com/office/powerpoint/2010/main" val="420268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847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3847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584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[Old Stone Fort at Nacogdoches], photograph, Date Unknown; (</a:t>
            </a:r>
            <a:r>
              <a:rPr lang="en-US" b="0" i="0" u="none" strike="noStrike" dirty="0">
                <a:solidFill>
                  <a:srgbClr val="0277BD"/>
                </a:solidFill>
                <a:effectLst/>
                <a:latin typeface="Josefin Sans" pitchFamily="2" charset="0"/>
                <a:hlinkClick r:id="rId3"/>
              </a:rPr>
              <a:t>https://texashistory.unt.edu/ark:/67531/metapth38479/</a:t>
            </a:r>
            <a:r>
              <a:rPr lang="en-US" b="0" i="0" dirty="0">
                <a:solidFill>
                  <a:srgbClr val="757575"/>
                </a:solidFill>
                <a:effectLst/>
                <a:latin typeface="Josefin Sans" pitchFamily="2" charset="0"/>
              </a:rPr>
              <a:t>: accessed January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University of Texas at Arlington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Portrait of Haden Edwards. Background removed. https://commons.wikimedia.org/wiki/File:Haden_Edwards.jpg </a:t>
            </a:r>
          </a:p>
          <a:p>
            <a:endParaRPr lang="en-US" dirty="0"/>
          </a:p>
          <a:p>
            <a:r>
              <a:rPr lang="en-US" b="0" i="0" dirty="0">
                <a:solidFill>
                  <a:srgbClr val="757575"/>
                </a:solidFill>
                <a:effectLst/>
                <a:latin typeface="Josefin Sans" pitchFamily="2" charset="0"/>
              </a:rPr>
              <a:t>[Old Stone Fort at Nacogdoches], photograph, Date Unknown; (</a:t>
            </a:r>
            <a:r>
              <a:rPr lang="en-US" b="0" i="0" u="none" strike="noStrike" dirty="0">
                <a:solidFill>
                  <a:srgbClr val="0277BD"/>
                </a:solidFill>
                <a:effectLst/>
                <a:latin typeface="Josefin Sans" pitchFamily="2" charset="0"/>
                <a:hlinkClick r:id="rId3"/>
              </a:rPr>
              <a:t>https://texashistory.unt.edu/ark:/67531/metapth38479/</a:t>
            </a:r>
            <a:r>
              <a:rPr lang="en-US" b="0" i="0" dirty="0">
                <a:solidFill>
                  <a:srgbClr val="757575"/>
                </a:solidFill>
                <a:effectLst/>
                <a:latin typeface="Josefin Sans" pitchFamily="2" charset="0"/>
              </a:rPr>
              <a:t>: accessed January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University of Texas at Arlington Library.</a:t>
            </a:r>
            <a:endParaRPr lang="en-US" dirty="0"/>
          </a:p>
          <a:p>
            <a:endParaRPr lang="en-US" dirty="0"/>
          </a:p>
        </p:txBody>
      </p:sp>
      <p:sp>
        <p:nvSpPr>
          <p:cNvPr id="4" name="Slide Number Placeholder 3"/>
          <p:cNvSpPr>
            <a:spLocks noGrp="1"/>
          </p:cNvSpPr>
          <p:nvPr>
            <p:ph type="sldNum" sz="quarter" idx="5"/>
          </p:nvPr>
        </p:nvSpPr>
        <p:spPr/>
        <p:txBody>
          <a:bodyPr/>
          <a:lstStyle/>
          <a:p>
            <a:fld id="{379192D0-701D-438A-B5B5-E72CDEFED3B7}" type="slidenum">
              <a:rPr lang="en-US" smtClean="0"/>
              <a:t>7</a:t>
            </a:fld>
            <a:endParaRPr lang="en-US"/>
          </a:p>
        </p:txBody>
      </p:sp>
    </p:spTree>
    <p:extLst>
      <p:ext uri="{BB962C8B-B14F-4D97-AF65-F5344CB8AC3E}">
        <p14:creationId xmlns:p14="http://schemas.microsoft.com/office/powerpoint/2010/main" val="225243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Mier y Terán, Manuel de. Manuel de Mier y Terán, Commandant General, to Ramón Músquiz, Political Chief of Dept. of Béxar], letter, December 18, 1830; (</a:t>
            </a:r>
            <a:r>
              <a:rPr lang="en-US" b="0" i="0" u="none" strike="noStrike" dirty="0">
                <a:solidFill>
                  <a:srgbClr val="0277BD"/>
                </a:solidFill>
                <a:effectLst/>
                <a:latin typeface="Josefin Sans" pitchFamily="2" charset="0"/>
                <a:hlinkClick r:id="rId3"/>
              </a:rPr>
              <a:t>https://texashistory.unt.edu/ark:/67531/metapth5846/</a:t>
            </a:r>
            <a:r>
              <a:rPr lang="en-US" b="0" i="0" dirty="0">
                <a:solidFill>
                  <a:srgbClr val="757575"/>
                </a:solidFill>
                <a:effectLst/>
                <a:latin typeface="Josefin Sans" pitchFamily="2" charset="0"/>
              </a:rPr>
              <a:t>: accessed January 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Texas General Land Office.</a:t>
            </a:r>
            <a:endParaRPr lang="en-US" dirty="0"/>
          </a:p>
        </p:txBody>
      </p:sp>
      <p:sp>
        <p:nvSpPr>
          <p:cNvPr id="4" name="Slide Number Placeholder 3"/>
          <p:cNvSpPr>
            <a:spLocks noGrp="1"/>
          </p:cNvSpPr>
          <p:nvPr>
            <p:ph type="sldNum" sz="quarter" idx="5"/>
          </p:nvPr>
        </p:nvSpPr>
        <p:spPr/>
        <p:txBody>
          <a:bodyPr/>
          <a:lstStyle/>
          <a:p>
            <a:fld id="{379192D0-701D-438A-B5B5-E72CDEFED3B7}" type="slidenum">
              <a:rPr lang="en-US" smtClean="0"/>
              <a:t>9</a:t>
            </a:fld>
            <a:endParaRPr lang="en-US"/>
          </a:p>
        </p:txBody>
      </p:sp>
    </p:spTree>
    <p:extLst>
      <p:ext uri="{BB962C8B-B14F-4D97-AF65-F5344CB8AC3E}">
        <p14:creationId xmlns:p14="http://schemas.microsoft.com/office/powerpoint/2010/main" val="150534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78148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84739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7148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414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570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2171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4196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124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4814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9873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743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83065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12907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10712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4437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66429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24086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7814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2004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40765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3027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3/5/2025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8516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3/5/2025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2587230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06164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055892" y="1521725"/>
            <a:ext cx="4631011" cy="2736766"/>
          </a:xfrm>
          <a:noFill/>
        </p:spPr>
        <p:txBody>
          <a:bodyPr>
            <a:normAutofit/>
          </a:bodyPr>
          <a:lstStyle/>
          <a:p>
            <a:pPr algn="l"/>
            <a:r>
              <a:rPr lang="en-US" b="1" i="1" dirty="0">
                <a:solidFill>
                  <a:schemeClr val="bg2">
                    <a:lumMod val="50000"/>
                  </a:schemeClr>
                </a:solidFill>
                <a:latin typeface="Gotham book"/>
              </a:rPr>
              <a:t>Unit 4: </a:t>
            </a:r>
            <a:br>
              <a:rPr lang="en-US" b="1" i="1" dirty="0">
                <a:latin typeface="Gotham book"/>
              </a:rPr>
            </a:br>
            <a:r>
              <a:rPr lang="en-US" b="1" i="1" dirty="0">
                <a:solidFill>
                  <a:srgbClr val="C00000"/>
                </a:solidFill>
                <a:latin typeface="Gotham book"/>
              </a:rPr>
              <a:t>The Mexican National Era</a:t>
            </a:r>
            <a:endParaRPr lang="en-US" b="1" dirty="0">
              <a:solidFill>
                <a:srgbClr val="C0000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055892" y="4359487"/>
            <a:ext cx="4014879" cy="1910683"/>
          </a:xfrm>
          <a:noFill/>
        </p:spPr>
        <p:txBody>
          <a:bodyPr>
            <a:normAutofit/>
          </a:bodyPr>
          <a:lstStyle/>
          <a:p>
            <a:pPr algn="l"/>
            <a:r>
              <a:rPr lang="en-US" sz="3600" b="1" i="1" dirty="0">
                <a:solidFill>
                  <a:schemeClr val="bg2">
                    <a:lumMod val="50000"/>
                  </a:schemeClr>
                </a:solidFill>
              </a:rPr>
              <a:t>Lesson 8: </a:t>
            </a:r>
          </a:p>
          <a:p>
            <a:pPr algn="l"/>
            <a:r>
              <a:rPr lang="en-US" sz="3600" b="1" i="1" dirty="0">
                <a:solidFill>
                  <a:srgbClr val="C00000"/>
                </a:solidFill>
              </a:rPr>
              <a:t>Growing Tension in Texas</a:t>
            </a:r>
          </a:p>
        </p:txBody>
      </p:sp>
      <p:pic>
        <p:nvPicPr>
          <p:cNvPr id="1032" name="Picture 8" descr="A photograph of the Old Stone Fort in Nacogdoches Texas. This is the fort that Haden Edwards and his men attempted to take over in the Fredonian Rebellion in 1826.">
            <a:extLst>
              <a:ext uri="{FF2B5EF4-FFF2-40B4-BE49-F238E27FC236}">
                <a16:creationId xmlns:a16="http://schemas.microsoft.com/office/drawing/2014/main" id="{FD0E585B-C039-75F3-417B-08173C645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07" r="9507"/>
          <a:stretch/>
        </p:blipFill>
        <p:spPr bwMode="auto">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1057" name="Rectangle 1056" hidden="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4416-4222-A9DD-54C5-AA4A49F6B93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6182428-F4AA-7495-AEFF-528A03A01EFB}"/>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9EB4E871-D3FA-032B-D6E5-E593ED5822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27D2F42A-4028-3BB2-31F7-6B97A2789B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EC7F7258-BAE7-6310-0D23-AB89A693A621}"/>
              </a:ext>
            </a:extLst>
          </p:cNvPr>
          <p:cNvSpPr txBox="1">
            <a:spLocks noGrp="1"/>
          </p:cNvSpPr>
          <p:nvPr>
            <p:ph type="title" idx="4294967295"/>
          </p:nvPr>
        </p:nvSpPr>
        <p:spPr>
          <a:xfrm>
            <a:off x="1935479" y="13061"/>
            <a:ext cx="8240486" cy="15187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Mier y </a:t>
            </a:r>
            <a:r>
              <a:rPr kumimoji="0" lang="en-US" sz="4800" b="0" i="0" u="none" strike="noStrike" kern="1200" cap="none" spc="0" normalizeH="0" baseline="0" noProof="0" dirty="0">
                <a:ln>
                  <a:noFill/>
                </a:ln>
                <a:solidFill>
                  <a:schemeClr val="bg1"/>
                </a:solidFill>
                <a:effectLst/>
                <a:uLnTx/>
                <a:uFillTx/>
                <a:latin typeface="Gotham Medium"/>
                <a:ea typeface="+mj-ea"/>
                <a:cs typeface="+mj-cs"/>
              </a:rPr>
              <a:t>Terán</a:t>
            </a:r>
            <a:r>
              <a:rPr kumimoji="0" lang="en-US" sz="4500" b="0" i="0" u="none" strike="noStrike" kern="1200" cap="none" spc="0" normalizeH="0" baseline="0" noProof="0" dirty="0">
                <a:ln>
                  <a:noFill/>
                </a:ln>
                <a:solidFill>
                  <a:schemeClr val="bg1"/>
                </a:solidFill>
                <a:effectLst/>
                <a:uLnTx/>
                <a:uFillTx/>
                <a:latin typeface="Gotham Medium"/>
                <a:ea typeface="+mj-ea"/>
                <a:cs typeface="+mj-cs"/>
              </a:rPr>
              <a:t> Report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B9183CEE-334E-4EC1-9636-3318F6CBA283}"/>
              </a:ext>
            </a:extLst>
          </p:cNvPr>
          <p:cNvSpPr txBox="1"/>
          <p:nvPr/>
        </p:nvSpPr>
        <p:spPr>
          <a:xfrm>
            <a:off x="172397" y="1657401"/>
            <a:ext cx="11839857" cy="4647426"/>
          </a:xfrm>
          <a:prstGeom prst="rect">
            <a:avLst/>
          </a:prstGeom>
          <a:noFill/>
        </p:spPr>
        <p:txBody>
          <a:bodyPr wrap="square" rtlCol="0">
            <a:spAutoFit/>
          </a:bodyPr>
          <a:lstStyle/>
          <a:p>
            <a:pPr marL="571500" indent="-571500">
              <a:buFont typeface="Arial" panose="020B0604020202020204" pitchFamily="34" charset="0"/>
              <a:buChar char="•"/>
            </a:pPr>
            <a:r>
              <a:rPr lang="en-US" sz="3700" b="1" u="sng" dirty="0">
                <a:solidFill>
                  <a:srgbClr val="7030A0"/>
                </a:solidFill>
                <a:latin typeface="Gotham book"/>
              </a:rPr>
              <a:t>What:</a:t>
            </a:r>
            <a:r>
              <a:rPr lang="en-US" sz="3700" dirty="0">
                <a:solidFill>
                  <a:srgbClr val="7030A0"/>
                </a:solidFill>
                <a:latin typeface="Gotham book"/>
              </a:rPr>
              <a:t> A report showing that Anglos outnumbered Tejanos in Texas 10 to 1, and there were few Mexican officials, so it was easy for people to break the laws.</a:t>
            </a:r>
          </a:p>
          <a:p>
            <a:pPr marL="571500" indent="-571500">
              <a:buFont typeface="Arial" panose="020B0604020202020204" pitchFamily="34" charset="0"/>
              <a:buChar char="•"/>
            </a:pPr>
            <a:r>
              <a:rPr lang="en-US" sz="3700" b="1" u="sng" dirty="0">
                <a:solidFill>
                  <a:schemeClr val="accent6">
                    <a:lumMod val="75000"/>
                  </a:schemeClr>
                </a:solidFill>
                <a:latin typeface="Gotham book"/>
              </a:rPr>
              <a:t>Who:</a:t>
            </a:r>
            <a:r>
              <a:rPr lang="en-US" sz="3700" b="1" dirty="0">
                <a:solidFill>
                  <a:schemeClr val="accent6">
                    <a:lumMod val="75000"/>
                  </a:schemeClr>
                </a:solidFill>
                <a:latin typeface="Gotham book"/>
              </a:rPr>
              <a:t> </a:t>
            </a:r>
            <a:r>
              <a:rPr lang="en-US" sz="3700" dirty="0">
                <a:solidFill>
                  <a:schemeClr val="accent6">
                    <a:lumMod val="75000"/>
                  </a:schemeClr>
                </a:solidFill>
                <a:latin typeface="Gotham book"/>
              </a:rPr>
              <a:t>General Manuel </a:t>
            </a:r>
            <a:r>
              <a:rPr lang="en-US" sz="3700" dirty="0">
                <a:solidFill>
                  <a:schemeClr val="accent6">
                    <a:lumMod val="75000"/>
                  </a:schemeClr>
                </a:solidFill>
                <a:latin typeface="Gotham Medium"/>
              </a:rPr>
              <a:t>Mier y Ter</a:t>
            </a:r>
            <a:r>
              <a:rPr lang="en-US" sz="3700" i="0" dirty="0">
                <a:solidFill>
                  <a:schemeClr val="accent6">
                    <a:lumMod val="75000"/>
                  </a:schemeClr>
                </a:solidFill>
                <a:effectLst/>
                <a:latin typeface="Gotham Medium"/>
              </a:rPr>
              <a:t>á</a:t>
            </a:r>
            <a:r>
              <a:rPr lang="en-US" sz="3700" dirty="0">
                <a:solidFill>
                  <a:schemeClr val="accent6">
                    <a:lumMod val="75000"/>
                  </a:schemeClr>
                </a:solidFill>
                <a:latin typeface="Gotham Medium"/>
              </a:rPr>
              <a:t>n </a:t>
            </a:r>
            <a:endParaRPr lang="en-US" sz="3700" b="1" u="sng" dirty="0">
              <a:solidFill>
                <a:srgbClr val="C00000"/>
              </a:solidFill>
              <a:latin typeface="Gotham book"/>
            </a:endParaRPr>
          </a:p>
          <a:p>
            <a:pPr marL="571500" indent="-571500">
              <a:buFont typeface="Arial" panose="020B0604020202020204" pitchFamily="34" charset="0"/>
              <a:buChar char="•"/>
            </a:pPr>
            <a:r>
              <a:rPr lang="en-US" sz="3700" b="1" u="sng" dirty="0">
                <a:solidFill>
                  <a:srgbClr val="0070C0"/>
                </a:solidFill>
                <a:latin typeface="Gotham book"/>
              </a:rPr>
              <a:t>Why is it Significant:</a:t>
            </a:r>
            <a:r>
              <a:rPr lang="en-US" sz="3700" dirty="0">
                <a:solidFill>
                  <a:srgbClr val="003296"/>
                </a:solidFill>
                <a:latin typeface="Gotham Medium"/>
              </a:rPr>
              <a:t> </a:t>
            </a:r>
            <a:r>
              <a:rPr lang="en-US" sz="3700" dirty="0">
                <a:solidFill>
                  <a:srgbClr val="0070C0"/>
                </a:solidFill>
                <a:latin typeface="Gotham Medium"/>
              </a:rPr>
              <a:t>Ter</a:t>
            </a:r>
            <a:r>
              <a:rPr lang="en-US" sz="3700" i="0" dirty="0">
                <a:solidFill>
                  <a:srgbClr val="0070C0"/>
                </a:solidFill>
                <a:effectLst/>
                <a:latin typeface="Gotham Medium"/>
              </a:rPr>
              <a:t>á</a:t>
            </a:r>
            <a:r>
              <a:rPr lang="en-US" sz="3700" dirty="0">
                <a:solidFill>
                  <a:srgbClr val="0070C0"/>
                </a:solidFill>
                <a:latin typeface="Gotham Medium"/>
              </a:rPr>
              <a:t>n’s report showed that there were many problems related to Anglo immigration in Texas. He suggested Mexico fix the issues immediately.</a:t>
            </a:r>
            <a:endParaRPr lang="en-US" sz="3700" b="1" u="sng" dirty="0">
              <a:solidFill>
                <a:srgbClr val="0070C0"/>
              </a:solidFill>
              <a:latin typeface="Gotham book"/>
            </a:endParaRPr>
          </a:p>
          <a:p>
            <a:pPr marL="571500" indent="-571500">
              <a:buFont typeface="Arial" panose="020B0604020202020204" pitchFamily="34" charset="0"/>
              <a:buChar char="•"/>
            </a:pPr>
            <a:endParaRPr lang="en-US" sz="3700" b="1" u="sng" dirty="0">
              <a:solidFill>
                <a:srgbClr val="0070C0"/>
              </a:solidFill>
              <a:latin typeface="Gotham book"/>
            </a:endParaRPr>
          </a:p>
        </p:txBody>
      </p:sp>
      <p:sp>
        <p:nvSpPr>
          <p:cNvPr id="9" name="TextBox 8">
            <a:extLst>
              <a:ext uri="{FF2B5EF4-FFF2-40B4-BE49-F238E27FC236}">
                <a16:creationId xmlns:a16="http://schemas.microsoft.com/office/drawing/2014/main" id="{70D35108-EF62-6455-9C1E-196FECD0EFBA}"/>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F18F699C-B3C3-0ED8-AFF3-960277B1F2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605" y="220479"/>
            <a:ext cx="925793" cy="925793"/>
          </a:xfrm>
          <a:prstGeom prst="rect">
            <a:avLst/>
          </a:prstGeom>
        </p:spPr>
      </p:pic>
    </p:spTree>
    <p:extLst>
      <p:ext uri="{BB962C8B-B14F-4D97-AF65-F5344CB8AC3E}">
        <p14:creationId xmlns:p14="http://schemas.microsoft.com/office/powerpoint/2010/main" val="40686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063942E2-C882-E068-20D5-AE52E78ABD8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CDFC26C-8F2E-66B4-CBBA-C8BD28A001D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4B851406-56CC-EC77-9FBA-BC48ED65300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E86E91E-1C94-A99A-F43F-E04A6DACF7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633C443-7E99-8FA9-0F4C-4ABEBF0F27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174E52CD-5D84-2584-F9DB-5A61A8820AE3}"/>
              </a:ext>
            </a:extLst>
          </p:cNvPr>
          <p:cNvSpPr txBox="1">
            <a:spLocks noGrp="1"/>
          </p:cNvSpPr>
          <p:nvPr>
            <p:ph type="title"/>
          </p:nvPr>
        </p:nvSpPr>
        <p:spPr>
          <a:xfrm>
            <a:off x="1523995" y="13061"/>
            <a:ext cx="8338462" cy="988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latin typeface="Gotham Medium"/>
              </a:rPr>
              <a:t>The Law of April 6, 1830 </a:t>
            </a:r>
          </a:p>
        </p:txBody>
      </p:sp>
      <p:sp>
        <p:nvSpPr>
          <p:cNvPr id="11" name="TextBox 10">
            <a:extLst>
              <a:ext uri="{FF2B5EF4-FFF2-40B4-BE49-F238E27FC236}">
                <a16:creationId xmlns:a16="http://schemas.microsoft.com/office/drawing/2014/main" id="{B2F6C62B-EE12-49F8-7064-CB434204E417}"/>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4E4A2CE-2751-C7CA-183A-19C968B16833}"/>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2E541BA4-144F-AF62-F0E6-AF0563E69D96}"/>
              </a:ext>
            </a:extLst>
          </p:cNvPr>
          <p:cNvSpPr txBox="1"/>
          <p:nvPr/>
        </p:nvSpPr>
        <p:spPr>
          <a:xfrm>
            <a:off x="1709056" y="1001486"/>
            <a:ext cx="9720944" cy="5716950"/>
          </a:xfrm>
          <a:prstGeom prst="rect">
            <a:avLst/>
          </a:prstGeom>
          <a:noFill/>
        </p:spPr>
        <p:txBody>
          <a:bodyPr wrap="square" rtlCol="0">
            <a:spAutoFit/>
          </a:bodyPr>
          <a:lstStyle/>
          <a:p>
            <a:r>
              <a:rPr lang="en-US" sz="2300" dirty="0">
                <a:solidFill>
                  <a:srgbClr val="7030A0"/>
                </a:solidFill>
                <a:latin typeface="Gotham Medium"/>
              </a:rPr>
              <a:t>In response to the </a:t>
            </a:r>
            <a:r>
              <a:rPr lang="en-US" sz="2300" b="1" dirty="0">
                <a:solidFill>
                  <a:srgbClr val="7030A0"/>
                </a:solidFill>
                <a:latin typeface="Gotham Medium"/>
              </a:rPr>
              <a:t>Mier y </a:t>
            </a:r>
            <a:r>
              <a:rPr lang="en-US" sz="2300" b="1" dirty="0">
                <a:solidFill>
                  <a:srgbClr val="7030A0"/>
                </a:solidFill>
                <a:effectLst/>
                <a:latin typeface="Gotham Medium"/>
              </a:rPr>
              <a:t>Terán report</a:t>
            </a:r>
            <a:r>
              <a:rPr lang="en-US" sz="2300" dirty="0">
                <a:solidFill>
                  <a:srgbClr val="7030A0"/>
                </a:solidFill>
                <a:effectLst/>
                <a:latin typeface="Gotham Medium"/>
              </a:rPr>
              <a:t>, Mexico decided to pass the </a:t>
            </a:r>
            <a:r>
              <a:rPr lang="en-US" sz="2300" b="1" dirty="0">
                <a:solidFill>
                  <a:srgbClr val="7030A0"/>
                </a:solidFill>
                <a:effectLst/>
                <a:latin typeface="Gotham Medium"/>
              </a:rPr>
              <a:t>Law of April 6, 1830</a:t>
            </a:r>
            <a:r>
              <a:rPr lang="en-US" sz="2300" dirty="0">
                <a:solidFill>
                  <a:srgbClr val="7030A0"/>
                </a:solidFill>
                <a:effectLst/>
                <a:latin typeface="Gotham Medium"/>
              </a:rPr>
              <a:t>, to </a:t>
            </a:r>
            <a:r>
              <a:rPr lang="en-US" sz="2300" dirty="0">
                <a:solidFill>
                  <a:srgbClr val="7030A0"/>
                </a:solidFill>
                <a:latin typeface="Gotham Medium"/>
              </a:rPr>
              <a:t>attempt to gain more control over Anglo settlers in Texas. This law had many parts. </a:t>
            </a:r>
          </a:p>
          <a:p>
            <a:endParaRPr lang="en-US" sz="1050" dirty="0">
              <a:solidFill>
                <a:srgbClr val="7030A0"/>
              </a:solidFill>
              <a:latin typeface="Gotham Medium"/>
            </a:endParaRPr>
          </a:p>
          <a:p>
            <a:r>
              <a:rPr lang="en-US" sz="2300" dirty="0">
                <a:solidFill>
                  <a:schemeClr val="accent6">
                    <a:lumMod val="75000"/>
                  </a:schemeClr>
                </a:solidFill>
                <a:latin typeface="Gotham Medium"/>
              </a:rPr>
              <a:t>First, </a:t>
            </a:r>
            <a:r>
              <a:rPr lang="en-US" sz="2300" b="1" dirty="0">
                <a:solidFill>
                  <a:schemeClr val="accent6">
                    <a:lumMod val="75000"/>
                  </a:schemeClr>
                </a:solidFill>
                <a:latin typeface="Gotham Medium"/>
              </a:rPr>
              <a:t>all immigration from the U.S. into Texas was now prohibited.</a:t>
            </a:r>
            <a:r>
              <a:rPr lang="en-US" sz="2300" dirty="0">
                <a:solidFill>
                  <a:schemeClr val="accent6">
                    <a:lumMod val="75000"/>
                  </a:schemeClr>
                </a:solidFill>
                <a:latin typeface="Gotham Medium"/>
              </a:rPr>
              <a:t> Additionally, any currently unfulfilled empresario contracts would be cancelled. </a:t>
            </a:r>
            <a:r>
              <a:rPr lang="en-US" sz="2300" dirty="0">
                <a:solidFill>
                  <a:srgbClr val="C00000"/>
                </a:solidFill>
                <a:latin typeface="Gotham Medium"/>
              </a:rPr>
              <a:t>Next, Mexico </a:t>
            </a:r>
            <a:r>
              <a:rPr lang="en-US" sz="2300" b="1" dirty="0">
                <a:solidFill>
                  <a:srgbClr val="C00000"/>
                </a:solidFill>
                <a:latin typeface="Gotham Medium"/>
              </a:rPr>
              <a:t>enacted the taxes</a:t>
            </a:r>
            <a:r>
              <a:rPr lang="en-US" sz="2300" dirty="0">
                <a:solidFill>
                  <a:srgbClr val="C00000"/>
                </a:solidFill>
                <a:latin typeface="Gotham Medium"/>
              </a:rPr>
              <a:t> that had been postponed for six to ten years when the Empresario System began. This meant that there would now be tariffs, or taxes on goods from the U.S. </a:t>
            </a:r>
            <a:r>
              <a:rPr lang="en-US" sz="2300" dirty="0">
                <a:solidFill>
                  <a:srgbClr val="003296"/>
                </a:solidFill>
                <a:latin typeface="Gotham Medium"/>
              </a:rPr>
              <a:t>The law also reinforced the fact that it was illegal to bring enslaved people into the state. Finally, it </a:t>
            </a:r>
            <a:r>
              <a:rPr lang="en-US" sz="2300" b="1" dirty="0">
                <a:solidFill>
                  <a:srgbClr val="003296"/>
                </a:solidFill>
                <a:latin typeface="Gotham Medium"/>
              </a:rPr>
              <a:t>established military forts </a:t>
            </a:r>
            <a:r>
              <a:rPr lang="en-US" sz="2300" dirty="0">
                <a:solidFill>
                  <a:srgbClr val="003296"/>
                </a:solidFill>
                <a:latin typeface="Gotham Medium"/>
              </a:rPr>
              <a:t>in Texas to ensure that this law and all other laws were followed. </a:t>
            </a:r>
          </a:p>
          <a:p>
            <a:endParaRPr lang="en-US" sz="1000" dirty="0">
              <a:solidFill>
                <a:srgbClr val="7030A0"/>
              </a:solidFill>
              <a:latin typeface="Gotham Medium"/>
            </a:endParaRPr>
          </a:p>
          <a:p>
            <a:r>
              <a:rPr lang="en-US" sz="2300" b="1" dirty="0">
                <a:solidFill>
                  <a:schemeClr val="accent2">
                    <a:lumMod val="75000"/>
                  </a:schemeClr>
                </a:solidFill>
                <a:latin typeface="Gotham Medium"/>
              </a:rPr>
              <a:t>The Law of April 6, 1830, angered many Anglos and Tejanos in Texas. </a:t>
            </a:r>
            <a:r>
              <a:rPr lang="en-US" sz="2300" dirty="0">
                <a:solidFill>
                  <a:schemeClr val="accent2">
                    <a:lumMod val="75000"/>
                  </a:schemeClr>
                </a:solidFill>
                <a:latin typeface="Gotham Medium"/>
              </a:rPr>
              <a:t>Many feared that all these restrictions would harm the economic development of Texas. Stephen F. Austin himself wrote a letter to the Mexican president expressing his opposition to the Law of April 6, 1830. Like many others, he believed this law was harmful to Texas and its people. </a:t>
            </a:r>
          </a:p>
        </p:txBody>
      </p:sp>
    </p:spTree>
    <p:extLst>
      <p:ext uri="{BB962C8B-B14F-4D97-AF65-F5344CB8AC3E}">
        <p14:creationId xmlns:p14="http://schemas.microsoft.com/office/powerpoint/2010/main" val="361071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ADCD-D122-0ED2-9778-BDE2C6D9AED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D8B5D0-7E58-7AC9-5FF3-1E189DD643C8}"/>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F0089786-B83C-FEA6-29F9-DE57140D17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53F8137B-7D05-5DA1-390B-B6A250BC5F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1B1A50FB-02DE-39B9-1609-54C6CF790852}"/>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Law of April 6, 1830</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E3AE38A5-0F72-51BC-E3A8-0279C12370AD}"/>
              </a:ext>
            </a:extLst>
          </p:cNvPr>
          <p:cNvSpPr txBox="1"/>
          <p:nvPr/>
        </p:nvSpPr>
        <p:spPr>
          <a:xfrm>
            <a:off x="250371" y="1581202"/>
            <a:ext cx="11854543" cy="4832092"/>
          </a:xfrm>
          <a:prstGeom prst="rect">
            <a:avLst/>
          </a:prstGeom>
          <a:noFill/>
        </p:spPr>
        <p:txBody>
          <a:bodyPr wrap="square" rtlCol="0">
            <a:spAutoFit/>
          </a:bodyPr>
          <a:lstStyle/>
          <a:p>
            <a:pPr marL="571500" indent="-571500">
              <a:buFont typeface="Arial" panose="020B0604020202020204" pitchFamily="34" charset="0"/>
              <a:buChar char="•"/>
            </a:pPr>
            <a:r>
              <a:rPr lang="en-US" sz="3600" b="1" u="sng" dirty="0">
                <a:solidFill>
                  <a:srgbClr val="7030A0"/>
                </a:solidFill>
                <a:latin typeface="Gotham book"/>
              </a:rPr>
              <a:t>What:</a:t>
            </a:r>
            <a:r>
              <a:rPr lang="en-US" sz="3600" dirty="0">
                <a:solidFill>
                  <a:srgbClr val="7030A0"/>
                </a:solidFill>
                <a:latin typeface="Gotham book"/>
              </a:rPr>
              <a:t> Laws that Mexico passed to try to fix the problems with the Empresario System in Texas: </a:t>
            </a:r>
          </a:p>
          <a:p>
            <a:pPr marL="1485900" lvl="2" indent="-571500">
              <a:buFont typeface="Arial" panose="020B0604020202020204" pitchFamily="34" charset="0"/>
              <a:buChar char="•"/>
            </a:pPr>
            <a:r>
              <a:rPr lang="en-US" sz="3200" dirty="0">
                <a:solidFill>
                  <a:schemeClr val="accent6">
                    <a:lumMod val="75000"/>
                  </a:schemeClr>
                </a:solidFill>
                <a:latin typeface="Gotham book"/>
              </a:rPr>
              <a:t>Stopped all immigration from the U.S. into Texas</a:t>
            </a:r>
          </a:p>
          <a:p>
            <a:pPr marL="1485900" lvl="2" indent="-571500">
              <a:buFont typeface="Arial" panose="020B0604020202020204" pitchFamily="34" charset="0"/>
              <a:buChar char="•"/>
            </a:pPr>
            <a:r>
              <a:rPr lang="en-US" sz="3200" dirty="0">
                <a:solidFill>
                  <a:srgbClr val="C00000"/>
                </a:solidFill>
                <a:latin typeface="Gotham book"/>
              </a:rPr>
              <a:t>Cancelled unfulfilled empresario contracts</a:t>
            </a:r>
          </a:p>
          <a:p>
            <a:pPr marL="1485900" lvl="2" indent="-571500">
              <a:buFont typeface="Arial" panose="020B0604020202020204" pitchFamily="34" charset="0"/>
              <a:buChar char="•"/>
            </a:pPr>
            <a:r>
              <a:rPr lang="en-US" sz="3200" dirty="0">
                <a:solidFill>
                  <a:schemeClr val="accent5">
                    <a:lumMod val="50000"/>
                  </a:schemeClr>
                </a:solidFill>
                <a:latin typeface="Gotham book"/>
              </a:rPr>
              <a:t>Enforced tariffs (taxes) on items from the U.S.</a:t>
            </a:r>
          </a:p>
          <a:p>
            <a:pPr marL="1485900" lvl="2" indent="-571500">
              <a:buFont typeface="Arial" panose="020B0604020202020204" pitchFamily="34" charset="0"/>
              <a:buChar char="•"/>
            </a:pPr>
            <a:r>
              <a:rPr lang="en-US" sz="3200" dirty="0">
                <a:solidFill>
                  <a:schemeClr val="accent2">
                    <a:lumMod val="75000"/>
                  </a:schemeClr>
                </a:solidFill>
                <a:latin typeface="Gotham book"/>
              </a:rPr>
              <a:t>Established military forts in Texas to enforce the laws</a:t>
            </a:r>
            <a:endParaRPr lang="en-US" sz="4000" dirty="0">
              <a:solidFill>
                <a:schemeClr val="accent2">
                  <a:lumMod val="75000"/>
                </a:schemeClr>
              </a:solidFill>
              <a:latin typeface="Gotham book"/>
            </a:endParaRPr>
          </a:p>
          <a:p>
            <a:pPr marL="571500" indent="-571500">
              <a:buFont typeface="Arial" panose="020B0604020202020204" pitchFamily="34" charset="0"/>
              <a:buChar char="•"/>
            </a:pPr>
            <a:r>
              <a:rPr lang="en-US" sz="3600" b="1" u="sng" dirty="0">
                <a:solidFill>
                  <a:srgbClr val="0070C0"/>
                </a:solidFill>
                <a:latin typeface="Gotham book"/>
              </a:rPr>
              <a:t>Why is it Significant:</a:t>
            </a:r>
            <a:r>
              <a:rPr lang="en-US" sz="3600" dirty="0">
                <a:solidFill>
                  <a:srgbClr val="0070C0"/>
                </a:solidFill>
                <a:latin typeface="Gotham book"/>
              </a:rPr>
              <a:t> Many Anglos and Tejanos were very upset with the laws, believing they would stop the growth and development of Texas and its economy.</a:t>
            </a:r>
            <a:endParaRPr lang="en-US" sz="3600" b="1" u="sng" dirty="0">
              <a:solidFill>
                <a:srgbClr val="0070C0"/>
              </a:solidFill>
              <a:latin typeface="Gotham book"/>
            </a:endParaRPr>
          </a:p>
        </p:txBody>
      </p:sp>
      <p:sp>
        <p:nvSpPr>
          <p:cNvPr id="9" name="TextBox 8">
            <a:extLst>
              <a:ext uri="{FF2B5EF4-FFF2-40B4-BE49-F238E27FC236}">
                <a16:creationId xmlns:a16="http://schemas.microsoft.com/office/drawing/2014/main" id="{B6DF70E4-7898-518C-8911-F493FFC6764D}"/>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C1779A2C-2778-1CD8-077F-B8FB8E10AB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605" y="220479"/>
            <a:ext cx="925793" cy="925793"/>
          </a:xfrm>
          <a:prstGeom prst="rect">
            <a:avLst/>
          </a:prstGeom>
        </p:spPr>
      </p:pic>
    </p:spTree>
    <p:extLst>
      <p:ext uri="{BB962C8B-B14F-4D97-AF65-F5344CB8AC3E}">
        <p14:creationId xmlns:p14="http://schemas.microsoft.com/office/powerpoint/2010/main" val="252747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76AC67C4-D703-E691-47A1-93CAA1D088D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42756C0-57F2-37E5-89CE-85EE636E7F38}"/>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180998B4-EB49-9732-B28A-13057FBFED7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DB162DD5-F51C-A052-0099-46D1D13978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7D4196A-58D9-5D79-485B-851586035AD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4784D7E7-B98B-5325-124F-9779DE6807BC}"/>
              </a:ext>
            </a:extLst>
          </p:cNvPr>
          <p:cNvSpPr txBox="1">
            <a:spLocks noGrp="1"/>
          </p:cNvSpPr>
          <p:nvPr>
            <p:ph type="title"/>
          </p:nvPr>
        </p:nvSpPr>
        <p:spPr>
          <a:xfrm>
            <a:off x="1544502" y="-236683"/>
            <a:ext cx="10059668" cy="988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200" b="1" dirty="0">
                <a:latin typeface="Gotham Medium"/>
              </a:rPr>
              <a:t>The Turtle Bayou Resolutions, 1832 </a:t>
            </a:r>
          </a:p>
        </p:txBody>
      </p:sp>
      <p:sp>
        <p:nvSpPr>
          <p:cNvPr id="11" name="TextBox 10">
            <a:extLst>
              <a:ext uri="{FF2B5EF4-FFF2-40B4-BE49-F238E27FC236}">
                <a16:creationId xmlns:a16="http://schemas.microsoft.com/office/drawing/2014/main" id="{47480184-B3DF-99D8-E0E4-FDA5C9B9CA99}"/>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6C08DDB-81CD-C12C-D0FB-FC81876255E8}"/>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365FF70F-4EB6-5A08-3657-05661D80E8FC}"/>
              </a:ext>
            </a:extLst>
          </p:cNvPr>
          <p:cNvSpPr txBox="1"/>
          <p:nvPr/>
        </p:nvSpPr>
        <p:spPr>
          <a:xfrm>
            <a:off x="1544502" y="849086"/>
            <a:ext cx="10626984" cy="6609502"/>
          </a:xfrm>
          <a:prstGeom prst="rect">
            <a:avLst/>
          </a:prstGeom>
          <a:noFill/>
        </p:spPr>
        <p:txBody>
          <a:bodyPr wrap="square" rtlCol="0">
            <a:spAutoFit/>
          </a:bodyPr>
          <a:lstStyle/>
          <a:p>
            <a:r>
              <a:rPr lang="en-US" sz="2150" dirty="0">
                <a:solidFill>
                  <a:srgbClr val="C00000"/>
                </a:solidFill>
                <a:latin typeface="Gotham Medium"/>
              </a:rPr>
              <a:t>A group of Anglo settlers met near present-day Houston at a place called </a:t>
            </a:r>
            <a:r>
              <a:rPr lang="en-US" sz="2150" b="1" dirty="0">
                <a:solidFill>
                  <a:srgbClr val="C00000"/>
                </a:solidFill>
                <a:latin typeface="Gotham Medium"/>
              </a:rPr>
              <a:t>Turtle Bayou </a:t>
            </a:r>
            <a:r>
              <a:rPr lang="en-US" sz="2150" dirty="0">
                <a:solidFill>
                  <a:srgbClr val="C00000"/>
                </a:solidFill>
                <a:latin typeface="Gotham Medium"/>
              </a:rPr>
              <a:t>in </a:t>
            </a:r>
            <a:r>
              <a:rPr lang="en-US" sz="2150" b="1" dirty="0">
                <a:solidFill>
                  <a:srgbClr val="C00000"/>
                </a:solidFill>
                <a:latin typeface="Gotham Medium"/>
              </a:rPr>
              <a:t>1832</a:t>
            </a:r>
            <a:r>
              <a:rPr lang="en-US" sz="2150" dirty="0">
                <a:solidFill>
                  <a:srgbClr val="C00000"/>
                </a:solidFill>
                <a:latin typeface="Gotham Medium"/>
              </a:rPr>
              <a:t>. They wanted to discuss what to do about some growing tensions in the area. They focused specifically on a Mexican military fort that had been established nearby at a place called </a:t>
            </a:r>
            <a:r>
              <a:rPr lang="en-US" sz="2150" b="1" dirty="0">
                <a:solidFill>
                  <a:srgbClr val="C00000"/>
                </a:solidFill>
                <a:latin typeface="Gotham Medium"/>
              </a:rPr>
              <a:t>Anahuac</a:t>
            </a:r>
            <a:r>
              <a:rPr lang="en-US" sz="2150" dirty="0">
                <a:solidFill>
                  <a:srgbClr val="C00000"/>
                </a:solidFill>
                <a:latin typeface="Gotham Medium"/>
              </a:rPr>
              <a:t> two years earlier. </a:t>
            </a:r>
            <a:r>
              <a:rPr lang="en-US" sz="2150" b="1" dirty="0">
                <a:solidFill>
                  <a:srgbClr val="002060"/>
                </a:solidFill>
                <a:latin typeface="Gotham Medium"/>
              </a:rPr>
              <a:t>Fort Anahuac </a:t>
            </a:r>
            <a:r>
              <a:rPr lang="en-US" sz="2150" dirty="0">
                <a:solidFill>
                  <a:srgbClr val="002060"/>
                </a:solidFill>
                <a:latin typeface="Gotham Medium"/>
              </a:rPr>
              <a:t>was founded as part of the requirements of the </a:t>
            </a:r>
            <a:r>
              <a:rPr lang="en-US" sz="2150" b="1" dirty="0">
                <a:solidFill>
                  <a:srgbClr val="002060"/>
                </a:solidFill>
                <a:latin typeface="Gotham Medium"/>
              </a:rPr>
              <a:t>Law of April 6, 1830</a:t>
            </a:r>
            <a:r>
              <a:rPr lang="en-US" sz="2150" dirty="0">
                <a:solidFill>
                  <a:srgbClr val="002060"/>
                </a:solidFill>
                <a:latin typeface="Gotham Medium"/>
              </a:rPr>
              <a:t>. The military at Fort Anahuac was intended to enforce state and federal laws in Texas. From 1830 to 1832 there were a series of disagreements between some of the local Anglos and the soldiers at the fort, </a:t>
            </a:r>
            <a:r>
              <a:rPr lang="en-US" sz="2150" b="1" dirty="0">
                <a:solidFill>
                  <a:srgbClr val="002060"/>
                </a:solidFill>
                <a:latin typeface="Gotham Medium"/>
              </a:rPr>
              <a:t>which resulted in a violent conflict in 1832. </a:t>
            </a:r>
          </a:p>
          <a:p>
            <a:endParaRPr lang="en-US" sz="1050" dirty="0">
              <a:latin typeface="Gotham Medium"/>
            </a:endParaRPr>
          </a:p>
          <a:p>
            <a:r>
              <a:rPr lang="en-US" sz="2150" dirty="0">
                <a:solidFill>
                  <a:schemeClr val="accent6">
                    <a:lumMod val="75000"/>
                  </a:schemeClr>
                </a:solidFill>
                <a:latin typeface="Gotham Medium"/>
              </a:rPr>
              <a:t>The group of Anglos who met at </a:t>
            </a:r>
            <a:r>
              <a:rPr lang="en-US" sz="2150" b="1" dirty="0">
                <a:solidFill>
                  <a:schemeClr val="accent6">
                    <a:lumMod val="75000"/>
                  </a:schemeClr>
                </a:solidFill>
                <a:latin typeface="Gotham Medium"/>
              </a:rPr>
              <a:t>Turtle Bayou </a:t>
            </a:r>
            <a:r>
              <a:rPr lang="en-US" sz="2150" dirty="0">
                <a:solidFill>
                  <a:schemeClr val="accent6">
                    <a:lumMod val="75000"/>
                  </a:schemeClr>
                </a:solidFill>
                <a:latin typeface="Gotham Medium"/>
              </a:rPr>
              <a:t>in 1832 wrote a document to the Mexican government explaining their point of view about the conflict at Anahuac and outlining their goals and hopes moving forward. This document was called the </a:t>
            </a:r>
            <a:r>
              <a:rPr lang="en-US" sz="2150" b="1" dirty="0">
                <a:solidFill>
                  <a:schemeClr val="accent6">
                    <a:lumMod val="75000"/>
                  </a:schemeClr>
                </a:solidFill>
                <a:latin typeface="Gotham Medium"/>
              </a:rPr>
              <a:t>Turtle Bayou Resolutions</a:t>
            </a:r>
            <a:r>
              <a:rPr lang="en-US" sz="2150" dirty="0">
                <a:solidFill>
                  <a:schemeClr val="accent6">
                    <a:lumMod val="75000"/>
                  </a:schemeClr>
                </a:solidFill>
                <a:latin typeface="Gotham Medium"/>
              </a:rPr>
              <a:t>.</a:t>
            </a:r>
          </a:p>
          <a:p>
            <a:endParaRPr lang="en-US" sz="1100" dirty="0">
              <a:latin typeface="Gotham Medium"/>
            </a:endParaRPr>
          </a:p>
          <a:p>
            <a:r>
              <a:rPr lang="en-US" sz="2150" dirty="0">
                <a:solidFill>
                  <a:srgbClr val="7030A0"/>
                </a:solidFill>
                <a:latin typeface="Gotham Medium"/>
              </a:rPr>
              <a:t>In the document, they stated that they were </a:t>
            </a:r>
            <a:r>
              <a:rPr lang="en-US" sz="2150" b="1" dirty="0">
                <a:solidFill>
                  <a:srgbClr val="7030A0"/>
                </a:solidFill>
                <a:latin typeface="Gotham Medium"/>
              </a:rPr>
              <a:t>dissatisfied with the recent rise in Centralist power in the government</a:t>
            </a:r>
            <a:r>
              <a:rPr lang="en-US" sz="2150" dirty="0">
                <a:solidFill>
                  <a:srgbClr val="7030A0"/>
                </a:solidFill>
                <a:latin typeface="Gotham Medium"/>
              </a:rPr>
              <a:t>. They claimed that was a major reason why they fought at Anahuac – because the leader of the fort was a Centralist. </a:t>
            </a:r>
            <a:r>
              <a:rPr lang="en-US" sz="2150" dirty="0">
                <a:solidFill>
                  <a:srgbClr val="C00000"/>
                </a:solidFill>
                <a:latin typeface="Gotham Medium"/>
              </a:rPr>
              <a:t>They stated their support for the </a:t>
            </a:r>
            <a:r>
              <a:rPr lang="en-US" sz="2150" b="1" dirty="0">
                <a:solidFill>
                  <a:srgbClr val="C00000"/>
                </a:solidFill>
                <a:latin typeface="Gotham Medium"/>
              </a:rPr>
              <a:t>Federalist</a:t>
            </a:r>
            <a:r>
              <a:rPr lang="en-US" sz="2150" dirty="0">
                <a:solidFill>
                  <a:srgbClr val="C00000"/>
                </a:solidFill>
                <a:latin typeface="Gotham Medium"/>
              </a:rPr>
              <a:t> </a:t>
            </a:r>
            <a:r>
              <a:rPr lang="en-US" sz="2150" b="1" dirty="0">
                <a:solidFill>
                  <a:srgbClr val="C00000"/>
                </a:solidFill>
                <a:latin typeface="Gotham Medium"/>
              </a:rPr>
              <a:t>Constitution of 1824</a:t>
            </a:r>
            <a:r>
              <a:rPr lang="en-US" sz="2150" dirty="0">
                <a:solidFill>
                  <a:srgbClr val="C00000"/>
                </a:solidFill>
                <a:latin typeface="Gotham Medium"/>
              </a:rPr>
              <a:t> and for the popular Federalist leader, </a:t>
            </a:r>
            <a:r>
              <a:rPr lang="en-US" sz="2150" b="1" dirty="0">
                <a:solidFill>
                  <a:srgbClr val="C00000"/>
                </a:solidFill>
                <a:latin typeface="Gotham Medium"/>
              </a:rPr>
              <a:t>Antonio </a:t>
            </a:r>
            <a:r>
              <a:rPr lang="en-US" sz="2150" b="1" i="0" dirty="0">
                <a:solidFill>
                  <a:srgbClr val="C00000"/>
                </a:solidFill>
                <a:effectLst/>
                <a:latin typeface="Gotham Medium"/>
              </a:rPr>
              <a:t>López</a:t>
            </a:r>
            <a:r>
              <a:rPr lang="en-US" sz="2400" b="0" i="0" dirty="0">
                <a:solidFill>
                  <a:srgbClr val="000000"/>
                </a:solidFill>
                <a:effectLst/>
                <a:latin typeface="Arial" panose="020B0604020202020204" pitchFamily="34" charset="0"/>
              </a:rPr>
              <a:t> </a:t>
            </a:r>
            <a:r>
              <a:rPr lang="en-US" sz="2150" b="1" dirty="0">
                <a:solidFill>
                  <a:srgbClr val="C00000"/>
                </a:solidFill>
                <a:latin typeface="Gotham Medium"/>
              </a:rPr>
              <a:t>de Santa Anna</a:t>
            </a:r>
            <a:r>
              <a:rPr lang="en-US" sz="2150" dirty="0">
                <a:solidFill>
                  <a:srgbClr val="C00000"/>
                </a:solidFill>
                <a:latin typeface="Gotham Medium"/>
              </a:rPr>
              <a:t>, who was fighting against the Centralist take-over of the Mexican government</a:t>
            </a:r>
            <a:r>
              <a:rPr lang="en-US" sz="2150" dirty="0">
                <a:latin typeface="Gotham Medium"/>
              </a:rPr>
              <a:t>. </a:t>
            </a:r>
            <a:r>
              <a:rPr lang="en-US" sz="2150" b="1" dirty="0">
                <a:solidFill>
                  <a:srgbClr val="C00000"/>
                </a:solidFill>
                <a:latin typeface="Gotham Medium"/>
              </a:rPr>
              <a:t>These men were clear, they supported federalism in Texas and Mexico!</a:t>
            </a:r>
          </a:p>
          <a:p>
            <a:endParaRPr lang="en-US" sz="2200" dirty="0">
              <a:latin typeface="Gotham Medium"/>
            </a:endParaRPr>
          </a:p>
          <a:p>
            <a:endParaRPr lang="en-US" dirty="0"/>
          </a:p>
          <a:p>
            <a:endParaRPr lang="en-US" dirty="0"/>
          </a:p>
        </p:txBody>
      </p:sp>
    </p:spTree>
    <p:extLst>
      <p:ext uri="{BB962C8B-B14F-4D97-AF65-F5344CB8AC3E}">
        <p14:creationId xmlns:p14="http://schemas.microsoft.com/office/powerpoint/2010/main" val="401527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EFF0-A8E1-2379-65F7-D265539D82B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FB206B6-A4DC-364F-CA1E-E92A575BB9EF}"/>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BC5554A8-7E58-C7C1-C397-8C32D61632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8A77C61C-46CC-64CB-4446-7A9BD4F196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0C58DF83-73EB-6768-39B3-2DBE91CA3BC7}"/>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Turtle Bayou Resolutions</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43CAA9D6-4470-23C1-5771-61AE926CED4A}"/>
              </a:ext>
            </a:extLst>
          </p:cNvPr>
          <p:cNvSpPr txBox="1"/>
          <p:nvPr/>
        </p:nvSpPr>
        <p:spPr>
          <a:xfrm>
            <a:off x="250371" y="1581202"/>
            <a:ext cx="12019603" cy="4078039"/>
          </a:xfrm>
          <a:prstGeom prst="rect">
            <a:avLst/>
          </a:prstGeom>
          <a:noFill/>
        </p:spPr>
        <p:txBody>
          <a:bodyPr wrap="square" rtlCol="0">
            <a:spAutoFit/>
          </a:bodyPr>
          <a:lstStyle/>
          <a:p>
            <a:pPr marL="571500" indent="-571500">
              <a:buFont typeface="Arial" panose="020B0604020202020204" pitchFamily="34" charset="0"/>
              <a:buChar char="•"/>
            </a:pPr>
            <a:r>
              <a:rPr lang="en-US" sz="3700" b="1" u="sng" dirty="0">
                <a:solidFill>
                  <a:srgbClr val="7030A0"/>
                </a:solidFill>
                <a:latin typeface="Gotham book"/>
              </a:rPr>
              <a:t>What:</a:t>
            </a:r>
            <a:r>
              <a:rPr lang="en-US" sz="3700" dirty="0">
                <a:solidFill>
                  <a:srgbClr val="7030A0"/>
                </a:solidFill>
                <a:latin typeface="Gotham book"/>
              </a:rPr>
              <a:t> A document explaining the Anglo point of view of the conflict at Fort Anahuac and showing support for the Federalists in the Mexican government.</a:t>
            </a:r>
          </a:p>
          <a:p>
            <a:pPr marL="571500" indent="-571500">
              <a:buFont typeface="Arial" panose="020B0604020202020204" pitchFamily="34" charset="0"/>
              <a:buChar char="•"/>
            </a:pPr>
            <a:r>
              <a:rPr lang="en-US" sz="3700" b="1" u="sng" dirty="0">
                <a:solidFill>
                  <a:srgbClr val="C00000"/>
                </a:solidFill>
                <a:latin typeface="Gotham book"/>
              </a:rPr>
              <a:t>Where:</a:t>
            </a:r>
            <a:r>
              <a:rPr lang="en-US" sz="3700" b="1" dirty="0">
                <a:solidFill>
                  <a:srgbClr val="C00000"/>
                </a:solidFill>
                <a:latin typeface="Gotham book"/>
              </a:rPr>
              <a:t> </a:t>
            </a:r>
            <a:r>
              <a:rPr lang="en-US" sz="3700" dirty="0">
                <a:solidFill>
                  <a:srgbClr val="C00000"/>
                </a:solidFill>
                <a:latin typeface="Gotham book"/>
              </a:rPr>
              <a:t>Near present-day Houston</a:t>
            </a:r>
          </a:p>
          <a:p>
            <a:pPr marL="571500" indent="-571500">
              <a:buFont typeface="Arial" panose="020B0604020202020204" pitchFamily="34" charset="0"/>
              <a:buChar char="•"/>
            </a:pPr>
            <a:r>
              <a:rPr lang="en-US" sz="3700" b="1" u="sng" dirty="0">
                <a:solidFill>
                  <a:srgbClr val="0070C0"/>
                </a:solidFill>
                <a:latin typeface="Gotham book"/>
              </a:rPr>
              <a:t>Why is it Significant:</a:t>
            </a:r>
            <a:r>
              <a:rPr lang="en-US" sz="3700" dirty="0">
                <a:solidFill>
                  <a:srgbClr val="0070C0"/>
                </a:solidFill>
                <a:latin typeface="Gotham book"/>
              </a:rPr>
              <a:t> Some Anglos in Texas were openly declaring support for Federalists in the ongoing debates between Centralists and Federalists across the country.</a:t>
            </a:r>
            <a:endParaRPr lang="en-US" sz="3700" b="1" u="sng" dirty="0">
              <a:solidFill>
                <a:srgbClr val="0070C0"/>
              </a:solidFill>
              <a:latin typeface="Gotham book"/>
            </a:endParaRPr>
          </a:p>
        </p:txBody>
      </p:sp>
      <p:sp>
        <p:nvSpPr>
          <p:cNvPr id="9" name="TextBox 8">
            <a:extLst>
              <a:ext uri="{FF2B5EF4-FFF2-40B4-BE49-F238E27FC236}">
                <a16:creationId xmlns:a16="http://schemas.microsoft.com/office/drawing/2014/main" id="{02706F5C-C51A-769C-59E8-8BB6293407E0}"/>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246F4102-0C7D-10F4-5789-2698848819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5663" y="220479"/>
            <a:ext cx="925793" cy="925793"/>
          </a:xfrm>
          <a:prstGeom prst="rect">
            <a:avLst/>
          </a:prstGeom>
        </p:spPr>
      </p:pic>
    </p:spTree>
    <p:extLst>
      <p:ext uri="{BB962C8B-B14F-4D97-AF65-F5344CB8AC3E}">
        <p14:creationId xmlns:p14="http://schemas.microsoft.com/office/powerpoint/2010/main" val="142513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99BED7F2-8159-E261-7E73-5F6A748297C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AE2CA7-0821-806B-2E97-221D6D301214}"/>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0D503557-ABA8-AEB7-A56D-729BF6FF220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DFEF6F06-CF3E-526F-B98D-9CB971AB7C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BEBF3D9-D8FE-9884-6FEB-92C73A62CFA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ECBAB3D8-9E74-04D1-A482-177B68F43F89}"/>
              </a:ext>
            </a:extLst>
          </p:cNvPr>
          <p:cNvSpPr txBox="1">
            <a:spLocks noGrp="1"/>
          </p:cNvSpPr>
          <p:nvPr>
            <p:ph type="title"/>
          </p:nvPr>
        </p:nvSpPr>
        <p:spPr>
          <a:xfrm>
            <a:off x="1543233" y="-106682"/>
            <a:ext cx="9851576" cy="988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Gotham Medium"/>
              </a:rPr>
              <a:t>The Conventions of 1832 &amp; 1833 </a:t>
            </a:r>
          </a:p>
        </p:txBody>
      </p:sp>
      <p:sp>
        <p:nvSpPr>
          <p:cNvPr id="11" name="TextBox 10">
            <a:extLst>
              <a:ext uri="{FF2B5EF4-FFF2-40B4-BE49-F238E27FC236}">
                <a16:creationId xmlns:a16="http://schemas.microsoft.com/office/drawing/2014/main" id="{FB0E2A51-1CC6-5679-8C83-8B8AB50E99AA}"/>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DFE5BE3-945B-36D0-5DFE-FEC708EC3FD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8B43FB89-9B65-3FC4-052D-444F4FA7342E}"/>
              </a:ext>
            </a:extLst>
          </p:cNvPr>
          <p:cNvSpPr txBox="1"/>
          <p:nvPr/>
        </p:nvSpPr>
        <p:spPr>
          <a:xfrm>
            <a:off x="1777010" y="816424"/>
            <a:ext cx="10273476" cy="7355860"/>
          </a:xfrm>
          <a:prstGeom prst="rect">
            <a:avLst/>
          </a:prstGeom>
          <a:noFill/>
        </p:spPr>
        <p:txBody>
          <a:bodyPr wrap="square" rtlCol="0">
            <a:spAutoFit/>
          </a:bodyPr>
          <a:lstStyle/>
          <a:p>
            <a:r>
              <a:rPr lang="en-US" sz="2150" dirty="0">
                <a:solidFill>
                  <a:srgbClr val="C00000"/>
                </a:solidFill>
                <a:latin typeface="Gotham Medium"/>
              </a:rPr>
              <a:t>In </a:t>
            </a:r>
            <a:r>
              <a:rPr lang="en-US" sz="2150" b="1" dirty="0">
                <a:solidFill>
                  <a:srgbClr val="C00000"/>
                </a:solidFill>
                <a:latin typeface="Gotham Medium"/>
              </a:rPr>
              <a:t>1832</a:t>
            </a:r>
            <a:r>
              <a:rPr lang="en-US" sz="2150" dirty="0">
                <a:solidFill>
                  <a:srgbClr val="C00000"/>
                </a:solidFill>
                <a:latin typeface="Gotham Medium"/>
              </a:rPr>
              <a:t> and </a:t>
            </a:r>
            <a:r>
              <a:rPr lang="en-US" sz="2150" b="1" dirty="0">
                <a:solidFill>
                  <a:srgbClr val="C00000"/>
                </a:solidFill>
                <a:latin typeface="Gotham Medium"/>
              </a:rPr>
              <a:t>1833</a:t>
            </a:r>
            <a:r>
              <a:rPr lang="en-US" sz="2150" dirty="0">
                <a:solidFill>
                  <a:srgbClr val="C00000"/>
                </a:solidFill>
                <a:latin typeface="Gotham Medium"/>
              </a:rPr>
              <a:t>, more than </a:t>
            </a:r>
            <a:r>
              <a:rPr lang="en-US" sz="2150" b="1" dirty="0">
                <a:solidFill>
                  <a:srgbClr val="C00000"/>
                </a:solidFill>
                <a:latin typeface="Gotham Medium"/>
              </a:rPr>
              <a:t>50 Anglo delegates </a:t>
            </a:r>
            <a:r>
              <a:rPr lang="en-US" sz="2150" dirty="0">
                <a:solidFill>
                  <a:srgbClr val="C00000"/>
                </a:solidFill>
                <a:latin typeface="Gotham Medium"/>
              </a:rPr>
              <a:t>from across Texas met at </a:t>
            </a:r>
            <a:r>
              <a:rPr lang="en-US" sz="2150" b="1" dirty="0">
                <a:solidFill>
                  <a:srgbClr val="C00000"/>
                </a:solidFill>
                <a:latin typeface="Gotham Medium"/>
              </a:rPr>
              <a:t>San Felipe de Austin</a:t>
            </a:r>
            <a:r>
              <a:rPr lang="en-US" sz="2150" dirty="0">
                <a:solidFill>
                  <a:srgbClr val="C00000"/>
                </a:solidFill>
                <a:latin typeface="Gotham Medium"/>
              </a:rPr>
              <a:t> to discuss important issues related to the recent tensions that had been increasing across Texas and Mexico. </a:t>
            </a:r>
          </a:p>
          <a:p>
            <a:endParaRPr lang="en-US" sz="1000" dirty="0">
              <a:latin typeface="Gotham Medium"/>
            </a:endParaRPr>
          </a:p>
          <a:p>
            <a:r>
              <a:rPr lang="en-US" sz="2150" b="1" dirty="0">
                <a:solidFill>
                  <a:srgbClr val="003296"/>
                </a:solidFill>
                <a:latin typeface="Gotham Medium"/>
              </a:rPr>
              <a:t>Stephen F. Austin </a:t>
            </a:r>
            <a:r>
              <a:rPr lang="en-US" sz="2150" dirty="0">
                <a:solidFill>
                  <a:srgbClr val="003296"/>
                </a:solidFill>
                <a:latin typeface="Gotham Medium"/>
              </a:rPr>
              <a:t>was elected </a:t>
            </a:r>
            <a:r>
              <a:rPr lang="en-US" sz="2150" b="1" dirty="0">
                <a:solidFill>
                  <a:srgbClr val="003296"/>
                </a:solidFill>
                <a:latin typeface="Gotham Medium"/>
              </a:rPr>
              <a:t>president</a:t>
            </a:r>
            <a:r>
              <a:rPr lang="en-US" sz="2150" dirty="0">
                <a:solidFill>
                  <a:srgbClr val="003296"/>
                </a:solidFill>
                <a:latin typeface="Gotham Medium"/>
              </a:rPr>
              <a:t> of the conventions. At the conventions, the delegates made a list of requests that they wanted to present to the Mexican government. First, they requested that the government </a:t>
            </a:r>
            <a:r>
              <a:rPr lang="en-US" sz="2150" b="1" dirty="0">
                <a:solidFill>
                  <a:srgbClr val="003296"/>
                </a:solidFill>
                <a:latin typeface="Gotham Medium"/>
              </a:rPr>
              <a:t>repeal the anti-immigration portion of the Law of April 6, 1830</a:t>
            </a:r>
            <a:r>
              <a:rPr lang="en-US" sz="2150" dirty="0">
                <a:solidFill>
                  <a:srgbClr val="003296"/>
                </a:solidFill>
                <a:latin typeface="Gotham Medium"/>
              </a:rPr>
              <a:t>. This would allow U.S. citizens to resume immigrating to Texas. </a:t>
            </a:r>
            <a:r>
              <a:rPr lang="en-US" sz="2150" dirty="0">
                <a:solidFill>
                  <a:schemeClr val="accent6">
                    <a:lumMod val="75000"/>
                  </a:schemeClr>
                </a:solidFill>
                <a:latin typeface="Gotham Medium"/>
              </a:rPr>
              <a:t>They also requested that the </a:t>
            </a:r>
            <a:r>
              <a:rPr lang="en-US" sz="2150" b="1" dirty="0">
                <a:solidFill>
                  <a:schemeClr val="accent6">
                    <a:lumMod val="75000"/>
                  </a:schemeClr>
                </a:solidFill>
                <a:latin typeface="Gotham Medium"/>
              </a:rPr>
              <a:t>tariff, or tax on materials from the U.S., be removed</a:t>
            </a:r>
            <a:r>
              <a:rPr lang="en-US" sz="2150" dirty="0">
                <a:solidFill>
                  <a:schemeClr val="accent6">
                    <a:lumMod val="75000"/>
                  </a:schemeClr>
                </a:solidFill>
                <a:latin typeface="Gotham Medium"/>
              </a:rPr>
              <a:t>. They also requested support in defense against Texas Indian attacks and land for public schools. </a:t>
            </a:r>
          </a:p>
          <a:p>
            <a:endParaRPr lang="en-US" sz="900" dirty="0">
              <a:latin typeface="Gotham Medium"/>
            </a:endParaRPr>
          </a:p>
          <a:p>
            <a:r>
              <a:rPr lang="en-US" sz="2150" dirty="0">
                <a:solidFill>
                  <a:srgbClr val="7030A0"/>
                </a:solidFill>
                <a:latin typeface="Gotham Medium"/>
              </a:rPr>
              <a:t>One of the biggest requests they made was </a:t>
            </a:r>
            <a:r>
              <a:rPr lang="en-US" sz="2150" b="1" dirty="0">
                <a:solidFill>
                  <a:srgbClr val="7030A0"/>
                </a:solidFill>
                <a:latin typeface="Gotham Medium"/>
              </a:rPr>
              <a:t>for Texas to become its own state, separate from Coahuila.</a:t>
            </a:r>
            <a:r>
              <a:rPr lang="en-US" sz="2150" dirty="0">
                <a:solidFill>
                  <a:srgbClr val="7030A0"/>
                </a:solidFill>
                <a:latin typeface="Gotham Medium"/>
              </a:rPr>
              <a:t> They were very confident about receiving approval. They even created a committee led by an Anglo man named </a:t>
            </a:r>
            <a:r>
              <a:rPr lang="en-US" sz="2150" b="1" dirty="0">
                <a:solidFill>
                  <a:srgbClr val="7030A0"/>
                </a:solidFill>
                <a:latin typeface="Gotham Medium"/>
              </a:rPr>
              <a:t>Sam Houston </a:t>
            </a:r>
            <a:r>
              <a:rPr lang="en-US" sz="2150" dirty="0">
                <a:solidFill>
                  <a:srgbClr val="7030A0"/>
                </a:solidFill>
                <a:latin typeface="Gotham Medium"/>
              </a:rPr>
              <a:t>to write a state </a:t>
            </a:r>
            <a:r>
              <a:rPr lang="en-US" sz="2150" b="1" dirty="0">
                <a:solidFill>
                  <a:srgbClr val="7030A0"/>
                </a:solidFill>
                <a:latin typeface="Gotham Medium"/>
              </a:rPr>
              <a:t>constitution</a:t>
            </a:r>
            <a:r>
              <a:rPr lang="en-US" sz="2150" dirty="0">
                <a:solidFill>
                  <a:srgbClr val="7030A0"/>
                </a:solidFill>
                <a:latin typeface="Gotham Medium"/>
              </a:rPr>
              <a:t>. They planned to submit the constitution to the federal Congress in Mexico City when they received approval for statehood. </a:t>
            </a:r>
          </a:p>
          <a:p>
            <a:endParaRPr lang="en-US" sz="1000" dirty="0">
              <a:latin typeface="Gotham Medium"/>
            </a:endParaRPr>
          </a:p>
          <a:p>
            <a:r>
              <a:rPr lang="en-US" sz="2150" dirty="0">
                <a:solidFill>
                  <a:srgbClr val="C00000"/>
                </a:solidFill>
                <a:latin typeface="Gotham Medium"/>
              </a:rPr>
              <a:t>With their list of requests in hand, </a:t>
            </a:r>
            <a:r>
              <a:rPr lang="en-US" sz="2150" b="1" dirty="0">
                <a:solidFill>
                  <a:srgbClr val="C00000"/>
                </a:solidFill>
                <a:latin typeface="Gotham Medium"/>
              </a:rPr>
              <a:t>Stephen F. Austin </a:t>
            </a:r>
            <a:r>
              <a:rPr lang="en-US" sz="2150" dirty="0">
                <a:solidFill>
                  <a:srgbClr val="C00000"/>
                </a:solidFill>
                <a:latin typeface="Gotham Medium"/>
              </a:rPr>
              <a:t>set off for </a:t>
            </a:r>
            <a:r>
              <a:rPr lang="en-US" sz="2150" b="1" dirty="0">
                <a:solidFill>
                  <a:srgbClr val="C00000"/>
                </a:solidFill>
                <a:latin typeface="Gotham Medium"/>
              </a:rPr>
              <a:t>Mexico City </a:t>
            </a:r>
            <a:r>
              <a:rPr lang="en-US" sz="2150" dirty="0">
                <a:solidFill>
                  <a:srgbClr val="C00000"/>
                </a:solidFill>
                <a:latin typeface="Gotham Medium"/>
              </a:rPr>
              <a:t>in </a:t>
            </a:r>
            <a:r>
              <a:rPr lang="en-US" sz="2150" b="1" dirty="0">
                <a:solidFill>
                  <a:srgbClr val="C00000"/>
                </a:solidFill>
                <a:latin typeface="Gotham Medium"/>
              </a:rPr>
              <a:t>1833</a:t>
            </a:r>
            <a:r>
              <a:rPr lang="en-US" sz="2150" dirty="0">
                <a:solidFill>
                  <a:srgbClr val="C00000"/>
                </a:solidFill>
                <a:latin typeface="Gotham Medium"/>
              </a:rPr>
              <a:t> to present the Anglo requests to the Mexican government.</a:t>
            </a:r>
          </a:p>
          <a:p>
            <a:endParaRPr lang="en-US" sz="2150" dirty="0">
              <a:latin typeface="Gotham Medium"/>
            </a:endParaRPr>
          </a:p>
          <a:p>
            <a:endParaRPr lang="en-US" sz="2200" dirty="0">
              <a:latin typeface="Gotham Medium"/>
            </a:endParaRPr>
          </a:p>
          <a:p>
            <a:endParaRPr lang="en-US" sz="2200" dirty="0">
              <a:latin typeface="Gotham Medium"/>
            </a:endParaRPr>
          </a:p>
          <a:p>
            <a:endParaRPr lang="en-US" sz="2200" dirty="0">
              <a:latin typeface="Gotham Medium"/>
            </a:endParaRPr>
          </a:p>
        </p:txBody>
      </p:sp>
    </p:spTree>
    <p:extLst>
      <p:ext uri="{BB962C8B-B14F-4D97-AF65-F5344CB8AC3E}">
        <p14:creationId xmlns:p14="http://schemas.microsoft.com/office/powerpoint/2010/main" val="387454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F942-3147-C9DC-5F4D-6818F063A78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B09ABE-F9E5-4A85-49D8-9DDDC292800A}"/>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E8A5FDB8-58AA-94FA-6EF7-DDC72F2E73C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41CF5A82-4110-852A-1B81-7DF340A296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C2A17C76-3B54-9886-3C39-0178FD8AA2E3}"/>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Conventions of 182 &amp; 1833</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C4CF53ED-E6C6-AB45-4286-552ACEF2DE98}"/>
              </a:ext>
            </a:extLst>
          </p:cNvPr>
          <p:cNvSpPr txBox="1"/>
          <p:nvPr/>
        </p:nvSpPr>
        <p:spPr>
          <a:xfrm>
            <a:off x="250371" y="1581202"/>
            <a:ext cx="12019603" cy="4955203"/>
          </a:xfrm>
          <a:prstGeom prst="rect">
            <a:avLst/>
          </a:prstGeom>
          <a:noFill/>
        </p:spPr>
        <p:txBody>
          <a:bodyPr wrap="square" rtlCol="0">
            <a:spAutoFit/>
          </a:bodyPr>
          <a:lstStyle/>
          <a:p>
            <a:pPr marL="571500" indent="-571500">
              <a:buFont typeface="Arial" panose="020B0604020202020204" pitchFamily="34" charset="0"/>
              <a:buChar char="•"/>
            </a:pPr>
            <a:r>
              <a:rPr lang="en-US" sz="3600" b="1" u="sng" dirty="0">
                <a:solidFill>
                  <a:srgbClr val="7030A0"/>
                </a:solidFill>
                <a:latin typeface="Gotham book"/>
              </a:rPr>
              <a:t>What:</a:t>
            </a:r>
            <a:r>
              <a:rPr lang="en-US" sz="3600" dirty="0">
                <a:solidFill>
                  <a:srgbClr val="7030A0"/>
                </a:solidFill>
                <a:latin typeface="Gotham book"/>
              </a:rPr>
              <a:t> Two meetings of Anglo delegates to write a list of requests for the Mexican government.</a:t>
            </a:r>
          </a:p>
          <a:p>
            <a:pPr marL="1028700" lvl="1" indent="-571500">
              <a:buFont typeface="Arial" panose="020B0604020202020204" pitchFamily="34" charset="0"/>
              <a:buChar char="•"/>
            </a:pPr>
            <a:r>
              <a:rPr lang="en-US" sz="3200" dirty="0">
                <a:solidFill>
                  <a:schemeClr val="accent6">
                    <a:lumMod val="75000"/>
                  </a:schemeClr>
                </a:solidFill>
                <a:latin typeface="Gotham book"/>
              </a:rPr>
              <a:t>Repeal the anti-immigration laws from the Law of April 6, 1830</a:t>
            </a:r>
          </a:p>
          <a:p>
            <a:pPr marL="1028700" lvl="1" indent="-571500">
              <a:buFont typeface="Arial" panose="020B0604020202020204" pitchFamily="34" charset="0"/>
              <a:buChar char="•"/>
            </a:pPr>
            <a:r>
              <a:rPr lang="en-US" sz="3200" dirty="0">
                <a:solidFill>
                  <a:srgbClr val="003296"/>
                </a:solidFill>
                <a:latin typeface="Gotham book"/>
              </a:rPr>
              <a:t>Remove the tariff on U.S. goods</a:t>
            </a:r>
          </a:p>
          <a:p>
            <a:pPr marL="1028700" lvl="1" indent="-571500">
              <a:buFont typeface="Arial" panose="020B0604020202020204" pitchFamily="34" charset="0"/>
              <a:buChar char="•"/>
            </a:pPr>
            <a:r>
              <a:rPr lang="en-US" sz="3200" dirty="0">
                <a:solidFill>
                  <a:schemeClr val="accent2">
                    <a:lumMod val="75000"/>
                  </a:schemeClr>
                </a:solidFill>
                <a:latin typeface="Gotham book"/>
              </a:rPr>
              <a:t>Grant separate statehood for Texas</a:t>
            </a:r>
          </a:p>
          <a:p>
            <a:pPr marL="571500" indent="-571500">
              <a:buFont typeface="Arial" panose="020B0604020202020204" pitchFamily="34" charset="0"/>
              <a:buChar char="•"/>
            </a:pPr>
            <a:r>
              <a:rPr lang="en-US" sz="3600" b="1" u="sng" dirty="0">
                <a:solidFill>
                  <a:schemeClr val="accent6">
                    <a:lumMod val="75000"/>
                  </a:schemeClr>
                </a:solidFill>
                <a:latin typeface="Gotham book"/>
              </a:rPr>
              <a:t>Who:</a:t>
            </a:r>
            <a:r>
              <a:rPr lang="en-US" sz="3600" b="1" dirty="0">
                <a:solidFill>
                  <a:schemeClr val="accent6">
                    <a:lumMod val="75000"/>
                  </a:schemeClr>
                </a:solidFill>
                <a:latin typeface="Gotham book"/>
              </a:rPr>
              <a:t> </a:t>
            </a:r>
            <a:r>
              <a:rPr lang="en-US" sz="3600" dirty="0">
                <a:solidFill>
                  <a:schemeClr val="accent6">
                    <a:lumMod val="75000"/>
                  </a:schemeClr>
                </a:solidFill>
                <a:latin typeface="Gotham book"/>
              </a:rPr>
              <a:t>President of Convention: Stephen F. Austin</a:t>
            </a:r>
          </a:p>
          <a:p>
            <a:pPr marL="571500" indent="-571500">
              <a:buFont typeface="Arial" panose="020B0604020202020204" pitchFamily="34" charset="0"/>
              <a:buChar char="•"/>
            </a:pPr>
            <a:r>
              <a:rPr lang="en-US" sz="3600" b="1" u="sng" dirty="0">
                <a:solidFill>
                  <a:srgbClr val="C00000"/>
                </a:solidFill>
                <a:latin typeface="Gotham book"/>
              </a:rPr>
              <a:t>Where:</a:t>
            </a:r>
            <a:r>
              <a:rPr lang="en-US" sz="3600" dirty="0">
                <a:solidFill>
                  <a:srgbClr val="C00000"/>
                </a:solidFill>
                <a:latin typeface="Gotham book"/>
              </a:rPr>
              <a:t> San Felipe de Austin (near Houston)</a:t>
            </a:r>
            <a:endParaRPr lang="en-US" sz="3600" b="1" u="sng" dirty="0">
              <a:solidFill>
                <a:srgbClr val="C00000"/>
              </a:solidFill>
              <a:latin typeface="Gotham book"/>
            </a:endParaRPr>
          </a:p>
          <a:p>
            <a:pPr marL="571500" indent="-571500">
              <a:buFont typeface="Arial" panose="020B0604020202020204" pitchFamily="34" charset="0"/>
              <a:buChar char="•"/>
            </a:pPr>
            <a:r>
              <a:rPr lang="en-US" sz="3600" b="1" u="sng" dirty="0">
                <a:solidFill>
                  <a:srgbClr val="0070C0"/>
                </a:solidFill>
                <a:latin typeface="Gotham book"/>
              </a:rPr>
              <a:t>Why is it Significant:</a:t>
            </a:r>
            <a:r>
              <a:rPr lang="en-US" sz="3600" dirty="0">
                <a:solidFill>
                  <a:srgbClr val="0070C0"/>
                </a:solidFill>
                <a:latin typeface="Gotham book"/>
              </a:rPr>
              <a:t> Anglos in Texas were organizing in support of development and statehood for Texas.</a:t>
            </a:r>
            <a:endParaRPr lang="en-US" sz="3600" b="1" u="sng" dirty="0">
              <a:solidFill>
                <a:srgbClr val="0070C0"/>
              </a:solidFill>
              <a:latin typeface="Gotham book"/>
            </a:endParaRPr>
          </a:p>
        </p:txBody>
      </p:sp>
      <p:sp>
        <p:nvSpPr>
          <p:cNvPr id="9" name="TextBox 8">
            <a:extLst>
              <a:ext uri="{FF2B5EF4-FFF2-40B4-BE49-F238E27FC236}">
                <a16:creationId xmlns:a16="http://schemas.microsoft.com/office/drawing/2014/main" id="{32312A4A-8724-E5B9-4992-9A4457171723}"/>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E7ED53E7-0B28-27FB-C6AB-C5235622C0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8321" y="220479"/>
            <a:ext cx="925793" cy="925793"/>
          </a:xfrm>
          <a:prstGeom prst="rect">
            <a:avLst/>
          </a:prstGeom>
        </p:spPr>
      </p:pic>
    </p:spTree>
    <p:extLst>
      <p:ext uri="{BB962C8B-B14F-4D97-AF65-F5344CB8AC3E}">
        <p14:creationId xmlns:p14="http://schemas.microsoft.com/office/powerpoint/2010/main" val="143753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164EAB97-740F-3279-7868-E581F6976B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C901E58-40A9-068E-9552-78B3A31F652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1F9D39C6-B910-CD9E-821B-E43C56FAC81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0CD17DFF-F2CA-C22B-7B99-6EB82331D8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4B2BF32-51F9-22C8-DA86-683D608E6F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0AE7E17D-F37C-201F-40B3-46EA99E215B1}"/>
              </a:ext>
            </a:extLst>
          </p:cNvPr>
          <p:cNvSpPr txBox="1">
            <a:spLocks noGrp="1"/>
          </p:cNvSpPr>
          <p:nvPr>
            <p:ph type="title"/>
          </p:nvPr>
        </p:nvSpPr>
        <p:spPr>
          <a:xfrm>
            <a:off x="1554118" y="-154594"/>
            <a:ext cx="10277384" cy="988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The Arrest of Stephen F. Austin,  1833 </a:t>
            </a:r>
          </a:p>
        </p:txBody>
      </p:sp>
      <p:sp>
        <p:nvSpPr>
          <p:cNvPr id="11" name="TextBox 10">
            <a:extLst>
              <a:ext uri="{FF2B5EF4-FFF2-40B4-BE49-F238E27FC236}">
                <a16:creationId xmlns:a16="http://schemas.microsoft.com/office/drawing/2014/main" id="{F7F98559-8324-F7C7-D27B-A1BEC6AFEC4E}"/>
              </a:ext>
              <a:ext uri="{C183D7F6-B498-43B3-948B-1728B52AA6E4}">
                <adec:decorative xmlns:adec="http://schemas.microsoft.com/office/drawing/2017/decorative" val="1"/>
              </a:ext>
            </a:extLst>
          </p:cNvPr>
          <p:cNvSpPr txBox="1"/>
          <p:nvPr/>
        </p:nvSpPr>
        <p:spPr>
          <a:xfrm>
            <a:off x="8485365" y="649692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45BB6DD-FA6D-DFA8-943C-C2F09DBEC00F}"/>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8F1D0BAF-F3B8-189D-D5E6-48D7819FECB1}"/>
              </a:ext>
            </a:extLst>
          </p:cNvPr>
          <p:cNvSpPr txBox="1"/>
          <p:nvPr/>
        </p:nvSpPr>
        <p:spPr>
          <a:xfrm>
            <a:off x="1641088" y="744623"/>
            <a:ext cx="10530398" cy="5816977"/>
          </a:xfrm>
          <a:prstGeom prst="rect">
            <a:avLst/>
          </a:prstGeom>
          <a:noFill/>
        </p:spPr>
        <p:txBody>
          <a:bodyPr wrap="square" rtlCol="0">
            <a:spAutoFit/>
          </a:bodyPr>
          <a:lstStyle/>
          <a:p>
            <a:r>
              <a:rPr lang="en-US" sz="2100" dirty="0">
                <a:solidFill>
                  <a:srgbClr val="C00000"/>
                </a:solidFill>
                <a:latin typeface="Gotham Medium"/>
              </a:rPr>
              <a:t>When the </a:t>
            </a:r>
            <a:r>
              <a:rPr lang="en-US" sz="2100" b="1" dirty="0">
                <a:solidFill>
                  <a:srgbClr val="C00000"/>
                </a:solidFill>
                <a:latin typeface="Gotham Medium"/>
              </a:rPr>
              <a:t>Convention of 1833 </a:t>
            </a:r>
            <a:r>
              <a:rPr lang="en-US" sz="2100" dirty="0">
                <a:solidFill>
                  <a:srgbClr val="C00000"/>
                </a:solidFill>
                <a:latin typeface="Gotham Medium"/>
              </a:rPr>
              <a:t>ended, </a:t>
            </a:r>
            <a:r>
              <a:rPr lang="en-US" sz="2100" b="1" dirty="0">
                <a:solidFill>
                  <a:srgbClr val="C00000"/>
                </a:solidFill>
                <a:latin typeface="Gotham Medium"/>
              </a:rPr>
              <a:t>Stephen F. Austin </a:t>
            </a:r>
            <a:r>
              <a:rPr lang="en-US" sz="2100" dirty="0">
                <a:solidFill>
                  <a:srgbClr val="C00000"/>
                </a:solidFill>
                <a:latin typeface="Gotham Medium"/>
              </a:rPr>
              <a:t>traveled the nearly one thousand miles to </a:t>
            </a:r>
            <a:r>
              <a:rPr lang="en-US" sz="2100" b="1" dirty="0">
                <a:solidFill>
                  <a:srgbClr val="C00000"/>
                </a:solidFill>
                <a:latin typeface="Gotham Medium"/>
              </a:rPr>
              <a:t>Mexico City </a:t>
            </a:r>
            <a:r>
              <a:rPr lang="en-US" sz="2100" dirty="0">
                <a:solidFill>
                  <a:srgbClr val="C00000"/>
                </a:solidFill>
                <a:latin typeface="Gotham Medium"/>
              </a:rPr>
              <a:t>to present the list of Anglo requests to the newly elected Mexican president – </a:t>
            </a:r>
            <a:r>
              <a:rPr lang="en-US" sz="2100" b="1" dirty="0">
                <a:solidFill>
                  <a:srgbClr val="C00000"/>
                </a:solidFill>
                <a:latin typeface="Gotham Medium"/>
              </a:rPr>
              <a:t>Antonio </a:t>
            </a:r>
            <a:r>
              <a:rPr lang="en-US" sz="2100" b="1" i="0" dirty="0">
                <a:solidFill>
                  <a:srgbClr val="C00000"/>
                </a:solidFill>
                <a:effectLst/>
                <a:latin typeface="Gotham Medium"/>
              </a:rPr>
              <a:t>López</a:t>
            </a:r>
            <a:r>
              <a:rPr lang="en-US" sz="2100" b="1" dirty="0">
                <a:solidFill>
                  <a:srgbClr val="C00000"/>
                </a:solidFill>
                <a:latin typeface="Gotham Medium"/>
              </a:rPr>
              <a:t> de Santa Anna</a:t>
            </a:r>
            <a:r>
              <a:rPr lang="en-US" sz="2100" dirty="0">
                <a:solidFill>
                  <a:srgbClr val="C00000"/>
                </a:solidFill>
                <a:latin typeface="Gotham Medium"/>
              </a:rPr>
              <a:t>. Austin and many other Anglos were incredibly optimistic about this meeting.  After all, Santa Anna supported </a:t>
            </a:r>
            <a:r>
              <a:rPr lang="en-US" sz="2100" b="1" dirty="0">
                <a:solidFill>
                  <a:srgbClr val="C00000"/>
                </a:solidFill>
                <a:latin typeface="Gotham Medium"/>
              </a:rPr>
              <a:t>Federalism</a:t>
            </a:r>
            <a:r>
              <a:rPr lang="en-US" sz="2100" dirty="0">
                <a:solidFill>
                  <a:srgbClr val="C00000"/>
                </a:solidFill>
                <a:latin typeface="Gotham Medium"/>
              </a:rPr>
              <a:t> and had made his name as a man of the people! </a:t>
            </a:r>
          </a:p>
          <a:p>
            <a:endParaRPr lang="en-US" sz="700" dirty="0">
              <a:latin typeface="Gotham Medium"/>
            </a:endParaRPr>
          </a:p>
          <a:p>
            <a:r>
              <a:rPr lang="en-US" sz="2100" b="1" dirty="0">
                <a:solidFill>
                  <a:srgbClr val="002060"/>
                </a:solidFill>
                <a:latin typeface="Gotham Medium"/>
              </a:rPr>
              <a:t>Things did not go as planned, however</a:t>
            </a:r>
            <a:r>
              <a:rPr lang="en-US" sz="2100" dirty="0">
                <a:solidFill>
                  <a:srgbClr val="002060"/>
                </a:solidFill>
                <a:latin typeface="Gotham Medium"/>
              </a:rPr>
              <a:t>. At the time, the </a:t>
            </a:r>
            <a:r>
              <a:rPr lang="en-US" sz="2100" b="1" dirty="0">
                <a:solidFill>
                  <a:srgbClr val="002060"/>
                </a:solidFill>
                <a:latin typeface="Gotham Medium"/>
              </a:rPr>
              <a:t>Centralists</a:t>
            </a:r>
            <a:r>
              <a:rPr lang="en-US" sz="2100" dirty="0">
                <a:solidFill>
                  <a:srgbClr val="002060"/>
                </a:solidFill>
                <a:latin typeface="Gotham Medium"/>
              </a:rPr>
              <a:t> in the government and within the military were gaining more and more power. </a:t>
            </a:r>
            <a:r>
              <a:rPr lang="en-US" sz="2100" b="1" dirty="0">
                <a:solidFill>
                  <a:srgbClr val="002060"/>
                </a:solidFill>
                <a:latin typeface="Gotham Medium"/>
              </a:rPr>
              <a:t>Santa Anna </a:t>
            </a:r>
            <a:r>
              <a:rPr lang="en-US" sz="2100" dirty="0">
                <a:solidFill>
                  <a:srgbClr val="002060"/>
                </a:solidFill>
                <a:latin typeface="Gotham Medium"/>
              </a:rPr>
              <a:t>surprised many of his supporters when he decided to join the side of the </a:t>
            </a:r>
            <a:r>
              <a:rPr lang="en-US" sz="2100" b="1" dirty="0">
                <a:solidFill>
                  <a:srgbClr val="002060"/>
                </a:solidFill>
                <a:latin typeface="Gotham Medium"/>
              </a:rPr>
              <a:t>Centralists</a:t>
            </a:r>
            <a:r>
              <a:rPr lang="en-US" sz="2100" dirty="0">
                <a:solidFill>
                  <a:srgbClr val="002060"/>
                </a:solidFill>
                <a:latin typeface="Gotham Medium"/>
              </a:rPr>
              <a:t> in 1833. Now in power, the Centralists got rid of the </a:t>
            </a:r>
            <a:r>
              <a:rPr lang="en-US" sz="2100" b="1" dirty="0">
                <a:solidFill>
                  <a:srgbClr val="002060"/>
                </a:solidFill>
                <a:latin typeface="Gotham Medium"/>
              </a:rPr>
              <a:t>Federalist Constitution of 1824, </a:t>
            </a:r>
            <a:r>
              <a:rPr lang="en-US" sz="2100" dirty="0">
                <a:solidFill>
                  <a:srgbClr val="002060"/>
                </a:solidFill>
                <a:latin typeface="Gotham Medium"/>
              </a:rPr>
              <a:t>which had guaranteed powers and rights to the people and states. Many Federalists across Mexico were furious and felt betrayed. </a:t>
            </a:r>
          </a:p>
          <a:p>
            <a:endParaRPr lang="en-US" sz="800" dirty="0">
              <a:latin typeface="Gotham Medium"/>
            </a:endParaRPr>
          </a:p>
          <a:p>
            <a:r>
              <a:rPr lang="en-US" sz="2100" dirty="0">
                <a:solidFill>
                  <a:schemeClr val="accent6">
                    <a:lumMod val="75000"/>
                  </a:schemeClr>
                </a:solidFill>
                <a:latin typeface="Gotham Medium"/>
              </a:rPr>
              <a:t>When </a:t>
            </a:r>
            <a:r>
              <a:rPr lang="en-US" sz="2100" b="1" dirty="0">
                <a:solidFill>
                  <a:schemeClr val="accent6">
                    <a:lumMod val="75000"/>
                  </a:schemeClr>
                </a:solidFill>
                <a:latin typeface="Gotham Medium"/>
              </a:rPr>
              <a:t>Santa Anna </a:t>
            </a:r>
            <a:r>
              <a:rPr lang="en-US" sz="2100" dirty="0">
                <a:solidFill>
                  <a:schemeClr val="accent6">
                    <a:lumMod val="75000"/>
                  </a:schemeClr>
                </a:solidFill>
                <a:latin typeface="Gotham Medium"/>
              </a:rPr>
              <a:t>met with </a:t>
            </a:r>
            <a:r>
              <a:rPr lang="en-US" sz="2100" b="1" dirty="0">
                <a:solidFill>
                  <a:schemeClr val="accent6">
                    <a:lumMod val="75000"/>
                  </a:schemeClr>
                </a:solidFill>
                <a:latin typeface="Gotham Medium"/>
              </a:rPr>
              <a:t>Austin</a:t>
            </a:r>
            <a:r>
              <a:rPr lang="en-US" sz="2100" dirty="0">
                <a:solidFill>
                  <a:schemeClr val="accent6">
                    <a:lumMod val="75000"/>
                  </a:schemeClr>
                </a:solidFill>
                <a:latin typeface="Gotham Medium"/>
              </a:rPr>
              <a:t>, Santa Anna refused to address the requests that the Anglos in Texas had made. Angry and frustrated with the situation, Austin wrote to the Anglo leadership in Texas and told them to go ahead and begin setting up their own state government anyway. </a:t>
            </a:r>
            <a:r>
              <a:rPr lang="en-US" sz="2100" dirty="0">
                <a:solidFill>
                  <a:srgbClr val="7030A0"/>
                </a:solidFill>
                <a:latin typeface="Gotham Medium"/>
              </a:rPr>
              <a:t>His letter was intercepted by Mexican officials, who viewed his actions as </a:t>
            </a:r>
            <a:r>
              <a:rPr lang="en-US" sz="2100" b="1" dirty="0">
                <a:solidFill>
                  <a:srgbClr val="7030A0"/>
                </a:solidFill>
                <a:latin typeface="Gotham Medium"/>
              </a:rPr>
              <a:t>treason</a:t>
            </a:r>
            <a:r>
              <a:rPr lang="en-US" sz="2100" dirty="0">
                <a:solidFill>
                  <a:srgbClr val="7030A0"/>
                </a:solidFill>
                <a:latin typeface="Gotham Medium"/>
              </a:rPr>
              <a:t>, or a crime against your own country. They </a:t>
            </a:r>
            <a:r>
              <a:rPr lang="en-US" sz="2100" b="1" dirty="0">
                <a:solidFill>
                  <a:srgbClr val="7030A0"/>
                </a:solidFill>
                <a:latin typeface="Gotham Medium"/>
              </a:rPr>
              <a:t>arrested</a:t>
            </a:r>
            <a:r>
              <a:rPr lang="en-US" sz="2100" dirty="0">
                <a:solidFill>
                  <a:srgbClr val="7030A0"/>
                </a:solidFill>
                <a:latin typeface="Gotham Medium"/>
              </a:rPr>
              <a:t> him and held him in </a:t>
            </a:r>
            <a:r>
              <a:rPr lang="en-US" sz="2100" b="1" dirty="0">
                <a:solidFill>
                  <a:srgbClr val="7030A0"/>
                </a:solidFill>
                <a:latin typeface="Gotham Medium"/>
              </a:rPr>
              <a:t>prison</a:t>
            </a:r>
            <a:r>
              <a:rPr lang="en-US" sz="2100" dirty="0">
                <a:solidFill>
                  <a:srgbClr val="7030A0"/>
                </a:solidFill>
                <a:latin typeface="Gotham Medium"/>
              </a:rPr>
              <a:t> </a:t>
            </a:r>
            <a:r>
              <a:rPr lang="en-US" sz="2100" b="1" dirty="0">
                <a:solidFill>
                  <a:srgbClr val="7030A0"/>
                </a:solidFill>
                <a:latin typeface="Gotham Medium"/>
              </a:rPr>
              <a:t>without a trial </a:t>
            </a:r>
            <a:r>
              <a:rPr lang="en-US" sz="2100" dirty="0">
                <a:solidFill>
                  <a:srgbClr val="7030A0"/>
                </a:solidFill>
                <a:latin typeface="Gotham Medium"/>
              </a:rPr>
              <a:t>for about a </a:t>
            </a:r>
            <a:r>
              <a:rPr lang="en-US" sz="2100" b="1" dirty="0">
                <a:solidFill>
                  <a:srgbClr val="7030A0"/>
                </a:solidFill>
                <a:latin typeface="Gotham Medium"/>
              </a:rPr>
              <a:t>year and a half</a:t>
            </a:r>
            <a:r>
              <a:rPr lang="en-US" sz="2100" dirty="0">
                <a:solidFill>
                  <a:srgbClr val="7030A0"/>
                </a:solidFill>
                <a:latin typeface="Gotham Medium"/>
              </a:rPr>
              <a:t>. During that time, turmoil across Mexico increased as a civil war broke out between the Federalists and Centralists in some states. </a:t>
            </a:r>
          </a:p>
        </p:txBody>
      </p:sp>
    </p:spTree>
    <p:extLst>
      <p:ext uri="{BB962C8B-B14F-4D97-AF65-F5344CB8AC3E}">
        <p14:creationId xmlns:p14="http://schemas.microsoft.com/office/powerpoint/2010/main" val="236874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BA739-35FF-1218-025C-6AB41AE90EE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9BC75E-5EB6-7FC9-AC2B-3737A134E01F}"/>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E3126529-2AEE-CEC3-28F6-608BEBAD1F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142904DC-F976-9D56-53C9-99D7F6B629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5F0299ED-798F-5014-CA30-F06EFFF71BA4}"/>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Arrest of Stephen F. Austin</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2" name="TextBox 1">
            <a:extLst>
              <a:ext uri="{FF2B5EF4-FFF2-40B4-BE49-F238E27FC236}">
                <a16:creationId xmlns:a16="http://schemas.microsoft.com/office/drawing/2014/main" id="{58A7C6BA-38C1-A3CE-B363-F8ECE34DC704}"/>
              </a:ext>
            </a:extLst>
          </p:cNvPr>
          <p:cNvSpPr txBox="1"/>
          <p:nvPr/>
        </p:nvSpPr>
        <p:spPr>
          <a:xfrm>
            <a:off x="54945" y="1616533"/>
            <a:ext cx="12019603" cy="4585871"/>
          </a:xfrm>
          <a:prstGeom prst="rect">
            <a:avLst/>
          </a:prstGeom>
          <a:noFill/>
        </p:spPr>
        <p:txBody>
          <a:bodyPr wrap="square" rtlCol="0">
            <a:spAutoFit/>
          </a:bodyPr>
          <a:lstStyle/>
          <a:p>
            <a:pPr marL="571500" indent="-571500">
              <a:buFont typeface="Arial" panose="020B0604020202020204" pitchFamily="34" charset="0"/>
              <a:buChar char="•"/>
            </a:pPr>
            <a:r>
              <a:rPr lang="en-US" sz="3650" b="1" u="sng" dirty="0">
                <a:solidFill>
                  <a:srgbClr val="7030A0"/>
                </a:solidFill>
                <a:latin typeface="Gotham book"/>
              </a:rPr>
              <a:t>What:</a:t>
            </a:r>
            <a:r>
              <a:rPr lang="en-US" sz="3650" dirty="0">
                <a:solidFill>
                  <a:srgbClr val="7030A0"/>
                </a:solidFill>
                <a:latin typeface="Gotham book"/>
              </a:rPr>
              <a:t> Austin was arrested and imprisoned for encouraging Anglos in Texas to start making their own state after President Santa Anna had denied the request.</a:t>
            </a:r>
          </a:p>
          <a:p>
            <a:pPr marL="571500" indent="-571500">
              <a:buFont typeface="Arial" panose="020B0604020202020204" pitchFamily="34" charset="0"/>
              <a:buChar char="•"/>
            </a:pPr>
            <a:r>
              <a:rPr lang="en-US" sz="3650" b="1" u="sng" dirty="0">
                <a:solidFill>
                  <a:schemeClr val="accent6">
                    <a:lumMod val="75000"/>
                  </a:schemeClr>
                </a:solidFill>
                <a:latin typeface="Gotham book"/>
              </a:rPr>
              <a:t>Who:</a:t>
            </a:r>
            <a:r>
              <a:rPr lang="en-US" sz="3650" b="1" dirty="0">
                <a:solidFill>
                  <a:schemeClr val="accent6">
                    <a:lumMod val="75000"/>
                  </a:schemeClr>
                </a:solidFill>
                <a:latin typeface="Gotham book"/>
              </a:rPr>
              <a:t> </a:t>
            </a:r>
            <a:r>
              <a:rPr lang="en-US" sz="3650" dirty="0">
                <a:solidFill>
                  <a:schemeClr val="accent6">
                    <a:lumMod val="75000"/>
                  </a:schemeClr>
                </a:solidFill>
                <a:latin typeface="Gotham book"/>
              </a:rPr>
              <a:t>Stephen F. Austin, President Santa Anna</a:t>
            </a:r>
          </a:p>
          <a:p>
            <a:pPr marL="571500" indent="-571500">
              <a:buFont typeface="Arial" panose="020B0604020202020204" pitchFamily="34" charset="0"/>
              <a:buChar char="•"/>
            </a:pPr>
            <a:r>
              <a:rPr lang="en-US" sz="3650" b="1" u="sng" dirty="0">
                <a:solidFill>
                  <a:srgbClr val="C00000"/>
                </a:solidFill>
                <a:latin typeface="Gotham book"/>
              </a:rPr>
              <a:t>Where:</a:t>
            </a:r>
            <a:r>
              <a:rPr lang="en-US" sz="3650" b="1" dirty="0">
                <a:solidFill>
                  <a:srgbClr val="C00000"/>
                </a:solidFill>
                <a:latin typeface="Gotham book"/>
              </a:rPr>
              <a:t> </a:t>
            </a:r>
            <a:r>
              <a:rPr lang="en-US" sz="3650" dirty="0">
                <a:solidFill>
                  <a:srgbClr val="C00000"/>
                </a:solidFill>
                <a:latin typeface="Gotham book"/>
              </a:rPr>
              <a:t>Arrested in Saltillo, Coahuila.                        Imprisoned in Mexico City for 1 ½ years.</a:t>
            </a:r>
          </a:p>
          <a:p>
            <a:pPr marL="571500" indent="-571500">
              <a:buFont typeface="Arial" panose="020B0604020202020204" pitchFamily="34" charset="0"/>
              <a:buChar char="•"/>
            </a:pPr>
            <a:r>
              <a:rPr lang="en-US" sz="3650" b="1" u="sng" dirty="0">
                <a:solidFill>
                  <a:srgbClr val="0070C0"/>
                </a:solidFill>
                <a:latin typeface="Gotham book"/>
              </a:rPr>
              <a:t>Why is it Significant:</a:t>
            </a:r>
            <a:r>
              <a:rPr lang="en-US" sz="3650" dirty="0">
                <a:solidFill>
                  <a:srgbClr val="0070C0"/>
                </a:solidFill>
                <a:latin typeface="Gotham book"/>
              </a:rPr>
              <a:t> Austin’s time in prison caused him to be less supportive of the Mexican government.</a:t>
            </a:r>
            <a:endParaRPr lang="en-US" sz="3650" b="1" u="sng" dirty="0">
              <a:solidFill>
                <a:srgbClr val="0070C0"/>
              </a:solidFill>
              <a:latin typeface="Gotham book"/>
            </a:endParaRPr>
          </a:p>
        </p:txBody>
      </p:sp>
      <p:sp>
        <p:nvSpPr>
          <p:cNvPr id="9" name="TextBox 8">
            <a:extLst>
              <a:ext uri="{FF2B5EF4-FFF2-40B4-BE49-F238E27FC236}">
                <a16:creationId xmlns:a16="http://schemas.microsoft.com/office/drawing/2014/main" id="{ED9E7F13-3DD5-AD3A-BAE3-F6DE9768C65C}"/>
              </a:ext>
            </a:extLst>
          </p:cNvPr>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 name="Graphic 2">
            <a:extLst>
              <a:ext uri="{FF2B5EF4-FFF2-40B4-BE49-F238E27FC236}">
                <a16:creationId xmlns:a16="http://schemas.microsoft.com/office/drawing/2014/main" id="{9FF17A90-010C-2F24-EF6F-4B58D32DEF6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9834" y="220479"/>
            <a:ext cx="925793" cy="925793"/>
          </a:xfrm>
          <a:prstGeom prst="rect">
            <a:avLst/>
          </a:prstGeom>
        </p:spPr>
      </p:pic>
    </p:spTree>
    <p:extLst>
      <p:ext uri="{BB962C8B-B14F-4D97-AF65-F5344CB8AC3E}">
        <p14:creationId xmlns:p14="http://schemas.microsoft.com/office/powerpoint/2010/main" val="233130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54AF53A2-F5F6-8C87-4E79-5E6B00FC226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F805F99-F42D-BD61-DB9C-338675BCAAE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36DC0B32-6715-5065-2FF2-6C560A4791A6}"/>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FE6710B-0133-761F-3166-CEFDC1ED00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2CC07CD-35DD-66B7-0311-855C21CA6D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38782A92-C2CA-B05B-F0DE-00AEFDD63CD6}"/>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3C564A5-8C1E-C754-FFC5-6A2D9295E86C}"/>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520A68B-2E19-67ED-D463-220D8B463633}"/>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latin typeface="Gotham Medium"/>
              </a:rPr>
              <a:t>Follow the directions below to complete your Exit Ticket </a:t>
            </a:r>
            <a:endParaRPr lang="en-US" sz="4400" dirty="0">
              <a:latin typeface="Gotham Medium"/>
            </a:endParaRPr>
          </a:p>
        </p:txBody>
      </p:sp>
      <p:pic>
        <p:nvPicPr>
          <p:cNvPr id="13" name="Graphic 12">
            <a:extLst>
              <a:ext uri="{FF2B5EF4-FFF2-40B4-BE49-F238E27FC236}">
                <a16:creationId xmlns:a16="http://schemas.microsoft.com/office/drawing/2014/main" id="{F141BA26-DC5C-6898-2F34-728B9E75684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0570" y="3284907"/>
            <a:ext cx="925793" cy="925793"/>
          </a:xfrm>
          <a:prstGeom prst="rect">
            <a:avLst/>
          </a:prstGeom>
        </p:spPr>
      </p:pic>
      <p:pic>
        <p:nvPicPr>
          <p:cNvPr id="14" name="Graphic 13">
            <a:extLst>
              <a:ext uri="{FF2B5EF4-FFF2-40B4-BE49-F238E27FC236}">
                <a16:creationId xmlns:a16="http://schemas.microsoft.com/office/drawing/2014/main" id="{EE7B0BE0-C969-94CC-15B8-56F21A7607B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4792" y="5282030"/>
            <a:ext cx="842453" cy="842453"/>
          </a:xfrm>
          <a:prstGeom prst="rect">
            <a:avLst/>
          </a:prstGeom>
        </p:spPr>
      </p:pic>
      <p:pic>
        <p:nvPicPr>
          <p:cNvPr id="15" name="Graphic 14">
            <a:extLst>
              <a:ext uri="{FF2B5EF4-FFF2-40B4-BE49-F238E27FC236}">
                <a16:creationId xmlns:a16="http://schemas.microsoft.com/office/drawing/2014/main" id="{9354549A-980F-6AD9-B5A5-5E43C1A8E56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69304" y="1948543"/>
            <a:ext cx="1208326" cy="1208326"/>
          </a:xfrm>
          <a:prstGeom prst="rect">
            <a:avLst/>
          </a:prstGeom>
        </p:spPr>
      </p:pic>
      <p:sp>
        <p:nvSpPr>
          <p:cNvPr id="3" name="TextBox 2">
            <a:extLst>
              <a:ext uri="{FF2B5EF4-FFF2-40B4-BE49-F238E27FC236}">
                <a16:creationId xmlns:a16="http://schemas.microsoft.com/office/drawing/2014/main" id="{D9F5AC85-8DFF-2AA1-900F-64A55539B5D8}"/>
              </a:ext>
            </a:extLst>
          </p:cNvPr>
          <p:cNvSpPr txBox="1"/>
          <p:nvPr/>
        </p:nvSpPr>
        <p:spPr>
          <a:xfrm>
            <a:off x="3113313" y="1948543"/>
            <a:ext cx="6618516"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rgbClr val="FF0000"/>
                </a:solidFill>
                <a:latin typeface="Gotham book"/>
              </a:rPr>
              <a:t>Read the four events we MIGHT see in class today. </a:t>
            </a:r>
          </a:p>
          <a:p>
            <a:pPr marL="342900" indent="-342900">
              <a:buFont typeface="Arial" panose="020B0604020202020204" pitchFamily="34" charset="0"/>
              <a:buChar char="•"/>
            </a:pPr>
            <a:r>
              <a:rPr lang="en-US" sz="3600" dirty="0">
                <a:solidFill>
                  <a:srgbClr val="0070C0"/>
                </a:solidFill>
                <a:latin typeface="Gotham book"/>
              </a:rPr>
              <a:t>Choose two that you think actually happened, and two that you think didn’t happen.</a:t>
            </a:r>
          </a:p>
          <a:p>
            <a:pPr marL="342900" indent="-342900">
              <a:buFont typeface="Arial" panose="020B0604020202020204" pitchFamily="34" charset="0"/>
              <a:buChar char="•"/>
            </a:pPr>
            <a:r>
              <a:rPr lang="en-US" sz="3600" dirty="0">
                <a:solidFill>
                  <a:srgbClr val="7030A0"/>
                </a:solidFill>
                <a:latin typeface="Gotham book"/>
              </a:rPr>
              <a:t>Share your responses with a partner</a:t>
            </a:r>
          </a:p>
        </p:txBody>
      </p:sp>
    </p:spTree>
    <p:extLst>
      <p:ext uri="{BB962C8B-B14F-4D97-AF65-F5344CB8AC3E}">
        <p14:creationId xmlns:p14="http://schemas.microsoft.com/office/powerpoint/2010/main" val="56392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sp>
        <p:nvSpPr>
          <p:cNvPr id="3" name="TextBox 2">
            <a:extLst>
              <a:ext uri="{FF2B5EF4-FFF2-40B4-BE49-F238E27FC236}">
                <a16:creationId xmlns:a16="http://schemas.microsoft.com/office/drawing/2014/main" id="{ECBBB069-7650-B66B-AD69-E031E24E413B}"/>
              </a:ext>
            </a:extLst>
          </p:cNvPr>
          <p:cNvSpPr txBox="1"/>
          <p:nvPr/>
        </p:nvSpPr>
        <p:spPr>
          <a:xfrm>
            <a:off x="3113312" y="1948543"/>
            <a:ext cx="6001059"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rgbClr val="FF0000"/>
                </a:solidFill>
                <a:latin typeface="Gotham book"/>
              </a:rPr>
              <a:t>Read the four events we MIGHT see in class today. </a:t>
            </a:r>
          </a:p>
          <a:p>
            <a:pPr marL="342900" indent="-342900">
              <a:buFont typeface="Arial" panose="020B0604020202020204" pitchFamily="34" charset="0"/>
              <a:buChar char="•"/>
            </a:pPr>
            <a:r>
              <a:rPr lang="en-US" sz="3600" dirty="0">
                <a:solidFill>
                  <a:srgbClr val="0070C0"/>
                </a:solidFill>
                <a:latin typeface="Gotham book"/>
              </a:rPr>
              <a:t>Choose two that you think actually happened, and two that you think didn’t happen.</a:t>
            </a:r>
          </a:p>
          <a:p>
            <a:pPr marL="342900" indent="-342900">
              <a:buFont typeface="Arial" panose="020B0604020202020204" pitchFamily="34" charset="0"/>
              <a:buChar char="•"/>
            </a:pPr>
            <a:r>
              <a:rPr lang="en-US" sz="3600" dirty="0">
                <a:solidFill>
                  <a:srgbClr val="7030A0"/>
                </a:solidFill>
                <a:latin typeface="Gotham book"/>
              </a:rPr>
              <a:t>Share your responses with a partner</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0570" y="3284907"/>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4792" y="528203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69304" y="1948543"/>
            <a:ext cx="1208326" cy="1208326"/>
          </a:xfrm>
          <a:prstGeom prst="rect">
            <a:avLst/>
          </a:prstGeom>
        </p:spPr>
      </p:pic>
    </p:spTree>
    <p:extLst>
      <p:ext uri="{BB962C8B-B14F-4D97-AF65-F5344CB8AC3E}">
        <p14:creationId xmlns:p14="http://schemas.microsoft.com/office/powerpoint/2010/main" val="203862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6FF4B-12AD-ED5E-FA6C-86855DBEA9A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2E53AB1-6506-67DA-767D-E34951FB115C}"/>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948277D9-C261-3223-A1DA-5420CE4D76F8}"/>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46C617AA-75F5-920C-0233-3BB2B66E93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878927F-EDA9-9DE9-A887-C5A5D0890C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D345A5E2-924A-34A4-22FD-0540C045CE7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21</a:t>
            </a:r>
          </a:p>
        </p:txBody>
      </p:sp>
      <p:sp>
        <p:nvSpPr>
          <p:cNvPr id="11" name="TextBox 10">
            <a:extLst>
              <a:ext uri="{FF2B5EF4-FFF2-40B4-BE49-F238E27FC236}">
                <a16:creationId xmlns:a16="http://schemas.microsoft.com/office/drawing/2014/main" id="{85DAD9E4-A6C7-057E-8B50-C2C4DBA06740}"/>
              </a:ext>
              <a:ext uri="{C183D7F6-B498-43B3-948B-1728B52AA6E4}">
                <adec:decorative xmlns:adec="http://schemas.microsoft.com/office/drawing/2017/decorative" val="1"/>
              </a:ext>
            </a:extLst>
          </p:cNvPr>
          <p:cNvSpPr txBox="1"/>
          <p:nvPr/>
        </p:nvSpPr>
        <p:spPr>
          <a:xfrm>
            <a:off x="8181627"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97001B2-E6C8-68EA-0C4B-05F9E85D2B1F}"/>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50D9551-F994-5495-C6B0-B56C2364A7A8}"/>
              </a:ext>
            </a:extLst>
          </p:cNvPr>
          <p:cNvSpPr/>
          <p:nvPr/>
        </p:nvSpPr>
        <p:spPr>
          <a:xfrm>
            <a:off x="4194188" y="1217516"/>
            <a:ext cx="7016933" cy="1681018"/>
          </a:xfrm>
          <a:prstGeom prst="wedgeRoundRectCallout">
            <a:avLst>
              <a:gd name="adj1" fmla="val -62095"/>
              <a:gd name="adj2" fmla="val 313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latin typeface="Calibri" panose="020F0502020204030204"/>
              </a:rPr>
              <a:t>The event I chose in step 1 was _________________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4965A1E-C554-33B1-EEDE-CF076049529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2055" y="3208353"/>
            <a:ext cx="1502228" cy="1502228"/>
          </a:xfrm>
          <a:prstGeom prst="rect">
            <a:avLst/>
          </a:prstGeom>
        </p:spPr>
      </p:pic>
      <p:sp>
        <p:nvSpPr>
          <p:cNvPr id="3" name="Speech Bubble: Rectangle with Corners Rounded 2">
            <a:extLst>
              <a:ext uri="{FF2B5EF4-FFF2-40B4-BE49-F238E27FC236}">
                <a16:creationId xmlns:a16="http://schemas.microsoft.com/office/drawing/2014/main" id="{026636FB-8544-0545-7F70-2DB33793E60C}"/>
              </a:ext>
            </a:extLst>
          </p:cNvPr>
          <p:cNvSpPr/>
          <p:nvPr/>
        </p:nvSpPr>
        <p:spPr>
          <a:xfrm>
            <a:off x="1883228" y="3123997"/>
            <a:ext cx="7016933" cy="1456582"/>
          </a:xfrm>
          <a:prstGeom prst="wedgeRoundRectCallout">
            <a:avLst>
              <a:gd name="adj1" fmla="val 62633"/>
              <a:gd name="adj2" fmla="val 3456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cause</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of this event was ______________</a:t>
            </a:r>
          </a:p>
        </p:txBody>
      </p:sp>
      <p:pic>
        <p:nvPicPr>
          <p:cNvPr id="4" name="Graphic 3">
            <a:extLst>
              <a:ext uri="{FF2B5EF4-FFF2-40B4-BE49-F238E27FC236}">
                <a16:creationId xmlns:a16="http://schemas.microsoft.com/office/drawing/2014/main" id="{3E0EAE76-6D9E-CEDF-0AF6-9DF94E367A8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13" y="1503485"/>
            <a:ext cx="1502228" cy="1502228"/>
          </a:xfrm>
          <a:prstGeom prst="rect">
            <a:avLst/>
          </a:prstGeom>
        </p:spPr>
      </p:pic>
      <p:sp>
        <p:nvSpPr>
          <p:cNvPr id="13" name="Speech Bubble: Rectangle with Corners Rounded 12">
            <a:extLst>
              <a:ext uri="{FF2B5EF4-FFF2-40B4-BE49-F238E27FC236}">
                <a16:creationId xmlns:a16="http://schemas.microsoft.com/office/drawing/2014/main" id="{D440350D-0ABC-6204-34EE-4F3A452B042B}"/>
              </a:ext>
            </a:extLst>
          </p:cNvPr>
          <p:cNvSpPr/>
          <p:nvPr/>
        </p:nvSpPr>
        <p:spPr>
          <a:xfrm>
            <a:off x="1959428" y="4746900"/>
            <a:ext cx="7016933" cy="1456582"/>
          </a:xfrm>
          <a:prstGeom prst="wedgeRoundRectCallout">
            <a:avLst>
              <a:gd name="adj1" fmla="val 62633"/>
              <a:gd name="adj2" fmla="val 3456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The </a:t>
            </a:r>
            <a:r>
              <a:rPr kumimoji="0" lang="en-US" sz="4000" b="1" i="0" u="none" strike="noStrike" kern="1200" cap="none" spc="0" normalizeH="0" baseline="0" noProof="0" dirty="0">
                <a:ln>
                  <a:noFill/>
                </a:ln>
                <a:solidFill>
                  <a:srgbClr val="C00000"/>
                </a:solidFill>
                <a:effectLst/>
                <a:uLnTx/>
                <a:uFillTx/>
                <a:latin typeface="Calibri" panose="020F0502020204030204"/>
                <a:ea typeface="+mn-ea"/>
                <a:cs typeface="+mn-cs"/>
              </a:rPr>
              <a:t>effect</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of this event was ______________</a:t>
            </a:r>
          </a:p>
        </p:txBody>
      </p:sp>
      <p:pic>
        <p:nvPicPr>
          <p:cNvPr id="14" name="Graphic 13">
            <a:extLst>
              <a:ext uri="{FF2B5EF4-FFF2-40B4-BE49-F238E27FC236}">
                <a16:creationId xmlns:a16="http://schemas.microsoft.com/office/drawing/2014/main" id="{B9B3C762-38BB-D3D6-5FAF-B8013B9AC6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5319" y="4724077"/>
            <a:ext cx="1502228" cy="1502228"/>
          </a:xfrm>
          <a:prstGeom prst="rect">
            <a:avLst/>
          </a:prstGeom>
        </p:spPr>
      </p:pic>
    </p:spTree>
    <p:extLst>
      <p:ext uri="{BB962C8B-B14F-4D97-AF65-F5344CB8AC3E}">
        <p14:creationId xmlns:p14="http://schemas.microsoft.com/office/powerpoint/2010/main" val="67160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1</a:t>
            </a:r>
          </a:p>
        </p:txBody>
      </p:sp>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4114799" y="1328054"/>
            <a:ext cx="7016933" cy="1681018"/>
          </a:xfrm>
          <a:prstGeom prst="wedgeRoundRectCallout">
            <a:avLst>
              <a:gd name="adj1" fmla="val -62095"/>
              <a:gd name="adj2" fmla="val 313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event I think happened is that __</a:t>
            </a:r>
            <a:r>
              <a:rPr kumimoji="0" lang="en-US" sz="4000" b="0" i="0" u="sng"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4000" b="0" i="1" u="sng" strike="noStrike" kern="1200" cap="none" spc="0" normalizeH="0" baseline="0" noProof="0" dirty="0">
                <a:ln>
                  <a:noFill/>
                </a:ln>
                <a:solidFill>
                  <a:srgbClr val="C00000"/>
                </a:solidFill>
                <a:effectLst/>
                <a:uLnTx/>
                <a:uFillTx/>
                <a:latin typeface="Calibri" panose="020F0502020204030204"/>
                <a:ea typeface="+mn-ea"/>
                <a:cs typeface="+mn-cs"/>
              </a:rPr>
              <a:t>read one event) </a:t>
            </a:r>
            <a:r>
              <a:rPr kumimoji="0" lang="en-US" sz="4000" b="0" i="1" strike="noStrike" kern="1200" cap="none" spc="0" normalizeH="0" baseline="0" noProof="0" dirty="0">
                <a:ln>
                  <a:noFill/>
                </a:ln>
                <a:solidFill>
                  <a:srgbClr val="C00000"/>
                </a:solidFill>
                <a:effectLst/>
                <a:uLnTx/>
                <a:uFillTx/>
                <a:latin typeface="Calibri" panose="020F0502020204030204"/>
                <a:ea typeface="+mn-ea"/>
                <a:cs typeface="+mn-cs"/>
              </a:rPr>
              <a:t>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73C5BD28-91D0-8D4C-C9C4-68649E9F7760}"/>
              </a:ext>
            </a:extLst>
          </p:cNvPr>
          <p:cNvSpPr/>
          <p:nvPr/>
        </p:nvSpPr>
        <p:spPr>
          <a:xfrm>
            <a:off x="2100942" y="3848928"/>
            <a:ext cx="7016933" cy="1681018"/>
          </a:xfrm>
          <a:prstGeom prst="wedgeRoundRectCallout">
            <a:avLst>
              <a:gd name="adj1" fmla="val 62633"/>
              <a:gd name="adj2" fmla="val 3456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event I think didn’t happen is that __</a:t>
            </a:r>
            <a:r>
              <a:rPr kumimoji="0" lang="en-US" sz="4000" b="0" i="0" u="sng"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4000" b="0" i="1" u="sng" strike="noStrike" kern="1200" cap="none" spc="0" normalizeH="0" baseline="0" noProof="0" dirty="0">
                <a:ln>
                  <a:noFill/>
                </a:ln>
                <a:solidFill>
                  <a:srgbClr val="C00000"/>
                </a:solidFill>
                <a:effectLst/>
                <a:uLnTx/>
                <a:uFillTx/>
                <a:latin typeface="Calibri" panose="020F0502020204030204"/>
                <a:ea typeface="+mn-ea"/>
                <a:cs typeface="+mn-cs"/>
              </a:rPr>
              <a:t>read one event) </a:t>
            </a:r>
            <a:r>
              <a:rPr kumimoji="0" lang="en-US" sz="4000" b="0" i="1" strike="noStrike" kern="1200" cap="none" spc="0" normalizeH="0" baseline="0" noProof="0" dirty="0">
                <a:ln>
                  <a:noFill/>
                </a:ln>
                <a:solidFill>
                  <a:srgbClr val="C00000"/>
                </a:solidFill>
                <a:effectLst/>
                <a:uLnTx/>
                <a:uFillTx/>
                <a:latin typeface="Calibri" panose="020F0502020204030204"/>
                <a:ea typeface="+mn-ea"/>
                <a:cs typeface="+mn-cs"/>
              </a:rPr>
              <a:t>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50814" y="4115220"/>
            <a:ext cx="1502228" cy="1502228"/>
          </a:xfrm>
          <a:prstGeom prst="rect">
            <a:avLst/>
          </a:prstGeom>
        </p:spPr>
      </p:pic>
      <p:pic>
        <p:nvPicPr>
          <p:cNvPr id="4" name="Graphic 3">
            <a:extLst>
              <a:ext uri="{FF2B5EF4-FFF2-40B4-BE49-F238E27FC236}">
                <a16:creationId xmlns:a16="http://schemas.microsoft.com/office/drawing/2014/main" id="{241BD1FB-D27C-2629-E7DE-84EB89B6FA4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7413" y="1503485"/>
            <a:ext cx="1502228" cy="1502228"/>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a:spLocks/>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2" name="TextBox 1">
            <a:extLst>
              <a:ext uri="{FF2B5EF4-FFF2-40B4-BE49-F238E27FC236}">
                <a16:creationId xmlns:a16="http://schemas.microsoft.com/office/drawing/2014/main" id="{0249C6CF-D82E-6A81-8C47-DE04FB6BAFB5}"/>
              </a:ext>
            </a:extLst>
          </p:cNvPr>
          <p:cNvSpPr txBox="1"/>
          <p:nvPr/>
        </p:nvSpPr>
        <p:spPr>
          <a:xfrm>
            <a:off x="772256" y="1734224"/>
            <a:ext cx="10853056"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i="1" dirty="0">
                <a:solidFill>
                  <a:srgbClr val="C00000"/>
                </a:solidFill>
                <a:latin typeface="Calibri" panose="020F0502020204030204"/>
              </a:rPr>
              <a:t>What were six significant events during this era that led to increased issues and tension in Texas and across Mexico?  What is the cause-and-effect relationship between each event?</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914400" y="1831085"/>
            <a:ext cx="10787743" cy="3785652"/>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i="1" strike="noStrike" kern="1200" cap="none" spc="0" normalizeH="0" baseline="0" noProof="0" dirty="0">
                <a:ln>
                  <a:noFill/>
                </a:ln>
                <a:solidFill>
                  <a:srgbClr val="C00000"/>
                </a:solidFill>
                <a:effectLst/>
                <a:uLnTx/>
                <a:uFillTx/>
                <a:latin typeface="Calibri" panose="020F0502020204030204"/>
                <a:ea typeface="+mn-ea"/>
                <a:cs typeface="+mn-cs"/>
              </a:rPr>
              <a:t> analyze six significant events that led to increased tension in Texas and Mexico.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i="1" strike="noStrike" kern="1200" cap="none" spc="0" normalizeH="0" baseline="0" noProof="0" dirty="0">
                <a:ln>
                  <a:noFill/>
                </a:ln>
                <a:solidFill>
                  <a:srgbClr val="002060"/>
                </a:solidFill>
                <a:effectLst/>
                <a:uLnTx/>
                <a:uFillTx/>
                <a:latin typeface="Calibri" panose="020F0502020204030204"/>
                <a:ea typeface="+mn-ea"/>
                <a:cs typeface="+mn-cs"/>
              </a:rPr>
              <a:t> record key information about each event including its significance to the era. I will be able to demonstrate the cause-and-effect relationship between each event.</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2314303" y="13062"/>
            <a:ext cx="8712925" cy="10210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latin typeface="Gotham Medium"/>
              </a:rPr>
              <a:t>Introduction</a:t>
            </a:r>
            <a:endParaRPr lang="en-US" sz="4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405248" y="6470899"/>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E6ABA84C-F544-7D4A-97D4-8D61C227F97D}"/>
              </a:ext>
            </a:extLst>
          </p:cNvPr>
          <p:cNvSpPr txBox="1"/>
          <p:nvPr/>
        </p:nvSpPr>
        <p:spPr>
          <a:xfrm>
            <a:off x="2090057" y="1023254"/>
            <a:ext cx="9459686" cy="5447645"/>
          </a:xfrm>
          <a:prstGeom prst="rect">
            <a:avLst/>
          </a:prstGeom>
          <a:noFill/>
        </p:spPr>
        <p:txBody>
          <a:bodyPr wrap="square" rtlCol="0">
            <a:spAutoFit/>
          </a:bodyPr>
          <a:lstStyle/>
          <a:p>
            <a:r>
              <a:rPr lang="en-US" sz="3200" dirty="0">
                <a:solidFill>
                  <a:srgbClr val="C00000"/>
                </a:solidFill>
                <a:latin typeface="Gotham book"/>
              </a:rPr>
              <a:t>The Fredonian Rebellion in 1826 worried leaders in Mexico City and created new tensions between the people in Texas and Mexico’s national government.</a:t>
            </a:r>
          </a:p>
          <a:p>
            <a:endParaRPr lang="en-US" sz="1400" dirty="0">
              <a:latin typeface="Gotham book"/>
            </a:endParaRPr>
          </a:p>
          <a:p>
            <a:r>
              <a:rPr lang="en-US" sz="3200" dirty="0">
                <a:solidFill>
                  <a:srgbClr val="003296"/>
                </a:solidFill>
                <a:latin typeface="Gotham book"/>
              </a:rPr>
              <a:t>At the same time, political disagreements between Federalists and Centralists in Mexico were growing. Many across the country were deeply dissatisfied with the government in Mexico City. </a:t>
            </a:r>
          </a:p>
          <a:p>
            <a:endParaRPr lang="en-US" sz="1400" dirty="0">
              <a:latin typeface="Gotham book"/>
            </a:endParaRPr>
          </a:p>
          <a:p>
            <a:r>
              <a:rPr lang="en-US" sz="3200" dirty="0">
                <a:solidFill>
                  <a:schemeClr val="accent6">
                    <a:lumMod val="75000"/>
                  </a:schemeClr>
                </a:solidFill>
                <a:latin typeface="Gotham book"/>
              </a:rPr>
              <a:t>The Anglos and Tejanos in Texas didn’t know it yet, but the growing tension in the state and the country was leading them closer and closer to war . . . </a:t>
            </a:r>
          </a:p>
        </p:txBody>
      </p:sp>
    </p:spTree>
    <p:extLst>
      <p:ext uri="{BB962C8B-B14F-4D97-AF65-F5344CB8AC3E}">
        <p14:creationId xmlns:p14="http://schemas.microsoft.com/office/powerpoint/2010/main" val="69953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52849"/>
            <a:ext cx="7887007" cy="988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The Fredonian Rebellion, 1826</a:t>
            </a:r>
          </a:p>
        </p:txBody>
      </p:sp>
      <p:sp>
        <p:nvSpPr>
          <p:cNvPr id="11" name="TextBox 10">
            <a:extLs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CFA83D55-F67E-C0AF-AB6B-DAD1572CED32}"/>
              </a:ext>
            </a:extLst>
          </p:cNvPr>
          <p:cNvSpPr txBox="1"/>
          <p:nvPr/>
        </p:nvSpPr>
        <p:spPr>
          <a:xfrm>
            <a:off x="1628688" y="971772"/>
            <a:ext cx="6660798" cy="5886227"/>
          </a:xfrm>
          <a:prstGeom prst="rect">
            <a:avLst/>
          </a:prstGeom>
          <a:noFill/>
        </p:spPr>
        <p:txBody>
          <a:bodyPr wrap="square" rtlCol="0">
            <a:spAutoFit/>
          </a:bodyPr>
          <a:lstStyle/>
          <a:p>
            <a:r>
              <a:rPr lang="en-US" sz="2300" dirty="0">
                <a:solidFill>
                  <a:srgbClr val="003296"/>
                </a:solidFill>
                <a:latin typeface="Gotham book"/>
              </a:rPr>
              <a:t>Hopefully, we remember this from our last assignment, but just in case, here is a quick review: </a:t>
            </a:r>
          </a:p>
          <a:p>
            <a:endParaRPr lang="en-US" sz="1050" dirty="0">
              <a:latin typeface="Gotham book"/>
            </a:endParaRPr>
          </a:p>
          <a:p>
            <a:r>
              <a:rPr lang="en-US" sz="2300" dirty="0">
                <a:solidFill>
                  <a:srgbClr val="C00000"/>
                </a:solidFill>
                <a:latin typeface="Gotham book"/>
              </a:rPr>
              <a:t>An Anglo-American empresario named </a:t>
            </a:r>
            <a:r>
              <a:rPr lang="en-US" sz="2300" b="1" dirty="0">
                <a:solidFill>
                  <a:srgbClr val="C00000"/>
                </a:solidFill>
                <a:latin typeface="Gotham book"/>
              </a:rPr>
              <a:t>Haden Edwards </a:t>
            </a:r>
            <a:r>
              <a:rPr lang="en-US" sz="2300" dirty="0">
                <a:solidFill>
                  <a:srgbClr val="C00000"/>
                </a:solidFill>
                <a:latin typeface="Gotham book"/>
              </a:rPr>
              <a:t>took over a fort near </a:t>
            </a:r>
            <a:r>
              <a:rPr lang="en-US" sz="2300" b="1" dirty="0">
                <a:solidFill>
                  <a:srgbClr val="C00000"/>
                </a:solidFill>
                <a:latin typeface="Gotham book"/>
              </a:rPr>
              <a:t>Nacogdoches,</a:t>
            </a:r>
            <a:r>
              <a:rPr lang="en-US" sz="2300" dirty="0">
                <a:solidFill>
                  <a:srgbClr val="C00000"/>
                </a:solidFill>
                <a:latin typeface="Gotham book"/>
              </a:rPr>
              <a:t> claiming the land was independent of Mexico. He said he renamed the land “</a:t>
            </a:r>
            <a:r>
              <a:rPr lang="en-US" sz="2300" b="1" dirty="0">
                <a:solidFill>
                  <a:srgbClr val="C00000"/>
                </a:solidFill>
                <a:latin typeface="Gotham book"/>
              </a:rPr>
              <a:t>The Republic of Fredonia</a:t>
            </a:r>
            <a:r>
              <a:rPr lang="en-US" sz="2300" dirty="0">
                <a:solidFill>
                  <a:srgbClr val="C00000"/>
                </a:solidFill>
                <a:latin typeface="Gotham book"/>
              </a:rPr>
              <a:t>.” </a:t>
            </a:r>
          </a:p>
          <a:p>
            <a:endParaRPr lang="en-US" sz="1100" dirty="0">
              <a:latin typeface="Gotham book"/>
            </a:endParaRPr>
          </a:p>
          <a:p>
            <a:r>
              <a:rPr lang="en-US" sz="2300" dirty="0">
                <a:solidFill>
                  <a:schemeClr val="accent6">
                    <a:lumMod val="75000"/>
                  </a:schemeClr>
                </a:solidFill>
                <a:latin typeface="Gotham book"/>
              </a:rPr>
              <a:t>The </a:t>
            </a:r>
            <a:r>
              <a:rPr lang="en-US" sz="2300" b="1" dirty="0">
                <a:solidFill>
                  <a:schemeClr val="accent6">
                    <a:lumMod val="75000"/>
                  </a:schemeClr>
                </a:solidFill>
                <a:latin typeface="Gotham book"/>
              </a:rPr>
              <a:t>Mexican military </a:t>
            </a:r>
            <a:r>
              <a:rPr lang="en-US" sz="2300" dirty="0">
                <a:solidFill>
                  <a:schemeClr val="accent6">
                    <a:lumMod val="75000"/>
                  </a:schemeClr>
                </a:solidFill>
                <a:latin typeface="Gotham book"/>
              </a:rPr>
              <a:t>put a swift end to the rebellion</a:t>
            </a:r>
            <a:r>
              <a:rPr lang="en-US" sz="2300" b="1" dirty="0">
                <a:solidFill>
                  <a:schemeClr val="accent6">
                    <a:lumMod val="75000"/>
                  </a:schemeClr>
                </a:solidFill>
                <a:latin typeface="Gotham book"/>
              </a:rPr>
              <a:t> </a:t>
            </a:r>
            <a:r>
              <a:rPr lang="en-US" sz="2300" dirty="0">
                <a:solidFill>
                  <a:schemeClr val="accent6">
                    <a:lumMod val="75000"/>
                  </a:schemeClr>
                </a:solidFill>
                <a:latin typeface="Gotham book"/>
              </a:rPr>
              <a:t>with the help of </a:t>
            </a:r>
            <a:r>
              <a:rPr lang="en-US" sz="2300" b="1" dirty="0">
                <a:solidFill>
                  <a:schemeClr val="accent6">
                    <a:lumMod val="75000"/>
                  </a:schemeClr>
                </a:solidFill>
                <a:latin typeface="Gotham book"/>
              </a:rPr>
              <a:t>Stephen F. Austin </a:t>
            </a:r>
            <a:r>
              <a:rPr lang="en-US" sz="2300" dirty="0">
                <a:solidFill>
                  <a:schemeClr val="accent6">
                    <a:lumMod val="75000"/>
                  </a:schemeClr>
                </a:solidFill>
                <a:latin typeface="Gotham book"/>
              </a:rPr>
              <a:t>and Austin’s militia</a:t>
            </a:r>
            <a:r>
              <a:rPr lang="en-US" sz="2300" b="1" dirty="0">
                <a:solidFill>
                  <a:schemeClr val="accent6">
                    <a:lumMod val="75000"/>
                  </a:schemeClr>
                </a:solidFill>
                <a:latin typeface="Gotham book"/>
              </a:rPr>
              <a:t>. </a:t>
            </a:r>
            <a:r>
              <a:rPr lang="en-US" sz="2300" dirty="0">
                <a:solidFill>
                  <a:schemeClr val="accent6">
                    <a:lumMod val="75000"/>
                  </a:schemeClr>
                </a:solidFill>
                <a:latin typeface="Gotham book"/>
              </a:rPr>
              <a:t>Edwards and his men fled Texas. This event became known as the </a:t>
            </a:r>
            <a:r>
              <a:rPr lang="en-US" sz="2300" b="1" dirty="0">
                <a:solidFill>
                  <a:schemeClr val="accent6">
                    <a:lumMod val="75000"/>
                  </a:schemeClr>
                </a:solidFill>
                <a:latin typeface="Gotham book"/>
              </a:rPr>
              <a:t>Fredonian Rebellion</a:t>
            </a:r>
            <a:r>
              <a:rPr lang="en-US" sz="2300" dirty="0">
                <a:latin typeface="Gotham book"/>
              </a:rPr>
              <a:t>. </a:t>
            </a:r>
          </a:p>
          <a:p>
            <a:endParaRPr lang="en-US" sz="1000" dirty="0">
              <a:solidFill>
                <a:srgbClr val="7030A0"/>
              </a:solidFill>
              <a:latin typeface="Gotham book"/>
            </a:endParaRPr>
          </a:p>
          <a:p>
            <a:r>
              <a:rPr lang="en-US" sz="2300" dirty="0">
                <a:solidFill>
                  <a:srgbClr val="7030A0"/>
                </a:solidFill>
                <a:latin typeface="Gotham book"/>
              </a:rPr>
              <a:t>Even though the rebellion was completely </a:t>
            </a:r>
            <a:r>
              <a:rPr lang="en-US" sz="2300" b="1" dirty="0">
                <a:solidFill>
                  <a:srgbClr val="7030A0"/>
                </a:solidFill>
                <a:latin typeface="Gotham book"/>
              </a:rPr>
              <a:t>unsuccessful</a:t>
            </a:r>
            <a:r>
              <a:rPr lang="en-US" sz="2300" dirty="0">
                <a:solidFill>
                  <a:srgbClr val="7030A0"/>
                </a:solidFill>
                <a:latin typeface="Gotham book"/>
              </a:rPr>
              <a:t>, it greatly troubled the Mexican government. </a:t>
            </a:r>
            <a:r>
              <a:rPr lang="en-US" sz="2300" b="1" dirty="0">
                <a:solidFill>
                  <a:srgbClr val="7030A0"/>
                </a:solidFill>
                <a:latin typeface="Gotham book"/>
              </a:rPr>
              <a:t>Many in the government were eager to find out if other Anglo-American empresarios shared Edwards’ desire to rebel against Mexico. </a:t>
            </a:r>
          </a:p>
        </p:txBody>
      </p:sp>
      <p:pic>
        <p:nvPicPr>
          <p:cNvPr id="17" name="Picture 16" descr="A portrait of Haden Edwards">
            <a:extLst>
              <a:ext uri="{FF2B5EF4-FFF2-40B4-BE49-F238E27FC236}">
                <a16:creationId xmlns:a16="http://schemas.microsoft.com/office/drawing/2014/main" id="{9BCD7BFC-C63E-BE99-B123-078B4785F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0700" y="-7454"/>
            <a:ext cx="2830139" cy="2677747"/>
          </a:xfrm>
          <a:prstGeom prst="rect">
            <a:avLst/>
          </a:prstGeom>
          <a:effectLst>
            <a:outerShdw blurRad="50800" dist="50800" dir="7920000" algn="ctr" rotWithShape="0">
              <a:srgbClr val="000000">
                <a:alpha val="43137"/>
              </a:srgbClr>
            </a:outerShdw>
          </a:effectLst>
        </p:spPr>
      </p:pic>
      <p:sp>
        <p:nvSpPr>
          <p:cNvPr id="18" name="TextBox 17">
            <a:extLst>
              <a:ext uri="{FF2B5EF4-FFF2-40B4-BE49-F238E27FC236}">
                <a16:creationId xmlns:a16="http://schemas.microsoft.com/office/drawing/2014/main" id="{A1015763-6AF2-5AA9-33A2-55CCF638B307}"/>
              </a:ext>
            </a:extLst>
          </p:cNvPr>
          <p:cNvSpPr txBox="1"/>
          <p:nvPr/>
        </p:nvSpPr>
        <p:spPr>
          <a:xfrm>
            <a:off x="9160700" y="2667031"/>
            <a:ext cx="2863794" cy="400110"/>
          </a:xfrm>
          <a:prstGeom prst="rect">
            <a:avLst/>
          </a:prstGeom>
          <a:noFill/>
        </p:spPr>
        <p:txBody>
          <a:bodyPr wrap="square" rtlCol="0">
            <a:spAutoFit/>
          </a:bodyPr>
          <a:lstStyle/>
          <a:p>
            <a:pPr algn="ctr"/>
            <a:r>
              <a:rPr lang="en-US" sz="2000" i="1" dirty="0">
                <a:latin typeface="Gotham book"/>
              </a:rPr>
              <a:t>Haden Edwards</a:t>
            </a:r>
          </a:p>
        </p:txBody>
      </p:sp>
      <p:pic>
        <p:nvPicPr>
          <p:cNvPr id="4" name="Picture 3" descr="A photograph of the Old Stone Fort in Nacogdoches Texas. This is the fort that Haden Edwards and his men attempted to take over in the Fredonian Rebellion in 1826.">
            <a:extLst>
              <a:ext uri="{FF2B5EF4-FFF2-40B4-BE49-F238E27FC236}">
                <a16:creationId xmlns:a16="http://schemas.microsoft.com/office/drawing/2014/main" id="{A2F28207-B14A-812C-178E-86222ADDC5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5170" y="2864308"/>
            <a:ext cx="3713481" cy="2677748"/>
          </a:xfrm>
          <a:prstGeom prst="rect">
            <a:avLst/>
          </a:prstGeom>
          <a:effectLst>
            <a:outerShdw blurRad="50800" dist="50800" dir="7920000" algn="ctr" rotWithShape="0">
              <a:srgbClr val="000000">
                <a:alpha val="43137"/>
              </a:srgbClr>
            </a:outerShdw>
          </a:effectLst>
        </p:spPr>
      </p:pic>
      <p:sp>
        <p:nvSpPr>
          <p:cNvPr id="19" name="TextBox 18">
            <a:extLst>
              <a:ext uri="{FF2B5EF4-FFF2-40B4-BE49-F238E27FC236}">
                <a16:creationId xmlns:a16="http://schemas.microsoft.com/office/drawing/2014/main" id="{4D6E45FB-958A-6415-BA90-BE086AFA7BC4}"/>
              </a:ext>
            </a:extLst>
          </p:cNvPr>
          <p:cNvSpPr txBox="1"/>
          <p:nvPr/>
        </p:nvSpPr>
        <p:spPr>
          <a:xfrm>
            <a:off x="7872942" y="5552104"/>
            <a:ext cx="3805708" cy="707886"/>
          </a:xfrm>
          <a:prstGeom prst="rect">
            <a:avLst/>
          </a:prstGeom>
          <a:noFill/>
        </p:spPr>
        <p:txBody>
          <a:bodyPr wrap="square" rtlCol="0">
            <a:spAutoFit/>
          </a:bodyPr>
          <a:lstStyle/>
          <a:p>
            <a:pPr algn="ctr"/>
            <a:r>
              <a:rPr lang="en-US" sz="2000" i="1" dirty="0">
                <a:latin typeface="Gotham book"/>
              </a:rPr>
              <a:t>“The Old Stone Fort”  </a:t>
            </a:r>
          </a:p>
          <a:p>
            <a:pPr algn="ctr"/>
            <a:r>
              <a:rPr lang="en-US" sz="2000" i="1" dirty="0">
                <a:latin typeface="Gotham book"/>
              </a:rPr>
              <a:t>The Portal to Texas History</a:t>
            </a:r>
          </a:p>
        </p:txBody>
      </p:sp>
    </p:spTree>
    <p:extLst>
      <p:ext uri="{BB962C8B-B14F-4D97-AF65-F5344CB8AC3E}">
        <p14:creationId xmlns:p14="http://schemas.microsoft.com/office/powerpoint/2010/main" val="65403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6" name="Title 5">
            <a:extLst>
              <a:ext uri="{FF2B5EF4-FFF2-40B4-BE49-F238E27FC236}">
                <a16:creationId xmlns:a16="http://schemas.microsoft.com/office/drawing/2014/main" id="{C38762EF-CD98-B80F-EC16-DF6D760BEE82}"/>
              </a:ext>
            </a:extLst>
          </p:cNvPr>
          <p:cNvSpPr txBox="1">
            <a:spLocks noGrp="1"/>
          </p:cNvSpPr>
          <p:nvPr>
            <p:ph type="title" idx="4294967295"/>
          </p:nvPr>
        </p:nvSpPr>
        <p:spPr>
          <a:xfrm>
            <a:off x="1935479" y="13061"/>
            <a:ext cx="8240486" cy="1500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The Fredonian Rebellion</a:t>
            </a:r>
            <a:br>
              <a:rPr kumimoji="0" lang="en-US" sz="45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1" i="0" u="none" strike="noStrike" kern="1200" cap="none" spc="0" normalizeH="0" baseline="0" noProof="0" dirty="0">
                <a:ln>
                  <a:noFill/>
                </a:ln>
                <a:solidFill>
                  <a:schemeClr val="bg1"/>
                </a:solidFill>
                <a:effectLst/>
                <a:uLnTx/>
                <a:uFillTx/>
                <a:latin typeface="Gotham Medium"/>
                <a:ea typeface="+mj-ea"/>
                <a:cs typeface="+mj-cs"/>
              </a:rPr>
              <a:t>Notes</a:t>
            </a:r>
            <a:endParaRPr kumimoji="0" lang="en-US" sz="44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14" name="TextBox 13">
            <a:extLst>
              <a:ext uri="{FF2B5EF4-FFF2-40B4-BE49-F238E27FC236}">
                <a16:creationId xmlns:a16="http://schemas.microsoft.com/office/drawing/2014/main" id="{20FE69C5-74B9-6A71-15F8-0334245C4D3F}"/>
              </a:ext>
            </a:extLst>
          </p:cNvPr>
          <p:cNvSpPr txBox="1"/>
          <p:nvPr/>
        </p:nvSpPr>
        <p:spPr>
          <a:xfrm>
            <a:off x="195943" y="1665514"/>
            <a:ext cx="11680371" cy="4801314"/>
          </a:xfrm>
          <a:prstGeom prst="rect">
            <a:avLst/>
          </a:prstGeom>
          <a:noFill/>
        </p:spPr>
        <p:txBody>
          <a:bodyPr wrap="square" rtlCol="0">
            <a:spAutoFit/>
          </a:bodyPr>
          <a:lstStyle/>
          <a:p>
            <a:pPr marL="571500" indent="-571500">
              <a:buFont typeface="Arial" panose="020B0604020202020204" pitchFamily="34" charset="0"/>
              <a:buChar char="•"/>
            </a:pPr>
            <a:r>
              <a:rPr lang="en-US" sz="3600" b="1" u="sng" dirty="0">
                <a:solidFill>
                  <a:srgbClr val="7030A0"/>
                </a:solidFill>
                <a:latin typeface="Gotham book"/>
              </a:rPr>
              <a:t>What:</a:t>
            </a:r>
            <a:r>
              <a:rPr lang="en-US" sz="3600" dirty="0">
                <a:solidFill>
                  <a:srgbClr val="7030A0"/>
                </a:solidFill>
                <a:latin typeface="Gotham book"/>
              </a:rPr>
              <a:t> A small, unsuccessful Anglo rebellion against the Mexican government.</a:t>
            </a:r>
            <a:r>
              <a:rPr lang="en-US" sz="3600" b="1" u="sng" dirty="0">
                <a:solidFill>
                  <a:srgbClr val="7030A0"/>
                </a:solidFill>
                <a:latin typeface="Gotham book"/>
              </a:rPr>
              <a:t> </a:t>
            </a:r>
          </a:p>
          <a:p>
            <a:pPr marL="571500" indent="-571500">
              <a:buFont typeface="Arial" panose="020B0604020202020204" pitchFamily="34" charset="0"/>
              <a:buChar char="•"/>
            </a:pPr>
            <a:r>
              <a:rPr lang="en-US" sz="3600" b="1" u="sng" dirty="0">
                <a:solidFill>
                  <a:schemeClr val="accent6">
                    <a:lumMod val="75000"/>
                  </a:schemeClr>
                </a:solidFill>
                <a:latin typeface="Gotham book"/>
              </a:rPr>
              <a:t>Who:</a:t>
            </a:r>
            <a:r>
              <a:rPr lang="en-US" sz="3600" b="1" dirty="0">
                <a:solidFill>
                  <a:schemeClr val="accent6">
                    <a:lumMod val="75000"/>
                  </a:schemeClr>
                </a:solidFill>
                <a:latin typeface="Gotham book"/>
              </a:rPr>
              <a:t> </a:t>
            </a:r>
            <a:r>
              <a:rPr lang="en-US" sz="3600" dirty="0">
                <a:solidFill>
                  <a:schemeClr val="accent6">
                    <a:lumMod val="75000"/>
                  </a:schemeClr>
                </a:solidFill>
                <a:latin typeface="Gotham book"/>
              </a:rPr>
              <a:t>An Anglo-American empresario named Haden Edwards led the rebellion. Stephen F. Austin helped stop it.</a:t>
            </a:r>
          </a:p>
          <a:p>
            <a:pPr marL="571500" indent="-571500">
              <a:buFont typeface="Arial" panose="020B0604020202020204" pitchFamily="34" charset="0"/>
              <a:buChar char="•"/>
            </a:pPr>
            <a:r>
              <a:rPr lang="en-US" sz="3600" b="1" u="sng" dirty="0">
                <a:solidFill>
                  <a:srgbClr val="C00000"/>
                </a:solidFill>
                <a:latin typeface="Gotham book"/>
              </a:rPr>
              <a:t>Where:</a:t>
            </a:r>
            <a:r>
              <a:rPr lang="en-US" sz="3600" b="1" dirty="0">
                <a:solidFill>
                  <a:srgbClr val="C00000"/>
                </a:solidFill>
                <a:latin typeface="Gotham book"/>
              </a:rPr>
              <a:t> </a:t>
            </a:r>
            <a:r>
              <a:rPr lang="en-US" sz="3600" dirty="0">
                <a:solidFill>
                  <a:srgbClr val="C00000"/>
                </a:solidFill>
                <a:latin typeface="Gotham book"/>
              </a:rPr>
              <a:t>East Texas – Nacogdoches</a:t>
            </a:r>
          </a:p>
          <a:p>
            <a:pPr marL="571500" indent="-571500">
              <a:buFont typeface="Arial" panose="020B0604020202020204" pitchFamily="34" charset="0"/>
              <a:buChar char="•"/>
            </a:pPr>
            <a:r>
              <a:rPr lang="en-US" sz="3600" b="1" u="sng" dirty="0">
                <a:solidFill>
                  <a:srgbClr val="0070C0"/>
                </a:solidFill>
                <a:latin typeface="Gotham book"/>
              </a:rPr>
              <a:t>Why is it Significant:</a:t>
            </a:r>
            <a:r>
              <a:rPr lang="en-US" sz="3600" dirty="0">
                <a:solidFill>
                  <a:srgbClr val="0070C0"/>
                </a:solidFill>
                <a:latin typeface="Gotham book"/>
              </a:rPr>
              <a:t> Mexico easily stopped the rebellion with Austin’s help, but it caused the government to become concerned about Anglos in Texas.</a:t>
            </a:r>
            <a:endParaRPr lang="en-US" sz="3600" b="1" u="sng" dirty="0">
              <a:solidFill>
                <a:srgbClr val="0070C0"/>
              </a:solidFill>
              <a:latin typeface="Gotham book"/>
            </a:endParaRPr>
          </a:p>
          <a:p>
            <a:endParaRPr lang="en-US" dirty="0"/>
          </a:p>
        </p:txBody>
      </p:sp>
      <p:sp>
        <p:nvSpPr>
          <p:cNvPr id="9" name="TextBox 8"/>
          <p:cNvSpPr txBox="1"/>
          <p:nvPr/>
        </p:nvSpPr>
        <p:spPr>
          <a:xfrm>
            <a:off x="8323141"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11" name="Graphic 10">
            <a:extLst>
              <a:ext uri="{FF2B5EF4-FFF2-40B4-BE49-F238E27FC236}">
                <a16:creationId xmlns:a16="http://schemas.microsoft.com/office/drawing/2014/main" id="{C8AD9480-821A-7E41-1DF8-45E26A3AB3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605" y="220479"/>
            <a:ext cx="925793" cy="925793"/>
          </a:xfrm>
          <a:prstGeom prst="rect">
            <a:avLst/>
          </a:prstGeom>
        </p:spPr>
      </p:pic>
    </p:spTree>
    <p:extLst>
      <p:ext uri="{BB962C8B-B14F-4D97-AF65-F5344CB8AC3E}">
        <p14:creationId xmlns:p14="http://schemas.microsoft.com/office/powerpoint/2010/main" val="199405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8204969A-FD11-707C-BAA2-A0EF555ED99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80DA5DE-3C0A-49EB-CA33-5440B549F926}"/>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38F3E2B5-3C68-2A51-7D9F-60805587397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66F2EDB-6856-510B-30F2-CE335934E1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1BCD934C-4009-FA13-1A01-D7A2FE27292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724E9981-4CA2-7CCC-CC98-24D0BB6734DC}"/>
              </a:ext>
            </a:extLst>
          </p:cNvPr>
          <p:cNvSpPr txBox="1">
            <a:spLocks noGrp="1"/>
          </p:cNvSpPr>
          <p:nvPr>
            <p:ph type="title"/>
          </p:nvPr>
        </p:nvSpPr>
        <p:spPr>
          <a:xfrm>
            <a:off x="1523994" y="13061"/>
            <a:ext cx="9339949" cy="9884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Gotham Medium"/>
              </a:rPr>
              <a:t>The Mier y Ter</a:t>
            </a:r>
            <a:r>
              <a:rPr lang="en-US" sz="5400" b="1" i="0" dirty="0">
                <a:solidFill>
                  <a:srgbClr val="000000"/>
                </a:solidFill>
                <a:effectLst/>
                <a:latin typeface="Gotham Medium"/>
              </a:rPr>
              <a:t>á</a:t>
            </a:r>
            <a:r>
              <a:rPr lang="en-US" sz="5400" b="1" dirty="0">
                <a:latin typeface="Gotham Medium"/>
              </a:rPr>
              <a:t>n Report, 1828 </a:t>
            </a:r>
          </a:p>
        </p:txBody>
      </p:sp>
      <p:sp>
        <p:nvSpPr>
          <p:cNvPr id="12" name="TextBox 11">
            <a:extLst>
              <a:ext uri="{FF2B5EF4-FFF2-40B4-BE49-F238E27FC236}">
                <a16:creationId xmlns:a16="http://schemas.microsoft.com/office/drawing/2014/main" id="{8BCC3C65-5DE0-35C4-FBD3-03E89B69C11C}"/>
              </a:ext>
            </a:extLst>
          </p:cNvPr>
          <p:cNvSpPr txBox="1"/>
          <p:nvPr/>
        </p:nvSpPr>
        <p:spPr>
          <a:xfrm>
            <a:off x="1575939" y="1094884"/>
            <a:ext cx="7326233" cy="5578450"/>
          </a:xfrm>
          <a:prstGeom prst="rect">
            <a:avLst/>
          </a:prstGeom>
          <a:noFill/>
        </p:spPr>
        <p:txBody>
          <a:bodyPr wrap="square" rtlCol="0">
            <a:spAutoFit/>
          </a:bodyPr>
          <a:lstStyle/>
          <a:p>
            <a:r>
              <a:rPr lang="en-US" sz="2100" dirty="0">
                <a:solidFill>
                  <a:srgbClr val="7030A0"/>
                </a:solidFill>
                <a:latin typeface="Gotham Medium"/>
              </a:rPr>
              <a:t>The Fredonian Rebellion troubled the Mexican government so much that Mexican leaders decided to send a Mexican General named </a:t>
            </a:r>
            <a:r>
              <a:rPr lang="en-US" sz="2100" b="1" dirty="0">
                <a:solidFill>
                  <a:srgbClr val="7030A0"/>
                </a:solidFill>
                <a:latin typeface="Gotham Medium"/>
              </a:rPr>
              <a:t>Manuel de Mier y </a:t>
            </a:r>
            <a:r>
              <a:rPr lang="en-US" sz="2100" b="1" dirty="0">
                <a:solidFill>
                  <a:srgbClr val="7030A0"/>
                </a:solidFill>
                <a:effectLst/>
                <a:latin typeface="Gotham Medium"/>
              </a:rPr>
              <a:t>Terán </a:t>
            </a:r>
            <a:r>
              <a:rPr lang="en-US" sz="2100" b="0" dirty="0">
                <a:solidFill>
                  <a:srgbClr val="7030A0"/>
                </a:solidFill>
                <a:effectLst/>
                <a:latin typeface="Gotham Medium"/>
              </a:rPr>
              <a:t>to investigate the situation in Texas. What Mier y Terán discovered in his investigation troubled Mexico even more. </a:t>
            </a:r>
          </a:p>
          <a:p>
            <a:endParaRPr lang="en-US" sz="1000" dirty="0">
              <a:latin typeface="Gotham Medium"/>
            </a:endParaRPr>
          </a:p>
          <a:p>
            <a:r>
              <a:rPr lang="en-US" sz="2100" b="0" dirty="0">
                <a:solidFill>
                  <a:schemeClr val="accent6">
                    <a:lumMod val="75000"/>
                  </a:schemeClr>
                </a:solidFill>
                <a:effectLst/>
                <a:latin typeface="Gotham Medium"/>
              </a:rPr>
              <a:t>Mier y Terán noted that there were certainly many honest, law-abiding Anglos in Texas.  </a:t>
            </a:r>
            <a:r>
              <a:rPr lang="en-US" sz="2100" b="1" dirty="0">
                <a:solidFill>
                  <a:schemeClr val="accent6">
                    <a:lumMod val="75000"/>
                  </a:schemeClr>
                </a:solidFill>
                <a:latin typeface="Gotham Medium"/>
              </a:rPr>
              <a:t>H</a:t>
            </a:r>
            <a:r>
              <a:rPr lang="en-US" sz="2100" b="1" dirty="0">
                <a:solidFill>
                  <a:schemeClr val="accent6">
                    <a:lumMod val="75000"/>
                  </a:schemeClr>
                </a:solidFill>
                <a:effectLst/>
                <a:latin typeface="Gotham Medium"/>
              </a:rPr>
              <a:t>owever</a:t>
            </a:r>
            <a:r>
              <a:rPr lang="en-US" sz="2100" b="0" dirty="0">
                <a:solidFill>
                  <a:schemeClr val="accent6">
                    <a:lumMod val="75000"/>
                  </a:schemeClr>
                </a:solidFill>
                <a:effectLst/>
                <a:latin typeface="Gotham Medium"/>
              </a:rPr>
              <a:t>, there were a lot of problems as well. He wrote that </a:t>
            </a:r>
            <a:r>
              <a:rPr lang="en-US" sz="2100" b="1" dirty="0">
                <a:solidFill>
                  <a:schemeClr val="accent6">
                    <a:lumMod val="75000"/>
                  </a:schemeClr>
                </a:solidFill>
                <a:effectLst/>
                <a:latin typeface="Gotham Medium"/>
              </a:rPr>
              <a:t>Anglos outnumbered Tejanos by ten to one</a:t>
            </a:r>
            <a:r>
              <a:rPr lang="en-US" sz="2100" b="0" dirty="0">
                <a:solidFill>
                  <a:schemeClr val="accent6">
                    <a:lumMod val="75000"/>
                  </a:schemeClr>
                </a:solidFill>
                <a:effectLst/>
                <a:latin typeface="Gotham Medium"/>
              </a:rPr>
              <a:t>. </a:t>
            </a:r>
            <a:r>
              <a:rPr lang="en-US" sz="2100" b="0" dirty="0">
                <a:solidFill>
                  <a:srgbClr val="003296"/>
                </a:solidFill>
                <a:effectLst/>
                <a:latin typeface="Gotham Medium"/>
              </a:rPr>
              <a:t>He stated that </a:t>
            </a:r>
            <a:r>
              <a:rPr lang="en-US" sz="2100" b="1" dirty="0">
                <a:solidFill>
                  <a:srgbClr val="003296"/>
                </a:solidFill>
                <a:effectLst/>
                <a:latin typeface="Gotham Medium"/>
              </a:rPr>
              <a:t>local governments were weak </a:t>
            </a:r>
            <a:r>
              <a:rPr lang="en-US" sz="2100" b="0" dirty="0">
                <a:solidFill>
                  <a:srgbClr val="003296"/>
                </a:solidFill>
                <a:effectLst/>
                <a:latin typeface="Gotham Medium"/>
              </a:rPr>
              <a:t>with </a:t>
            </a:r>
            <a:r>
              <a:rPr lang="en-US" sz="2100" b="1" dirty="0">
                <a:solidFill>
                  <a:srgbClr val="003296"/>
                </a:solidFill>
                <a:effectLst/>
                <a:latin typeface="Gotham Medium"/>
              </a:rPr>
              <a:t>very few Tejano government leaders to enforce laws</a:t>
            </a:r>
            <a:r>
              <a:rPr lang="en-US" sz="2100" b="0" dirty="0">
                <a:solidFill>
                  <a:srgbClr val="003296"/>
                </a:solidFill>
                <a:effectLst/>
                <a:latin typeface="Gotham Medium"/>
              </a:rPr>
              <a:t>. Anglos who wanted to break the laws could do so easily, and some did. </a:t>
            </a:r>
            <a:r>
              <a:rPr lang="en-US" sz="2100" dirty="0">
                <a:solidFill>
                  <a:srgbClr val="C00000"/>
                </a:solidFill>
                <a:latin typeface="Gotham Medium"/>
              </a:rPr>
              <a:t>One example of this was the fact that many Anglos</a:t>
            </a:r>
            <a:r>
              <a:rPr lang="en-US" sz="2100" b="1" dirty="0">
                <a:solidFill>
                  <a:srgbClr val="C00000"/>
                </a:solidFill>
                <a:effectLst/>
                <a:latin typeface="Gotham Medium"/>
              </a:rPr>
              <a:t> continued to bring enslaved people into the state</a:t>
            </a:r>
            <a:r>
              <a:rPr lang="en-US" sz="2100" b="0" dirty="0">
                <a:solidFill>
                  <a:srgbClr val="C00000"/>
                </a:solidFill>
                <a:effectLst/>
                <a:latin typeface="Gotham Medium"/>
              </a:rPr>
              <a:t> even though it was now illegal to do so. </a:t>
            </a:r>
          </a:p>
          <a:p>
            <a:endParaRPr lang="en-US" sz="1050" dirty="0">
              <a:latin typeface="Gotham Medium"/>
            </a:endParaRPr>
          </a:p>
          <a:p>
            <a:r>
              <a:rPr lang="en-US" sz="2100" dirty="0">
                <a:solidFill>
                  <a:srgbClr val="7030A0"/>
                </a:solidFill>
                <a:effectLst/>
                <a:latin typeface="Gotham Medium"/>
              </a:rPr>
              <a:t>Terán’s</a:t>
            </a:r>
            <a:r>
              <a:rPr lang="en-US" sz="2100" b="0" dirty="0">
                <a:solidFill>
                  <a:srgbClr val="6E2F9D"/>
                </a:solidFill>
                <a:effectLst/>
                <a:latin typeface="Gotham Medium"/>
              </a:rPr>
              <a:t> discoveries troubled him greatly. He told Mexico that </a:t>
            </a:r>
            <a:r>
              <a:rPr lang="en-US" sz="2100" b="1" dirty="0">
                <a:solidFill>
                  <a:srgbClr val="6E2F9D"/>
                </a:solidFill>
                <a:latin typeface="Gotham Medium"/>
              </a:rPr>
              <a:t>something needed to be done regarding the Anglo settlers</a:t>
            </a:r>
            <a:r>
              <a:rPr lang="en-US" sz="2100" dirty="0">
                <a:solidFill>
                  <a:srgbClr val="6E2F9D"/>
                </a:solidFill>
                <a:latin typeface="Gotham Medium"/>
              </a:rPr>
              <a:t>, or “Texas could throw the whole nation into revolution”!</a:t>
            </a:r>
            <a:endParaRPr lang="en-US" sz="2100" b="0" dirty="0">
              <a:solidFill>
                <a:srgbClr val="6E2F9D"/>
              </a:solidFill>
              <a:effectLst/>
              <a:latin typeface="Gotham Medium"/>
            </a:endParaRPr>
          </a:p>
        </p:txBody>
      </p:sp>
      <p:pic>
        <p:nvPicPr>
          <p:cNvPr id="1026" name="Picture 2" descr="Primary view of object titled 'Manuel de Mier y Terán, Commandant General, to Ramón Músquiz, Political Chief of Dept. of Béxar]'.">
            <a:extLst>
              <a:ext uri="{FF2B5EF4-FFF2-40B4-BE49-F238E27FC236}">
                <a16:creationId xmlns:a16="http://schemas.microsoft.com/office/drawing/2014/main" id="{27AA7926-5540-9292-D02F-75EBE7E971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791" t="274" r="1371" b="6850"/>
          <a:stretch/>
        </p:blipFill>
        <p:spPr bwMode="auto">
          <a:xfrm>
            <a:off x="9045261" y="1093862"/>
            <a:ext cx="2880713" cy="42153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A34C99-C17A-2CEA-3F8B-C61411FDA925}"/>
              </a:ext>
            </a:extLst>
          </p:cNvPr>
          <p:cNvSpPr txBox="1"/>
          <p:nvPr/>
        </p:nvSpPr>
        <p:spPr>
          <a:xfrm>
            <a:off x="8920684" y="5256306"/>
            <a:ext cx="3160309" cy="1015663"/>
          </a:xfrm>
          <a:prstGeom prst="rect">
            <a:avLst/>
          </a:prstGeom>
          <a:noFill/>
        </p:spPr>
        <p:txBody>
          <a:bodyPr wrap="square" rtlCol="0">
            <a:spAutoFit/>
          </a:bodyPr>
          <a:lstStyle/>
          <a:p>
            <a:pPr algn="ctr"/>
            <a:r>
              <a:rPr lang="en-US" sz="2000" i="1" dirty="0">
                <a:latin typeface="Gotham Medium"/>
              </a:rPr>
              <a:t>A letter written by Manuel de </a:t>
            </a:r>
            <a:r>
              <a:rPr lang="en-US" sz="2000" b="0" i="1" dirty="0">
                <a:effectLst/>
                <a:latin typeface="Gotham Medium"/>
              </a:rPr>
              <a:t>Mier y Terán</a:t>
            </a:r>
          </a:p>
          <a:p>
            <a:pPr algn="ctr"/>
            <a:r>
              <a:rPr lang="en-US" sz="2000" i="1" dirty="0">
                <a:latin typeface="Gotham Medium"/>
              </a:rPr>
              <a:t>The Portal to Texas History</a:t>
            </a:r>
          </a:p>
        </p:txBody>
      </p:sp>
      <p:sp>
        <p:nvSpPr>
          <p:cNvPr id="11" name="TextBox 10">
            <a:extLst>
              <a:ext uri="{FF2B5EF4-FFF2-40B4-BE49-F238E27FC236}">
                <a16:creationId xmlns:a16="http://schemas.microsoft.com/office/drawing/2014/main" id="{EF1DFDDA-B44B-742D-EC00-92BE96ED3BA6}"/>
              </a:ext>
              <a:ext uri="{C183D7F6-B498-43B3-948B-1728B52AA6E4}">
                <adec:decorative xmlns:adec="http://schemas.microsoft.com/office/drawing/2017/decorative" val="1"/>
              </a:ext>
            </a:extLst>
          </p:cNvPr>
          <p:cNvSpPr txBox="1"/>
          <p:nvPr/>
        </p:nvSpPr>
        <p:spPr>
          <a:xfrm>
            <a:off x="832314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35ED0F9-A32A-1B26-8B45-1DD771445EA7}"/>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Tree>
    <p:extLst>
      <p:ext uri="{BB962C8B-B14F-4D97-AF65-F5344CB8AC3E}">
        <p14:creationId xmlns:p14="http://schemas.microsoft.com/office/powerpoint/2010/main" val="33782455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1982</TotalTime>
  <Words>2566</Words>
  <Application>Microsoft Office PowerPoint</Application>
  <PresentationFormat>Widescreen</PresentationFormat>
  <Paragraphs>138</Paragraphs>
  <Slides>20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Calibri</vt:lpstr>
      <vt:lpstr>Calibri Light</vt:lpstr>
      <vt:lpstr>Gotham book</vt:lpstr>
      <vt:lpstr>Gotham book</vt:lpstr>
      <vt:lpstr>Gotham Medium</vt:lpstr>
      <vt:lpstr>Josefin Sans</vt:lpstr>
      <vt:lpstr>1_Office Theme</vt:lpstr>
      <vt:lpstr>Office Theme</vt:lpstr>
      <vt:lpstr>Unit 4:  The Mexican National Era</vt:lpstr>
      <vt:lpstr>Warm-up Follow the directions below to complete your warm-up </vt:lpstr>
      <vt:lpstr>Share with the class: 1</vt:lpstr>
      <vt:lpstr>Essential Questions</vt:lpstr>
      <vt:lpstr>In Today’s Lesson</vt:lpstr>
      <vt:lpstr>Introduction</vt:lpstr>
      <vt:lpstr>The Fredonian Rebellion, 1826</vt:lpstr>
      <vt:lpstr>The Fredonian Rebellion Notes</vt:lpstr>
      <vt:lpstr>The Mier y Terán Report, 1828 </vt:lpstr>
      <vt:lpstr>The Mier y Terán Report Notes</vt:lpstr>
      <vt:lpstr>The Law of April 6, 1830 </vt:lpstr>
      <vt:lpstr>The Law of April 6, 1830 Notes</vt:lpstr>
      <vt:lpstr>The Turtle Bayou Resolutions, 1832 </vt:lpstr>
      <vt:lpstr>The Turtle Bayou Resolutions Notes</vt:lpstr>
      <vt:lpstr>The Conventions of 1832 &amp; 1833 </vt:lpstr>
      <vt:lpstr>The Conventions of 182 &amp; 1833 Notes</vt:lpstr>
      <vt:lpstr>The Arrest of Stephen F. Austin,  1833 </vt:lpstr>
      <vt:lpstr>The Arrest of Stephen F. Austin Notes</vt:lpstr>
      <vt:lpstr>Exit Ticket Follow the directions below to complete your Exit Ticket </vt:lpstr>
      <vt:lpstr>Share with the class: 21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10</cp:revision>
  <dcterms:created xsi:type="dcterms:W3CDTF">2025-01-09T17:19:57Z</dcterms:created>
  <dcterms:modified xsi:type="dcterms:W3CDTF">2025-03-05T17:26:59Z</dcterms:modified>
</cp:coreProperties>
</file>