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257" r:id="rId6"/>
    <p:sldId id="331" r:id="rId7"/>
    <p:sldId id="337" r:id="rId8"/>
    <p:sldId id="329" r:id="rId9"/>
    <p:sldId id="330" r:id="rId10"/>
    <p:sldId id="296" r:id="rId11"/>
    <p:sldId id="338" r:id="rId12"/>
    <p:sldId id="303" r:id="rId13"/>
    <p:sldId id="339" r:id="rId14"/>
    <p:sldId id="344" r:id="rId15"/>
    <p:sldId id="340" r:id="rId16"/>
    <p:sldId id="345" r:id="rId17"/>
    <p:sldId id="341" r:id="rId18"/>
    <p:sldId id="346" r:id="rId19"/>
    <p:sldId id="342" r:id="rId20"/>
    <p:sldId id="347" r:id="rId21"/>
    <p:sldId id="343" r:id="rId22"/>
    <p:sldId id="348" r:id="rId23"/>
    <p:sldId id="349"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5DB41-21AD-C84B-E1F2-87B3ABEA1B16}" name="Abubakar, Courtney" initials="CA" userId="S::Courtney.Abubakar@unt.edu::572c6853-bb71-45ed-bdc4-0b549993b5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6E2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B9475-D2F8-423E-9F20-C5C34BF54F0F}" v="76" dt="2025-12-02T03:23:36.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2-02T03:23:36.077" v="74" actId="27636"/>
      <pc:docMkLst>
        <pc:docMk/>
      </pc:docMkLst>
      <pc:sldChg chg="modSp mod">
        <pc:chgData name="Wilkinson, Ulises" userId="aece8d85-eb83-4e23-bf28-c30077cba893" providerId="ADAL" clId="{884F47B1-B553-4192-9126-1C112833296C}" dt="2025-12-02T02:50:50.975" v="1" actId="20577"/>
        <pc:sldMkLst>
          <pc:docMk/>
          <pc:sldMk cId="3688110141" sldId="257"/>
        </pc:sldMkLst>
        <pc:spChg chg="mod">
          <ac:chgData name="Wilkinson, Ulises" userId="aece8d85-eb83-4e23-bf28-c30077cba893" providerId="ADAL" clId="{884F47B1-B553-4192-9126-1C112833296C}" dt="2025-12-02T02:50:45.246" v="0" actId="27636"/>
          <ac:spMkLst>
            <pc:docMk/>
            <pc:sldMk cId="3688110141" sldId="257"/>
            <ac:spMk id="2" creationId="{67C0AF97-B1C7-ACDC-AA84-18DD3E14F324}"/>
          </ac:spMkLst>
        </pc:spChg>
        <pc:spChg chg="mod">
          <ac:chgData name="Wilkinson, Ulises" userId="aece8d85-eb83-4e23-bf28-c30077cba893" providerId="ADAL" clId="{884F47B1-B553-4192-9126-1C112833296C}" dt="2025-12-02T02:50:50.975" v="1" actId="20577"/>
          <ac:spMkLst>
            <pc:docMk/>
            <pc:sldMk cId="3688110141" sldId="257"/>
            <ac:spMk id="3" creationId="{DE5E7D88-B411-0667-9CA2-7DAF8B9F01D0}"/>
          </ac:spMkLst>
        </pc:spChg>
      </pc:sldChg>
      <pc:sldChg chg="modSp mod">
        <pc:chgData name="Wilkinson, Ulises" userId="aece8d85-eb83-4e23-bf28-c30077cba893" providerId="ADAL" clId="{884F47B1-B553-4192-9126-1C112833296C}" dt="2025-12-02T02:58:36.688" v="41" actId="20577"/>
        <pc:sldMkLst>
          <pc:docMk/>
          <pc:sldMk cId="1994055012" sldId="303"/>
        </pc:sldMkLst>
        <pc:spChg chg="mod">
          <ac:chgData name="Wilkinson, Ulises" userId="aece8d85-eb83-4e23-bf28-c30077cba893" providerId="ADAL" clId="{884F47B1-B553-4192-9126-1C112833296C}" dt="2025-12-02T02:57:47.312" v="36"/>
          <ac:spMkLst>
            <pc:docMk/>
            <pc:sldMk cId="1994055012" sldId="303"/>
            <ac:spMk id="6" creationId="{C38762EF-CD98-B80F-EC16-DF6D760BEE82}"/>
          </ac:spMkLst>
        </pc:spChg>
        <pc:spChg chg="mod">
          <ac:chgData name="Wilkinson, Ulises" userId="aece8d85-eb83-4e23-bf28-c30077cba893" providerId="ADAL" clId="{884F47B1-B553-4192-9126-1C112833296C}" dt="2025-12-02T02:58:36.688" v="41" actId="20577"/>
          <ac:spMkLst>
            <pc:docMk/>
            <pc:sldMk cId="1994055012" sldId="303"/>
            <ac:spMk id="14" creationId="{20FE69C5-74B9-6A71-15F8-0334245C4D3F}"/>
          </ac:spMkLst>
        </pc:spChg>
      </pc:sldChg>
      <pc:sldChg chg="modSp mod">
        <pc:chgData name="Wilkinson, Ulises" userId="aece8d85-eb83-4e23-bf28-c30077cba893" providerId="ADAL" clId="{884F47B1-B553-4192-9126-1C112833296C}" dt="2025-12-02T02:51:57.086" v="8" actId="20577"/>
        <pc:sldMkLst>
          <pc:docMk/>
          <pc:sldMk cId="817006603" sldId="329"/>
        </pc:sldMkLst>
        <pc:spChg chg="mod">
          <ac:chgData name="Wilkinson, Ulises" userId="aece8d85-eb83-4e23-bf28-c30077cba893" providerId="ADAL" clId="{884F47B1-B553-4192-9126-1C112833296C}" dt="2025-12-02T02:51:57.086" v="8" actId="20577"/>
          <ac:spMkLst>
            <pc:docMk/>
            <pc:sldMk cId="817006603" sldId="329"/>
            <ac:spMk id="2" creationId="{0249C6CF-D82E-6A81-8C47-DE04FB6BAFB5}"/>
          </ac:spMkLst>
        </pc:spChg>
        <pc:spChg chg="mod">
          <ac:chgData name="Wilkinson, Ulises" userId="aece8d85-eb83-4e23-bf28-c30077cba893" providerId="ADAL" clId="{884F47B1-B553-4192-9126-1C112833296C}" dt="2025-12-02T02:51:44.879" v="4" actId="27636"/>
          <ac:spMkLst>
            <pc:docMk/>
            <pc:sldMk cId="817006603" sldId="329"/>
            <ac:spMk id="8" creationId="{00000000-0000-0000-0000-000000000000}"/>
          </ac:spMkLst>
        </pc:spChg>
      </pc:sldChg>
      <pc:sldChg chg="modSp mod">
        <pc:chgData name="Wilkinson, Ulises" userId="aece8d85-eb83-4e23-bf28-c30077cba893" providerId="ADAL" clId="{884F47B1-B553-4192-9126-1C112833296C}" dt="2025-12-02T02:52:45.461" v="16" actId="115"/>
        <pc:sldMkLst>
          <pc:docMk/>
          <pc:sldMk cId="3784972111" sldId="330"/>
        </pc:sldMkLst>
        <pc:spChg chg="mod">
          <ac:chgData name="Wilkinson, Ulises" userId="aece8d85-eb83-4e23-bf28-c30077cba893" providerId="ADAL" clId="{884F47B1-B553-4192-9126-1C112833296C}" dt="2025-12-02T02:52:45.461" v="16" actId="115"/>
          <ac:spMkLst>
            <pc:docMk/>
            <pc:sldMk cId="3784972111" sldId="330"/>
            <ac:spMk id="4" creationId="{92BAA726-7C6B-8A90-68A7-A97674A4B6F6}"/>
          </ac:spMkLst>
        </pc:spChg>
        <pc:spChg chg="mod">
          <ac:chgData name="Wilkinson, Ulises" userId="aece8d85-eb83-4e23-bf28-c30077cba893" providerId="ADAL" clId="{884F47B1-B553-4192-9126-1C112833296C}" dt="2025-12-02T02:52:04.945" v="9" actId="27636"/>
          <ac:spMkLst>
            <pc:docMk/>
            <pc:sldMk cId="3784972111" sldId="330"/>
            <ac:spMk id="8" creationId="{00000000-0000-0000-0000-000000000000}"/>
          </ac:spMkLst>
        </pc:spChg>
      </pc:sldChg>
      <pc:sldChg chg="modSp mod">
        <pc:chgData name="Wilkinson, Ulises" userId="aece8d85-eb83-4e23-bf28-c30077cba893" providerId="ADAL" clId="{884F47B1-B553-4192-9126-1C112833296C}" dt="2025-12-02T02:51:07.528" v="3"/>
        <pc:sldMkLst>
          <pc:docMk/>
          <pc:sldMk cId="2038626627" sldId="331"/>
        </pc:sldMkLst>
        <pc:spChg chg="mod">
          <ac:chgData name="Wilkinson, Ulises" userId="aece8d85-eb83-4e23-bf28-c30077cba893" providerId="ADAL" clId="{884F47B1-B553-4192-9126-1C112833296C}" dt="2025-12-02T02:51:07.528" v="3"/>
          <ac:spMkLst>
            <pc:docMk/>
            <pc:sldMk cId="2038626627" sldId="331"/>
            <ac:spMk id="3" creationId="{ECBBB069-7650-B66B-AD69-E031E24E413B}"/>
          </ac:spMkLst>
        </pc:spChg>
        <pc:spChg chg="mod">
          <ac:chgData name="Wilkinson, Ulises" userId="aece8d85-eb83-4e23-bf28-c30077cba893" providerId="ADAL" clId="{884F47B1-B553-4192-9126-1C112833296C}" dt="2025-12-02T02:51:03.146" v="2" actId="27636"/>
          <ac:spMkLst>
            <pc:docMk/>
            <pc:sldMk cId="2038626627" sldId="331"/>
            <ac:spMk id="4" creationId="{EECFAD41-918E-2261-1C88-B4109F7DB9E6}"/>
          </ac:spMkLst>
        </pc:spChg>
      </pc:sldChg>
      <pc:sldChg chg="modSp mod">
        <pc:chgData name="Wilkinson, Ulises" userId="aece8d85-eb83-4e23-bf28-c30077cba893" providerId="ADAL" clId="{884F47B1-B553-4192-9126-1C112833296C}" dt="2025-12-02T02:57:22.694" v="33" actId="113"/>
        <pc:sldMkLst>
          <pc:docMk/>
          <pc:sldMk cId="654038367" sldId="338"/>
        </pc:sldMkLst>
        <pc:spChg chg="mod">
          <ac:chgData name="Wilkinson, Ulises" userId="aece8d85-eb83-4e23-bf28-c30077cba893" providerId="ADAL" clId="{884F47B1-B553-4192-9126-1C112833296C}" dt="2025-12-02T02:57:22.694" v="33" actId="113"/>
          <ac:spMkLst>
            <pc:docMk/>
            <pc:sldMk cId="654038367" sldId="338"/>
            <ac:spMk id="2" creationId="{CFA83D55-F67E-C0AF-AB6B-DAD1572CED32}"/>
          </ac:spMkLst>
        </pc:spChg>
      </pc:sldChg>
      <pc:sldChg chg="modSp mod">
        <pc:chgData name="Wilkinson, Ulises" userId="aece8d85-eb83-4e23-bf28-c30077cba893" providerId="ADAL" clId="{884F47B1-B553-4192-9126-1C112833296C}" dt="2025-12-02T03:22:11.040" v="61" actId="113"/>
        <pc:sldMkLst>
          <pc:docMk/>
          <pc:sldMk cId="3378245539" sldId="339"/>
        </pc:sldMkLst>
        <pc:spChg chg="mod">
          <ac:chgData name="Wilkinson, Ulises" userId="aece8d85-eb83-4e23-bf28-c30077cba893" providerId="ADAL" clId="{884F47B1-B553-4192-9126-1C112833296C}" dt="2025-12-02T02:58:49.463" v="44"/>
          <ac:spMkLst>
            <pc:docMk/>
            <pc:sldMk cId="3378245539" sldId="339"/>
            <ac:spMk id="4" creationId="{9BA34C99-C17A-2CEA-3F8B-C61411FDA925}"/>
          </ac:spMkLst>
        </pc:spChg>
        <pc:spChg chg="mod">
          <ac:chgData name="Wilkinson, Ulises" userId="aece8d85-eb83-4e23-bf28-c30077cba893" providerId="ADAL" clId="{884F47B1-B553-4192-9126-1C112833296C}" dt="2025-12-02T03:22:11.040" v="61" actId="113"/>
          <ac:spMkLst>
            <pc:docMk/>
            <pc:sldMk cId="3378245539" sldId="339"/>
            <ac:spMk id="12" creationId="{8BCC3C65-5DE0-35C4-FBD3-03E89B69C11C}"/>
          </ac:spMkLst>
        </pc:spChg>
      </pc:sldChg>
      <pc:sldChg chg="modSp mod">
        <pc:chgData name="Wilkinson, Ulises" userId="aece8d85-eb83-4e23-bf28-c30077cba893" providerId="ADAL" clId="{884F47B1-B553-4192-9126-1C112833296C}" dt="2025-12-02T03:23:36.077" v="74" actId="27636"/>
        <pc:sldMkLst>
          <pc:docMk/>
          <pc:sldMk cId="3610719813" sldId="340"/>
        </pc:sldMkLst>
        <pc:spChg chg="mod">
          <ac:chgData name="Wilkinson, Ulises" userId="aece8d85-eb83-4e23-bf28-c30077cba893" providerId="ADAL" clId="{884F47B1-B553-4192-9126-1C112833296C}" dt="2025-12-02T03:23:36.077" v="74" actId="27636"/>
          <ac:spMkLst>
            <pc:docMk/>
            <pc:sldMk cId="3610719813" sldId="340"/>
            <ac:spMk id="10" creationId="{174E52CD-5D84-2584-F9DB-5A61A8820AE3}"/>
          </ac:spMkLst>
        </pc:spChg>
      </pc:sldChg>
      <pc:sldChg chg="modSp mod">
        <pc:chgData name="Wilkinson, Ulises" userId="aece8d85-eb83-4e23-bf28-c30077cba893" providerId="ADAL" clId="{884F47B1-B553-4192-9126-1C112833296C}" dt="2025-12-02T03:23:25.319" v="73" actId="255"/>
        <pc:sldMkLst>
          <pc:docMk/>
          <pc:sldMk cId="406860708" sldId="344"/>
        </pc:sldMkLst>
        <pc:spChg chg="mod">
          <ac:chgData name="Wilkinson, Ulises" userId="aece8d85-eb83-4e23-bf28-c30077cba893" providerId="ADAL" clId="{884F47B1-B553-4192-9126-1C112833296C}" dt="2025-12-02T03:23:25.319" v="73" actId="255"/>
          <ac:spMkLst>
            <pc:docMk/>
            <pc:sldMk cId="406860708" sldId="344"/>
            <ac:spMk id="2" creationId="{B9183CEE-334E-4EC1-9636-3318F6CBA283}"/>
          </ac:spMkLst>
        </pc:spChg>
        <pc:spChg chg="mod">
          <ac:chgData name="Wilkinson, Ulises" userId="aece8d85-eb83-4e23-bf28-c30077cba893" providerId="ADAL" clId="{884F47B1-B553-4192-9126-1C112833296C}" dt="2025-12-02T03:22:35.306" v="66" actId="20577"/>
          <ac:spMkLst>
            <pc:docMk/>
            <pc:sldMk cId="406860708" sldId="344"/>
            <ac:spMk id="6" creationId="{EC7F7258-BAE7-6310-0D23-AB89A693A6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AD864-E6EF-4BA3-8F2F-4A17E23A3671}"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92D0-701D-438A-B5B5-E72CDEFED3B7}" type="slidenum">
              <a:rPr lang="en-US" smtClean="0"/>
              <a:t>‹#›</a:t>
            </a:fld>
            <a:endParaRPr lang="en-US"/>
          </a:p>
        </p:txBody>
      </p:sp>
    </p:spTree>
    <p:extLst>
      <p:ext uri="{BB962C8B-B14F-4D97-AF65-F5344CB8AC3E}">
        <p14:creationId xmlns:p14="http://schemas.microsoft.com/office/powerpoint/2010/main" val="420268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847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3847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584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[Old Stone Fort at Nacogdoches], photograph, Date Unknown; (</a:t>
            </a:r>
            <a:r>
              <a:rPr lang="en-US" b="0" i="0" u="none" strike="noStrike" dirty="0">
                <a:solidFill>
                  <a:srgbClr val="0277BD"/>
                </a:solidFill>
                <a:effectLst/>
                <a:latin typeface="Josefin Sans" pitchFamily="2" charset="0"/>
                <a:hlinkClick r:id="rId3"/>
              </a:rPr>
              <a:t>https://texashistory.unt.edu/ark:/67531/metapth38479/</a:t>
            </a:r>
            <a:r>
              <a:rPr lang="en-US" b="0" i="0" dirty="0">
                <a:solidFill>
                  <a:srgbClr val="757575"/>
                </a:solidFill>
                <a:effectLst/>
                <a:latin typeface="Josefin Sans" pitchFamily="2" charset="0"/>
              </a:rPr>
              <a:t>: accessed January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University of Texas at Arlington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Portrait of Haden Edwards. Background removed. https://commons.wikimedia.org/wiki/File:Haden_Edwards.jpg </a:t>
            </a:r>
          </a:p>
          <a:p>
            <a:endParaRPr lang="en-US" dirty="0"/>
          </a:p>
          <a:p>
            <a:r>
              <a:rPr lang="en-US" b="0" i="0" dirty="0">
                <a:solidFill>
                  <a:srgbClr val="757575"/>
                </a:solidFill>
                <a:effectLst/>
                <a:latin typeface="Josefin Sans" pitchFamily="2" charset="0"/>
              </a:rPr>
              <a:t>[Old Stone Fort at Nacogdoches], photograph, Date Unknown; (</a:t>
            </a:r>
            <a:r>
              <a:rPr lang="en-US" b="0" i="0" u="none" strike="noStrike" dirty="0">
                <a:solidFill>
                  <a:srgbClr val="0277BD"/>
                </a:solidFill>
                <a:effectLst/>
                <a:latin typeface="Josefin Sans" pitchFamily="2" charset="0"/>
                <a:hlinkClick r:id="rId3"/>
              </a:rPr>
              <a:t>https://texashistory.unt.edu/ark:/67531/metapth38479/</a:t>
            </a:r>
            <a:r>
              <a:rPr lang="en-US" b="0" i="0" dirty="0">
                <a:solidFill>
                  <a:srgbClr val="757575"/>
                </a:solidFill>
                <a:effectLst/>
                <a:latin typeface="Josefin Sans" pitchFamily="2" charset="0"/>
              </a:rPr>
              <a:t>: accessed January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University of Texas at Arlington Library.</a:t>
            </a:r>
            <a:endParaRPr lang="en-US" dirty="0"/>
          </a:p>
          <a:p>
            <a:endParaRPr lang="en-US" dirty="0"/>
          </a:p>
        </p:txBody>
      </p:sp>
      <p:sp>
        <p:nvSpPr>
          <p:cNvPr id="4" name="Slide Number Placeholder 3"/>
          <p:cNvSpPr>
            <a:spLocks noGrp="1"/>
          </p:cNvSpPr>
          <p:nvPr>
            <p:ph type="sldNum" sz="quarter" idx="5"/>
          </p:nvPr>
        </p:nvSpPr>
        <p:spPr/>
        <p:txBody>
          <a:bodyPr/>
          <a:lstStyle/>
          <a:p>
            <a:fld id="{379192D0-701D-438A-B5B5-E72CDEFED3B7}" type="slidenum">
              <a:rPr lang="en-US" smtClean="0"/>
              <a:t>7</a:t>
            </a:fld>
            <a:endParaRPr lang="en-US"/>
          </a:p>
        </p:txBody>
      </p:sp>
    </p:spTree>
    <p:extLst>
      <p:ext uri="{BB962C8B-B14F-4D97-AF65-F5344CB8AC3E}">
        <p14:creationId xmlns:p14="http://schemas.microsoft.com/office/powerpoint/2010/main" val="225243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Mier y Terán, Manuel de. Manuel de Mier y Terán, Commandant General, to Ramón Músquiz, Political Chief of Dept. of Béxar], letter, December 18, 1830; (</a:t>
            </a:r>
            <a:r>
              <a:rPr lang="en-US" b="0" i="0" u="none" strike="noStrike" dirty="0">
                <a:solidFill>
                  <a:srgbClr val="0277BD"/>
                </a:solidFill>
                <a:effectLst/>
                <a:latin typeface="Josefin Sans" pitchFamily="2" charset="0"/>
                <a:hlinkClick r:id="rId3"/>
              </a:rPr>
              <a:t>https://texashistory.unt.edu/ark:/67531/metapth5846/</a:t>
            </a:r>
            <a:r>
              <a:rPr lang="en-US" b="0" i="0" dirty="0">
                <a:solidFill>
                  <a:srgbClr val="757575"/>
                </a:solidFill>
                <a:effectLst/>
                <a:latin typeface="Josefin Sans" pitchFamily="2" charset="0"/>
              </a:rPr>
              <a:t>: accessed January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Texas General Land Office.</a:t>
            </a:r>
            <a:endParaRPr lang="en-US" dirty="0"/>
          </a:p>
        </p:txBody>
      </p:sp>
      <p:sp>
        <p:nvSpPr>
          <p:cNvPr id="4" name="Slide Number Placeholder 3"/>
          <p:cNvSpPr>
            <a:spLocks noGrp="1"/>
          </p:cNvSpPr>
          <p:nvPr>
            <p:ph type="sldNum" sz="quarter" idx="5"/>
          </p:nvPr>
        </p:nvSpPr>
        <p:spPr/>
        <p:txBody>
          <a:bodyPr/>
          <a:lstStyle/>
          <a:p>
            <a:fld id="{379192D0-701D-438A-B5B5-E72CDEFED3B7}" type="slidenum">
              <a:rPr lang="en-US" smtClean="0"/>
              <a:t>9</a:t>
            </a:fld>
            <a:endParaRPr lang="en-US"/>
          </a:p>
        </p:txBody>
      </p:sp>
    </p:spTree>
    <p:extLst>
      <p:ext uri="{BB962C8B-B14F-4D97-AF65-F5344CB8AC3E}">
        <p14:creationId xmlns:p14="http://schemas.microsoft.com/office/powerpoint/2010/main" val="150534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78148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84739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7148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414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570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2171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4196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124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4814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9873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743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83065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12907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10712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4437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66429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24086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7814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2004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40765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3027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12/1/2025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516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12/1/2025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2587230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06164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055892" y="1521725"/>
            <a:ext cx="4631011" cy="2736766"/>
          </a:xfrm>
          <a:noFill/>
        </p:spPr>
        <p:txBody>
          <a:bodyPr>
            <a:normAutofit fontScale="90000"/>
          </a:bodyPr>
          <a:lstStyle/>
          <a:p>
            <a:pPr algn="l"/>
            <a:r>
              <a:rPr lang="en-US" b="1" i="1" dirty="0">
                <a:solidFill>
                  <a:schemeClr val="bg2">
                    <a:lumMod val="50000"/>
                  </a:schemeClr>
                </a:solidFill>
                <a:latin typeface="Gotham book"/>
              </a:rPr>
              <a:t>Unidad 4: </a:t>
            </a:r>
            <a:br>
              <a:rPr lang="en-US" b="1" i="1" dirty="0">
                <a:latin typeface="Gotham book"/>
              </a:rPr>
            </a:br>
            <a:r>
              <a:rPr lang="en-US" b="1" i="1" dirty="0">
                <a:solidFill>
                  <a:srgbClr val="C00000"/>
                </a:solidFill>
                <a:latin typeface="Gotham book"/>
              </a:rPr>
              <a:t>La Era Nacional Mexicana</a:t>
            </a:r>
            <a:endParaRPr lang="en-US" b="1" dirty="0">
              <a:solidFill>
                <a:srgbClr val="C0000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055892" y="4359487"/>
            <a:ext cx="4014879" cy="1910683"/>
          </a:xfrm>
          <a:noFill/>
        </p:spPr>
        <p:txBody>
          <a:bodyPr>
            <a:normAutofit/>
          </a:bodyPr>
          <a:lstStyle/>
          <a:p>
            <a:pPr algn="l"/>
            <a:r>
              <a:rPr lang="en-US" sz="3600" b="1" i="1" dirty="0" err="1">
                <a:solidFill>
                  <a:schemeClr val="bg2">
                    <a:lumMod val="50000"/>
                  </a:schemeClr>
                </a:solidFill>
              </a:rPr>
              <a:t>Lección</a:t>
            </a:r>
            <a:r>
              <a:rPr lang="en-US" sz="3600" b="1" i="1" dirty="0">
                <a:solidFill>
                  <a:schemeClr val="bg2">
                    <a:lumMod val="50000"/>
                  </a:schemeClr>
                </a:solidFill>
              </a:rPr>
              <a:t> 8: </a:t>
            </a:r>
          </a:p>
          <a:p>
            <a:pPr algn="l"/>
            <a:r>
              <a:rPr lang="en-US" sz="3600" b="1" i="1" dirty="0" err="1">
                <a:solidFill>
                  <a:srgbClr val="C00000"/>
                </a:solidFill>
              </a:rPr>
              <a:t>Tensión</a:t>
            </a:r>
            <a:r>
              <a:rPr lang="en-US" sz="3600" b="1" i="1" dirty="0">
                <a:solidFill>
                  <a:srgbClr val="C00000"/>
                </a:solidFill>
              </a:rPr>
              <a:t> </a:t>
            </a:r>
            <a:r>
              <a:rPr lang="en-US" sz="3600" b="1" i="1" dirty="0" err="1">
                <a:solidFill>
                  <a:srgbClr val="C00000"/>
                </a:solidFill>
              </a:rPr>
              <a:t>creciente</a:t>
            </a:r>
            <a:r>
              <a:rPr lang="en-US" sz="3600" b="1" i="1" dirty="0">
                <a:solidFill>
                  <a:srgbClr val="C00000"/>
                </a:solidFill>
              </a:rPr>
              <a:t> </a:t>
            </a:r>
            <a:r>
              <a:rPr lang="en-US" sz="3600" b="1" i="1" dirty="0" err="1">
                <a:solidFill>
                  <a:srgbClr val="C00000"/>
                </a:solidFill>
              </a:rPr>
              <a:t>en</a:t>
            </a:r>
            <a:r>
              <a:rPr lang="en-US" sz="3600" b="1" i="1" dirty="0">
                <a:solidFill>
                  <a:srgbClr val="C00000"/>
                </a:solidFill>
              </a:rPr>
              <a:t> Texas</a:t>
            </a:r>
          </a:p>
        </p:txBody>
      </p:sp>
      <p:pic>
        <p:nvPicPr>
          <p:cNvPr id="1032" name="Picture 8" descr="A photograph of the Old Stone Fort in Nacogdoches Texas. This is the fort that Haden Edwards and his men attempted to take over in the Fredonian Rebellion in 1826.">
            <a:extLst>
              <a:ext uri="{FF2B5EF4-FFF2-40B4-BE49-F238E27FC236}">
                <a16:creationId xmlns:a16="http://schemas.microsoft.com/office/drawing/2014/main" id="{FD0E585B-C039-75F3-417B-08173C645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07" r="9507"/>
          <a:stretch/>
        </p:blipFill>
        <p:spPr bwMode="auto">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1057" name="Rectangle 1056" hidden="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4416-4222-A9DD-54C5-AA4A49F6B93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6182428-F4AA-7495-AEFF-528A03A01EFB}"/>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9EB4E871-D3FA-032B-D6E5-E593ED5822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27D2F42A-4028-3BB2-31F7-6B97A2789B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EC7F7258-BAE7-6310-0D23-AB89A693A621}"/>
              </a:ext>
            </a:extLst>
          </p:cNvPr>
          <p:cNvSpPr txBox="1">
            <a:spLocks noGrp="1"/>
          </p:cNvSpPr>
          <p:nvPr>
            <p:ph type="title" idx="4294967295"/>
          </p:nvPr>
        </p:nvSpPr>
        <p:spPr>
          <a:xfrm>
            <a:off x="1935479" y="13061"/>
            <a:ext cx="8240486" cy="15187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4500" dirty="0">
                <a:solidFill>
                  <a:schemeClr val="bg1"/>
                </a:solidFill>
                <a:latin typeface="Gotham Medium"/>
              </a:rPr>
              <a:t>El Informe Mier y Terán</a:t>
            </a:r>
            <a:endParaRPr kumimoji="0" lang="en-US" sz="4500" b="0" i="0" u="none" strike="noStrike" kern="1200" cap="none" spc="0" normalizeH="0" baseline="0" noProof="0" dirty="0">
              <a:ln>
                <a:noFill/>
              </a:ln>
              <a:solidFill>
                <a:schemeClr val="bg1"/>
              </a:solidFill>
              <a:effectLst/>
              <a:uLnTx/>
              <a:uFillTx/>
              <a:latin typeface="Gotham Medium"/>
              <a:ea typeface="+mj-ea"/>
              <a:cs typeface="+mj-cs"/>
            </a:endParaRPr>
          </a:p>
          <a:p>
            <a:pPr lvl="0">
              <a:defRPr/>
            </a:pPr>
            <a:r>
              <a:rPr lang="en-US" b="1" dirty="0" err="1">
                <a:solidFill>
                  <a:schemeClr val="bg1"/>
                </a:solidFill>
                <a:latin typeface="Gotham Medium"/>
              </a:rPr>
              <a:t>Notas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B9183CEE-334E-4EC1-9636-3318F6CBA283}"/>
              </a:ext>
            </a:extLst>
          </p:cNvPr>
          <p:cNvSpPr txBox="1"/>
          <p:nvPr/>
        </p:nvSpPr>
        <p:spPr>
          <a:xfrm>
            <a:off x="172397" y="1657401"/>
            <a:ext cx="11839857" cy="5509200"/>
          </a:xfrm>
          <a:prstGeom prst="rect">
            <a:avLst/>
          </a:prstGeom>
          <a:noFill/>
        </p:spPr>
        <p:txBody>
          <a:bodyPr wrap="square" rtlCol="0">
            <a:spAutoFit/>
          </a:bodyPr>
          <a:lstStyle/>
          <a:p>
            <a:pPr marL="571500" indent="-571500">
              <a:buFont typeface="Arial" panose="020B0604020202020204" pitchFamily="34" charset="0"/>
              <a:buChar char="•"/>
            </a:pPr>
            <a:r>
              <a:rPr lang="en-US" sz="3500" b="1" u="sng" dirty="0" err="1">
                <a:solidFill>
                  <a:srgbClr val="7030A0"/>
                </a:solidFill>
                <a:latin typeface="Gotham book"/>
              </a:rPr>
              <a:t>Qué</a:t>
            </a:r>
            <a:r>
              <a:rPr lang="en-US" sz="3500" b="1" u="sng" dirty="0">
                <a:solidFill>
                  <a:srgbClr val="7030A0"/>
                </a:solidFill>
                <a:latin typeface="Gotham book"/>
              </a:rPr>
              <a:t>:</a:t>
            </a:r>
            <a:r>
              <a:rPr lang="en-US" sz="3500" dirty="0">
                <a:solidFill>
                  <a:srgbClr val="7030A0"/>
                </a:solidFill>
                <a:latin typeface="Gotham book"/>
              </a:rPr>
              <a:t> </a:t>
            </a:r>
            <a:r>
              <a:rPr lang="es-ES" sz="3500" dirty="0">
                <a:solidFill>
                  <a:srgbClr val="7030A0"/>
                </a:solidFill>
                <a:latin typeface="Gotham book"/>
              </a:rPr>
              <a:t>Un informe que muestra que los anglosajones superaban en número a los tejanos en Texas en 10 a 1, y que había pocos funcionarios mexicanos, por lo que era fácil que la gente infringiera las leyes</a:t>
            </a:r>
            <a:r>
              <a:rPr lang="en-US" sz="3500" dirty="0">
                <a:solidFill>
                  <a:srgbClr val="7030A0"/>
                </a:solidFill>
                <a:latin typeface="Gotham book"/>
              </a:rPr>
              <a:t>.</a:t>
            </a:r>
          </a:p>
          <a:p>
            <a:pPr marL="571500" indent="-571500">
              <a:buFont typeface="Arial" panose="020B0604020202020204" pitchFamily="34" charset="0"/>
              <a:buChar char="•"/>
            </a:pPr>
            <a:r>
              <a:rPr lang="en-US" sz="3500" b="1" u="sng" dirty="0" err="1">
                <a:solidFill>
                  <a:schemeClr val="accent6">
                    <a:lumMod val="75000"/>
                  </a:schemeClr>
                </a:solidFill>
                <a:latin typeface="Gotham book"/>
              </a:rPr>
              <a:t>Quién</a:t>
            </a:r>
            <a:r>
              <a:rPr lang="en-US" sz="3500" b="1" u="sng" dirty="0">
                <a:solidFill>
                  <a:schemeClr val="accent6">
                    <a:lumMod val="75000"/>
                  </a:schemeClr>
                </a:solidFill>
                <a:latin typeface="Gotham book"/>
              </a:rPr>
              <a:t>:</a:t>
            </a:r>
            <a:r>
              <a:rPr lang="en-US" sz="3500" b="1" dirty="0">
                <a:solidFill>
                  <a:schemeClr val="accent6">
                    <a:lumMod val="75000"/>
                  </a:schemeClr>
                </a:solidFill>
                <a:latin typeface="Gotham book"/>
              </a:rPr>
              <a:t> </a:t>
            </a:r>
            <a:r>
              <a:rPr lang="es-ES" sz="3500" dirty="0">
                <a:solidFill>
                  <a:schemeClr val="accent6">
                    <a:lumMod val="75000"/>
                  </a:schemeClr>
                </a:solidFill>
                <a:latin typeface="Gotham book"/>
              </a:rPr>
              <a:t>General Manuel Mier y Terán</a:t>
            </a:r>
            <a:r>
              <a:rPr lang="en-US" sz="3500" dirty="0">
                <a:solidFill>
                  <a:schemeClr val="accent6">
                    <a:lumMod val="75000"/>
                  </a:schemeClr>
                </a:solidFill>
                <a:latin typeface="Gotham Medium"/>
              </a:rPr>
              <a:t> </a:t>
            </a:r>
            <a:endParaRPr lang="en-US" sz="3500" b="1" u="sng" dirty="0">
              <a:solidFill>
                <a:srgbClr val="C00000"/>
              </a:solidFill>
              <a:latin typeface="Gotham book"/>
            </a:endParaRPr>
          </a:p>
          <a:p>
            <a:pPr marL="571500" indent="-571500">
              <a:buFont typeface="Arial" panose="020B0604020202020204" pitchFamily="34" charset="0"/>
              <a:buChar char="•"/>
            </a:pPr>
            <a:r>
              <a:rPr lang="en-US" sz="3500" b="1" u="sng" dirty="0">
                <a:solidFill>
                  <a:srgbClr val="0070C0"/>
                </a:solidFill>
                <a:latin typeface="Gotham book"/>
              </a:rPr>
              <a:t>Por </a:t>
            </a:r>
            <a:r>
              <a:rPr lang="en-US" sz="3500" b="1" u="sng" dirty="0" err="1">
                <a:solidFill>
                  <a:srgbClr val="0070C0"/>
                </a:solidFill>
                <a:latin typeface="Gotham book"/>
              </a:rPr>
              <a:t>qué</a:t>
            </a:r>
            <a:r>
              <a:rPr lang="en-US" sz="3500" b="1" u="sng" dirty="0">
                <a:solidFill>
                  <a:srgbClr val="0070C0"/>
                </a:solidFill>
                <a:latin typeface="Gotham book"/>
              </a:rPr>
              <a:t> es </a:t>
            </a:r>
            <a:r>
              <a:rPr lang="en-US" sz="3500" b="1" u="sng" dirty="0" err="1">
                <a:solidFill>
                  <a:srgbClr val="0070C0"/>
                </a:solidFill>
                <a:latin typeface="Gotham book"/>
              </a:rPr>
              <a:t>significativo</a:t>
            </a:r>
            <a:r>
              <a:rPr lang="en-US" sz="3500" b="1" u="sng" dirty="0">
                <a:solidFill>
                  <a:srgbClr val="0070C0"/>
                </a:solidFill>
                <a:latin typeface="Gotham book"/>
              </a:rPr>
              <a:t>:</a:t>
            </a:r>
            <a:r>
              <a:rPr lang="en-US" sz="3500" dirty="0">
                <a:solidFill>
                  <a:srgbClr val="003296"/>
                </a:solidFill>
                <a:latin typeface="Gotham Medium"/>
              </a:rPr>
              <a:t> </a:t>
            </a:r>
            <a:r>
              <a:rPr lang="es-ES" sz="3500" dirty="0">
                <a:solidFill>
                  <a:srgbClr val="0070C0"/>
                </a:solidFill>
                <a:latin typeface="Gotham Medium"/>
              </a:rPr>
              <a:t>El informe de Terán mostró que existían muchos problemas relacionados con la inmigración anglosajona en Texas. Sugirió que México solucionara los problemas de inmediato</a:t>
            </a:r>
            <a:r>
              <a:rPr lang="en-US" sz="3500" dirty="0">
                <a:solidFill>
                  <a:srgbClr val="0070C0"/>
                </a:solidFill>
                <a:latin typeface="Gotham Medium"/>
              </a:rPr>
              <a:t>.</a:t>
            </a:r>
            <a:endParaRPr lang="en-US" sz="3500" b="1" u="sng" dirty="0">
              <a:solidFill>
                <a:srgbClr val="0070C0"/>
              </a:solidFill>
              <a:latin typeface="Gotham book"/>
            </a:endParaRPr>
          </a:p>
          <a:p>
            <a:pPr marL="571500" indent="-571500">
              <a:buFont typeface="Arial" panose="020B0604020202020204" pitchFamily="34" charset="0"/>
              <a:buChar char="•"/>
            </a:pPr>
            <a:endParaRPr lang="en-US" sz="3700" b="1" u="sng" dirty="0">
              <a:solidFill>
                <a:srgbClr val="0070C0"/>
              </a:solidFill>
              <a:latin typeface="Gotham book"/>
            </a:endParaRPr>
          </a:p>
        </p:txBody>
      </p:sp>
      <p:sp>
        <p:nvSpPr>
          <p:cNvPr id="9" name="TextBox 8">
            <a:extLst>
              <a:ext uri="{FF2B5EF4-FFF2-40B4-BE49-F238E27FC236}">
                <a16:creationId xmlns:a16="http://schemas.microsoft.com/office/drawing/2014/main" id="{70D35108-EF62-6455-9C1E-196FECD0EFBA}"/>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F18F699C-B3C3-0ED8-AFF3-960277B1F2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605" y="220479"/>
            <a:ext cx="925793" cy="925793"/>
          </a:xfrm>
          <a:prstGeom prst="rect">
            <a:avLst/>
          </a:prstGeom>
        </p:spPr>
      </p:pic>
    </p:spTree>
    <p:extLst>
      <p:ext uri="{BB962C8B-B14F-4D97-AF65-F5344CB8AC3E}">
        <p14:creationId xmlns:p14="http://schemas.microsoft.com/office/powerpoint/2010/main" val="40686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063942E2-C882-E068-20D5-AE52E78ABD8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CDFC26C-8F2E-66B4-CBBA-C8BD28A001D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4B851406-56CC-EC77-9FBA-BC48ED65300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E86E91E-1C94-A99A-F43F-E04A6DACF7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633C443-7E99-8FA9-0F4C-4ABEBF0F27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174E52CD-5D84-2584-F9DB-5A61A8820AE3}"/>
              </a:ext>
            </a:extLst>
          </p:cNvPr>
          <p:cNvSpPr txBox="1">
            <a:spLocks noGrp="1"/>
          </p:cNvSpPr>
          <p:nvPr>
            <p:ph type="title"/>
          </p:nvPr>
        </p:nvSpPr>
        <p:spPr>
          <a:xfrm>
            <a:off x="1523995" y="13061"/>
            <a:ext cx="8338462" cy="98842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a:latin typeface="Gotham Medium"/>
              </a:rPr>
              <a:t>La Ley del 6 de abril de 1830</a:t>
            </a:r>
            <a:endParaRPr lang="en-US" b="1" dirty="0">
              <a:latin typeface="Gotham Medium"/>
            </a:endParaRPr>
          </a:p>
        </p:txBody>
      </p:sp>
      <p:sp>
        <p:nvSpPr>
          <p:cNvPr id="11" name="TextBox 10">
            <a:extLst>
              <a:ext uri="{FF2B5EF4-FFF2-40B4-BE49-F238E27FC236}">
                <a16:creationId xmlns:a16="http://schemas.microsoft.com/office/drawing/2014/main" id="{B2F6C62B-EE12-49F8-7064-CB434204E417}"/>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4E4A2CE-2751-C7CA-183A-19C968B16833}"/>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2E541BA4-144F-AF62-F0E6-AF0563E69D96}"/>
              </a:ext>
            </a:extLst>
          </p:cNvPr>
          <p:cNvSpPr txBox="1"/>
          <p:nvPr/>
        </p:nvSpPr>
        <p:spPr>
          <a:xfrm>
            <a:off x="1709056" y="1001486"/>
            <a:ext cx="9720944" cy="5716950"/>
          </a:xfrm>
          <a:prstGeom prst="rect">
            <a:avLst/>
          </a:prstGeom>
          <a:noFill/>
        </p:spPr>
        <p:txBody>
          <a:bodyPr wrap="square" rtlCol="0">
            <a:spAutoFit/>
          </a:bodyPr>
          <a:lstStyle/>
          <a:p>
            <a:r>
              <a:rPr lang="en-US" sz="2300" dirty="0">
                <a:solidFill>
                  <a:srgbClr val="7030A0"/>
                </a:solidFill>
                <a:latin typeface="Gotham Medium"/>
              </a:rPr>
              <a:t>In response to the </a:t>
            </a:r>
            <a:r>
              <a:rPr lang="en-US" sz="2300" b="1" dirty="0">
                <a:solidFill>
                  <a:srgbClr val="7030A0"/>
                </a:solidFill>
                <a:latin typeface="Gotham Medium"/>
              </a:rPr>
              <a:t>Mier y </a:t>
            </a:r>
            <a:r>
              <a:rPr lang="en-US" sz="2300" b="1" dirty="0">
                <a:solidFill>
                  <a:srgbClr val="7030A0"/>
                </a:solidFill>
                <a:effectLst/>
                <a:latin typeface="Gotham Medium"/>
              </a:rPr>
              <a:t>Terán report</a:t>
            </a:r>
            <a:r>
              <a:rPr lang="en-US" sz="2300" dirty="0">
                <a:solidFill>
                  <a:srgbClr val="7030A0"/>
                </a:solidFill>
                <a:effectLst/>
                <a:latin typeface="Gotham Medium"/>
              </a:rPr>
              <a:t>, Mexico decided to pass the </a:t>
            </a:r>
            <a:r>
              <a:rPr lang="en-US" sz="2300" b="1" dirty="0">
                <a:solidFill>
                  <a:srgbClr val="7030A0"/>
                </a:solidFill>
                <a:effectLst/>
                <a:latin typeface="Gotham Medium"/>
              </a:rPr>
              <a:t>Law of April 6, 1830</a:t>
            </a:r>
            <a:r>
              <a:rPr lang="en-US" sz="2300" dirty="0">
                <a:solidFill>
                  <a:srgbClr val="7030A0"/>
                </a:solidFill>
                <a:effectLst/>
                <a:latin typeface="Gotham Medium"/>
              </a:rPr>
              <a:t>, to </a:t>
            </a:r>
            <a:r>
              <a:rPr lang="en-US" sz="2300" dirty="0">
                <a:solidFill>
                  <a:srgbClr val="7030A0"/>
                </a:solidFill>
                <a:latin typeface="Gotham Medium"/>
              </a:rPr>
              <a:t>attempt to gain more control over Anglo settlers in Texas. This law had many parts. </a:t>
            </a:r>
          </a:p>
          <a:p>
            <a:endParaRPr lang="en-US" sz="1050" dirty="0">
              <a:solidFill>
                <a:srgbClr val="7030A0"/>
              </a:solidFill>
              <a:latin typeface="Gotham Medium"/>
            </a:endParaRPr>
          </a:p>
          <a:p>
            <a:r>
              <a:rPr lang="en-US" sz="2300" dirty="0">
                <a:solidFill>
                  <a:schemeClr val="accent6">
                    <a:lumMod val="75000"/>
                  </a:schemeClr>
                </a:solidFill>
                <a:latin typeface="Gotham Medium"/>
              </a:rPr>
              <a:t>First, </a:t>
            </a:r>
            <a:r>
              <a:rPr lang="en-US" sz="2300" b="1" dirty="0">
                <a:solidFill>
                  <a:schemeClr val="accent6">
                    <a:lumMod val="75000"/>
                  </a:schemeClr>
                </a:solidFill>
                <a:latin typeface="Gotham Medium"/>
              </a:rPr>
              <a:t>all immigration from the U.S. into Texas was now prohibited.</a:t>
            </a:r>
            <a:r>
              <a:rPr lang="en-US" sz="2300" dirty="0">
                <a:solidFill>
                  <a:schemeClr val="accent6">
                    <a:lumMod val="75000"/>
                  </a:schemeClr>
                </a:solidFill>
                <a:latin typeface="Gotham Medium"/>
              </a:rPr>
              <a:t> Additionally, any currently unfulfilled empresario contracts would be cancelled. </a:t>
            </a:r>
            <a:r>
              <a:rPr lang="en-US" sz="2300" dirty="0">
                <a:solidFill>
                  <a:srgbClr val="C00000"/>
                </a:solidFill>
                <a:latin typeface="Gotham Medium"/>
              </a:rPr>
              <a:t>Next, Mexico </a:t>
            </a:r>
            <a:r>
              <a:rPr lang="en-US" sz="2300" b="1" dirty="0">
                <a:solidFill>
                  <a:srgbClr val="C00000"/>
                </a:solidFill>
                <a:latin typeface="Gotham Medium"/>
              </a:rPr>
              <a:t>enacted the taxes</a:t>
            </a:r>
            <a:r>
              <a:rPr lang="en-US" sz="2300" dirty="0">
                <a:solidFill>
                  <a:srgbClr val="C00000"/>
                </a:solidFill>
                <a:latin typeface="Gotham Medium"/>
              </a:rPr>
              <a:t> that had been postponed for six to ten years when the Empresario System began. This meant that there would now be tariffs, or taxes on goods from the U.S. </a:t>
            </a:r>
            <a:r>
              <a:rPr lang="en-US" sz="2300" dirty="0">
                <a:solidFill>
                  <a:srgbClr val="003296"/>
                </a:solidFill>
                <a:latin typeface="Gotham Medium"/>
              </a:rPr>
              <a:t>The law also reinforced the fact that it was illegal to bring enslaved people into the state. Finally, it </a:t>
            </a:r>
            <a:r>
              <a:rPr lang="en-US" sz="2300" b="1" dirty="0">
                <a:solidFill>
                  <a:srgbClr val="003296"/>
                </a:solidFill>
                <a:latin typeface="Gotham Medium"/>
              </a:rPr>
              <a:t>established military forts </a:t>
            </a:r>
            <a:r>
              <a:rPr lang="en-US" sz="2300" dirty="0">
                <a:solidFill>
                  <a:srgbClr val="003296"/>
                </a:solidFill>
                <a:latin typeface="Gotham Medium"/>
              </a:rPr>
              <a:t>in Texas to ensure that this law and all other laws were followed. </a:t>
            </a:r>
          </a:p>
          <a:p>
            <a:endParaRPr lang="en-US" sz="1000" dirty="0">
              <a:solidFill>
                <a:srgbClr val="7030A0"/>
              </a:solidFill>
              <a:latin typeface="Gotham Medium"/>
            </a:endParaRPr>
          </a:p>
          <a:p>
            <a:r>
              <a:rPr lang="en-US" sz="2300" b="1" dirty="0">
                <a:solidFill>
                  <a:schemeClr val="accent2">
                    <a:lumMod val="75000"/>
                  </a:schemeClr>
                </a:solidFill>
                <a:latin typeface="Gotham Medium"/>
              </a:rPr>
              <a:t>The Law of April 6, 1830, angered many Anglos and Tejanos in Texas. </a:t>
            </a:r>
            <a:r>
              <a:rPr lang="en-US" sz="2300" dirty="0">
                <a:solidFill>
                  <a:schemeClr val="accent2">
                    <a:lumMod val="75000"/>
                  </a:schemeClr>
                </a:solidFill>
                <a:latin typeface="Gotham Medium"/>
              </a:rPr>
              <a:t>Many feared that all these restrictions would harm the economic development of Texas. Stephen F. Austin himself wrote a letter to the Mexican president expressing his opposition to the Law of April 6, 1830. Like many others, he believed this law was harmful to Texas and its people. </a:t>
            </a:r>
          </a:p>
        </p:txBody>
      </p:sp>
    </p:spTree>
    <p:extLst>
      <p:ext uri="{BB962C8B-B14F-4D97-AF65-F5344CB8AC3E}">
        <p14:creationId xmlns:p14="http://schemas.microsoft.com/office/powerpoint/2010/main" val="361071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ADCD-D122-0ED2-9778-BDE2C6D9AED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D8B5D0-7E58-7AC9-5FF3-1E189DD643C8}"/>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F0089786-B83C-FEA6-29F9-DE57140D17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53F8137B-7D05-5DA1-390B-B6A250BC5F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1B1A50FB-02DE-39B9-1609-54C6CF790852}"/>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Law of April 6, 1830</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E3AE38A5-0F72-51BC-E3A8-0279C12370AD}"/>
              </a:ext>
            </a:extLst>
          </p:cNvPr>
          <p:cNvSpPr txBox="1"/>
          <p:nvPr/>
        </p:nvSpPr>
        <p:spPr>
          <a:xfrm>
            <a:off x="250371" y="1581202"/>
            <a:ext cx="11854543" cy="4832092"/>
          </a:xfrm>
          <a:prstGeom prst="rect">
            <a:avLst/>
          </a:prstGeom>
          <a:noFill/>
        </p:spPr>
        <p:txBody>
          <a:bodyPr wrap="square" rtlCol="0">
            <a:spAutoFit/>
          </a:bodyPr>
          <a:lstStyle/>
          <a:p>
            <a:pPr marL="571500" indent="-571500">
              <a:buFont typeface="Arial" panose="020B0604020202020204" pitchFamily="34" charset="0"/>
              <a:buChar char="•"/>
            </a:pPr>
            <a:r>
              <a:rPr lang="en-US" sz="3600" b="1" u="sng" dirty="0">
                <a:solidFill>
                  <a:srgbClr val="7030A0"/>
                </a:solidFill>
                <a:latin typeface="Gotham book"/>
              </a:rPr>
              <a:t>What:</a:t>
            </a:r>
            <a:r>
              <a:rPr lang="en-US" sz="3600" dirty="0">
                <a:solidFill>
                  <a:srgbClr val="7030A0"/>
                </a:solidFill>
                <a:latin typeface="Gotham book"/>
              </a:rPr>
              <a:t> Laws that Mexico passed to try to fix the problems with the Empresario System in Texas: </a:t>
            </a:r>
          </a:p>
          <a:p>
            <a:pPr marL="1485900" lvl="2" indent="-571500">
              <a:buFont typeface="Arial" panose="020B0604020202020204" pitchFamily="34" charset="0"/>
              <a:buChar char="•"/>
            </a:pPr>
            <a:r>
              <a:rPr lang="en-US" sz="3200" dirty="0">
                <a:solidFill>
                  <a:schemeClr val="accent6">
                    <a:lumMod val="75000"/>
                  </a:schemeClr>
                </a:solidFill>
                <a:latin typeface="Gotham book"/>
              </a:rPr>
              <a:t>Stopped all immigration from the U.S. into Texas</a:t>
            </a:r>
          </a:p>
          <a:p>
            <a:pPr marL="1485900" lvl="2" indent="-571500">
              <a:buFont typeface="Arial" panose="020B0604020202020204" pitchFamily="34" charset="0"/>
              <a:buChar char="•"/>
            </a:pPr>
            <a:r>
              <a:rPr lang="en-US" sz="3200" dirty="0">
                <a:solidFill>
                  <a:srgbClr val="C00000"/>
                </a:solidFill>
                <a:latin typeface="Gotham book"/>
              </a:rPr>
              <a:t>Cancelled unfulfilled empresario contracts</a:t>
            </a:r>
          </a:p>
          <a:p>
            <a:pPr marL="1485900" lvl="2" indent="-571500">
              <a:buFont typeface="Arial" panose="020B0604020202020204" pitchFamily="34" charset="0"/>
              <a:buChar char="•"/>
            </a:pPr>
            <a:r>
              <a:rPr lang="en-US" sz="3200" dirty="0">
                <a:solidFill>
                  <a:schemeClr val="accent5">
                    <a:lumMod val="50000"/>
                  </a:schemeClr>
                </a:solidFill>
                <a:latin typeface="Gotham book"/>
              </a:rPr>
              <a:t>Enforced tariffs (taxes) on items from the U.S.</a:t>
            </a:r>
          </a:p>
          <a:p>
            <a:pPr marL="1485900" lvl="2" indent="-571500">
              <a:buFont typeface="Arial" panose="020B0604020202020204" pitchFamily="34" charset="0"/>
              <a:buChar char="•"/>
            </a:pPr>
            <a:r>
              <a:rPr lang="en-US" sz="3200" dirty="0">
                <a:solidFill>
                  <a:schemeClr val="accent2">
                    <a:lumMod val="75000"/>
                  </a:schemeClr>
                </a:solidFill>
                <a:latin typeface="Gotham book"/>
              </a:rPr>
              <a:t>Established military forts in Texas to enforce the laws</a:t>
            </a:r>
            <a:endParaRPr lang="en-US" sz="4000" dirty="0">
              <a:solidFill>
                <a:schemeClr val="accent2">
                  <a:lumMod val="75000"/>
                </a:schemeClr>
              </a:solidFill>
              <a:latin typeface="Gotham book"/>
            </a:endParaRPr>
          </a:p>
          <a:p>
            <a:pPr marL="571500" indent="-571500">
              <a:buFont typeface="Arial" panose="020B0604020202020204" pitchFamily="34" charset="0"/>
              <a:buChar char="•"/>
            </a:pPr>
            <a:r>
              <a:rPr lang="en-US" sz="3600" b="1" u="sng" dirty="0">
                <a:solidFill>
                  <a:srgbClr val="0070C0"/>
                </a:solidFill>
                <a:latin typeface="Gotham book"/>
              </a:rPr>
              <a:t>Why is it Significant:</a:t>
            </a:r>
            <a:r>
              <a:rPr lang="en-US" sz="3600" dirty="0">
                <a:solidFill>
                  <a:srgbClr val="0070C0"/>
                </a:solidFill>
                <a:latin typeface="Gotham book"/>
              </a:rPr>
              <a:t> Many Anglos and Tejanos were very upset with the laws, believing they would stop the growth and development of Texas and its economy.</a:t>
            </a:r>
            <a:endParaRPr lang="en-US" sz="3600" b="1" u="sng" dirty="0">
              <a:solidFill>
                <a:srgbClr val="0070C0"/>
              </a:solidFill>
              <a:latin typeface="Gotham book"/>
            </a:endParaRPr>
          </a:p>
        </p:txBody>
      </p:sp>
      <p:sp>
        <p:nvSpPr>
          <p:cNvPr id="9" name="TextBox 8">
            <a:extLst>
              <a:ext uri="{FF2B5EF4-FFF2-40B4-BE49-F238E27FC236}">
                <a16:creationId xmlns:a16="http://schemas.microsoft.com/office/drawing/2014/main" id="{B6DF70E4-7898-518C-8911-F493FFC6764D}"/>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C1779A2C-2778-1CD8-077F-B8FB8E10AB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605" y="220479"/>
            <a:ext cx="925793" cy="925793"/>
          </a:xfrm>
          <a:prstGeom prst="rect">
            <a:avLst/>
          </a:prstGeom>
        </p:spPr>
      </p:pic>
    </p:spTree>
    <p:extLst>
      <p:ext uri="{BB962C8B-B14F-4D97-AF65-F5344CB8AC3E}">
        <p14:creationId xmlns:p14="http://schemas.microsoft.com/office/powerpoint/2010/main" val="252747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76AC67C4-D703-E691-47A1-93CAA1D088D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42756C0-57F2-37E5-89CE-85EE636E7F38}"/>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180998B4-EB49-9732-B28A-13057FBFED7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DB162DD5-F51C-A052-0099-46D1D13978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7D4196A-58D9-5D79-485B-851586035AD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4784D7E7-B98B-5325-124F-9779DE6807BC}"/>
              </a:ext>
            </a:extLst>
          </p:cNvPr>
          <p:cNvSpPr txBox="1">
            <a:spLocks noGrp="1"/>
          </p:cNvSpPr>
          <p:nvPr>
            <p:ph type="title"/>
          </p:nvPr>
        </p:nvSpPr>
        <p:spPr>
          <a:xfrm>
            <a:off x="1544502" y="-236683"/>
            <a:ext cx="10059668" cy="988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200" b="1" dirty="0">
                <a:latin typeface="Gotham Medium"/>
              </a:rPr>
              <a:t>The Turtle Bayou Resolutions, 1832 </a:t>
            </a:r>
          </a:p>
        </p:txBody>
      </p:sp>
      <p:sp>
        <p:nvSpPr>
          <p:cNvPr id="11" name="TextBox 10">
            <a:extLst>
              <a:ext uri="{FF2B5EF4-FFF2-40B4-BE49-F238E27FC236}">
                <a16:creationId xmlns:a16="http://schemas.microsoft.com/office/drawing/2014/main" id="{47480184-B3DF-99D8-E0E4-FDA5C9B9CA99}"/>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6C08DDB-81CD-C12C-D0FB-FC81876255E8}"/>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365FF70F-4EB6-5A08-3657-05661D80E8FC}"/>
              </a:ext>
            </a:extLst>
          </p:cNvPr>
          <p:cNvSpPr txBox="1"/>
          <p:nvPr/>
        </p:nvSpPr>
        <p:spPr>
          <a:xfrm>
            <a:off x="1544502" y="849086"/>
            <a:ext cx="10626984" cy="6609502"/>
          </a:xfrm>
          <a:prstGeom prst="rect">
            <a:avLst/>
          </a:prstGeom>
          <a:noFill/>
        </p:spPr>
        <p:txBody>
          <a:bodyPr wrap="square" rtlCol="0">
            <a:spAutoFit/>
          </a:bodyPr>
          <a:lstStyle/>
          <a:p>
            <a:r>
              <a:rPr lang="en-US" sz="2150" dirty="0">
                <a:solidFill>
                  <a:srgbClr val="C00000"/>
                </a:solidFill>
                <a:latin typeface="Gotham Medium"/>
              </a:rPr>
              <a:t>A group of Anglo settlers met near present-day Houston at a place called </a:t>
            </a:r>
            <a:r>
              <a:rPr lang="en-US" sz="2150" b="1" dirty="0">
                <a:solidFill>
                  <a:srgbClr val="C00000"/>
                </a:solidFill>
                <a:latin typeface="Gotham Medium"/>
              </a:rPr>
              <a:t>Turtle Bayou </a:t>
            </a:r>
            <a:r>
              <a:rPr lang="en-US" sz="2150" dirty="0">
                <a:solidFill>
                  <a:srgbClr val="C00000"/>
                </a:solidFill>
                <a:latin typeface="Gotham Medium"/>
              </a:rPr>
              <a:t>in </a:t>
            </a:r>
            <a:r>
              <a:rPr lang="en-US" sz="2150" b="1" dirty="0">
                <a:solidFill>
                  <a:srgbClr val="C00000"/>
                </a:solidFill>
                <a:latin typeface="Gotham Medium"/>
              </a:rPr>
              <a:t>1832</a:t>
            </a:r>
            <a:r>
              <a:rPr lang="en-US" sz="2150" dirty="0">
                <a:solidFill>
                  <a:srgbClr val="C00000"/>
                </a:solidFill>
                <a:latin typeface="Gotham Medium"/>
              </a:rPr>
              <a:t>. They wanted to discuss what to do about some growing tensions in the area. They focused specifically on a Mexican military fort that had been established nearby at a place called </a:t>
            </a:r>
            <a:r>
              <a:rPr lang="en-US" sz="2150" b="1" dirty="0">
                <a:solidFill>
                  <a:srgbClr val="C00000"/>
                </a:solidFill>
                <a:latin typeface="Gotham Medium"/>
              </a:rPr>
              <a:t>Anahuac</a:t>
            </a:r>
            <a:r>
              <a:rPr lang="en-US" sz="2150" dirty="0">
                <a:solidFill>
                  <a:srgbClr val="C00000"/>
                </a:solidFill>
                <a:latin typeface="Gotham Medium"/>
              </a:rPr>
              <a:t> two years earlier. </a:t>
            </a:r>
            <a:r>
              <a:rPr lang="en-US" sz="2150" b="1" dirty="0">
                <a:solidFill>
                  <a:srgbClr val="002060"/>
                </a:solidFill>
                <a:latin typeface="Gotham Medium"/>
              </a:rPr>
              <a:t>Fort Anahuac </a:t>
            </a:r>
            <a:r>
              <a:rPr lang="en-US" sz="2150" dirty="0">
                <a:solidFill>
                  <a:srgbClr val="002060"/>
                </a:solidFill>
                <a:latin typeface="Gotham Medium"/>
              </a:rPr>
              <a:t>was founded as part of the requirements of the </a:t>
            </a:r>
            <a:r>
              <a:rPr lang="en-US" sz="2150" b="1" dirty="0">
                <a:solidFill>
                  <a:srgbClr val="002060"/>
                </a:solidFill>
                <a:latin typeface="Gotham Medium"/>
              </a:rPr>
              <a:t>Law of April 6, 1830</a:t>
            </a:r>
            <a:r>
              <a:rPr lang="en-US" sz="2150" dirty="0">
                <a:solidFill>
                  <a:srgbClr val="002060"/>
                </a:solidFill>
                <a:latin typeface="Gotham Medium"/>
              </a:rPr>
              <a:t>. The military at Fort Anahuac was intended to enforce state and federal laws in Texas. From 1830 to 1832 there were a series of disagreements between some of the local Anglos and the soldiers at the fort, </a:t>
            </a:r>
            <a:r>
              <a:rPr lang="en-US" sz="2150" b="1" dirty="0">
                <a:solidFill>
                  <a:srgbClr val="002060"/>
                </a:solidFill>
                <a:latin typeface="Gotham Medium"/>
              </a:rPr>
              <a:t>which resulted in a violent conflict in 1832. </a:t>
            </a:r>
          </a:p>
          <a:p>
            <a:endParaRPr lang="en-US" sz="1050" dirty="0">
              <a:latin typeface="Gotham Medium"/>
            </a:endParaRPr>
          </a:p>
          <a:p>
            <a:r>
              <a:rPr lang="en-US" sz="2150" dirty="0">
                <a:solidFill>
                  <a:schemeClr val="accent6">
                    <a:lumMod val="75000"/>
                  </a:schemeClr>
                </a:solidFill>
                <a:latin typeface="Gotham Medium"/>
              </a:rPr>
              <a:t>The group of Anglos who met at </a:t>
            </a:r>
            <a:r>
              <a:rPr lang="en-US" sz="2150" b="1" dirty="0">
                <a:solidFill>
                  <a:schemeClr val="accent6">
                    <a:lumMod val="75000"/>
                  </a:schemeClr>
                </a:solidFill>
                <a:latin typeface="Gotham Medium"/>
              </a:rPr>
              <a:t>Turtle Bayou </a:t>
            </a:r>
            <a:r>
              <a:rPr lang="en-US" sz="2150" dirty="0">
                <a:solidFill>
                  <a:schemeClr val="accent6">
                    <a:lumMod val="75000"/>
                  </a:schemeClr>
                </a:solidFill>
                <a:latin typeface="Gotham Medium"/>
              </a:rPr>
              <a:t>in 1832 wrote a document to the Mexican government explaining their point of view about the conflict at Anahuac and outlining their goals and hopes moving forward. This document was called the </a:t>
            </a:r>
            <a:r>
              <a:rPr lang="en-US" sz="2150" b="1" dirty="0">
                <a:solidFill>
                  <a:schemeClr val="accent6">
                    <a:lumMod val="75000"/>
                  </a:schemeClr>
                </a:solidFill>
                <a:latin typeface="Gotham Medium"/>
              </a:rPr>
              <a:t>Turtle Bayou Resolutions</a:t>
            </a:r>
            <a:r>
              <a:rPr lang="en-US" sz="2150" dirty="0">
                <a:solidFill>
                  <a:schemeClr val="accent6">
                    <a:lumMod val="75000"/>
                  </a:schemeClr>
                </a:solidFill>
                <a:latin typeface="Gotham Medium"/>
              </a:rPr>
              <a:t>.</a:t>
            </a:r>
          </a:p>
          <a:p>
            <a:endParaRPr lang="en-US" sz="1100" dirty="0">
              <a:latin typeface="Gotham Medium"/>
            </a:endParaRPr>
          </a:p>
          <a:p>
            <a:r>
              <a:rPr lang="en-US" sz="2150" dirty="0">
                <a:solidFill>
                  <a:srgbClr val="7030A0"/>
                </a:solidFill>
                <a:latin typeface="Gotham Medium"/>
              </a:rPr>
              <a:t>In the document, they stated that they were </a:t>
            </a:r>
            <a:r>
              <a:rPr lang="en-US" sz="2150" b="1" dirty="0">
                <a:solidFill>
                  <a:srgbClr val="7030A0"/>
                </a:solidFill>
                <a:latin typeface="Gotham Medium"/>
              </a:rPr>
              <a:t>dissatisfied with the recent rise in Centralist power in the government</a:t>
            </a:r>
            <a:r>
              <a:rPr lang="en-US" sz="2150" dirty="0">
                <a:solidFill>
                  <a:srgbClr val="7030A0"/>
                </a:solidFill>
                <a:latin typeface="Gotham Medium"/>
              </a:rPr>
              <a:t>. They claimed that was a major reason why they fought at Anahuac – because the leader of the fort was a Centralist. </a:t>
            </a:r>
            <a:r>
              <a:rPr lang="en-US" sz="2150" dirty="0">
                <a:solidFill>
                  <a:srgbClr val="C00000"/>
                </a:solidFill>
                <a:latin typeface="Gotham Medium"/>
              </a:rPr>
              <a:t>They stated their support for the </a:t>
            </a:r>
            <a:r>
              <a:rPr lang="en-US" sz="2150" b="1" dirty="0">
                <a:solidFill>
                  <a:srgbClr val="C00000"/>
                </a:solidFill>
                <a:latin typeface="Gotham Medium"/>
              </a:rPr>
              <a:t>Federalist</a:t>
            </a:r>
            <a:r>
              <a:rPr lang="en-US" sz="2150" dirty="0">
                <a:solidFill>
                  <a:srgbClr val="C00000"/>
                </a:solidFill>
                <a:latin typeface="Gotham Medium"/>
              </a:rPr>
              <a:t> </a:t>
            </a:r>
            <a:r>
              <a:rPr lang="en-US" sz="2150" b="1" dirty="0">
                <a:solidFill>
                  <a:srgbClr val="C00000"/>
                </a:solidFill>
                <a:latin typeface="Gotham Medium"/>
              </a:rPr>
              <a:t>Constitution of 1824</a:t>
            </a:r>
            <a:r>
              <a:rPr lang="en-US" sz="2150" dirty="0">
                <a:solidFill>
                  <a:srgbClr val="C00000"/>
                </a:solidFill>
                <a:latin typeface="Gotham Medium"/>
              </a:rPr>
              <a:t> and for the popular Federalist leader, </a:t>
            </a:r>
            <a:r>
              <a:rPr lang="en-US" sz="2150" b="1" dirty="0">
                <a:solidFill>
                  <a:srgbClr val="C00000"/>
                </a:solidFill>
                <a:latin typeface="Gotham Medium"/>
              </a:rPr>
              <a:t>Antonio </a:t>
            </a:r>
            <a:r>
              <a:rPr lang="en-US" sz="2150" b="1" i="0" dirty="0">
                <a:solidFill>
                  <a:srgbClr val="C00000"/>
                </a:solidFill>
                <a:effectLst/>
                <a:latin typeface="Gotham Medium"/>
              </a:rPr>
              <a:t>López</a:t>
            </a:r>
            <a:r>
              <a:rPr lang="en-US" sz="2400" b="0" i="0" dirty="0">
                <a:solidFill>
                  <a:srgbClr val="000000"/>
                </a:solidFill>
                <a:effectLst/>
                <a:latin typeface="Arial" panose="020B0604020202020204" pitchFamily="34" charset="0"/>
              </a:rPr>
              <a:t> </a:t>
            </a:r>
            <a:r>
              <a:rPr lang="en-US" sz="2150" b="1" dirty="0">
                <a:solidFill>
                  <a:srgbClr val="C00000"/>
                </a:solidFill>
                <a:latin typeface="Gotham Medium"/>
              </a:rPr>
              <a:t>de Santa Anna</a:t>
            </a:r>
            <a:r>
              <a:rPr lang="en-US" sz="2150" dirty="0">
                <a:solidFill>
                  <a:srgbClr val="C00000"/>
                </a:solidFill>
                <a:latin typeface="Gotham Medium"/>
              </a:rPr>
              <a:t>, who was fighting against the Centralist take-over of the Mexican government</a:t>
            </a:r>
            <a:r>
              <a:rPr lang="en-US" sz="2150" dirty="0">
                <a:latin typeface="Gotham Medium"/>
              </a:rPr>
              <a:t>. </a:t>
            </a:r>
            <a:r>
              <a:rPr lang="en-US" sz="2150" b="1" dirty="0">
                <a:solidFill>
                  <a:srgbClr val="C00000"/>
                </a:solidFill>
                <a:latin typeface="Gotham Medium"/>
              </a:rPr>
              <a:t>These men were clear, they supported federalism in Texas and Mexico!</a:t>
            </a:r>
          </a:p>
          <a:p>
            <a:endParaRPr lang="en-US" sz="2200" dirty="0">
              <a:latin typeface="Gotham Medium"/>
            </a:endParaRPr>
          </a:p>
          <a:p>
            <a:endParaRPr lang="en-US" dirty="0"/>
          </a:p>
          <a:p>
            <a:endParaRPr lang="en-US" dirty="0"/>
          </a:p>
        </p:txBody>
      </p:sp>
    </p:spTree>
    <p:extLst>
      <p:ext uri="{BB962C8B-B14F-4D97-AF65-F5344CB8AC3E}">
        <p14:creationId xmlns:p14="http://schemas.microsoft.com/office/powerpoint/2010/main" val="401527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EFF0-A8E1-2379-65F7-D265539D82B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FB206B6-A4DC-364F-CA1E-E92A575BB9EF}"/>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BC5554A8-7E58-C7C1-C397-8C32D61632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8A77C61C-46CC-64CB-4446-7A9BD4F196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0C58DF83-73EB-6768-39B3-2DBE91CA3BC7}"/>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Turtle Bayou Resolutions</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43CAA9D6-4470-23C1-5771-61AE926CED4A}"/>
              </a:ext>
            </a:extLst>
          </p:cNvPr>
          <p:cNvSpPr txBox="1"/>
          <p:nvPr/>
        </p:nvSpPr>
        <p:spPr>
          <a:xfrm>
            <a:off x="250371" y="1581202"/>
            <a:ext cx="12019603" cy="4078039"/>
          </a:xfrm>
          <a:prstGeom prst="rect">
            <a:avLst/>
          </a:prstGeom>
          <a:noFill/>
        </p:spPr>
        <p:txBody>
          <a:bodyPr wrap="square" rtlCol="0">
            <a:spAutoFit/>
          </a:bodyPr>
          <a:lstStyle/>
          <a:p>
            <a:pPr marL="571500" indent="-571500">
              <a:buFont typeface="Arial" panose="020B0604020202020204" pitchFamily="34" charset="0"/>
              <a:buChar char="•"/>
            </a:pPr>
            <a:r>
              <a:rPr lang="en-US" sz="3700" b="1" u="sng" dirty="0">
                <a:solidFill>
                  <a:srgbClr val="7030A0"/>
                </a:solidFill>
                <a:latin typeface="Gotham book"/>
              </a:rPr>
              <a:t>What:</a:t>
            </a:r>
            <a:r>
              <a:rPr lang="en-US" sz="3700" dirty="0">
                <a:solidFill>
                  <a:srgbClr val="7030A0"/>
                </a:solidFill>
                <a:latin typeface="Gotham book"/>
              </a:rPr>
              <a:t> A document explaining the Anglo point of view of the conflict at Fort Anahuac and showing support for the Federalists in the Mexican government.</a:t>
            </a:r>
          </a:p>
          <a:p>
            <a:pPr marL="571500" indent="-571500">
              <a:buFont typeface="Arial" panose="020B0604020202020204" pitchFamily="34" charset="0"/>
              <a:buChar char="•"/>
            </a:pPr>
            <a:r>
              <a:rPr lang="en-US" sz="3700" b="1" u="sng" dirty="0">
                <a:solidFill>
                  <a:srgbClr val="C00000"/>
                </a:solidFill>
                <a:latin typeface="Gotham book"/>
              </a:rPr>
              <a:t>Where:</a:t>
            </a:r>
            <a:r>
              <a:rPr lang="en-US" sz="3700" b="1" dirty="0">
                <a:solidFill>
                  <a:srgbClr val="C00000"/>
                </a:solidFill>
                <a:latin typeface="Gotham book"/>
              </a:rPr>
              <a:t> </a:t>
            </a:r>
            <a:r>
              <a:rPr lang="en-US" sz="3700" dirty="0">
                <a:solidFill>
                  <a:srgbClr val="C00000"/>
                </a:solidFill>
                <a:latin typeface="Gotham book"/>
              </a:rPr>
              <a:t>Near present-day Houston</a:t>
            </a:r>
          </a:p>
          <a:p>
            <a:pPr marL="571500" indent="-571500">
              <a:buFont typeface="Arial" panose="020B0604020202020204" pitchFamily="34" charset="0"/>
              <a:buChar char="•"/>
            </a:pPr>
            <a:r>
              <a:rPr lang="en-US" sz="3700" b="1" u="sng" dirty="0">
                <a:solidFill>
                  <a:srgbClr val="0070C0"/>
                </a:solidFill>
                <a:latin typeface="Gotham book"/>
              </a:rPr>
              <a:t>Why is it Significant:</a:t>
            </a:r>
            <a:r>
              <a:rPr lang="en-US" sz="3700" dirty="0">
                <a:solidFill>
                  <a:srgbClr val="0070C0"/>
                </a:solidFill>
                <a:latin typeface="Gotham book"/>
              </a:rPr>
              <a:t> Some Anglos in Texas were openly declaring support for Federalists in the ongoing debates between Centralists and Federalists across the country.</a:t>
            </a:r>
            <a:endParaRPr lang="en-US" sz="3700" b="1" u="sng" dirty="0">
              <a:solidFill>
                <a:srgbClr val="0070C0"/>
              </a:solidFill>
              <a:latin typeface="Gotham book"/>
            </a:endParaRPr>
          </a:p>
        </p:txBody>
      </p:sp>
      <p:sp>
        <p:nvSpPr>
          <p:cNvPr id="9" name="TextBox 8">
            <a:extLst>
              <a:ext uri="{FF2B5EF4-FFF2-40B4-BE49-F238E27FC236}">
                <a16:creationId xmlns:a16="http://schemas.microsoft.com/office/drawing/2014/main" id="{02706F5C-C51A-769C-59E8-8BB6293407E0}"/>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246F4102-0C7D-10F4-5789-2698848819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5663" y="220479"/>
            <a:ext cx="925793" cy="925793"/>
          </a:xfrm>
          <a:prstGeom prst="rect">
            <a:avLst/>
          </a:prstGeom>
        </p:spPr>
      </p:pic>
    </p:spTree>
    <p:extLst>
      <p:ext uri="{BB962C8B-B14F-4D97-AF65-F5344CB8AC3E}">
        <p14:creationId xmlns:p14="http://schemas.microsoft.com/office/powerpoint/2010/main" val="142513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99BED7F2-8159-E261-7E73-5F6A748297C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AE2CA7-0821-806B-2E97-221D6D301214}"/>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0D503557-ABA8-AEB7-A56D-729BF6FF220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DFEF6F06-CF3E-526F-B98D-9CB971AB7C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BEBF3D9-D8FE-9884-6FEB-92C73A62CFA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ECBAB3D8-9E74-04D1-A482-177B68F43F89}"/>
              </a:ext>
            </a:extLst>
          </p:cNvPr>
          <p:cNvSpPr txBox="1">
            <a:spLocks noGrp="1"/>
          </p:cNvSpPr>
          <p:nvPr>
            <p:ph type="title"/>
          </p:nvPr>
        </p:nvSpPr>
        <p:spPr>
          <a:xfrm>
            <a:off x="1543233" y="-106682"/>
            <a:ext cx="9851576" cy="988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Gotham Medium"/>
              </a:rPr>
              <a:t>The Conventions of 1832 &amp; 1833 </a:t>
            </a:r>
          </a:p>
        </p:txBody>
      </p:sp>
      <p:sp>
        <p:nvSpPr>
          <p:cNvPr id="11" name="TextBox 10">
            <a:extLst>
              <a:ext uri="{FF2B5EF4-FFF2-40B4-BE49-F238E27FC236}">
                <a16:creationId xmlns:a16="http://schemas.microsoft.com/office/drawing/2014/main" id="{FB0E2A51-1CC6-5679-8C83-8B8AB50E99AA}"/>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DFE5BE3-945B-36D0-5DFE-FEC708EC3FD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8B43FB89-9B65-3FC4-052D-444F4FA7342E}"/>
              </a:ext>
            </a:extLst>
          </p:cNvPr>
          <p:cNvSpPr txBox="1"/>
          <p:nvPr/>
        </p:nvSpPr>
        <p:spPr>
          <a:xfrm>
            <a:off x="1777010" y="816424"/>
            <a:ext cx="10273476" cy="7355860"/>
          </a:xfrm>
          <a:prstGeom prst="rect">
            <a:avLst/>
          </a:prstGeom>
          <a:noFill/>
        </p:spPr>
        <p:txBody>
          <a:bodyPr wrap="square" rtlCol="0">
            <a:spAutoFit/>
          </a:bodyPr>
          <a:lstStyle/>
          <a:p>
            <a:r>
              <a:rPr lang="en-US" sz="2150" dirty="0">
                <a:solidFill>
                  <a:srgbClr val="C00000"/>
                </a:solidFill>
                <a:latin typeface="Gotham Medium"/>
              </a:rPr>
              <a:t>In </a:t>
            </a:r>
            <a:r>
              <a:rPr lang="en-US" sz="2150" b="1" dirty="0">
                <a:solidFill>
                  <a:srgbClr val="C00000"/>
                </a:solidFill>
                <a:latin typeface="Gotham Medium"/>
              </a:rPr>
              <a:t>1832</a:t>
            </a:r>
            <a:r>
              <a:rPr lang="en-US" sz="2150" dirty="0">
                <a:solidFill>
                  <a:srgbClr val="C00000"/>
                </a:solidFill>
                <a:latin typeface="Gotham Medium"/>
              </a:rPr>
              <a:t> and </a:t>
            </a:r>
            <a:r>
              <a:rPr lang="en-US" sz="2150" b="1" dirty="0">
                <a:solidFill>
                  <a:srgbClr val="C00000"/>
                </a:solidFill>
                <a:latin typeface="Gotham Medium"/>
              </a:rPr>
              <a:t>1833</a:t>
            </a:r>
            <a:r>
              <a:rPr lang="en-US" sz="2150" dirty="0">
                <a:solidFill>
                  <a:srgbClr val="C00000"/>
                </a:solidFill>
                <a:latin typeface="Gotham Medium"/>
              </a:rPr>
              <a:t>, more than </a:t>
            </a:r>
            <a:r>
              <a:rPr lang="en-US" sz="2150" b="1" dirty="0">
                <a:solidFill>
                  <a:srgbClr val="C00000"/>
                </a:solidFill>
                <a:latin typeface="Gotham Medium"/>
              </a:rPr>
              <a:t>50 Anglo delegates </a:t>
            </a:r>
            <a:r>
              <a:rPr lang="en-US" sz="2150" dirty="0">
                <a:solidFill>
                  <a:srgbClr val="C00000"/>
                </a:solidFill>
                <a:latin typeface="Gotham Medium"/>
              </a:rPr>
              <a:t>from across Texas met at </a:t>
            </a:r>
            <a:r>
              <a:rPr lang="en-US" sz="2150" b="1" dirty="0">
                <a:solidFill>
                  <a:srgbClr val="C00000"/>
                </a:solidFill>
                <a:latin typeface="Gotham Medium"/>
              </a:rPr>
              <a:t>San Felipe de Austin</a:t>
            </a:r>
            <a:r>
              <a:rPr lang="en-US" sz="2150" dirty="0">
                <a:solidFill>
                  <a:srgbClr val="C00000"/>
                </a:solidFill>
                <a:latin typeface="Gotham Medium"/>
              </a:rPr>
              <a:t> to discuss important issues related to the recent tensions that had been increasing across Texas and Mexico. </a:t>
            </a:r>
          </a:p>
          <a:p>
            <a:endParaRPr lang="en-US" sz="1000" dirty="0">
              <a:latin typeface="Gotham Medium"/>
            </a:endParaRPr>
          </a:p>
          <a:p>
            <a:r>
              <a:rPr lang="en-US" sz="2150" b="1" dirty="0">
                <a:solidFill>
                  <a:srgbClr val="003296"/>
                </a:solidFill>
                <a:latin typeface="Gotham Medium"/>
              </a:rPr>
              <a:t>Stephen F. Austin </a:t>
            </a:r>
            <a:r>
              <a:rPr lang="en-US" sz="2150" dirty="0">
                <a:solidFill>
                  <a:srgbClr val="003296"/>
                </a:solidFill>
                <a:latin typeface="Gotham Medium"/>
              </a:rPr>
              <a:t>was elected </a:t>
            </a:r>
            <a:r>
              <a:rPr lang="en-US" sz="2150" b="1" dirty="0">
                <a:solidFill>
                  <a:srgbClr val="003296"/>
                </a:solidFill>
                <a:latin typeface="Gotham Medium"/>
              </a:rPr>
              <a:t>president</a:t>
            </a:r>
            <a:r>
              <a:rPr lang="en-US" sz="2150" dirty="0">
                <a:solidFill>
                  <a:srgbClr val="003296"/>
                </a:solidFill>
                <a:latin typeface="Gotham Medium"/>
              </a:rPr>
              <a:t> of the conventions. At the conventions, the delegates made a list of requests that they wanted to present to the Mexican government. First, they requested that the government </a:t>
            </a:r>
            <a:r>
              <a:rPr lang="en-US" sz="2150" b="1" dirty="0">
                <a:solidFill>
                  <a:srgbClr val="003296"/>
                </a:solidFill>
                <a:latin typeface="Gotham Medium"/>
              </a:rPr>
              <a:t>repeal the anti-immigration portion of the Law of April 6, 1830</a:t>
            </a:r>
            <a:r>
              <a:rPr lang="en-US" sz="2150" dirty="0">
                <a:solidFill>
                  <a:srgbClr val="003296"/>
                </a:solidFill>
                <a:latin typeface="Gotham Medium"/>
              </a:rPr>
              <a:t>. This would allow U.S. citizens to resume immigrating to Texas. </a:t>
            </a:r>
            <a:r>
              <a:rPr lang="en-US" sz="2150" dirty="0">
                <a:solidFill>
                  <a:schemeClr val="accent6">
                    <a:lumMod val="75000"/>
                  </a:schemeClr>
                </a:solidFill>
                <a:latin typeface="Gotham Medium"/>
              </a:rPr>
              <a:t>They also requested that the </a:t>
            </a:r>
            <a:r>
              <a:rPr lang="en-US" sz="2150" b="1" dirty="0">
                <a:solidFill>
                  <a:schemeClr val="accent6">
                    <a:lumMod val="75000"/>
                  </a:schemeClr>
                </a:solidFill>
                <a:latin typeface="Gotham Medium"/>
              </a:rPr>
              <a:t>tariff, or tax on materials from the U.S., be removed</a:t>
            </a:r>
            <a:r>
              <a:rPr lang="en-US" sz="2150" dirty="0">
                <a:solidFill>
                  <a:schemeClr val="accent6">
                    <a:lumMod val="75000"/>
                  </a:schemeClr>
                </a:solidFill>
                <a:latin typeface="Gotham Medium"/>
              </a:rPr>
              <a:t>. They also requested support in defense against Texas Indian attacks and land for public schools. </a:t>
            </a:r>
          </a:p>
          <a:p>
            <a:endParaRPr lang="en-US" sz="900" dirty="0">
              <a:latin typeface="Gotham Medium"/>
            </a:endParaRPr>
          </a:p>
          <a:p>
            <a:r>
              <a:rPr lang="en-US" sz="2150" dirty="0">
                <a:solidFill>
                  <a:srgbClr val="7030A0"/>
                </a:solidFill>
                <a:latin typeface="Gotham Medium"/>
              </a:rPr>
              <a:t>One of the biggest requests they made was </a:t>
            </a:r>
            <a:r>
              <a:rPr lang="en-US" sz="2150" b="1" dirty="0">
                <a:solidFill>
                  <a:srgbClr val="7030A0"/>
                </a:solidFill>
                <a:latin typeface="Gotham Medium"/>
              </a:rPr>
              <a:t>for Texas to become its own state, separate from Coahuila.</a:t>
            </a:r>
            <a:r>
              <a:rPr lang="en-US" sz="2150" dirty="0">
                <a:solidFill>
                  <a:srgbClr val="7030A0"/>
                </a:solidFill>
                <a:latin typeface="Gotham Medium"/>
              </a:rPr>
              <a:t> They were very confident about receiving approval. They even created a committee led by an Anglo man named </a:t>
            </a:r>
            <a:r>
              <a:rPr lang="en-US" sz="2150" b="1" dirty="0">
                <a:solidFill>
                  <a:srgbClr val="7030A0"/>
                </a:solidFill>
                <a:latin typeface="Gotham Medium"/>
              </a:rPr>
              <a:t>Sam Houston </a:t>
            </a:r>
            <a:r>
              <a:rPr lang="en-US" sz="2150" dirty="0">
                <a:solidFill>
                  <a:srgbClr val="7030A0"/>
                </a:solidFill>
                <a:latin typeface="Gotham Medium"/>
              </a:rPr>
              <a:t>to write a state </a:t>
            </a:r>
            <a:r>
              <a:rPr lang="en-US" sz="2150" b="1" dirty="0">
                <a:solidFill>
                  <a:srgbClr val="7030A0"/>
                </a:solidFill>
                <a:latin typeface="Gotham Medium"/>
              </a:rPr>
              <a:t>constitution</a:t>
            </a:r>
            <a:r>
              <a:rPr lang="en-US" sz="2150" dirty="0">
                <a:solidFill>
                  <a:srgbClr val="7030A0"/>
                </a:solidFill>
                <a:latin typeface="Gotham Medium"/>
              </a:rPr>
              <a:t>. They planned to submit the constitution to the federal Congress in Mexico City when they received approval for statehood. </a:t>
            </a:r>
          </a:p>
          <a:p>
            <a:endParaRPr lang="en-US" sz="1000" dirty="0">
              <a:latin typeface="Gotham Medium"/>
            </a:endParaRPr>
          </a:p>
          <a:p>
            <a:r>
              <a:rPr lang="en-US" sz="2150" dirty="0">
                <a:solidFill>
                  <a:srgbClr val="C00000"/>
                </a:solidFill>
                <a:latin typeface="Gotham Medium"/>
              </a:rPr>
              <a:t>With their list of requests in hand, </a:t>
            </a:r>
            <a:r>
              <a:rPr lang="en-US" sz="2150" b="1" dirty="0">
                <a:solidFill>
                  <a:srgbClr val="C00000"/>
                </a:solidFill>
                <a:latin typeface="Gotham Medium"/>
              </a:rPr>
              <a:t>Stephen F. Austin </a:t>
            </a:r>
            <a:r>
              <a:rPr lang="en-US" sz="2150" dirty="0">
                <a:solidFill>
                  <a:srgbClr val="C00000"/>
                </a:solidFill>
                <a:latin typeface="Gotham Medium"/>
              </a:rPr>
              <a:t>set off for </a:t>
            </a:r>
            <a:r>
              <a:rPr lang="en-US" sz="2150" b="1" dirty="0">
                <a:solidFill>
                  <a:srgbClr val="C00000"/>
                </a:solidFill>
                <a:latin typeface="Gotham Medium"/>
              </a:rPr>
              <a:t>Mexico City </a:t>
            </a:r>
            <a:r>
              <a:rPr lang="en-US" sz="2150" dirty="0">
                <a:solidFill>
                  <a:srgbClr val="C00000"/>
                </a:solidFill>
                <a:latin typeface="Gotham Medium"/>
              </a:rPr>
              <a:t>in </a:t>
            </a:r>
            <a:r>
              <a:rPr lang="en-US" sz="2150" b="1" dirty="0">
                <a:solidFill>
                  <a:srgbClr val="C00000"/>
                </a:solidFill>
                <a:latin typeface="Gotham Medium"/>
              </a:rPr>
              <a:t>1833</a:t>
            </a:r>
            <a:r>
              <a:rPr lang="en-US" sz="2150" dirty="0">
                <a:solidFill>
                  <a:srgbClr val="C00000"/>
                </a:solidFill>
                <a:latin typeface="Gotham Medium"/>
              </a:rPr>
              <a:t> to present the Anglo requests to the Mexican government.</a:t>
            </a:r>
          </a:p>
          <a:p>
            <a:endParaRPr lang="en-US" sz="2150" dirty="0">
              <a:latin typeface="Gotham Medium"/>
            </a:endParaRPr>
          </a:p>
          <a:p>
            <a:endParaRPr lang="en-US" sz="2200" dirty="0">
              <a:latin typeface="Gotham Medium"/>
            </a:endParaRPr>
          </a:p>
          <a:p>
            <a:endParaRPr lang="en-US" sz="2200" dirty="0">
              <a:latin typeface="Gotham Medium"/>
            </a:endParaRPr>
          </a:p>
          <a:p>
            <a:endParaRPr lang="en-US" sz="2200" dirty="0">
              <a:latin typeface="Gotham Medium"/>
            </a:endParaRPr>
          </a:p>
        </p:txBody>
      </p:sp>
    </p:spTree>
    <p:extLst>
      <p:ext uri="{BB962C8B-B14F-4D97-AF65-F5344CB8AC3E}">
        <p14:creationId xmlns:p14="http://schemas.microsoft.com/office/powerpoint/2010/main" val="387454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F942-3147-C9DC-5F4D-6818F063A78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B09ABE-F9E5-4A85-49D8-9DDDC292800A}"/>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E8A5FDB8-58AA-94FA-6EF7-DDC72F2E73C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41CF5A82-4110-852A-1B81-7DF340A296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C2A17C76-3B54-9886-3C39-0178FD8AA2E3}"/>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Conventions of 182 &amp; 1833</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C4CF53ED-E6C6-AB45-4286-552ACEF2DE98}"/>
              </a:ext>
            </a:extLst>
          </p:cNvPr>
          <p:cNvSpPr txBox="1"/>
          <p:nvPr/>
        </p:nvSpPr>
        <p:spPr>
          <a:xfrm>
            <a:off x="250371" y="1581202"/>
            <a:ext cx="12019603" cy="4955203"/>
          </a:xfrm>
          <a:prstGeom prst="rect">
            <a:avLst/>
          </a:prstGeom>
          <a:noFill/>
        </p:spPr>
        <p:txBody>
          <a:bodyPr wrap="square" rtlCol="0">
            <a:spAutoFit/>
          </a:bodyPr>
          <a:lstStyle/>
          <a:p>
            <a:pPr marL="571500" indent="-571500">
              <a:buFont typeface="Arial" panose="020B0604020202020204" pitchFamily="34" charset="0"/>
              <a:buChar char="•"/>
            </a:pPr>
            <a:r>
              <a:rPr lang="en-US" sz="3600" b="1" u="sng" dirty="0">
                <a:solidFill>
                  <a:srgbClr val="7030A0"/>
                </a:solidFill>
                <a:latin typeface="Gotham book"/>
              </a:rPr>
              <a:t>What:</a:t>
            </a:r>
            <a:r>
              <a:rPr lang="en-US" sz="3600" dirty="0">
                <a:solidFill>
                  <a:srgbClr val="7030A0"/>
                </a:solidFill>
                <a:latin typeface="Gotham book"/>
              </a:rPr>
              <a:t> Two meetings of Anglo delegates to write a list of requests for the Mexican government.</a:t>
            </a:r>
          </a:p>
          <a:p>
            <a:pPr marL="1028700" lvl="1" indent="-571500">
              <a:buFont typeface="Arial" panose="020B0604020202020204" pitchFamily="34" charset="0"/>
              <a:buChar char="•"/>
            </a:pPr>
            <a:r>
              <a:rPr lang="en-US" sz="3200" dirty="0">
                <a:solidFill>
                  <a:schemeClr val="accent6">
                    <a:lumMod val="75000"/>
                  </a:schemeClr>
                </a:solidFill>
                <a:latin typeface="Gotham book"/>
              </a:rPr>
              <a:t>Repeal the anti-immigration laws from the Law of April 6, 1830</a:t>
            </a:r>
          </a:p>
          <a:p>
            <a:pPr marL="1028700" lvl="1" indent="-571500">
              <a:buFont typeface="Arial" panose="020B0604020202020204" pitchFamily="34" charset="0"/>
              <a:buChar char="•"/>
            </a:pPr>
            <a:r>
              <a:rPr lang="en-US" sz="3200" dirty="0">
                <a:solidFill>
                  <a:srgbClr val="003296"/>
                </a:solidFill>
                <a:latin typeface="Gotham book"/>
              </a:rPr>
              <a:t>Remove the tariff on U.S. goods</a:t>
            </a:r>
          </a:p>
          <a:p>
            <a:pPr marL="1028700" lvl="1" indent="-571500">
              <a:buFont typeface="Arial" panose="020B0604020202020204" pitchFamily="34" charset="0"/>
              <a:buChar char="•"/>
            </a:pPr>
            <a:r>
              <a:rPr lang="en-US" sz="3200" dirty="0">
                <a:solidFill>
                  <a:schemeClr val="accent2">
                    <a:lumMod val="75000"/>
                  </a:schemeClr>
                </a:solidFill>
                <a:latin typeface="Gotham book"/>
              </a:rPr>
              <a:t>Grant separate statehood for Texas</a:t>
            </a:r>
          </a:p>
          <a:p>
            <a:pPr marL="571500" indent="-571500">
              <a:buFont typeface="Arial" panose="020B0604020202020204" pitchFamily="34" charset="0"/>
              <a:buChar char="•"/>
            </a:pPr>
            <a:r>
              <a:rPr lang="en-US" sz="3600" b="1" u="sng" dirty="0">
                <a:solidFill>
                  <a:schemeClr val="accent6">
                    <a:lumMod val="75000"/>
                  </a:schemeClr>
                </a:solidFill>
                <a:latin typeface="Gotham book"/>
              </a:rPr>
              <a:t>Who:</a:t>
            </a:r>
            <a:r>
              <a:rPr lang="en-US" sz="3600" b="1" dirty="0">
                <a:solidFill>
                  <a:schemeClr val="accent6">
                    <a:lumMod val="75000"/>
                  </a:schemeClr>
                </a:solidFill>
                <a:latin typeface="Gotham book"/>
              </a:rPr>
              <a:t> </a:t>
            </a:r>
            <a:r>
              <a:rPr lang="en-US" sz="3600" dirty="0">
                <a:solidFill>
                  <a:schemeClr val="accent6">
                    <a:lumMod val="75000"/>
                  </a:schemeClr>
                </a:solidFill>
                <a:latin typeface="Gotham book"/>
              </a:rPr>
              <a:t>President of Convention: Stephen F. Austin</a:t>
            </a:r>
          </a:p>
          <a:p>
            <a:pPr marL="571500" indent="-571500">
              <a:buFont typeface="Arial" panose="020B0604020202020204" pitchFamily="34" charset="0"/>
              <a:buChar char="•"/>
            </a:pPr>
            <a:r>
              <a:rPr lang="en-US" sz="3600" b="1" u="sng" dirty="0">
                <a:solidFill>
                  <a:srgbClr val="C00000"/>
                </a:solidFill>
                <a:latin typeface="Gotham book"/>
              </a:rPr>
              <a:t>Where:</a:t>
            </a:r>
            <a:r>
              <a:rPr lang="en-US" sz="3600" dirty="0">
                <a:solidFill>
                  <a:srgbClr val="C00000"/>
                </a:solidFill>
                <a:latin typeface="Gotham book"/>
              </a:rPr>
              <a:t> San Felipe de Austin (near Houston)</a:t>
            </a:r>
            <a:endParaRPr lang="en-US" sz="3600" b="1" u="sng" dirty="0">
              <a:solidFill>
                <a:srgbClr val="C00000"/>
              </a:solidFill>
              <a:latin typeface="Gotham book"/>
            </a:endParaRPr>
          </a:p>
          <a:p>
            <a:pPr marL="571500" indent="-571500">
              <a:buFont typeface="Arial" panose="020B0604020202020204" pitchFamily="34" charset="0"/>
              <a:buChar char="•"/>
            </a:pPr>
            <a:r>
              <a:rPr lang="en-US" sz="3600" b="1" u="sng" dirty="0">
                <a:solidFill>
                  <a:srgbClr val="0070C0"/>
                </a:solidFill>
                <a:latin typeface="Gotham book"/>
              </a:rPr>
              <a:t>Why is it Significant:</a:t>
            </a:r>
            <a:r>
              <a:rPr lang="en-US" sz="3600" dirty="0">
                <a:solidFill>
                  <a:srgbClr val="0070C0"/>
                </a:solidFill>
                <a:latin typeface="Gotham book"/>
              </a:rPr>
              <a:t> Anglos in Texas were organizing in support of development and statehood for Texas.</a:t>
            </a:r>
            <a:endParaRPr lang="en-US" sz="3600" b="1" u="sng" dirty="0">
              <a:solidFill>
                <a:srgbClr val="0070C0"/>
              </a:solidFill>
              <a:latin typeface="Gotham book"/>
            </a:endParaRPr>
          </a:p>
        </p:txBody>
      </p:sp>
      <p:sp>
        <p:nvSpPr>
          <p:cNvPr id="9" name="TextBox 8">
            <a:extLst>
              <a:ext uri="{FF2B5EF4-FFF2-40B4-BE49-F238E27FC236}">
                <a16:creationId xmlns:a16="http://schemas.microsoft.com/office/drawing/2014/main" id="{32312A4A-8724-E5B9-4992-9A4457171723}"/>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E7ED53E7-0B28-27FB-C6AB-C5235622C0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8321" y="220479"/>
            <a:ext cx="925793" cy="925793"/>
          </a:xfrm>
          <a:prstGeom prst="rect">
            <a:avLst/>
          </a:prstGeom>
        </p:spPr>
      </p:pic>
    </p:spTree>
    <p:extLst>
      <p:ext uri="{BB962C8B-B14F-4D97-AF65-F5344CB8AC3E}">
        <p14:creationId xmlns:p14="http://schemas.microsoft.com/office/powerpoint/2010/main" val="143753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164EAB97-740F-3279-7868-E581F6976B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C901E58-40A9-068E-9552-78B3A31F652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1F9D39C6-B910-CD9E-821B-E43C56FAC81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0CD17DFF-F2CA-C22B-7B99-6EB82331D8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4B2BF32-51F9-22C8-DA86-683D608E6F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0AE7E17D-F37C-201F-40B3-46EA99E215B1}"/>
              </a:ext>
            </a:extLst>
          </p:cNvPr>
          <p:cNvSpPr txBox="1">
            <a:spLocks noGrp="1"/>
          </p:cNvSpPr>
          <p:nvPr>
            <p:ph type="title"/>
          </p:nvPr>
        </p:nvSpPr>
        <p:spPr>
          <a:xfrm>
            <a:off x="1554118" y="-154594"/>
            <a:ext cx="10277384" cy="988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The Arrest of Stephen F. Austin,  1833 </a:t>
            </a:r>
          </a:p>
        </p:txBody>
      </p:sp>
      <p:sp>
        <p:nvSpPr>
          <p:cNvPr id="11" name="TextBox 10">
            <a:extLst>
              <a:ext uri="{FF2B5EF4-FFF2-40B4-BE49-F238E27FC236}">
                <a16:creationId xmlns:a16="http://schemas.microsoft.com/office/drawing/2014/main" id="{F7F98559-8324-F7C7-D27B-A1BEC6AFEC4E}"/>
              </a:ext>
              <a:ext uri="{C183D7F6-B498-43B3-948B-1728B52AA6E4}">
                <adec:decorative xmlns:adec="http://schemas.microsoft.com/office/drawing/2017/decorative" val="1"/>
              </a:ext>
            </a:extLst>
          </p:cNvPr>
          <p:cNvSpPr txBox="1"/>
          <p:nvPr/>
        </p:nvSpPr>
        <p:spPr>
          <a:xfrm>
            <a:off x="8485365" y="649692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45BB6DD-FA6D-DFA8-943C-C2F09DBEC00F}"/>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8F1D0BAF-F3B8-189D-D5E6-48D7819FECB1}"/>
              </a:ext>
            </a:extLst>
          </p:cNvPr>
          <p:cNvSpPr txBox="1"/>
          <p:nvPr/>
        </p:nvSpPr>
        <p:spPr>
          <a:xfrm>
            <a:off x="1641088" y="744623"/>
            <a:ext cx="10530398" cy="5816977"/>
          </a:xfrm>
          <a:prstGeom prst="rect">
            <a:avLst/>
          </a:prstGeom>
          <a:noFill/>
        </p:spPr>
        <p:txBody>
          <a:bodyPr wrap="square" rtlCol="0">
            <a:spAutoFit/>
          </a:bodyPr>
          <a:lstStyle/>
          <a:p>
            <a:r>
              <a:rPr lang="en-US" sz="2100" dirty="0">
                <a:solidFill>
                  <a:srgbClr val="C00000"/>
                </a:solidFill>
                <a:latin typeface="Gotham Medium"/>
              </a:rPr>
              <a:t>When the </a:t>
            </a:r>
            <a:r>
              <a:rPr lang="en-US" sz="2100" b="1" dirty="0">
                <a:solidFill>
                  <a:srgbClr val="C00000"/>
                </a:solidFill>
                <a:latin typeface="Gotham Medium"/>
              </a:rPr>
              <a:t>Convention of 1833 </a:t>
            </a:r>
            <a:r>
              <a:rPr lang="en-US" sz="2100" dirty="0">
                <a:solidFill>
                  <a:srgbClr val="C00000"/>
                </a:solidFill>
                <a:latin typeface="Gotham Medium"/>
              </a:rPr>
              <a:t>ended, </a:t>
            </a:r>
            <a:r>
              <a:rPr lang="en-US" sz="2100" b="1" dirty="0">
                <a:solidFill>
                  <a:srgbClr val="C00000"/>
                </a:solidFill>
                <a:latin typeface="Gotham Medium"/>
              </a:rPr>
              <a:t>Stephen F. Austin </a:t>
            </a:r>
            <a:r>
              <a:rPr lang="en-US" sz="2100" dirty="0">
                <a:solidFill>
                  <a:srgbClr val="C00000"/>
                </a:solidFill>
                <a:latin typeface="Gotham Medium"/>
              </a:rPr>
              <a:t>traveled the nearly one thousand miles to </a:t>
            </a:r>
            <a:r>
              <a:rPr lang="en-US" sz="2100" b="1" dirty="0">
                <a:solidFill>
                  <a:srgbClr val="C00000"/>
                </a:solidFill>
                <a:latin typeface="Gotham Medium"/>
              </a:rPr>
              <a:t>Mexico City </a:t>
            </a:r>
            <a:r>
              <a:rPr lang="en-US" sz="2100" dirty="0">
                <a:solidFill>
                  <a:srgbClr val="C00000"/>
                </a:solidFill>
                <a:latin typeface="Gotham Medium"/>
              </a:rPr>
              <a:t>to present the list of Anglo requests to the newly elected Mexican president – </a:t>
            </a:r>
            <a:r>
              <a:rPr lang="en-US" sz="2100" b="1" dirty="0">
                <a:solidFill>
                  <a:srgbClr val="C00000"/>
                </a:solidFill>
                <a:latin typeface="Gotham Medium"/>
              </a:rPr>
              <a:t>Antonio </a:t>
            </a:r>
            <a:r>
              <a:rPr lang="en-US" sz="2100" b="1" i="0" dirty="0">
                <a:solidFill>
                  <a:srgbClr val="C00000"/>
                </a:solidFill>
                <a:effectLst/>
                <a:latin typeface="Gotham Medium"/>
              </a:rPr>
              <a:t>López</a:t>
            </a:r>
            <a:r>
              <a:rPr lang="en-US" sz="2100" b="1" dirty="0">
                <a:solidFill>
                  <a:srgbClr val="C00000"/>
                </a:solidFill>
                <a:latin typeface="Gotham Medium"/>
              </a:rPr>
              <a:t> de Santa Anna</a:t>
            </a:r>
            <a:r>
              <a:rPr lang="en-US" sz="2100" dirty="0">
                <a:solidFill>
                  <a:srgbClr val="C00000"/>
                </a:solidFill>
                <a:latin typeface="Gotham Medium"/>
              </a:rPr>
              <a:t>. Austin and many other Anglos were incredibly optimistic about this meeting.  After all, Santa Anna supported </a:t>
            </a:r>
            <a:r>
              <a:rPr lang="en-US" sz="2100" b="1" dirty="0">
                <a:solidFill>
                  <a:srgbClr val="C00000"/>
                </a:solidFill>
                <a:latin typeface="Gotham Medium"/>
              </a:rPr>
              <a:t>Federalism</a:t>
            </a:r>
            <a:r>
              <a:rPr lang="en-US" sz="2100" dirty="0">
                <a:solidFill>
                  <a:srgbClr val="C00000"/>
                </a:solidFill>
                <a:latin typeface="Gotham Medium"/>
              </a:rPr>
              <a:t> and had made his name as a man of the people! </a:t>
            </a:r>
          </a:p>
          <a:p>
            <a:endParaRPr lang="en-US" sz="700" dirty="0">
              <a:latin typeface="Gotham Medium"/>
            </a:endParaRPr>
          </a:p>
          <a:p>
            <a:r>
              <a:rPr lang="en-US" sz="2100" b="1" dirty="0">
                <a:solidFill>
                  <a:srgbClr val="002060"/>
                </a:solidFill>
                <a:latin typeface="Gotham Medium"/>
              </a:rPr>
              <a:t>Things did not go as planned, however</a:t>
            </a:r>
            <a:r>
              <a:rPr lang="en-US" sz="2100" dirty="0">
                <a:solidFill>
                  <a:srgbClr val="002060"/>
                </a:solidFill>
                <a:latin typeface="Gotham Medium"/>
              </a:rPr>
              <a:t>. At the time, the </a:t>
            </a:r>
            <a:r>
              <a:rPr lang="en-US" sz="2100" b="1" dirty="0">
                <a:solidFill>
                  <a:srgbClr val="002060"/>
                </a:solidFill>
                <a:latin typeface="Gotham Medium"/>
              </a:rPr>
              <a:t>Centralists</a:t>
            </a:r>
            <a:r>
              <a:rPr lang="en-US" sz="2100" dirty="0">
                <a:solidFill>
                  <a:srgbClr val="002060"/>
                </a:solidFill>
                <a:latin typeface="Gotham Medium"/>
              </a:rPr>
              <a:t> in the government and within the military were gaining more and more power. </a:t>
            </a:r>
            <a:r>
              <a:rPr lang="en-US" sz="2100" b="1" dirty="0">
                <a:solidFill>
                  <a:srgbClr val="002060"/>
                </a:solidFill>
                <a:latin typeface="Gotham Medium"/>
              </a:rPr>
              <a:t>Santa Anna </a:t>
            </a:r>
            <a:r>
              <a:rPr lang="en-US" sz="2100" dirty="0">
                <a:solidFill>
                  <a:srgbClr val="002060"/>
                </a:solidFill>
                <a:latin typeface="Gotham Medium"/>
              </a:rPr>
              <a:t>surprised many of his supporters when he decided to join the side of the </a:t>
            </a:r>
            <a:r>
              <a:rPr lang="en-US" sz="2100" b="1" dirty="0">
                <a:solidFill>
                  <a:srgbClr val="002060"/>
                </a:solidFill>
                <a:latin typeface="Gotham Medium"/>
              </a:rPr>
              <a:t>Centralists</a:t>
            </a:r>
            <a:r>
              <a:rPr lang="en-US" sz="2100" dirty="0">
                <a:solidFill>
                  <a:srgbClr val="002060"/>
                </a:solidFill>
                <a:latin typeface="Gotham Medium"/>
              </a:rPr>
              <a:t> in 1833. Now in power, the Centralists got rid of the </a:t>
            </a:r>
            <a:r>
              <a:rPr lang="en-US" sz="2100" b="1" dirty="0">
                <a:solidFill>
                  <a:srgbClr val="002060"/>
                </a:solidFill>
                <a:latin typeface="Gotham Medium"/>
              </a:rPr>
              <a:t>Federalist Constitution of 1824, </a:t>
            </a:r>
            <a:r>
              <a:rPr lang="en-US" sz="2100" dirty="0">
                <a:solidFill>
                  <a:srgbClr val="002060"/>
                </a:solidFill>
                <a:latin typeface="Gotham Medium"/>
              </a:rPr>
              <a:t>which had guaranteed powers and rights to the people and states. Many Federalists across Mexico were furious and felt betrayed. </a:t>
            </a:r>
          </a:p>
          <a:p>
            <a:endParaRPr lang="en-US" sz="800" dirty="0">
              <a:latin typeface="Gotham Medium"/>
            </a:endParaRPr>
          </a:p>
          <a:p>
            <a:r>
              <a:rPr lang="en-US" sz="2100" dirty="0">
                <a:solidFill>
                  <a:schemeClr val="accent6">
                    <a:lumMod val="75000"/>
                  </a:schemeClr>
                </a:solidFill>
                <a:latin typeface="Gotham Medium"/>
              </a:rPr>
              <a:t>When </a:t>
            </a:r>
            <a:r>
              <a:rPr lang="en-US" sz="2100" b="1" dirty="0">
                <a:solidFill>
                  <a:schemeClr val="accent6">
                    <a:lumMod val="75000"/>
                  </a:schemeClr>
                </a:solidFill>
                <a:latin typeface="Gotham Medium"/>
              </a:rPr>
              <a:t>Santa Anna </a:t>
            </a:r>
            <a:r>
              <a:rPr lang="en-US" sz="2100" dirty="0">
                <a:solidFill>
                  <a:schemeClr val="accent6">
                    <a:lumMod val="75000"/>
                  </a:schemeClr>
                </a:solidFill>
                <a:latin typeface="Gotham Medium"/>
              </a:rPr>
              <a:t>met with </a:t>
            </a:r>
            <a:r>
              <a:rPr lang="en-US" sz="2100" b="1" dirty="0">
                <a:solidFill>
                  <a:schemeClr val="accent6">
                    <a:lumMod val="75000"/>
                  </a:schemeClr>
                </a:solidFill>
                <a:latin typeface="Gotham Medium"/>
              </a:rPr>
              <a:t>Austin</a:t>
            </a:r>
            <a:r>
              <a:rPr lang="en-US" sz="2100" dirty="0">
                <a:solidFill>
                  <a:schemeClr val="accent6">
                    <a:lumMod val="75000"/>
                  </a:schemeClr>
                </a:solidFill>
                <a:latin typeface="Gotham Medium"/>
              </a:rPr>
              <a:t>, Santa Anna refused to address the requests that the Anglos in Texas had made. Angry and frustrated with the situation, Austin wrote to the Anglo leadership in Texas and told them to go ahead and begin setting up their own state government anyway. </a:t>
            </a:r>
            <a:r>
              <a:rPr lang="en-US" sz="2100" dirty="0">
                <a:solidFill>
                  <a:srgbClr val="7030A0"/>
                </a:solidFill>
                <a:latin typeface="Gotham Medium"/>
              </a:rPr>
              <a:t>His letter was intercepted by Mexican officials, who viewed his actions as </a:t>
            </a:r>
            <a:r>
              <a:rPr lang="en-US" sz="2100" b="1" dirty="0">
                <a:solidFill>
                  <a:srgbClr val="7030A0"/>
                </a:solidFill>
                <a:latin typeface="Gotham Medium"/>
              </a:rPr>
              <a:t>treason</a:t>
            </a:r>
            <a:r>
              <a:rPr lang="en-US" sz="2100" dirty="0">
                <a:solidFill>
                  <a:srgbClr val="7030A0"/>
                </a:solidFill>
                <a:latin typeface="Gotham Medium"/>
              </a:rPr>
              <a:t>, or a crime against your own country. They </a:t>
            </a:r>
            <a:r>
              <a:rPr lang="en-US" sz="2100" b="1" dirty="0">
                <a:solidFill>
                  <a:srgbClr val="7030A0"/>
                </a:solidFill>
                <a:latin typeface="Gotham Medium"/>
              </a:rPr>
              <a:t>arrested</a:t>
            </a:r>
            <a:r>
              <a:rPr lang="en-US" sz="2100" dirty="0">
                <a:solidFill>
                  <a:srgbClr val="7030A0"/>
                </a:solidFill>
                <a:latin typeface="Gotham Medium"/>
              </a:rPr>
              <a:t> him and held him in </a:t>
            </a:r>
            <a:r>
              <a:rPr lang="en-US" sz="2100" b="1" dirty="0">
                <a:solidFill>
                  <a:srgbClr val="7030A0"/>
                </a:solidFill>
                <a:latin typeface="Gotham Medium"/>
              </a:rPr>
              <a:t>prison</a:t>
            </a:r>
            <a:r>
              <a:rPr lang="en-US" sz="2100" dirty="0">
                <a:solidFill>
                  <a:srgbClr val="7030A0"/>
                </a:solidFill>
                <a:latin typeface="Gotham Medium"/>
              </a:rPr>
              <a:t> </a:t>
            </a:r>
            <a:r>
              <a:rPr lang="en-US" sz="2100" b="1" dirty="0">
                <a:solidFill>
                  <a:srgbClr val="7030A0"/>
                </a:solidFill>
                <a:latin typeface="Gotham Medium"/>
              </a:rPr>
              <a:t>without a trial </a:t>
            </a:r>
            <a:r>
              <a:rPr lang="en-US" sz="2100" dirty="0">
                <a:solidFill>
                  <a:srgbClr val="7030A0"/>
                </a:solidFill>
                <a:latin typeface="Gotham Medium"/>
              </a:rPr>
              <a:t>for about a </a:t>
            </a:r>
            <a:r>
              <a:rPr lang="en-US" sz="2100" b="1" dirty="0">
                <a:solidFill>
                  <a:srgbClr val="7030A0"/>
                </a:solidFill>
                <a:latin typeface="Gotham Medium"/>
              </a:rPr>
              <a:t>year and a half</a:t>
            </a:r>
            <a:r>
              <a:rPr lang="en-US" sz="2100" dirty="0">
                <a:solidFill>
                  <a:srgbClr val="7030A0"/>
                </a:solidFill>
                <a:latin typeface="Gotham Medium"/>
              </a:rPr>
              <a:t>. During that time, turmoil across Mexico increased as a civil war broke out between the Federalists and Centralists in some states. </a:t>
            </a:r>
          </a:p>
        </p:txBody>
      </p:sp>
    </p:spTree>
    <p:extLst>
      <p:ext uri="{BB962C8B-B14F-4D97-AF65-F5344CB8AC3E}">
        <p14:creationId xmlns:p14="http://schemas.microsoft.com/office/powerpoint/2010/main" val="236874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BA739-35FF-1218-025C-6AB41AE90EE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9BC75E-5EB6-7FC9-AC2B-3737A134E01F}"/>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E3126529-2AEE-CEC3-28F6-608BEBAD1F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142904DC-F976-9D56-53C9-99D7F6B629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5F0299ED-798F-5014-CA30-F06EFFF71BA4}"/>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Arrest of Stephen F. Austin</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58A7C6BA-38C1-A3CE-B363-F8ECE34DC704}"/>
              </a:ext>
            </a:extLst>
          </p:cNvPr>
          <p:cNvSpPr txBox="1"/>
          <p:nvPr/>
        </p:nvSpPr>
        <p:spPr>
          <a:xfrm>
            <a:off x="54945" y="1616533"/>
            <a:ext cx="12019603" cy="4585871"/>
          </a:xfrm>
          <a:prstGeom prst="rect">
            <a:avLst/>
          </a:prstGeom>
          <a:noFill/>
        </p:spPr>
        <p:txBody>
          <a:bodyPr wrap="square" rtlCol="0">
            <a:spAutoFit/>
          </a:bodyPr>
          <a:lstStyle/>
          <a:p>
            <a:pPr marL="571500" indent="-571500">
              <a:buFont typeface="Arial" panose="020B0604020202020204" pitchFamily="34" charset="0"/>
              <a:buChar char="•"/>
            </a:pPr>
            <a:r>
              <a:rPr lang="en-US" sz="3650" b="1" u="sng" dirty="0">
                <a:solidFill>
                  <a:srgbClr val="7030A0"/>
                </a:solidFill>
                <a:latin typeface="Gotham book"/>
              </a:rPr>
              <a:t>What:</a:t>
            </a:r>
            <a:r>
              <a:rPr lang="en-US" sz="3650" dirty="0">
                <a:solidFill>
                  <a:srgbClr val="7030A0"/>
                </a:solidFill>
                <a:latin typeface="Gotham book"/>
              </a:rPr>
              <a:t> Austin was arrested and imprisoned for encouraging Anglos in Texas to start making their own state after President Santa Anna had denied the request.</a:t>
            </a:r>
          </a:p>
          <a:p>
            <a:pPr marL="571500" indent="-571500">
              <a:buFont typeface="Arial" panose="020B0604020202020204" pitchFamily="34" charset="0"/>
              <a:buChar char="•"/>
            </a:pPr>
            <a:r>
              <a:rPr lang="en-US" sz="3650" b="1" u="sng" dirty="0">
                <a:solidFill>
                  <a:schemeClr val="accent6">
                    <a:lumMod val="75000"/>
                  </a:schemeClr>
                </a:solidFill>
                <a:latin typeface="Gotham book"/>
              </a:rPr>
              <a:t>Who:</a:t>
            </a:r>
            <a:r>
              <a:rPr lang="en-US" sz="3650" b="1" dirty="0">
                <a:solidFill>
                  <a:schemeClr val="accent6">
                    <a:lumMod val="75000"/>
                  </a:schemeClr>
                </a:solidFill>
                <a:latin typeface="Gotham book"/>
              </a:rPr>
              <a:t> </a:t>
            </a:r>
            <a:r>
              <a:rPr lang="en-US" sz="3650" dirty="0">
                <a:solidFill>
                  <a:schemeClr val="accent6">
                    <a:lumMod val="75000"/>
                  </a:schemeClr>
                </a:solidFill>
                <a:latin typeface="Gotham book"/>
              </a:rPr>
              <a:t>Stephen F. Austin, President Santa Anna</a:t>
            </a:r>
          </a:p>
          <a:p>
            <a:pPr marL="571500" indent="-571500">
              <a:buFont typeface="Arial" panose="020B0604020202020204" pitchFamily="34" charset="0"/>
              <a:buChar char="•"/>
            </a:pPr>
            <a:r>
              <a:rPr lang="en-US" sz="3650" b="1" u="sng" dirty="0">
                <a:solidFill>
                  <a:srgbClr val="C00000"/>
                </a:solidFill>
                <a:latin typeface="Gotham book"/>
              </a:rPr>
              <a:t>Where:</a:t>
            </a:r>
            <a:r>
              <a:rPr lang="en-US" sz="3650" b="1" dirty="0">
                <a:solidFill>
                  <a:srgbClr val="C00000"/>
                </a:solidFill>
                <a:latin typeface="Gotham book"/>
              </a:rPr>
              <a:t> </a:t>
            </a:r>
            <a:r>
              <a:rPr lang="en-US" sz="3650" dirty="0">
                <a:solidFill>
                  <a:srgbClr val="C00000"/>
                </a:solidFill>
                <a:latin typeface="Gotham book"/>
              </a:rPr>
              <a:t>Arrested in Saltillo, Coahuila.                        Imprisoned in Mexico City for 1 ½ years.</a:t>
            </a:r>
          </a:p>
          <a:p>
            <a:pPr marL="571500" indent="-571500">
              <a:buFont typeface="Arial" panose="020B0604020202020204" pitchFamily="34" charset="0"/>
              <a:buChar char="•"/>
            </a:pPr>
            <a:r>
              <a:rPr lang="en-US" sz="3650" b="1" u="sng" dirty="0">
                <a:solidFill>
                  <a:srgbClr val="0070C0"/>
                </a:solidFill>
                <a:latin typeface="Gotham book"/>
              </a:rPr>
              <a:t>Why is it Significant:</a:t>
            </a:r>
            <a:r>
              <a:rPr lang="en-US" sz="3650" dirty="0">
                <a:solidFill>
                  <a:srgbClr val="0070C0"/>
                </a:solidFill>
                <a:latin typeface="Gotham book"/>
              </a:rPr>
              <a:t> Austin’s time in prison caused him to be less supportive of the Mexican government.</a:t>
            </a:r>
            <a:endParaRPr lang="en-US" sz="3650" b="1" u="sng" dirty="0">
              <a:solidFill>
                <a:srgbClr val="0070C0"/>
              </a:solidFill>
              <a:latin typeface="Gotham book"/>
            </a:endParaRPr>
          </a:p>
        </p:txBody>
      </p:sp>
      <p:sp>
        <p:nvSpPr>
          <p:cNvPr id="9" name="TextBox 8">
            <a:extLst>
              <a:ext uri="{FF2B5EF4-FFF2-40B4-BE49-F238E27FC236}">
                <a16:creationId xmlns:a16="http://schemas.microsoft.com/office/drawing/2014/main" id="{ED9E7F13-3DD5-AD3A-BAE3-F6DE9768C65C}"/>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9FF17A90-010C-2F24-EF6F-4B58D32DEF6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9834" y="220479"/>
            <a:ext cx="925793" cy="925793"/>
          </a:xfrm>
          <a:prstGeom prst="rect">
            <a:avLst/>
          </a:prstGeom>
        </p:spPr>
      </p:pic>
    </p:spTree>
    <p:extLst>
      <p:ext uri="{BB962C8B-B14F-4D97-AF65-F5344CB8AC3E}">
        <p14:creationId xmlns:p14="http://schemas.microsoft.com/office/powerpoint/2010/main" val="233130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54AF53A2-F5F6-8C87-4E79-5E6B00FC226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F805F99-F42D-BD61-DB9C-338675BCAAE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36DC0B32-6715-5065-2FF2-6C560A4791A6}"/>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FE6710B-0133-761F-3166-CEFDC1ED00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2CC07CD-35DD-66B7-0311-855C21CA6D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38782A92-C2CA-B05B-F0DE-00AEFDD63CD6}"/>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3C564A5-8C1E-C754-FFC5-6A2D9295E86C}"/>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520A68B-2E19-67ED-D463-220D8B463633}"/>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latin typeface="Gotham Medium"/>
              </a:rPr>
              <a:t>Follow the directions below to complete your Exit Ticket </a:t>
            </a:r>
            <a:endParaRPr lang="en-US" sz="4400" dirty="0">
              <a:latin typeface="Gotham Medium"/>
            </a:endParaRPr>
          </a:p>
        </p:txBody>
      </p:sp>
      <p:pic>
        <p:nvPicPr>
          <p:cNvPr id="13" name="Graphic 12">
            <a:extLst>
              <a:ext uri="{FF2B5EF4-FFF2-40B4-BE49-F238E27FC236}">
                <a16:creationId xmlns:a16="http://schemas.microsoft.com/office/drawing/2014/main" id="{F141BA26-DC5C-6898-2F34-728B9E75684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0570" y="3284907"/>
            <a:ext cx="925793" cy="925793"/>
          </a:xfrm>
          <a:prstGeom prst="rect">
            <a:avLst/>
          </a:prstGeom>
        </p:spPr>
      </p:pic>
      <p:pic>
        <p:nvPicPr>
          <p:cNvPr id="14" name="Graphic 13">
            <a:extLst>
              <a:ext uri="{FF2B5EF4-FFF2-40B4-BE49-F238E27FC236}">
                <a16:creationId xmlns:a16="http://schemas.microsoft.com/office/drawing/2014/main" id="{EE7B0BE0-C969-94CC-15B8-56F21A7607B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4792" y="5282030"/>
            <a:ext cx="842453" cy="842453"/>
          </a:xfrm>
          <a:prstGeom prst="rect">
            <a:avLst/>
          </a:prstGeom>
        </p:spPr>
      </p:pic>
      <p:pic>
        <p:nvPicPr>
          <p:cNvPr id="15" name="Graphic 14">
            <a:extLst>
              <a:ext uri="{FF2B5EF4-FFF2-40B4-BE49-F238E27FC236}">
                <a16:creationId xmlns:a16="http://schemas.microsoft.com/office/drawing/2014/main" id="{9354549A-980F-6AD9-B5A5-5E43C1A8E56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69304" y="1948543"/>
            <a:ext cx="1208326" cy="1208326"/>
          </a:xfrm>
          <a:prstGeom prst="rect">
            <a:avLst/>
          </a:prstGeom>
        </p:spPr>
      </p:pic>
      <p:sp>
        <p:nvSpPr>
          <p:cNvPr id="3" name="TextBox 2">
            <a:extLst>
              <a:ext uri="{FF2B5EF4-FFF2-40B4-BE49-F238E27FC236}">
                <a16:creationId xmlns:a16="http://schemas.microsoft.com/office/drawing/2014/main" id="{D9F5AC85-8DFF-2AA1-900F-64A55539B5D8}"/>
              </a:ext>
            </a:extLst>
          </p:cNvPr>
          <p:cNvSpPr txBox="1"/>
          <p:nvPr/>
        </p:nvSpPr>
        <p:spPr>
          <a:xfrm>
            <a:off x="3113313" y="1948543"/>
            <a:ext cx="6618516"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rgbClr val="FF0000"/>
                </a:solidFill>
                <a:latin typeface="Gotham book"/>
              </a:rPr>
              <a:t>Read the four events we MIGHT see in class today. </a:t>
            </a:r>
          </a:p>
          <a:p>
            <a:pPr marL="342900" indent="-342900">
              <a:buFont typeface="Arial" panose="020B0604020202020204" pitchFamily="34" charset="0"/>
              <a:buChar char="•"/>
            </a:pPr>
            <a:r>
              <a:rPr lang="en-US" sz="3600" dirty="0">
                <a:solidFill>
                  <a:srgbClr val="0070C0"/>
                </a:solidFill>
                <a:latin typeface="Gotham book"/>
              </a:rPr>
              <a:t>Choose two that you think actually happened, and two that you think didn’t happen.</a:t>
            </a:r>
          </a:p>
          <a:p>
            <a:pPr marL="342900" indent="-342900">
              <a:buFont typeface="Arial" panose="020B0604020202020204" pitchFamily="34" charset="0"/>
              <a:buChar char="•"/>
            </a:pPr>
            <a:r>
              <a:rPr lang="en-US" sz="3600" dirty="0">
                <a:solidFill>
                  <a:srgbClr val="7030A0"/>
                </a:solidFill>
                <a:latin typeface="Gotham book"/>
              </a:rPr>
              <a:t>Share your responses with a partner</a:t>
            </a:r>
          </a:p>
        </p:txBody>
      </p:sp>
    </p:spTree>
    <p:extLst>
      <p:ext uri="{BB962C8B-B14F-4D97-AF65-F5344CB8AC3E}">
        <p14:creationId xmlns:p14="http://schemas.microsoft.com/office/powerpoint/2010/main" val="56392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br>
              <a:rPr lang="en-US" sz="4400" dirty="0">
                <a:latin typeface="Gotham Medium"/>
              </a:rPr>
            </a:br>
            <a:r>
              <a:rPr lang="es-ES" sz="3200" dirty="0">
                <a:latin typeface="Gotham Medium"/>
              </a:rPr>
              <a:t>Sigue las instrucciones de abajo para completar tu calentamiento</a:t>
            </a:r>
            <a:endParaRPr lang="en-US" sz="4400" dirty="0">
              <a:latin typeface="Gotham Medium"/>
            </a:endParaRPr>
          </a:p>
        </p:txBody>
      </p:sp>
      <p:sp>
        <p:nvSpPr>
          <p:cNvPr id="3" name="TextBox 2">
            <a:extLst>
              <a:ext uri="{FF2B5EF4-FFF2-40B4-BE49-F238E27FC236}">
                <a16:creationId xmlns:a16="http://schemas.microsoft.com/office/drawing/2014/main" id="{ECBBB069-7650-B66B-AD69-E031E24E413B}"/>
              </a:ext>
            </a:extLst>
          </p:cNvPr>
          <p:cNvSpPr txBox="1"/>
          <p:nvPr/>
        </p:nvSpPr>
        <p:spPr>
          <a:xfrm>
            <a:off x="3113312" y="1948543"/>
            <a:ext cx="6001059" cy="4524315"/>
          </a:xfrm>
          <a:prstGeom prst="rect">
            <a:avLst/>
          </a:prstGeom>
          <a:noFill/>
        </p:spPr>
        <p:txBody>
          <a:bodyPr wrap="square" rtlCol="0">
            <a:spAutoFit/>
          </a:bodyPr>
          <a:lstStyle/>
          <a:p>
            <a:pPr marL="342900" indent="-342900">
              <a:buFont typeface="Arial" panose="020B0604020202020204" pitchFamily="34" charset="0"/>
              <a:buChar char="•"/>
            </a:pPr>
            <a:r>
              <a:rPr lang="es-ES" sz="3600" dirty="0">
                <a:solidFill>
                  <a:srgbClr val="FF0000"/>
                </a:solidFill>
                <a:latin typeface="Gotham book"/>
              </a:rPr>
              <a:t>Lee los cuatro eventos que PODRÍAMOS ver hoy en clase</a:t>
            </a:r>
            <a:r>
              <a:rPr lang="en-US" sz="3600" dirty="0">
                <a:solidFill>
                  <a:srgbClr val="FF0000"/>
                </a:solidFill>
                <a:latin typeface="Gotham book"/>
              </a:rPr>
              <a:t>. </a:t>
            </a:r>
          </a:p>
          <a:p>
            <a:pPr marL="342900" indent="-342900">
              <a:buFont typeface="Arial" panose="020B0604020202020204" pitchFamily="34" charset="0"/>
              <a:buChar char="•"/>
            </a:pPr>
            <a:r>
              <a:rPr lang="es-ES" sz="3600" dirty="0">
                <a:solidFill>
                  <a:srgbClr val="0070C0"/>
                </a:solidFill>
                <a:latin typeface="Gotham book"/>
              </a:rPr>
              <a:t>Elige dos que creas que realmente ocurrieron y dos que crees que no ocurrieron</a:t>
            </a:r>
            <a:r>
              <a:rPr lang="en-US" sz="3600" dirty="0">
                <a:solidFill>
                  <a:srgbClr val="0070C0"/>
                </a:solidFill>
                <a:latin typeface="Gotham book"/>
              </a:rPr>
              <a:t>.</a:t>
            </a:r>
          </a:p>
          <a:p>
            <a:pPr marL="342900" indent="-342900">
              <a:buFont typeface="Arial" panose="020B0604020202020204" pitchFamily="34" charset="0"/>
              <a:buChar char="•"/>
            </a:pPr>
            <a:r>
              <a:rPr lang="es-ES" sz="3600" dirty="0">
                <a:solidFill>
                  <a:srgbClr val="7030A0"/>
                </a:solidFill>
                <a:latin typeface="Gotham book"/>
              </a:rPr>
              <a:t>Comparte tus respuestas con un socio</a:t>
            </a:r>
            <a:endParaRPr lang="en-US" sz="3600" dirty="0">
              <a:solidFill>
                <a:srgbClr val="7030A0"/>
              </a:solidFill>
              <a:latin typeface="Gotham book"/>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0570" y="3284907"/>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4792" y="528203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69304" y="1948543"/>
            <a:ext cx="1208326" cy="1208326"/>
          </a:xfrm>
          <a:prstGeom prst="rect">
            <a:avLst/>
          </a:prstGeom>
        </p:spPr>
      </p:pic>
    </p:spTree>
    <p:extLst>
      <p:ext uri="{BB962C8B-B14F-4D97-AF65-F5344CB8AC3E}">
        <p14:creationId xmlns:p14="http://schemas.microsoft.com/office/powerpoint/2010/main" val="203862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6FF4B-12AD-ED5E-FA6C-86855DBEA9A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2E53AB1-6506-67DA-767D-E34951FB115C}"/>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948277D9-C261-3223-A1DA-5420CE4D76F8}"/>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46C617AA-75F5-920C-0233-3BB2B66E93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878927F-EDA9-9DE9-A887-C5A5D0890C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D345A5E2-924A-34A4-22FD-0540C045CE7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21</a:t>
            </a:r>
          </a:p>
        </p:txBody>
      </p:sp>
      <p:sp>
        <p:nvSpPr>
          <p:cNvPr id="11" name="TextBox 10">
            <a:extLst>
              <a:ext uri="{FF2B5EF4-FFF2-40B4-BE49-F238E27FC236}">
                <a16:creationId xmlns:a16="http://schemas.microsoft.com/office/drawing/2014/main" id="{85DAD9E4-A6C7-057E-8B50-C2C4DBA06740}"/>
              </a:ext>
              <a:ext uri="{C183D7F6-B498-43B3-948B-1728B52AA6E4}">
                <adec:decorative xmlns:adec="http://schemas.microsoft.com/office/drawing/2017/decorative" val="1"/>
              </a:ext>
            </a:extLst>
          </p:cNvPr>
          <p:cNvSpPr txBox="1"/>
          <p:nvPr/>
        </p:nvSpPr>
        <p:spPr>
          <a:xfrm>
            <a:off x="8181627"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97001B2-E6C8-68EA-0C4B-05F9E85D2B1F}"/>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50D9551-F994-5495-C6B0-B56C2364A7A8}"/>
              </a:ext>
            </a:extLst>
          </p:cNvPr>
          <p:cNvSpPr/>
          <p:nvPr/>
        </p:nvSpPr>
        <p:spPr>
          <a:xfrm>
            <a:off x="4194188" y="1217516"/>
            <a:ext cx="7016933" cy="1681018"/>
          </a:xfrm>
          <a:prstGeom prst="wedgeRoundRectCallout">
            <a:avLst>
              <a:gd name="adj1" fmla="val -62095"/>
              <a:gd name="adj2" fmla="val 313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latin typeface="Calibri" panose="020F0502020204030204"/>
              </a:rPr>
              <a:t>The event I chose in step 1 was _________________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4965A1E-C554-33B1-EEDE-CF07604952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2055" y="3208353"/>
            <a:ext cx="1502228" cy="1502228"/>
          </a:xfrm>
          <a:prstGeom prst="rect">
            <a:avLst/>
          </a:prstGeom>
        </p:spPr>
      </p:pic>
      <p:sp>
        <p:nvSpPr>
          <p:cNvPr id="3" name="Speech Bubble: Rectangle with Corners Rounded 2">
            <a:extLst>
              <a:ext uri="{FF2B5EF4-FFF2-40B4-BE49-F238E27FC236}">
                <a16:creationId xmlns:a16="http://schemas.microsoft.com/office/drawing/2014/main" id="{026636FB-8544-0545-7F70-2DB33793E60C}"/>
              </a:ext>
            </a:extLst>
          </p:cNvPr>
          <p:cNvSpPr/>
          <p:nvPr/>
        </p:nvSpPr>
        <p:spPr>
          <a:xfrm>
            <a:off x="1883228" y="3123997"/>
            <a:ext cx="7016933" cy="1456582"/>
          </a:xfrm>
          <a:prstGeom prst="wedgeRoundRectCallout">
            <a:avLst>
              <a:gd name="adj1" fmla="val 62633"/>
              <a:gd name="adj2" fmla="val 3456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cause</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of this event was ______________</a:t>
            </a:r>
          </a:p>
        </p:txBody>
      </p:sp>
      <p:pic>
        <p:nvPicPr>
          <p:cNvPr id="4" name="Graphic 3">
            <a:extLst>
              <a:ext uri="{FF2B5EF4-FFF2-40B4-BE49-F238E27FC236}">
                <a16:creationId xmlns:a16="http://schemas.microsoft.com/office/drawing/2014/main" id="{3E0EAE76-6D9E-CEDF-0AF6-9DF94E367A8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13" y="1503485"/>
            <a:ext cx="1502228" cy="1502228"/>
          </a:xfrm>
          <a:prstGeom prst="rect">
            <a:avLst/>
          </a:prstGeom>
        </p:spPr>
      </p:pic>
      <p:sp>
        <p:nvSpPr>
          <p:cNvPr id="13" name="Speech Bubble: Rectangle with Corners Rounded 12">
            <a:extLst>
              <a:ext uri="{FF2B5EF4-FFF2-40B4-BE49-F238E27FC236}">
                <a16:creationId xmlns:a16="http://schemas.microsoft.com/office/drawing/2014/main" id="{D440350D-0ABC-6204-34EE-4F3A452B042B}"/>
              </a:ext>
            </a:extLst>
          </p:cNvPr>
          <p:cNvSpPr/>
          <p:nvPr/>
        </p:nvSpPr>
        <p:spPr>
          <a:xfrm>
            <a:off x="1959428" y="4746900"/>
            <a:ext cx="7016933" cy="1456582"/>
          </a:xfrm>
          <a:prstGeom prst="wedgeRoundRectCallout">
            <a:avLst>
              <a:gd name="adj1" fmla="val 62633"/>
              <a:gd name="adj2" fmla="val 3456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effect</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of this event was ______________</a:t>
            </a:r>
          </a:p>
        </p:txBody>
      </p:sp>
      <p:pic>
        <p:nvPicPr>
          <p:cNvPr id="14" name="Graphic 13">
            <a:extLst>
              <a:ext uri="{FF2B5EF4-FFF2-40B4-BE49-F238E27FC236}">
                <a16:creationId xmlns:a16="http://schemas.microsoft.com/office/drawing/2014/main" id="{B9B3C762-38BB-D3D6-5FAF-B8013B9AC6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5319" y="4724077"/>
            <a:ext cx="1502228" cy="1502228"/>
          </a:xfrm>
          <a:prstGeom prst="rect">
            <a:avLst/>
          </a:prstGeom>
        </p:spPr>
      </p:pic>
    </p:spTree>
    <p:extLst>
      <p:ext uri="{BB962C8B-B14F-4D97-AF65-F5344CB8AC3E}">
        <p14:creationId xmlns:p14="http://schemas.microsoft.com/office/powerpoint/2010/main" val="67160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1</a:t>
            </a:r>
          </a:p>
        </p:txBody>
      </p:sp>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4114799" y="1328054"/>
            <a:ext cx="7016933" cy="1681018"/>
          </a:xfrm>
          <a:prstGeom prst="wedgeRoundRectCallout">
            <a:avLst>
              <a:gd name="adj1" fmla="val -62095"/>
              <a:gd name="adj2" fmla="val 313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C00000"/>
                </a:solidFill>
              </a:rPr>
              <a:t>Un evento que creo que ocurrió es que</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__</a:t>
            </a:r>
            <a:r>
              <a:rPr kumimoji="0" lang="en-US" sz="4000" b="0" i="0" u="sng" strike="noStrike" kern="1200" cap="none" spc="0" normalizeH="0" baseline="0" noProof="0" dirty="0">
                <a:ln>
                  <a:noFill/>
                </a:ln>
                <a:solidFill>
                  <a:srgbClr val="C00000"/>
                </a:solidFill>
                <a:effectLst/>
                <a:uLnTx/>
                <a:uFillTx/>
                <a:latin typeface="Calibri" panose="020F0502020204030204"/>
                <a:ea typeface="+mn-ea"/>
                <a:cs typeface="+mn-cs"/>
              </a:rPr>
              <a:t>(</a:t>
            </a:r>
            <a:r>
              <a:rPr lang="en-US" sz="4000" i="1" u="sng" dirty="0">
                <a:solidFill>
                  <a:srgbClr val="C00000"/>
                </a:solidFill>
              </a:rPr>
              <a:t>leer un </a:t>
            </a:r>
            <a:r>
              <a:rPr lang="en-US" sz="4000" i="1" u="sng" dirty="0" err="1">
                <a:solidFill>
                  <a:srgbClr val="C00000"/>
                </a:solidFill>
              </a:rPr>
              <a:t>evento</a:t>
            </a:r>
            <a:r>
              <a:rPr kumimoji="0" lang="en-US" sz="4000" b="0" i="1" u="sng"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0" i="1" strike="noStrike" kern="1200" cap="none" spc="0" normalizeH="0" baseline="0" noProof="0" dirty="0">
                <a:ln>
                  <a:noFill/>
                </a:ln>
                <a:solidFill>
                  <a:srgbClr val="C00000"/>
                </a:solidFill>
                <a:effectLst/>
                <a:uLnTx/>
                <a:uFillTx/>
                <a:latin typeface="Calibri" panose="020F0502020204030204"/>
                <a:ea typeface="+mn-ea"/>
                <a:cs typeface="+mn-cs"/>
              </a:rPr>
              <a:t>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73C5BD28-91D0-8D4C-C9C4-68649E9F7760}"/>
              </a:ext>
            </a:extLst>
          </p:cNvPr>
          <p:cNvSpPr/>
          <p:nvPr/>
        </p:nvSpPr>
        <p:spPr>
          <a:xfrm>
            <a:off x="2100942" y="3848928"/>
            <a:ext cx="7016933" cy="1681018"/>
          </a:xfrm>
          <a:prstGeom prst="wedgeRoundRectCallout">
            <a:avLst>
              <a:gd name="adj1" fmla="val 62633"/>
              <a:gd name="adj2" fmla="val 3456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C00000"/>
                </a:solidFill>
              </a:rPr>
              <a:t>Un evento que creo que no ocurrió es que</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__</a:t>
            </a:r>
            <a:r>
              <a:rPr kumimoji="0" lang="en-US" sz="4000" b="0" i="0" u="sng" strike="noStrike" kern="1200" cap="none" spc="0" normalizeH="0" baseline="0" noProof="0" dirty="0">
                <a:ln>
                  <a:noFill/>
                </a:ln>
                <a:solidFill>
                  <a:srgbClr val="C00000"/>
                </a:solidFill>
                <a:effectLst/>
                <a:uLnTx/>
                <a:uFillTx/>
                <a:latin typeface="Calibri" panose="020F0502020204030204"/>
                <a:ea typeface="+mn-ea"/>
                <a:cs typeface="+mn-cs"/>
              </a:rPr>
              <a:t>(</a:t>
            </a:r>
            <a:r>
              <a:rPr lang="en-US" sz="4000" i="1" u="sng" dirty="0">
                <a:solidFill>
                  <a:srgbClr val="C00000"/>
                </a:solidFill>
              </a:rPr>
              <a:t>leer un </a:t>
            </a:r>
            <a:r>
              <a:rPr lang="en-US" sz="4000" i="1" u="sng" dirty="0" err="1">
                <a:solidFill>
                  <a:srgbClr val="C00000"/>
                </a:solidFill>
              </a:rPr>
              <a:t>evento</a:t>
            </a:r>
            <a:r>
              <a:rPr kumimoji="0" lang="en-US" sz="4000" b="0" i="1" u="sng"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0" i="1" strike="noStrike" kern="1200" cap="none" spc="0" normalizeH="0" baseline="0" noProof="0" dirty="0">
                <a:ln>
                  <a:noFill/>
                </a:ln>
                <a:solidFill>
                  <a:srgbClr val="C00000"/>
                </a:solidFill>
                <a:effectLst/>
                <a:uLnTx/>
                <a:uFillTx/>
                <a:latin typeface="Calibri" panose="020F0502020204030204"/>
                <a:ea typeface="+mn-ea"/>
                <a:cs typeface="+mn-cs"/>
              </a:rPr>
              <a:t>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0814" y="4115220"/>
            <a:ext cx="1502228" cy="1502228"/>
          </a:xfrm>
          <a:prstGeom prst="rect">
            <a:avLst/>
          </a:prstGeom>
        </p:spPr>
      </p:pic>
      <p:pic>
        <p:nvPicPr>
          <p:cNvPr id="4" name="Graphic 3">
            <a:extLst>
              <a:ext uri="{FF2B5EF4-FFF2-40B4-BE49-F238E27FC236}">
                <a16:creationId xmlns:a16="http://schemas.microsoft.com/office/drawing/2014/main" id="{241BD1FB-D27C-2629-E7DE-84EB89B6FA4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13" y="1503485"/>
            <a:ext cx="1502228" cy="1502228"/>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a:spLocks/>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772256" y="1734224"/>
            <a:ext cx="10853056" cy="5078313"/>
          </a:xfrm>
          <a:prstGeom prst="rect">
            <a:avLst/>
          </a:prstGeom>
          <a:noFill/>
        </p:spPr>
        <p:txBody>
          <a:bodyPr wrap="square" rtlCol="0">
            <a:spAutoFit/>
          </a:bodyPr>
          <a:lstStyle/>
          <a:p>
            <a:pPr lvl="0" algn="ctr">
              <a:defRPr/>
            </a:pPr>
            <a:r>
              <a:rPr lang="es-ES" sz="5400" i="1" dirty="0">
                <a:solidFill>
                  <a:srgbClr val="C00000"/>
                </a:solidFill>
              </a:rPr>
              <a:t>Cuáles fueron los seis acontecimientos significativos durante esta época que llevaron a un aumento de problemas y tensiones en Texas y en todo México?  Cuál es la relación de causa y efecto entre cada evento</a:t>
            </a:r>
            <a:r>
              <a:rPr lang="en-US" sz="5400" i="1" dirty="0">
                <a:solidFill>
                  <a:srgbClr val="C00000"/>
                </a:solidFill>
                <a:latin typeface="Calibri" panose="020F0502020204030204"/>
              </a:rPr>
              <a:t>?</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914400" y="1831085"/>
            <a:ext cx="10787743" cy="4401205"/>
          </a:xfrm>
          <a:prstGeom prst="rect">
            <a:avLst/>
          </a:prstGeom>
          <a:noFill/>
        </p:spPr>
        <p:txBody>
          <a:bodyPr wrap="square" rtlCol="0">
            <a:spAutoFit/>
          </a:bodyPr>
          <a:lstStyle/>
          <a:p>
            <a:pPr marL="914400" lvl="0" indent="-914400">
              <a:buFont typeface="+mj-lt"/>
              <a:buAutoNum type="arabicPeriod"/>
              <a:defRPr/>
            </a:pPr>
            <a:r>
              <a:rPr lang="es-ES" sz="4000" b="1" i="1" u="sng" dirty="0">
                <a:solidFill>
                  <a:srgbClr val="C00000"/>
                </a:solidFill>
              </a:rPr>
              <a:t>Analizaremos</a:t>
            </a:r>
            <a:r>
              <a:rPr lang="es-ES" sz="4000" i="1" dirty="0">
                <a:solidFill>
                  <a:srgbClr val="C00000"/>
                </a:solidFill>
              </a:rPr>
              <a:t> seis eventos significativos que provocaron un aumento de la tensión en Texas y México</a:t>
            </a:r>
            <a:r>
              <a:rPr kumimoji="0" lang="en-US" sz="4000" i="1"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lvl="0" indent="-914400">
              <a:buFont typeface="+mj-lt"/>
              <a:buAutoNum type="arabicPeriod"/>
              <a:defRPr/>
            </a:pPr>
            <a:r>
              <a:rPr lang="es-ES" sz="4000" b="1" i="1" u="sng" dirty="0">
                <a:solidFill>
                  <a:srgbClr val="002060"/>
                </a:solidFill>
              </a:rPr>
              <a:t>Registraré</a:t>
            </a:r>
            <a:r>
              <a:rPr lang="es-ES" sz="4000" i="1" dirty="0">
                <a:solidFill>
                  <a:srgbClr val="002060"/>
                </a:solidFill>
              </a:rPr>
              <a:t> información clave sobre cada evento, incluyendo su importancia para la época. Seré capaz de demostrar la relación de causa y efecto entre cada evento</a:t>
            </a:r>
            <a:r>
              <a:rPr kumimoji="0" lang="en-US" sz="4000" i="1"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2314303" y="13062"/>
            <a:ext cx="8712925" cy="10210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err="1">
                <a:latin typeface="Gotham Medium"/>
              </a:rPr>
              <a:t>Introducción</a:t>
            </a:r>
            <a:endParaRPr lang="en-US" sz="4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405248" y="6470899"/>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E6ABA84C-F544-7D4A-97D4-8D61C227F97D}"/>
              </a:ext>
            </a:extLst>
          </p:cNvPr>
          <p:cNvSpPr txBox="1"/>
          <p:nvPr/>
        </p:nvSpPr>
        <p:spPr>
          <a:xfrm>
            <a:off x="2090057" y="1023254"/>
            <a:ext cx="9459686" cy="5447645"/>
          </a:xfrm>
          <a:prstGeom prst="rect">
            <a:avLst/>
          </a:prstGeom>
          <a:noFill/>
        </p:spPr>
        <p:txBody>
          <a:bodyPr wrap="square" rtlCol="0">
            <a:spAutoFit/>
          </a:bodyPr>
          <a:lstStyle/>
          <a:p>
            <a:r>
              <a:rPr lang="es-ES" sz="3200" dirty="0">
                <a:solidFill>
                  <a:srgbClr val="C00000"/>
                </a:solidFill>
                <a:latin typeface="Gotham book"/>
              </a:rPr>
              <a:t>La Rebelión </a:t>
            </a:r>
            <a:r>
              <a:rPr lang="es-ES" sz="3200" dirty="0" err="1">
                <a:solidFill>
                  <a:srgbClr val="C00000"/>
                </a:solidFill>
                <a:latin typeface="Gotham book"/>
              </a:rPr>
              <a:t>Fredoniana</a:t>
            </a:r>
            <a:r>
              <a:rPr lang="es-ES" sz="3200" dirty="0">
                <a:solidFill>
                  <a:srgbClr val="C00000"/>
                </a:solidFill>
                <a:latin typeface="Gotham book"/>
              </a:rPr>
              <a:t> de 1826 preocupó a los líderes en Ciudad de México y generó nuevas tensiones entre la gente de Texas y el gobierno nacional de México</a:t>
            </a:r>
            <a:r>
              <a:rPr lang="en-US" sz="3200" dirty="0">
                <a:solidFill>
                  <a:srgbClr val="C00000"/>
                </a:solidFill>
                <a:latin typeface="Gotham book"/>
              </a:rPr>
              <a:t>.</a:t>
            </a:r>
          </a:p>
          <a:p>
            <a:endParaRPr lang="en-US" sz="1400" dirty="0">
              <a:latin typeface="Gotham book"/>
            </a:endParaRPr>
          </a:p>
          <a:p>
            <a:r>
              <a:rPr lang="es-ES" sz="3200" dirty="0">
                <a:solidFill>
                  <a:srgbClr val="003296"/>
                </a:solidFill>
                <a:latin typeface="Gotham book"/>
              </a:rPr>
              <a:t>Al mismo tiempo, crecían los desacuerdos políticos entre federalistas y centralistas en México. Muchos en todo el país estaban profundamente insatisfechos con el gobierno en Ciudad de México</a:t>
            </a:r>
            <a:r>
              <a:rPr lang="en-US" sz="3200" dirty="0">
                <a:solidFill>
                  <a:srgbClr val="003296"/>
                </a:solidFill>
                <a:latin typeface="Gotham book"/>
              </a:rPr>
              <a:t>. </a:t>
            </a:r>
          </a:p>
          <a:p>
            <a:endParaRPr lang="en-US" sz="1400" dirty="0">
              <a:latin typeface="Gotham book"/>
            </a:endParaRPr>
          </a:p>
          <a:p>
            <a:r>
              <a:rPr lang="es-ES" sz="3200" dirty="0">
                <a:solidFill>
                  <a:schemeClr val="accent6">
                    <a:lumMod val="75000"/>
                  </a:schemeClr>
                </a:solidFill>
                <a:latin typeface="Gotham book"/>
              </a:rPr>
              <a:t>Los anglosajones y tejanos en Texas aún no lo sabían, pero la creciente tensión en el estado y el país les estaba acercando cada vez más a la guerra</a:t>
            </a:r>
            <a:r>
              <a:rPr lang="en-US" sz="3200" dirty="0">
                <a:solidFill>
                  <a:schemeClr val="accent6">
                    <a:lumMod val="75000"/>
                  </a:schemeClr>
                </a:solidFill>
                <a:latin typeface="Gotham book"/>
              </a:rPr>
              <a:t>. . . </a:t>
            </a:r>
          </a:p>
        </p:txBody>
      </p:sp>
    </p:spTree>
    <p:extLst>
      <p:ext uri="{BB962C8B-B14F-4D97-AF65-F5344CB8AC3E}">
        <p14:creationId xmlns:p14="http://schemas.microsoft.com/office/powerpoint/2010/main" val="69953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52849"/>
            <a:ext cx="7887007" cy="988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La </a:t>
            </a:r>
            <a:r>
              <a:rPr lang="en-US" sz="4800" b="1" dirty="0" err="1">
                <a:latin typeface="Gotham Medium"/>
              </a:rPr>
              <a:t>rebelión</a:t>
            </a:r>
            <a:r>
              <a:rPr lang="en-US" sz="4800" b="1" dirty="0">
                <a:latin typeface="Gotham Medium"/>
              </a:rPr>
              <a:t> </a:t>
            </a:r>
            <a:r>
              <a:rPr lang="en-US" sz="4800" b="1" dirty="0" err="1">
                <a:latin typeface="Gotham Medium"/>
              </a:rPr>
              <a:t>fredoniana</a:t>
            </a:r>
            <a:r>
              <a:rPr lang="en-US" sz="4800" b="1" dirty="0">
                <a:latin typeface="Gotham Medium"/>
              </a:rPr>
              <a:t>, 1826</a:t>
            </a:r>
          </a:p>
        </p:txBody>
      </p:sp>
      <p:sp>
        <p:nvSpPr>
          <p:cNvPr id="11" name="TextBox 10">
            <a:extLs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CFA83D55-F67E-C0AF-AB6B-DAD1572CED32}"/>
              </a:ext>
            </a:extLst>
          </p:cNvPr>
          <p:cNvSpPr txBox="1"/>
          <p:nvPr/>
        </p:nvSpPr>
        <p:spPr>
          <a:xfrm>
            <a:off x="1628688" y="971772"/>
            <a:ext cx="6420921" cy="5909310"/>
          </a:xfrm>
          <a:prstGeom prst="rect">
            <a:avLst/>
          </a:prstGeom>
          <a:noFill/>
        </p:spPr>
        <p:txBody>
          <a:bodyPr wrap="square" rtlCol="0">
            <a:spAutoFit/>
          </a:bodyPr>
          <a:lstStyle/>
          <a:p>
            <a:r>
              <a:rPr lang="es-ES" sz="2100" dirty="0">
                <a:solidFill>
                  <a:srgbClr val="003296"/>
                </a:solidFill>
                <a:latin typeface="Gotham book"/>
              </a:rPr>
              <a:t>Esperamos recordar esto de nuestra última tarea, pero por si acaso, aquí va un repaso rápido</a:t>
            </a:r>
            <a:r>
              <a:rPr lang="en-US" sz="2100" dirty="0">
                <a:solidFill>
                  <a:srgbClr val="003296"/>
                </a:solidFill>
                <a:latin typeface="Gotham book"/>
              </a:rPr>
              <a:t>: </a:t>
            </a:r>
          </a:p>
          <a:p>
            <a:endParaRPr lang="en-US" sz="2100" dirty="0">
              <a:latin typeface="Gotham book"/>
            </a:endParaRPr>
          </a:p>
          <a:p>
            <a:r>
              <a:rPr lang="es-ES" sz="2100" dirty="0">
                <a:solidFill>
                  <a:srgbClr val="C00000"/>
                </a:solidFill>
                <a:latin typeface="Gotham book"/>
              </a:rPr>
              <a:t>Un empresario angloamericano llamado </a:t>
            </a:r>
            <a:r>
              <a:rPr lang="es-ES" sz="2100" b="1" dirty="0">
                <a:solidFill>
                  <a:srgbClr val="C00000"/>
                </a:solidFill>
                <a:latin typeface="Gotham book"/>
              </a:rPr>
              <a:t>Haden Edwards</a:t>
            </a:r>
            <a:r>
              <a:rPr lang="es-ES" sz="2100" dirty="0">
                <a:solidFill>
                  <a:srgbClr val="C00000"/>
                </a:solidFill>
                <a:latin typeface="Gotham book"/>
              </a:rPr>
              <a:t> tomó un fuerte cerca de </a:t>
            </a:r>
            <a:r>
              <a:rPr lang="es-ES" sz="2100" b="1" dirty="0">
                <a:solidFill>
                  <a:srgbClr val="C00000"/>
                </a:solidFill>
                <a:latin typeface="Gotham book"/>
              </a:rPr>
              <a:t>Nacogdoches</a:t>
            </a:r>
            <a:r>
              <a:rPr lang="es-ES" sz="2100" dirty="0">
                <a:solidFill>
                  <a:srgbClr val="C00000"/>
                </a:solidFill>
                <a:latin typeface="Gotham book"/>
              </a:rPr>
              <a:t>, alegando que la tierra era independiente de México. Dijo que renombró la tierra como "</a:t>
            </a:r>
            <a:r>
              <a:rPr lang="es-ES" sz="2100" b="1" dirty="0">
                <a:solidFill>
                  <a:srgbClr val="C00000"/>
                </a:solidFill>
                <a:latin typeface="Gotham book"/>
              </a:rPr>
              <a:t>La República de Fredonia</a:t>
            </a:r>
            <a:r>
              <a:rPr lang="en-US" sz="2100" dirty="0">
                <a:solidFill>
                  <a:srgbClr val="C00000"/>
                </a:solidFill>
                <a:latin typeface="Gotham book"/>
              </a:rPr>
              <a:t>.” </a:t>
            </a:r>
          </a:p>
          <a:p>
            <a:endParaRPr lang="en-US" sz="2100" dirty="0">
              <a:latin typeface="Gotham book"/>
            </a:endParaRPr>
          </a:p>
          <a:p>
            <a:r>
              <a:rPr lang="es-ES" sz="2100" dirty="0">
                <a:solidFill>
                  <a:schemeClr val="accent6">
                    <a:lumMod val="75000"/>
                  </a:schemeClr>
                </a:solidFill>
                <a:latin typeface="Gotham book"/>
              </a:rPr>
              <a:t>El </a:t>
            </a:r>
            <a:r>
              <a:rPr lang="es-ES" sz="2100" b="1" dirty="0">
                <a:solidFill>
                  <a:schemeClr val="accent6">
                    <a:lumMod val="75000"/>
                  </a:schemeClr>
                </a:solidFill>
                <a:latin typeface="Gotham book"/>
              </a:rPr>
              <a:t>ejército mexicano</a:t>
            </a:r>
            <a:r>
              <a:rPr lang="es-ES" sz="2100" dirty="0">
                <a:solidFill>
                  <a:schemeClr val="accent6">
                    <a:lumMod val="75000"/>
                  </a:schemeClr>
                </a:solidFill>
                <a:latin typeface="Gotham book"/>
              </a:rPr>
              <a:t> puso fin rápidamente a la rebelión con la ayuda de </a:t>
            </a:r>
            <a:r>
              <a:rPr lang="es-ES" sz="2100" b="1" dirty="0">
                <a:solidFill>
                  <a:schemeClr val="accent6">
                    <a:lumMod val="75000"/>
                  </a:schemeClr>
                </a:solidFill>
                <a:latin typeface="Gotham book"/>
              </a:rPr>
              <a:t>Stephen F. Austin</a:t>
            </a:r>
            <a:r>
              <a:rPr lang="es-ES" sz="2100" dirty="0">
                <a:solidFill>
                  <a:schemeClr val="accent6">
                    <a:lumMod val="75000"/>
                  </a:schemeClr>
                </a:solidFill>
                <a:latin typeface="Gotham book"/>
              </a:rPr>
              <a:t> y la milicia de Austin. Edwards y sus hombres huyeron de Texas. Este evento pasó a conocerse como la </a:t>
            </a:r>
            <a:r>
              <a:rPr lang="es-ES" sz="2100" b="1" dirty="0">
                <a:solidFill>
                  <a:schemeClr val="accent6">
                    <a:lumMod val="75000"/>
                  </a:schemeClr>
                </a:solidFill>
                <a:latin typeface="Gotham book"/>
              </a:rPr>
              <a:t>Rebelión </a:t>
            </a:r>
            <a:r>
              <a:rPr lang="es-ES" sz="2100" b="1" dirty="0" err="1">
                <a:solidFill>
                  <a:schemeClr val="accent6">
                    <a:lumMod val="75000"/>
                  </a:schemeClr>
                </a:solidFill>
                <a:latin typeface="Gotham book"/>
              </a:rPr>
              <a:t>Fredoniana</a:t>
            </a:r>
            <a:r>
              <a:rPr lang="en-US" sz="2100" dirty="0">
                <a:latin typeface="Gotham book"/>
              </a:rPr>
              <a:t>. </a:t>
            </a:r>
          </a:p>
          <a:p>
            <a:endParaRPr lang="en-US" sz="2100" dirty="0">
              <a:solidFill>
                <a:srgbClr val="7030A0"/>
              </a:solidFill>
              <a:latin typeface="Gotham book"/>
            </a:endParaRPr>
          </a:p>
          <a:p>
            <a:r>
              <a:rPr lang="es-ES" sz="2100" dirty="0">
                <a:solidFill>
                  <a:srgbClr val="7030A0"/>
                </a:solidFill>
                <a:latin typeface="Gotham book"/>
              </a:rPr>
              <a:t>Aunque la rebelión fue completamente </a:t>
            </a:r>
            <a:r>
              <a:rPr lang="es-ES" sz="2100" b="1" dirty="0">
                <a:solidFill>
                  <a:srgbClr val="7030A0"/>
                </a:solidFill>
                <a:latin typeface="Gotham book"/>
              </a:rPr>
              <a:t>infructuosa</a:t>
            </a:r>
            <a:r>
              <a:rPr lang="es-ES" sz="2100" dirty="0">
                <a:solidFill>
                  <a:srgbClr val="7030A0"/>
                </a:solidFill>
                <a:latin typeface="Gotham book"/>
              </a:rPr>
              <a:t>, preocupó gravemente al gobierno mexicano. </a:t>
            </a:r>
            <a:r>
              <a:rPr lang="es-ES" sz="2100" b="1" dirty="0">
                <a:solidFill>
                  <a:srgbClr val="7030A0"/>
                </a:solidFill>
                <a:latin typeface="Gotham book"/>
              </a:rPr>
              <a:t>Muchos en el gobierno estaban ansiosos por saber si otros empresarios angloamericanos compartían el deseo de Edwards de rebelarse contra México</a:t>
            </a:r>
            <a:r>
              <a:rPr lang="en-US" sz="2100" b="1" dirty="0">
                <a:solidFill>
                  <a:srgbClr val="7030A0"/>
                </a:solidFill>
                <a:latin typeface="Gotham book"/>
              </a:rPr>
              <a:t>. </a:t>
            </a:r>
          </a:p>
        </p:txBody>
      </p:sp>
      <p:pic>
        <p:nvPicPr>
          <p:cNvPr id="17" name="Picture 16" descr="A portrait of Haden Edwards">
            <a:extLst>
              <a:ext uri="{FF2B5EF4-FFF2-40B4-BE49-F238E27FC236}">
                <a16:creationId xmlns:a16="http://schemas.microsoft.com/office/drawing/2014/main" id="{9BCD7BFC-C63E-BE99-B123-078B4785F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0700" y="-7454"/>
            <a:ext cx="2830139" cy="2677747"/>
          </a:xfrm>
          <a:prstGeom prst="rect">
            <a:avLst/>
          </a:prstGeom>
          <a:effectLst>
            <a:outerShdw blurRad="50800" dist="50800" dir="7920000" algn="ctr" rotWithShape="0">
              <a:srgbClr val="000000">
                <a:alpha val="43137"/>
              </a:srgbClr>
            </a:outerShdw>
          </a:effectLst>
        </p:spPr>
      </p:pic>
      <p:sp>
        <p:nvSpPr>
          <p:cNvPr id="18" name="TextBox 17">
            <a:extLst>
              <a:ext uri="{FF2B5EF4-FFF2-40B4-BE49-F238E27FC236}">
                <a16:creationId xmlns:a16="http://schemas.microsoft.com/office/drawing/2014/main" id="{A1015763-6AF2-5AA9-33A2-55CCF638B307}"/>
              </a:ext>
            </a:extLst>
          </p:cNvPr>
          <p:cNvSpPr txBox="1"/>
          <p:nvPr/>
        </p:nvSpPr>
        <p:spPr>
          <a:xfrm>
            <a:off x="9160700" y="2667031"/>
            <a:ext cx="2863794" cy="400110"/>
          </a:xfrm>
          <a:prstGeom prst="rect">
            <a:avLst/>
          </a:prstGeom>
          <a:noFill/>
        </p:spPr>
        <p:txBody>
          <a:bodyPr wrap="square" rtlCol="0">
            <a:spAutoFit/>
          </a:bodyPr>
          <a:lstStyle/>
          <a:p>
            <a:pPr algn="ctr"/>
            <a:r>
              <a:rPr lang="en-US" sz="2000" i="1" dirty="0">
                <a:latin typeface="Gotham book"/>
              </a:rPr>
              <a:t>Haden Edwards</a:t>
            </a:r>
          </a:p>
        </p:txBody>
      </p:sp>
      <p:pic>
        <p:nvPicPr>
          <p:cNvPr id="4" name="Picture 3" descr="A photograph of the Old Stone Fort in Nacogdoches Texas. This is the fort that Haden Edwards and his men attempted to take over in the Fredonian Rebellion in 1826.">
            <a:extLst>
              <a:ext uri="{FF2B5EF4-FFF2-40B4-BE49-F238E27FC236}">
                <a16:creationId xmlns:a16="http://schemas.microsoft.com/office/drawing/2014/main" id="{A2F28207-B14A-812C-178E-86222ADDC5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5170" y="2864308"/>
            <a:ext cx="3713481" cy="2677748"/>
          </a:xfrm>
          <a:prstGeom prst="rect">
            <a:avLst/>
          </a:prstGeom>
          <a:effectLst>
            <a:outerShdw blurRad="50800" dist="50800" dir="7920000" algn="ctr" rotWithShape="0">
              <a:srgbClr val="000000">
                <a:alpha val="43137"/>
              </a:srgbClr>
            </a:outerShdw>
          </a:effectLst>
        </p:spPr>
      </p:pic>
      <p:sp>
        <p:nvSpPr>
          <p:cNvPr id="19" name="TextBox 18">
            <a:extLst>
              <a:ext uri="{FF2B5EF4-FFF2-40B4-BE49-F238E27FC236}">
                <a16:creationId xmlns:a16="http://schemas.microsoft.com/office/drawing/2014/main" id="{4D6E45FB-958A-6415-BA90-BE086AFA7BC4}"/>
              </a:ext>
            </a:extLst>
          </p:cNvPr>
          <p:cNvSpPr txBox="1"/>
          <p:nvPr/>
        </p:nvSpPr>
        <p:spPr>
          <a:xfrm>
            <a:off x="7872942" y="5552104"/>
            <a:ext cx="3805708" cy="707886"/>
          </a:xfrm>
          <a:prstGeom prst="rect">
            <a:avLst/>
          </a:prstGeom>
          <a:noFill/>
        </p:spPr>
        <p:txBody>
          <a:bodyPr wrap="square" rtlCol="0">
            <a:spAutoFit/>
          </a:bodyPr>
          <a:lstStyle/>
          <a:p>
            <a:pPr algn="ctr"/>
            <a:r>
              <a:rPr lang="es-ES" sz="2000" i="1" dirty="0">
                <a:latin typeface="Gotham book"/>
              </a:rPr>
              <a:t>"El viejo fuerte de piedra"  
El portal a la historia de Texas</a:t>
            </a:r>
            <a:endParaRPr lang="en-US" sz="2000" i="1" dirty="0">
              <a:latin typeface="Gotham book"/>
            </a:endParaRPr>
          </a:p>
        </p:txBody>
      </p:sp>
    </p:spTree>
    <p:extLst>
      <p:ext uri="{BB962C8B-B14F-4D97-AF65-F5344CB8AC3E}">
        <p14:creationId xmlns:p14="http://schemas.microsoft.com/office/powerpoint/2010/main" val="65403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C38762EF-CD98-B80F-EC16-DF6D760BEE82}"/>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500" dirty="0">
                <a:solidFill>
                  <a:schemeClr val="bg1"/>
                </a:solidFill>
                <a:latin typeface="Gotham Medium"/>
              </a:rPr>
              <a:t>La </a:t>
            </a:r>
            <a:r>
              <a:rPr lang="en-US" sz="4500" dirty="0" err="1">
                <a:solidFill>
                  <a:schemeClr val="bg1"/>
                </a:solidFill>
                <a:latin typeface="Gotham Medium"/>
              </a:rPr>
              <a:t>rebelión</a:t>
            </a:r>
            <a:r>
              <a:rPr lang="en-US" sz="4500" dirty="0">
                <a:solidFill>
                  <a:schemeClr val="bg1"/>
                </a:solidFill>
                <a:latin typeface="Gotham Medium"/>
              </a:rPr>
              <a:t> </a:t>
            </a:r>
            <a:r>
              <a:rPr lang="en-US" sz="4500" dirty="0" err="1">
                <a:solidFill>
                  <a:schemeClr val="bg1"/>
                </a:solidFill>
                <a:latin typeface="Gotham Medium"/>
              </a:rPr>
              <a:t>fredoniana</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lang="en-US" sz="6600" b="1" dirty="0" err="1">
                <a:solidFill>
                  <a:schemeClr val="bg1"/>
                </a:solidFill>
                <a:latin typeface="Gotham Medium"/>
              </a:rPr>
              <a:t>Notas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14" name="TextBox 13">
            <a:extLst>
              <a:ext uri="{FF2B5EF4-FFF2-40B4-BE49-F238E27FC236}">
                <a16:creationId xmlns:a16="http://schemas.microsoft.com/office/drawing/2014/main" id="{20FE69C5-74B9-6A71-15F8-0334245C4D3F}"/>
              </a:ext>
            </a:extLst>
          </p:cNvPr>
          <p:cNvSpPr txBox="1"/>
          <p:nvPr/>
        </p:nvSpPr>
        <p:spPr>
          <a:xfrm>
            <a:off x="195943" y="1665514"/>
            <a:ext cx="11680371" cy="5355312"/>
          </a:xfrm>
          <a:prstGeom prst="rect">
            <a:avLst/>
          </a:prstGeom>
          <a:noFill/>
        </p:spPr>
        <p:txBody>
          <a:bodyPr wrap="square" rtlCol="0">
            <a:spAutoFit/>
          </a:bodyPr>
          <a:lstStyle/>
          <a:p>
            <a:pPr marL="571500" indent="-571500">
              <a:buFont typeface="Arial" panose="020B0604020202020204" pitchFamily="34" charset="0"/>
              <a:buChar char="•"/>
            </a:pPr>
            <a:r>
              <a:rPr lang="en-US" sz="3600" b="1" u="sng" dirty="0" err="1">
                <a:solidFill>
                  <a:srgbClr val="7030A0"/>
                </a:solidFill>
                <a:latin typeface="Gotham book"/>
              </a:rPr>
              <a:t>Qué</a:t>
            </a:r>
            <a:r>
              <a:rPr lang="en-US" sz="3600" b="1" u="sng" dirty="0">
                <a:solidFill>
                  <a:srgbClr val="7030A0"/>
                </a:solidFill>
                <a:latin typeface="Gotham book"/>
              </a:rPr>
              <a:t>:</a:t>
            </a:r>
            <a:r>
              <a:rPr lang="en-US" sz="3600" dirty="0">
                <a:solidFill>
                  <a:srgbClr val="7030A0"/>
                </a:solidFill>
                <a:latin typeface="Gotham book"/>
              </a:rPr>
              <a:t> </a:t>
            </a:r>
            <a:r>
              <a:rPr lang="es-ES" sz="3600" dirty="0">
                <a:solidFill>
                  <a:srgbClr val="7030A0"/>
                </a:solidFill>
                <a:latin typeface="Gotham book"/>
              </a:rPr>
              <a:t>Una pequeña rebelión anglosajona fallida contra el gobierno mexicano</a:t>
            </a:r>
            <a:r>
              <a:rPr lang="en-US" sz="3600" dirty="0">
                <a:solidFill>
                  <a:srgbClr val="7030A0"/>
                </a:solidFill>
                <a:latin typeface="Gotham book"/>
              </a:rPr>
              <a:t>.</a:t>
            </a:r>
            <a:r>
              <a:rPr lang="en-US" sz="3600" b="1" u="sng" dirty="0">
                <a:solidFill>
                  <a:srgbClr val="7030A0"/>
                </a:solidFill>
                <a:latin typeface="Gotham book"/>
              </a:rPr>
              <a:t> </a:t>
            </a:r>
          </a:p>
          <a:p>
            <a:pPr marL="571500" indent="-571500">
              <a:buFont typeface="Arial" panose="020B0604020202020204" pitchFamily="34" charset="0"/>
              <a:buChar char="•"/>
            </a:pPr>
            <a:r>
              <a:rPr lang="en-US" sz="3600" b="1" u="sng" dirty="0" err="1">
                <a:solidFill>
                  <a:schemeClr val="accent6">
                    <a:lumMod val="75000"/>
                  </a:schemeClr>
                </a:solidFill>
                <a:latin typeface="Gotham book"/>
              </a:rPr>
              <a:t>Quién</a:t>
            </a:r>
            <a:r>
              <a:rPr lang="en-US" sz="3600" b="1" u="sng" dirty="0">
                <a:solidFill>
                  <a:schemeClr val="accent6">
                    <a:lumMod val="75000"/>
                  </a:schemeClr>
                </a:solidFill>
                <a:latin typeface="Gotham book"/>
              </a:rPr>
              <a:t>:</a:t>
            </a:r>
            <a:r>
              <a:rPr lang="en-US" sz="3600" b="1" dirty="0">
                <a:solidFill>
                  <a:schemeClr val="accent6">
                    <a:lumMod val="75000"/>
                  </a:schemeClr>
                </a:solidFill>
                <a:latin typeface="Gotham book"/>
              </a:rPr>
              <a:t> </a:t>
            </a:r>
            <a:r>
              <a:rPr lang="es-ES" sz="3600" dirty="0">
                <a:solidFill>
                  <a:schemeClr val="accent6">
                    <a:lumMod val="75000"/>
                  </a:schemeClr>
                </a:solidFill>
                <a:latin typeface="Gotham book"/>
              </a:rPr>
              <a:t>Un empresario angloamericano llamado Haden Edwards lideró la rebelión. Stephen F. Austin ayudó a detenerlo</a:t>
            </a:r>
            <a:r>
              <a:rPr lang="en-US" sz="3600" dirty="0">
                <a:solidFill>
                  <a:schemeClr val="accent6">
                    <a:lumMod val="75000"/>
                  </a:schemeClr>
                </a:solidFill>
                <a:latin typeface="Gotham book"/>
              </a:rPr>
              <a:t>.</a:t>
            </a:r>
          </a:p>
          <a:p>
            <a:pPr marL="571500" indent="-571500">
              <a:buFont typeface="Arial" panose="020B0604020202020204" pitchFamily="34" charset="0"/>
              <a:buChar char="•"/>
            </a:pPr>
            <a:r>
              <a:rPr lang="en-US" sz="3600" b="1" u="sng" dirty="0" err="1">
                <a:solidFill>
                  <a:srgbClr val="C00000"/>
                </a:solidFill>
                <a:latin typeface="Gotham book"/>
              </a:rPr>
              <a:t>Dónde</a:t>
            </a:r>
            <a:r>
              <a:rPr lang="en-US" sz="3600" b="1" u="sng" dirty="0">
                <a:solidFill>
                  <a:srgbClr val="C00000"/>
                </a:solidFill>
                <a:latin typeface="Gotham book"/>
              </a:rPr>
              <a:t>:</a:t>
            </a:r>
            <a:r>
              <a:rPr lang="en-US" sz="3600" b="1" dirty="0">
                <a:solidFill>
                  <a:srgbClr val="C00000"/>
                </a:solidFill>
                <a:latin typeface="Gotham book"/>
              </a:rPr>
              <a:t> </a:t>
            </a:r>
            <a:r>
              <a:rPr lang="en-US" sz="3600" dirty="0">
                <a:solidFill>
                  <a:srgbClr val="C00000"/>
                </a:solidFill>
                <a:latin typeface="Gotham book"/>
              </a:rPr>
              <a:t>Este de Texas – Nacogdoches</a:t>
            </a:r>
          </a:p>
          <a:p>
            <a:pPr marL="571500" indent="-571500">
              <a:buFont typeface="Arial" panose="020B0604020202020204" pitchFamily="34" charset="0"/>
              <a:buChar char="•"/>
            </a:pPr>
            <a:r>
              <a:rPr lang="en-US" sz="3600" b="1" u="sng" dirty="0">
                <a:solidFill>
                  <a:srgbClr val="0070C0"/>
                </a:solidFill>
                <a:latin typeface="Gotham book"/>
              </a:rPr>
              <a:t>Por </a:t>
            </a:r>
            <a:r>
              <a:rPr lang="en-US" sz="3600" b="1" u="sng" dirty="0" err="1">
                <a:solidFill>
                  <a:srgbClr val="0070C0"/>
                </a:solidFill>
                <a:latin typeface="Gotham book"/>
              </a:rPr>
              <a:t>qué</a:t>
            </a:r>
            <a:r>
              <a:rPr lang="en-US" sz="3600" b="1" u="sng" dirty="0">
                <a:solidFill>
                  <a:srgbClr val="0070C0"/>
                </a:solidFill>
                <a:latin typeface="Gotham book"/>
              </a:rPr>
              <a:t> es </a:t>
            </a:r>
            <a:r>
              <a:rPr lang="en-US" sz="3600" b="1" u="sng" dirty="0" err="1">
                <a:solidFill>
                  <a:srgbClr val="0070C0"/>
                </a:solidFill>
                <a:latin typeface="Gotham book"/>
              </a:rPr>
              <a:t>significativo</a:t>
            </a:r>
            <a:r>
              <a:rPr lang="en-US" sz="3600" b="1" u="sng" dirty="0">
                <a:solidFill>
                  <a:srgbClr val="0070C0"/>
                </a:solidFill>
                <a:latin typeface="Gotham book"/>
              </a:rPr>
              <a:t>:</a:t>
            </a:r>
            <a:r>
              <a:rPr lang="en-US" sz="3600" dirty="0">
                <a:solidFill>
                  <a:srgbClr val="0070C0"/>
                </a:solidFill>
                <a:latin typeface="Gotham book"/>
              </a:rPr>
              <a:t> </a:t>
            </a:r>
            <a:r>
              <a:rPr lang="es-ES" sz="3600" dirty="0">
                <a:solidFill>
                  <a:srgbClr val="0070C0"/>
                </a:solidFill>
                <a:latin typeface="Gotham book"/>
              </a:rPr>
              <a:t>México detuvo fácilmente la rebelión con la ayuda de Austin, pero esto provocó que el gobierno se preocupara por los anglosajones en Texas</a:t>
            </a:r>
            <a:r>
              <a:rPr lang="en-US" sz="3600" dirty="0">
                <a:solidFill>
                  <a:srgbClr val="0070C0"/>
                </a:solidFill>
                <a:latin typeface="Gotham book"/>
              </a:rPr>
              <a:t>.</a:t>
            </a:r>
            <a:endParaRPr lang="en-US" sz="3600" b="1" u="sng" dirty="0">
              <a:solidFill>
                <a:srgbClr val="0070C0"/>
              </a:solidFill>
              <a:latin typeface="Gotham book"/>
            </a:endParaRPr>
          </a:p>
          <a:p>
            <a:endParaRPr lang="en-US" dirty="0"/>
          </a:p>
        </p:txBody>
      </p:sp>
      <p:sp>
        <p:nvSpPr>
          <p:cNvPr id="9" name="TextBox 8"/>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11" name="Graphic 10">
            <a:extLst>
              <a:ext uri="{FF2B5EF4-FFF2-40B4-BE49-F238E27FC236}">
                <a16:creationId xmlns:a16="http://schemas.microsoft.com/office/drawing/2014/main" id="{C8AD9480-821A-7E41-1DF8-45E26A3AB3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605" y="220479"/>
            <a:ext cx="925793" cy="925793"/>
          </a:xfrm>
          <a:prstGeom prst="rect">
            <a:avLst/>
          </a:prstGeom>
        </p:spPr>
      </p:pic>
    </p:spTree>
    <p:extLst>
      <p:ext uri="{BB962C8B-B14F-4D97-AF65-F5344CB8AC3E}">
        <p14:creationId xmlns:p14="http://schemas.microsoft.com/office/powerpoint/2010/main" val="199405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8204969A-FD11-707C-BAA2-A0EF555ED99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80DA5DE-3C0A-49EB-CA33-5440B549F926}"/>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38F3E2B5-3C68-2A51-7D9F-60805587397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66F2EDB-6856-510B-30F2-CE335934E1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1BCD934C-4009-FA13-1A01-D7A2FE27292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724E9981-4CA2-7CCC-CC98-24D0BB6734DC}"/>
              </a:ext>
            </a:extLst>
          </p:cNvPr>
          <p:cNvSpPr txBox="1">
            <a:spLocks noGrp="1"/>
          </p:cNvSpPr>
          <p:nvPr>
            <p:ph type="title"/>
          </p:nvPr>
        </p:nvSpPr>
        <p:spPr>
          <a:xfrm>
            <a:off x="1523994" y="13061"/>
            <a:ext cx="9339949" cy="988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Gotham Medium"/>
              </a:rPr>
              <a:t>The Mier y Ter</a:t>
            </a:r>
            <a:r>
              <a:rPr lang="en-US" sz="5400" b="1" i="0" dirty="0">
                <a:solidFill>
                  <a:srgbClr val="000000"/>
                </a:solidFill>
                <a:effectLst/>
                <a:latin typeface="Gotham Medium"/>
              </a:rPr>
              <a:t>á</a:t>
            </a:r>
            <a:r>
              <a:rPr lang="en-US" sz="5400" b="1" dirty="0">
                <a:latin typeface="Gotham Medium"/>
              </a:rPr>
              <a:t>n Report, 1828 </a:t>
            </a:r>
          </a:p>
        </p:txBody>
      </p:sp>
      <p:sp>
        <p:nvSpPr>
          <p:cNvPr id="12" name="TextBox 11">
            <a:extLst>
              <a:ext uri="{FF2B5EF4-FFF2-40B4-BE49-F238E27FC236}">
                <a16:creationId xmlns:a16="http://schemas.microsoft.com/office/drawing/2014/main" id="{8BCC3C65-5DE0-35C4-FBD3-03E89B69C11C}"/>
              </a:ext>
            </a:extLst>
          </p:cNvPr>
          <p:cNvSpPr txBox="1"/>
          <p:nvPr/>
        </p:nvSpPr>
        <p:spPr>
          <a:xfrm>
            <a:off x="1575939" y="1094884"/>
            <a:ext cx="7326233" cy="5355312"/>
          </a:xfrm>
          <a:prstGeom prst="rect">
            <a:avLst/>
          </a:prstGeom>
          <a:noFill/>
        </p:spPr>
        <p:txBody>
          <a:bodyPr wrap="square" rtlCol="0">
            <a:spAutoFit/>
          </a:bodyPr>
          <a:lstStyle/>
          <a:p>
            <a:r>
              <a:rPr lang="es-ES" sz="1900" dirty="0">
                <a:solidFill>
                  <a:srgbClr val="7030A0"/>
                </a:solidFill>
                <a:latin typeface="Gotham Medium"/>
              </a:rPr>
              <a:t>La Rebelión </a:t>
            </a:r>
            <a:r>
              <a:rPr lang="es-ES" sz="1900" dirty="0" err="1">
                <a:solidFill>
                  <a:srgbClr val="7030A0"/>
                </a:solidFill>
                <a:latin typeface="Gotham Medium"/>
              </a:rPr>
              <a:t>Fredoniana</a:t>
            </a:r>
            <a:r>
              <a:rPr lang="es-ES" sz="1900" dirty="0">
                <a:solidFill>
                  <a:srgbClr val="7030A0"/>
                </a:solidFill>
                <a:latin typeface="Gotham Medium"/>
              </a:rPr>
              <a:t> inquietó tanto al gobierno mexicano que los líderes decidieron enviar a un general mexicano llamado </a:t>
            </a:r>
            <a:r>
              <a:rPr lang="es-ES" sz="1900" b="1" dirty="0">
                <a:solidFill>
                  <a:srgbClr val="7030A0"/>
                </a:solidFill>
                <a:latin typeface="Gotham Medium"/>
              </a:rPr>
              <a:t>Manuel de Mier y Terán</a:t>
            </a:r>
            <a:r>
              <a:rPr lang="es-ES" sz="1900" dirty="0">
                <a:solidFill>
                  <a:srgbClr val="7030A0"/>
                </a:solidFill>
                <a:latin typeface="Gotham Medium"/>
              </a:rPr>
              <a:t> para investigar la situación en Texas. Lo que Mier y Terán descubrió en su investigación preocupó aún más a México</a:t>
            </a:r>
            <a:r>
              <a:rPr lang="en-US" sz="1900" b="0" dirty="0">
                <a:solidFill>
                  <a:srgbClr val="7030A0"/>
                </a:solidFill>
                <a:effectLst/>
                <a:latin typeface="Gotham Medium"/>
              </a:rPr>
              <a:t>. </a:t>
            </a:r>
          </a:p>
          <a:p>
            <a:endParaRPr lang="en-US" sz="1900" dirty="0">
              <a:latin typeface="Gotham Medium"/>
            </a:endParaRPr>
          </a:p>
          <a:p>
            <a:r>
              <a:rPr lang="es-ES" sz="1900" dirty="0">
                <a:solidFill>
                  <a:schemeClr val="accent6">
                    <a:lumMod val="75000"/>
                  </a:schemeClr>
                </a:solidFill>
                <a:latin typeface="Gotham Medium"/>
              </a:rPr>
              <a:t>Mier y Terán señaló que ciertamente había muchos anglosajones honestos y respetuosos de la ley en Texas</a:t>
            </a:r>
            <a:r>
              <a:rPr lang="en-US" sz="1900" b="0" dirty="0">
                <a:solidFill>
                  <a:schemeClr val="accent6">
                    <a:lumMod val="75000"/>
                  </a:schemeClr>
                </a:solidFill>
                <a:effectLst/>
                <a:latin typeface="Gotham Medium"/>
              </a:rPr>
              <a:t>. </a:t>
            </a:r>
            <a:r>
              <a:rPr lang="es-ES" sz="1900" b="1" dirty="0">
                <a:solidFill>
                  <a:schemeClr val="accent6">
                    <a:lumMod val="75000"/>
                  </a:schemeClr>
                </a:solidFill>
                <a:latin typeface="Gotham Medium"/>
              </a:rPr>
              <a:t>Sin embargo, </a:t>
            </a:r>
            <a:r>
              <a:rPr lang="es-ES" sz="1900" dirty="0">
                <a:solidFill>
                  <a:schemeClr val="accent6">
                    <a:lumMod val="75000"/>
                  </a:schemeClr>
                </a:solidFill>
                <a:latin typeface="Gotham Medium"/>
              </a:rPr>
              <a:t>también hubo muchos problemas</a:t>
            </a:r>
            <a:r>
              <a:rPr lang="en-US" sz="1900" b="0" dirty="0">
                <a:solidFill>
                  <a:schemeClr val="accent6">
                    <a:lumMod val="75000"/>
                  </a:schemeClr>
                </a:solidFill>
                <a:effectLst/>
                <a:latin typeface="Gotham Medium"/>
              </a:rPr>
              <a:t>. </a:t>
            </a:r>
            <a:r>
              <a:rPr lang="es-ES" sz="1900" dirty="0">
                <a:solidFill>
                  <a:schemeClr val="accent6">
                    <a:lumMod val="75000"/>
                  </a:schemeClr>
                </a:solidFill>
                <a:latin typeface="Gotham Medium"/>
              </a:rPr>
              <a:t>Escribió que los </a:t>
            </a:r>
            <a:r>
              <a:rPr lang="es-ES" sz="1900" b="1" dirty="0">
                <a:solidFill>
                  <a:schemeClr val="accent6">
                    <a:lumMod val="75000"/>
                  </a:schemeClr>
                </a:solidFill>
                <a:latin typeface="Gotham Medium"/>
              </a:rPr>
              <a:t>anglosajones superaban en número a los tejanos por diez a uno</a:t>
            </a:r>
            <a:r>
              <a:rPr lang="en-US" sz="1900" b="0" dirty="0">
                <a:solidFill>
                  <a:schemeClr val="accent6">
                    <a:lumMod val="75000"/>
                  </a:schemeClr>
                </a:solidFill>
                <a:effectLst/>
                <a:latin typeface="Gotham Medium"/>
              </a:rPr>
              <a:t>. </a:t>
            </a:r>
            <a:r>
              <a:rPr lang="es-ES" sz="1900" dirty="0">
                <a:solidFill>
                  <a:srgbClr val="003296"/>
                </a:solidFill>
                <a:latin typeface="Gotham Medium"/>
              </a:rPr>
              <a:t>Afirmó que los </a:t>
            </a:r>
            <a:r>
              <a:rPr lang="es-ES" sz="1900" b="1" dirty="0">
                <a:solidFill>
                  <a:srgbClr val="003296"/>
                </a:solidFill>
                <a:latin typeface="Gotham Medium"/>
              </a:rPr>
              <a:t>gobiernos locales eran débiles, con muy pocos líderes del gobierno tejano para hacer cumplir las leyes</a:t>
            </a:r>
            <a:r>
              <a:rPr lang="en-US" sz="1900" b="0" dirty="0">
                <a:solidFill>
                  <a:srgbClr val="003296"/>
                </a:solidFill>
                <a:effectLst/>
                <a:latin typeface="Gotham Medium"/>
              </a:rPr>
              <a:t>. </a:t>
            </a:r>
            <a:r>
              <a:rPr lang="es-ES" sz="1900" dirty="0">
                <a:solidFill>
                  <a:srgbClr val="003296"/>
                </a:solidFill>
                <a:latin typeface="Gotham Medium"/>
              </a:rPr>
              <a:t>Los anglosajones que querían infringir las leyes podían hacerlo fácilmente, y algunos lo hicieron</a:t>
            </a:r>
            <a:r>
              <a:rPr lang="en-US" sz="1900" b="0" dirty="0">
                <a:solidFill>
                  <a:srgbClr val="003296"/>
                </a:solidFill>
                <a:effectLst/>
                <a:latin typeface="Gotham Medium"/>
              </a:rPr>
              <a:t>. </a:t>
            </a:r>
            <a:r>
              <a:rPr lang="es-ES" sz="1900" dirty="0">
                <a:solidFill>
                  <a:srgbClr val="C00000"/>
                </a:solidFill>
                <a:latin typeface="Gotham Medium"/>
              </a:rPr>
              <a:t>Un ejemplo de esto fue el hecho de que muchos anglosajones </a:t>
            </a:r>
            <a:r>
              <a:rPr lang="es-ES" sz="1900" b="1" dirty="0">
                <a:solidFill>
                  <a:srgbClr val="C00000"/>
                </a:solidFill>
                <a:latin typeface="Gotham Medium"/>
              </a:rPr>
              <a:t>continuaron trayendo a personas esclavizadas al estado</a:t>
            </a:r>
            <a:r>
              <a:rPr lang="es-ES" sz="1900" dirty="0">
                <a:solidFill>
                  <a:srgbClr val="C00000"/>
                </a:solidFill>
                <a:latin typeface="Gotham Medium"/>
              </a:rPr>
              <a:t> aunque ahora era ilegal hacerlo</a:t>
            </a:r>
            <a:r>
              <a:rPr lang="en-US" sz="1900" b="0" dirty="0">
                <a:solidFill>
                  <a:srgbClr val="C00000"/>
                </a:solidFill>
                <a:effectLst/>
                <a:latin typeface="Gotham Medium"/>
              </a:rPr>
              <a:t>. </a:t>
            </a:r>
          </a:p>
          <a:p>
            <a:endParaRPr lang="en-US" sz="1900" dirty="0">
              <a:latin typeface="Gotham Medium"/>
            </a:endParaRPr>
          </a:p>
          <a:p>
            <a:r>
              <a:rPr lang="es-ES" sz="1900" dirty="0">
                <a:solidFill>
                  <a:srgbClr val="7030A0"/>
                </a:solidFill>
                <a:latin typeface="Gotham Medium"/>
              </a:rPr>
              <a:t>Los descubrimientos de Terán le inquietaron mucho</a:t>
            </a:r>
            <a:r>
              <a:rPr lang="en-US" sz="1900" b="0" dirty="0">
                <a:solidFill>
                  <a:srgbClr val="6E2F9D"/>
                </a:solidFill>
                <a:effectLst/>
                <a:latin typeface="Gotham Medium"/>
              </a:rPr>
              <a:t>. </a:t>
            </a:r>
            <a:r>
              <a:rPr lang="es-ES" sz="1900" dirty="0">
                <a:solidFill>
                  <a:srgbClr val="6E2F9D"/>
                </a:solidFill>
                <a:latin typeface="Gotham Medium"/>
              </a:rPr>
              <a:t>Le dijo a México que </a:t>
            </a:r>
            <a:r>
              <a:rPr lang="es-ES" sz="1900" b="1" dirty="0">
                <a:solidFill>
                  <a:srgbClr val="6E2F9D"/>
                </a:solidFill>
                <a:latin typeface="Gotham Medium"/>
              </a:rPr>
              <a:t>había que hacer algo respecto a los colonos anglosajones</a:t>
            </a:r>
            <a:r>
              <a:rPr lang="es-ES" sz="1900" dirty="0">
                <a:solidFill>
                  <a:srgbClr val="6E2F9D"/>
                </a:solidFill>
                <a:latin typeface="Gotham Medium"/>
              </a:rPr>
              <a:t>, o que "Texas podría lanzar a toda la nación a la revolución</a:t>
            </a:r>
            <a:r>
              <a:rPr lang="en-US" sz="1900" dirty="0">
                <a:solidFill>
                  <a:srgbClr val="6E2F9D"/>
                </a:solidFill>
                <a:latin typeface="Gotham Medium"/>
              </a:rPr>
              <a:t>”!</a:t>
            </a:r>
            <a:endParaRPr lang="en-US" sz="1900" b="0" dirty="0">
              <a:solidFill>
                <a:srgbClr val="6E2F9D"/>
              </a:solidFill>
              <a:effectLst/>
              <a:latin typeface="Gotham Medium"/>
            </a:endParaRPr>
          </a:p>
        </p:txBody>
      </p:sp>
      <p:pic>
        <p:nvPicPr>
          <p:cNvPr id="1026" name="Picture 2" descr="Primary view of object titled 'Manuel de Mier y Terán, Commandant General, to Ramón Músquiz, Political Chief of Dept. of Béxar]'.">
            <a:extLst>
              <a:ext uri="{FF2B5EF4-FFF2-40B4-BE49-F238E27FC236}">
                <a16:creationId xmlns:a16="http://schemas.microsoft.com/office/drawing/2014/main" id="{27AA7926-5540-9292-D02F-75EBE7E971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791" t="274" r="1371" b="6850"/>
          <a:stretch/>
        </p:blipFill>
        <p:spPr bwMode="auto">
          <a:xfrm>
            <a:off x="9045261" y="1093862"/>
            <a:ext cx="2880713" cy="42153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A34C99-C17A-2CEA-3F8B-C61411FDA925}"/>
              </a:ext>
            </a:extLst>
          </p:cNvPr>
          <p:cNvSpPr txBox="1"/>
          <p:nvPr/>
        </p:nvSpPr>
        <p:spPr>
          <a:xfrm>
            <a:off x="8920684" y="5256306"/>
            <a:ext cx="3160309" cy="1323439"/>
          </a:xfrm>
          <a:prstGeom prst="rect">
            <a:avLst/>
          </a:prstGeom>
          <a:noFill/>
        </p:spPr>
        <p:txBody>
          <a:bodyPr wrap="square" rtlCol="0">
            <a:spAutoFit/>
          </a:bodyPr>
          <a:lstStyle/>
          <a:p>
            <a:pPr algn="ctr"/>
            <a:r>
              <a:rPr lang="es-ES" sz="2000" i="1" dirty="0">
                <a:latin typeface="Gotham Medium"/>
              </a:rPr>
              <a:t>Una carta escrita por Manuel de Mier y Terán
El portal a la historia de Texas</a:t>
            </a:r>
            <a:endParaRPr lang="en-US" sz="2000" i="1" dirty="0">
              <a:latin typeface="Gotham Medium"/>
            </a:endParaRPr>
          </a:p>
        </p:txBody>
      </p:sp>
      <p:sp>
        <p:nvSpPr>
          <p:cNvPr id="11" name="TextBox 10">
            <a:extLst>
              <a:ext uri="{FF2B5EF4-FFF2-40B4-BE49-F238E27FC236}">
                <a16:creationId xmlns:a16="http://schemas.microsoft.com/office/drawing/2014/main" id="{EF1DFDDA-B44B-742D-EC00-92BE96ED3BA6}"/>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35ED0F9-A32A-1B26-8B45-1DD771445EA7}"/>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Tree>
    <p:extLst>
      <p:ext uri="{BB962C8B-B14F-4D97-AF65-F5344CB8AC3E}">
        <p14:creationId xmlns:p14="http://schemas.microsoft.com/office/powerpoint/2010/main" val="33782455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972D04-4CE7-48C5-AF9E-FA79852E603E}">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70455C4C-8B86-438E-9B44-CF5A5F69F674}">
  <ds:schemaRefs>
    <ds:schemaRef ds:uri="http://schemas.microsoft.com/sharepoint/v3/contenttype/forms"/>
  </ds:schemaRefs>
</ds:datastoreItem>
</file>

<file path=customXml/itemProps3.xml><?xml version="1.0" encoding="utf-8"?>
<ds:datastoreItem xmlns:ds="http://schemas.openxmlformats.org/officeDocument/2006/customXml" ds:itemID="{FB0884E0-96FE-4A59-AE44-A7ACFF5CE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1984</TotalTime>
  <Words>2616</Words>
  <Application>Microsoft Office PowerPoint</Application>
  <PresentationFormat>Widescreen</PresentationFormat>
  <Paragraphs>136</Paragraphs>
  <Slides>20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Calibri</vt:lpstr>
      <vt:lpstr>Calibri Light</vt:lpstr>
      <vt:lpstr>Gotham Book</vt:lpstr>
      <vt:lpstr>Gotham Book</vt:lpstr>
      <vt:lpstr>Gotham Medium</vt:lpstr>
      <vt:lpstr>Josefin Sans</vt:lpstr>
      <vt:lpstr>1_Office Theme</vt:lpstr>
      <vt:lpstr>Office Theme</vt:lpstr>
      <vt:lpstr>Unidad 4:  La Era Nacional Mexicana</vt:lpstr>
      <vt:lpstr>Calentamiento Sigue las instrucciones de abajo para completar tu calentamiento</vt:lpstr>
      <vt:lpstr>Comparte con la clase: 1</vt:lpstr>
      <vt:lpstr>Preguntas esenciales</vt:lpstr>
      <vt:lpstr>En la lección de hoy</vt:lpstr>
      <vt:lpstr>Introducción</vt:lpstr>
      <vt:lpstr>La rebelión fredoniana, 1826</vt:lpstr>
      <vt:lpstr>La rebelión fredoniana Notas</vt:lpstr>
      <vt:lpstr>The Mier y Terán Report, 1828 </vt:lpstr>
      <vt:lpstr>El Informe Mier y Terán Notas</vt:lpstr>
      <vt:lpstr>La Ley del 6 de abril de 1830</vt:lpstr>
      <vt:lpstr>The Law of April 6, 1830 Notes</vt:lpstr>
      <vt:lpstr>The Turtle Bayou Resolutions, 1832 </vt:lpstr>
      <vt:lpstr>The Turtle Bayou Resolutions Notes</vt:lpstr>
      <vt:lpstr>The Conventions of 1832 &amp; 1833 </vt:lpstr>
      <vt:lpstr>The Conventions of 182 &amp; 1833 Notes</vt:lpstr>
      <vt:lpstr>The Arrest of Stephen F. Austin,  1833 </vt:lpstr>
      <vt:lpstr>The Arrest of Stephen F. Austin Notes</vt:lpstr>
      <vt:lpstr>Exit Ticket Follow the directions below to complete your Exit Ticket </vt:lpstr>
      <vt:lpstr>Share with the class: 21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10</cp:revision>
  <dcterms:created xsi:type="dcterms:W3CDTF">2025-01-09T17:19:57Z</dcterms:created>
  <dcterms:modified xsi:type="dcterms:W3CDTF">2025-12-02T03:23:41Z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