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57" r:id="rId3"/>
    <p:sldId id="310" r:id="rId4"/>
    <p:sldId id="304" r:id="rId5"/>
    <p:sldId id="315" r:id="rId6"/>
    <p:sldId id="311" r:id="rId7"/>
    <p:sldId id="312" r:id="rId8"/>
    <p:sldId id="291" r:id="rId9"/>
    <p:sldId id="313" r:id="rId10"/>
    <p:sldId id="314" r:id="rId11"/>
    <p:sldId id="316" r:id="rId12"/>
    <p:sldId id="31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8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9C3CD8-B042-4D67-A8F1-9720DD68BFEC}"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D496B9-EACA-4491-8612-DC9AC14DBB73}" type="slidenum">
              <a:rPr lang="en-US" smtClean="0"/>
              <a:t>‹#›</a:t>
            </a:fld>
            <a:endParaRPr lang="en-US"/>
          </a:p>
        </p:txBody>
      </p:sp>
    </p:spTree>
    <p:extLst>
      <p:ext uri="{BB962C8B-B14F-4D97-AF65-F5344CB8AC3E}">
        <p14:creationId xmlns:p14="http://schemas.microsoft.com/office/powerpoint/2010/main" val="4064480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5913/"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igitalaustinpapers.org/document?id=APB054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Pena, Ignacio. [Official document regarding Zavala and colonization in Coahuila y Tejas, November 29, 1833], letter, September 29, 1833; (</a:t>
            </a:r>
            <a:r>
              <a:rPr lang="en-US" b="0" i="0" u="none" strike="noStrike" dirty="0">
                <a:solidFill>
                  <a:srgbClr val="0277BD"/>
                </a:solidFill>
                <a:effectLst/>
                <a:latin typeface="Josefin Sans" pitchFamily="2" charset="0"/>
                <a:hlinkClick r:id="rId3"/>
              </a:rPr>
              <a:t>https://texashistory.unt.edu/ark:/67531/metapth5913/</a:t>
            </a:r>
            <a:r>
              <a:rPr lang="en-US" b="0" i="0" dirty="0">
                <a:solidFill>
                  <a:srgbClr val="757575"/>
                </a:solidFill>
                <a:effectLst/>
                <a:latin typeface="Josefin Sans" pitchFamily="2" charset="0"/>
              </a:rPr>
              <a:t>: accessed December 3, 2024),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The Dolph Briscoe Center for American History.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46A7A7-5F8E-48A6-988D-18E8FA12BE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38122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“Stephen F. Austin to Edward Lovelace, 11-22-1822.” Digital Austin Papers. Accessed October 5, 2021.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https://digitalaustinpapers.org/document?id=APB0546</a:t>
            </a:r>
            <a:r>
              <a:rPr lang="en-US" sz="1800" dirty="0">
                <a:effectLst/>
                <a:latin typeface="Gotham Book"/>
                <a:ea typeface="Times New Roman" panose="02020603050405020304" pitchFamily="18" charset="0"/>
                <a:cs typeface="Times New Roman" panose="02020603050405020304" pitchFamily="18" charset="0"/>
              </a:rPr>
              <a:t>.</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4D496B9-EACA-4491-8612-DC9AC14DBB73}" type="slidenum">
              <a:rPr lang="en-US" smtClean="0"/>
              <a:t>7</a:t>
            </a:fld>
            <a:endParaRPr lang="en-US"/>
          </a:p>
        </p:txBody>
      </p:sp>
    </p:spTree>
    <p:extLst>
      <p:ext uri="{BB962C8B-B14F-4D97-AF65-F5344CB8AC3E}">
        <p14:creationId xmlns:p14="http://schemas.microsoft.com/office/powerpoint/2010/main" val="1769044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118E-67FF-DB74-CD3E-4AA52B4A3C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726F93-75BC-5986-3BF1-F4D859F50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D7F858-2769-E5BE-B10C-7DE4293C434C}"/>
              </a:ext>
            </a:extLst>
          </p:cNvPr>
          <p:cNvSpPr>
            <a:spLocks noGrp="1"/>
          </p:cNvSpPr>
          <p:nvPr>
            <p:ph type="dt" sz="half" idx="10"/>
          </p:nvPr>
        </p:nvSpPr>
        <p:spPr/>
        <p:txBody>
          <a:bodyPr/>
          <a:lstStyle/>
          <a:p>
            <a:fld id="{359898E3-56FB-4C46-82D2-B0509E395835}" type="datetimeFigureOut">
              <a:rPr lang="en-US" smtClean="0"/>
              <a:t>2/19/2025</a:t>
            </a:fld>
            <a:endParaRPr lang="en-US"/>
          </a:p>
        </p:txBody>
      </p:sp>
      <p:sp>
        <p:nvSpPr>
          <p:cNvPr id="5" name="Footer Placeholder 4">
            <a:extLst>
              <a:ext uri="{FF2B5EF4-FFF2-40B4-BE49-F238E27FC236}">
                <a16:creationId xmlns:a16="http://schemas.microsoft.com/office/drawing/2014/main" id="{061A99E8-D50A-20FC-FCB2-588E76E2B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332D3-5A48-BBAA-2BEC-AB3B03A748B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562886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B869-C5B0-CBA3-E22D-3733C320F2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B43B3-A950-2F38-5BCA-7070B5C2B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5A635-A366-62B6-8C7D-49AFD638155E}"/>
              </a:ext>
            </a:extLst>
          </p:cNvPr>
          <p:cNvSpPr>
            <a:spLocks noGrp="1"/>
          </p:cNvSpPr>
          <p:nvPr>
            <p:ph type="dt" sz="half" idx="10"/>
          </p:nvPr>
        </p:nvSpPr>
        <p:spPr/>
        <p:txBody>
          <a:bodyPr/>
          <a:lstStyle/>
          <a:p>
            <a:fld id="{359898E3-56FB-4C46-82D2-B0509E395835}" type="datetimeFigureOut">
              <a:rPr lang="en-US" smtClean="0"/>
              <a:t>2/19/2025</a:t>
            </a:fld>
            <a:endParaRPr lang="en-US"/>
          </a:p>
        </p:txBody>
      </p:sp>
      <p:sp>
        <p:nvSpPr>
          <p:cNvPr id="5" name="Footer Placeholder 4">
            <a:extLst>
              <a:ext uri="{FF2B5EF4-FFF2-40B4-BE49-F238E27FC236}">
                <a16:creationId xmlns:a16="http://schemas.microsoft.com/office/drawing/2014/main" id="{AE06B186-6C0F-6E94-8A7C-C5FBA7C6E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69ADD-8BBF-DE02-9473-58EC5A84B53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157583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00ED2A-5D03-FA42-4F0E-6A7F17371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7351D-A6F3-E648-2471-97BE8065C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98881-6151-512B-F630-F40F15ADFE6A}"/>
              </a:ext>
            </a:extLst>
          </p:cNvPr>
          <p:cNvSpPr>
            <a:spLocks noGrp="1"/>
          </p:cNvSpPr>
          <p:nvPr>
            <p:ph type="dt" sz="half" idx="10"/>
          </p:nvPr>
        </p:nvSpPr>
        <p:spPr/>
        <p:txBody>
          <a:bodyPr/>
          <a:lstStyle/>
          <a:p>
            <a:fld id="{359898E3-56FB-4C46-82D2-B0509E395835}" type="datetimeFigureOut">
              <a:rPr lang="en-US" smtClean="0"/>
              <a:t>2/19/2025</a:t>
            </a:fld>
            <a:endParaRPr lang="en-US"/>
          </a:p>
        </p:txBody>
      </p:sp>
      <p:sp>
        <p:nvSpPr>
          <p:cNvPr id="5" name="Footer Placeholder 4">
            <a:extLst>
              <a:ext uri="{FF2B5EF4-FFF2-40B4-BE49-F238E27FC236}">
                <a16:creationId xmlns:a16="http://schemas.microsoft.com/office/drawing/2014/main" id="{14E355B4-6539-1D23-0789-89C07C4D6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2798C-A992-C6D3-8E02-9942B4882B2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57018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2/19/2025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197161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2/19/2025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736398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2/19/2025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114195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2/19/2025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655127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2/19/2025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31186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2/19/2025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945395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2/19/2025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544384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2/19/2025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64350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6A24-C40C-4B90-F79F-90E41FE2AA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0058F-314D-8125-6346-6871F43D5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100F5-FF25-A1F4-F784-7D5624F48CD0}"/>
              </a:ext>
            </a:extLst>
          </p:cNvPr>
          <p:cNvSpPr>
            <a:spLocks noGrp="1"/>
          </p:cNvSpPr>
          <p:nvPr>
            <p:ph type="dt" sz="half" idx="10"/>
          </p:nvPr>
        </p:nvSpPr>
        <p:spPr/>
        <p:txBody>
          <a:bodyPr/>
          <a:lstStyle/>
          <a:p>
            <a:fld id="{359898E3-56FB-4C46-82D2-B0509E395835}" type="datetimeFigureOut">
              <a:rPr lang="en-US" smtClean="0"/>
              <a:t>2/19/2025</a:t>
            </a:fld>
            <a:endParaRPr lang="en-US"/>
          </a:p>
        </p:txBody>
      </p:sp>
      <p:sp>
        <p:nvSpPr>
          <p:cNvPr id="5" name="Footer Placeholder 4">
            <a:extLst>
              <a:ext uri="{FF2B5EF4-FFF2-40B4-BE49-F238E27FC236}">
                <a16:creationId xmlns:a16="http://schemas.microsoft.com/office/drawing/2014/main" id="{2E38B0F7-5E38-9B23-C404-828BD9329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14E0-4857-8C61-2EB0-50E46B6CC2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630769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2/19/2025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327009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2/19/2025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585283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2/19/2025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951732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2FD9-6B47-DC62-0B0C-5F4CDB2DD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92707E-DCFF-884A-DA7C-994409B185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16664D-7972-AFE6-C9AC-E9BB23373638}"/>
              </a:ext>
            </a:extLst>
          </p:cNvPr>
          <p:cNvSpPr>
            <a:spLocks noGrp="1"/>
          </p:cNvSpPr>
          <p:nvPr>
            <p:ph type="dt" sz="half" idx="10"/>
          </p:nvPr>
        </p:nvSpPr>
        <p:spPr/>
        <p:txBody>
          <a:bodyPr/>
          <a:lstStyle/>
          <a:p>
            <a:fld id="{359898E3-56FB-4C46-82D2-B0509E395835}" type="datetimeFigureOut">
              <a:rPr lang="en-US" smtClean="0"/>
              <a:t>2/19/2025</a:t>
            </a:fld>
            <a:endParaRPr lang="en-US"/>
          </a:p>
        </p:txBody>
      </p:sp>
      <p:sp>
        <p:nvSpPr>
          <p:cNvPr id="5" name="Footer Placeholder 4">
            <a:extLst>
              <a:ext uri="{FF2B5EF4-FFF2-40B4-BE49-F238E27FC236}">
                <a16:creationId xmlns:a16="http://schemas.microsoft.com/office/drawing/2014/main" id="{AA289BBE-35A0-7305-8941-263F46520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E2D6D-3BE9-9F54-D7E7-FC76BDBF6DB7}"/>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288366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FC5-419D-F646-6419-3A38393C0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74D6A-D5C4-C427-C548-4083264DB5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5C45-451D-DE9C-62C2-39A6CC2097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AD90B-EE52-7EE1-E432-DE137B36EF18}"/>
              </a:ext>
            </a:extLst>
          </p:cNvPr>
          <p:cNvSpPr>
            <a:spLocks noGrp="1"/>
          </p:cNvSpPr>
          <p:nvPr>
            <p:ph type="dt" sz="half" idx="10"/>
          </p:nvPr>
        </p:nvSpPr>
        <p:spPr/>
        <p:txBody>
          <a:bodyPr/>
          <a:lstStyle/>
          <a:p>
            <a:fld id="{359898E3-56FB-4C46-82D2-B0509E395835}" type="datetimeFigureOut">
              <a:rPr lang="en-US" smtClean="0"/>
              <a:t>2/19/2025</a:t>
            </a:fld>
            <a:endParaRPr lang="en-US"/>
          </a:p>
        </p:txBody>
      </p:sp>
      <p:sp>
        <p:nvSpPr>
          <p:cNvPr id="6" name="Footer Placeholder 5">
            <a:extLst>
              <a:ext uri="{FF2B5EF4-FFF2-40B4-BE49-F238E27FC236}">
                <a16:creationId xmlns:a16="http://schemas.microsoft.com/office/drawing/2014/main" id="{2E946B80-7AE8-DF05-064C-704BC17A4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AD0855-7D38-28A7-773F-D4B53A3DB0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45211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AC72-F99A-E845-3A1F-6A8716D880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B23B81-EEB7-D9A5-D8B0-BB3FD7A78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86E16D-3840-81AD-FA0E-6A584B0BC8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514BD-6267-993E-15DA-B4485710A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B68CF5-2AEA-C3F1-5E7E-B0CDEEB6C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3A60F0-379A-AFE7-9485-5AC2074A94B1}"/>
              </a:ext>
            </a:extLst>
          </p:cNvPr>
          <p:cNvSpPr>
            <a:spLocks noGrp="1"/>
          </p:cNvSpPr>
          <p:nvPr>
            <p:ph type="dt" sz="half" idx="10"/>
          </p:nvPr>
        </p:nvSpPr>
        <p:spPr/>
        <p:txBody>
          <a:bodyPr/>
          <a:lstStyle/>
          <a:p>
            <a:fld id="{359898E3-56FB-4C46-82D2-B0509E395835}" type="datetimeFigureOut">
              <a:rPr lang="en-US" smtClean="0"/>
              <a:t>2/19/2025</a:t>
            </a:fld>
            <a:endParaRPr lang="en-US"/>
          </a:p>
        </p:txBody>
      </p:sp>
      <p:sp>
        <p:nvSpPr>
          <p:cNvPr id="8" name="Footer Placeholder 7">
            <a:extLst>
              <a:ext uri="{FF2B5EF4-FFF2-40B4-BE49-F238E27FC236}">
                <a16:creationId xmlns:a16="http://schemas.microsoft.com/office/drawing/2014/main" id="{6419532D-C328-0347-7770-4E29566A70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A5643A-2C84-390D-98DF-08EA00AD31A6}"/>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427643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C325-073A-15A6-B396-211D75A92A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DFD385-26B1-6A31-898B-A7339BAFD758}"/>
              </a:ext>
            </a:extLst>
          </p:cNvPr>
          <p:cNvSpPr>
            <a:spLocks noGrp="1"/>
          </p:cNvSpPr>
          <p:nvPr>
            <p:ph type="dt" sz="half" idx="10"/>
          </p:nvPr>
        </p:nvSpPr>
        <p:spPr/>
        <p:txBody>
          <a:bodyPr/>
          <a:lstStyle/>
          <a:p>
            <a:fld id="{359898E3-56FB-4C46-82D2-B0509E395835}" type="datetimeFigureOut">
              <a:rPr lang="en-US" smtClean="0"/>
              <a:t>2/19/2025</a:t>
            </a:fld>
            <a:endParaRPr lang="en-US"/>
          </a:p>
        </p:txBody>
      </p:sp>
      <p:sp>
        <p:nvSpPr>
          <p:cNvPr id="4" name="Footer Placeholder 3">
            <a:extLst>
              <a:ext uri="{FF2B5EF4-FFF2-40B4-BE49-F238E27FC236}">
                <a16:creationId xmlns:a16="http://schemas.microsoft.com/office/drawing/2014/main" id="{75F794BC-C5C5-77DA-B667-4AF00241F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E43E86-8501-EB05-E2D2-5AA1E3F49771}"/>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672818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A0636-B025-C43F-846A-11AC72A4D23C}"/>
              </a:ext>
            </a:extLst>
          </p:cNvPr>
          <p:cNvSpPr>
            <a:spLocks noGrp="1"/>
          </p:cNvSpPr>
          <p:nvPr>
            <p:ph type="dt" sz="half" idx="10"/>
          </p:nvPr>
        </p:nvSpPr>
        <p:spPr/>
        <p:txBody>
          <a:bodyPr/>
          <a:lstStyle/>
          <a:p>
            <a:fld id="{359898E3-56FB-4C46-82D2-B0509E395835}" type="datetimeFigureOut">
              <a:rPr lang="en-US" smtClean="0"/>
              <a:t>2/19/2025</a:t>
            </a:fld>
            <a:endParaRPr lang="en-US"/>
          </a:p>
        </p:txBody>
      </p:sp>
      <p:sp>
        <p:nvSpPr>
          <p:cNvPr id="3" name="Footer Placeholder 2">
            <a:extLst>
              <a:ext uri="{FF2B5EF4-FFF2-40B4-BE49-F238E27FC236}">
                <a16:creationId xmlns:a16="http://schemas.microsoft.com/office/drawing/2014/main" id="{CAF8094F-BB09-E91B-4F91-F7F57BCC82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6AFEAB-A1AD-12BF-14E3-E35E8626350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655752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6838-3EE8-DE0B-A15D-743CDBB0F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CD2EA6-C5FE-1CB9-F637-BA4221B5F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DD41C2-C434-4CAD-B02A-EFC4E63D1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90EDF0-926F-7A6B-D472-30642A8FA73E}"/>
              </a:ext>
            </a:extLst>
          </p:cNvPr>
          <p:cNvSpPr>
            <a:spLocks noGrp="1"/>
          </p:cNvSpPr>
          <p:nvPr>
            <p:ph type="dt" sz="half" idx="10"/>
          </p:nvPr>
        </p:nvSpPr>
        <p:spPr/>
        <p:txBody>
          <a:bodyPr/>
          <a:lstStyle/>
          <a:p>
            <a:fld id="{359898E3-56FB-4C46-82D2-B0509E395835}" type="datetimeFigureOut">
              <a:rPr lang="en-US" smtClean="0"/>
              <a:t>2/19/2025</a:t>
            </a:fld>
            <a:endParaRPr lang="en-US"/>
          </a:p>
        </p:txBody>
      </p:sp>
      <p:sp>
        <p:nvSpPr>
          <p:cNvPr id="6" name="Footer Placeholder 5">
            <a:extLst>
              <a:ext uri="{FF2B5EF4-FFF2-40B4-BE49-F238E27FC236}">
                <a16:creationId xmlns:a16="http://schemas.microsoft.com/office/drawing/2014/main" id="{A4039CED-E0F2-4EB2-9A87-558BB4C7C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2ECBB-62FB-594D-CE57-ECB5C1A49220}"/>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540937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A024-2FCE-E34E-F9CD-E7B21D960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50C396-A8B2-FDBD-9D34-42BB72741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69B3DD-0EEB-113C-80AE-701E5C73B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CA1C99-6367-F139-3F8E-6B083956F15B}"/>
              </a:ext>
            </a:extLst>
          </p:cNvPr>
          <p:cNvSpPr>
            <a:spLocks noGrp="1"/>
          </p:cNvSpPr>
          <p:nvPr>
            <p:ph type="dt" sz="half" idx="10"/>
          </p:nvPr>
        </p:nvSpPr>
        <p:spPr/>
        <p:txBody>
          <a:bodyPr/>
          <a:lstStyle/>
          <a:p>
            <a:fld id="{359898E3-56FB-4C46-82D2-B0509E395835}" type="datetimeFigureOut">
              <a:rPr lang="en-US" smtClean="0"/>
              <a:t>2/19/2025</a:t>
            </a:fld>
            <a:endParaRPr lang="en-US"/>
          </a:p>
        </p:txBody>
      </p:sp>
      <p:sp>
        <p:nvSpPr>
          <p:cNvPr id="6" name="Footer Placeholder 5">
            <a:extLst>
              <a:ext uri="{FF2B5EF4-FFF2-40B4-BE49-F238E27FC236}">
                <a16:creationId xmlns:a16="http://schemas.microsoft.com/office/drawing/2014/main" id="{FC4797B0-2866-EB64-EBAC-FDEBFBD0A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B9E4A-0379-D687-1CA7-F9E3381BDE75}"/>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605315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8FA6A-D21B-EF31-6CED-122188617B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BE7EA2-3D77-F040-9755-B3CBDE09E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857C9-E837-8BB7-EFB3-780DF32C0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9898E3-56FB-4C46-82D2-B0509E395835}" type="datetimeFigureOut">
              <a:rPr lang="en-US" smtClean="0"/>
              <a:t>2/19/2025</a:t>
            </a:fld>
            <a:endParaRPr lang="en-US"/>
          </a:p>
        </p:txBody>
      </p:sp>
      <p:sp>
        <p:nvSpPr>
          <p:cNvPr id="5" name="Footer Placeholder 4">
            <a:extLst>
              <a:ext uri="{FF2B5EF4-FFF2-40B4-BE49-F238E27FC236}">
                <a16:creationId xmlns:a16="http://schemas.microsoft.com/office/drawing/2014/main" id="{3184878E-A89D-BCFB-F0C9-89DB8FCA3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911281-8CDA-CE81-F032-58B09752C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C23F80-6D39-4679-BCBE-2C7A69BC6B8A}" type="slidenum">
              <a:rPr lang="en-US" smtClean="0"/>
              <a:t>‹#›</a:t>
            </a:fld>
            <a:endParaRPr lang="en-US"/>
          </a:p>
        </p:txBody>
      </p:sp>
    </p:spTree>
    <p:extLst>
      <p:ext uri="{BB962C8B-B14F-4D97-AF65-F5344CB8AC3E}">
        <p14:creationId xmlns:p14="http://schemas.microsoft.com/office/powerpoint/2010/main" val="965434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2/19/2025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5769162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image" Target="../media/image3.emf"/><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16.jpg"/><Relationship Id="rId10" Type="http://schemas.openxmlformats.org/officeDocument/2006/relationships/image" Target="../media/image10.png"/><Relationship Id="rId4" Type="http://schemas.openxmlformats.org/officeDocument/2006/relationships/image" Target="../media/image5.emf"/><Relationship Id="rId9"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svg"/><Relationship Id="rId2"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emf"/><Relationship Id="rId7"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emf"/><Relationship Id="rId7"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g"/><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5.em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g"/><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643468" y="643467"/>
            <a:ext cx="5147732" cy="3829395"/>
          </a:xfrm>
        </p:spPr>
        <p:txBody>
          <a:bodyPr>
            <a:normAutofit/>
          </a:bodyPr>
          <a:lstStyle/>
          <a:p>
            <a:pPr algn="l"/>
            <a:r>
              <a:rPr lang="en-US" b="1" i="1" dirty="0">
                <a:solidFill>
                  <a:schemeClr val="bg2">
                    <a:lumMod val="50000"/>
                  </a:schemeClr>
                </a:solidFill>
                <a:latin typeface="Gotham book"/>
              </a:rPr>
              <a:t>Unit 4 : </a:t>
            </a:r>
            <a:br>
              <a:rPr lang="en-US" b="1" i="1" dirty="0">
                <a:solidFill>
                  <a:schemeClr val="bg2">
                    <a:lumMod val="50000"/>
                  </a:schemeClr>
                </a:solidFill>
                <a:latin typeface="Gotham book"/>
              </a:rPr>
            </a:br>
            <a:r>
              <a:rPr lang="en-US" b="1" i="1" dirty="0">
                <a:solidFill>
                  <a:schemeClr val="bg2">
                    <a:lumMod val="25000"/>
                  </a:schemeClr>
                </a:solidFill>
                <a:latin typeface="Gotham book"/>
              </a:rPr>
              <a:t>The Mexican National Era</a:t>
            </a:r>
            <a:endParaRPr lang="en-US" b="1" dirty="0">
              <a:solidFill>
                <a:schemeClr val="bg2">
                  <a:lumMod val="25000"/>
                </a:schemeClr>
              </a:solidFill>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676030" y="4911221"/>
            <a:ext cx="4620584" cy="775494"/>
          </a:xfrm>
        </p:spPr>
        <p:txBody>
          <a:bodyPr>
            <a:noAutofit/>
          </a:bodyPr>
          <a:lstStyle/>
          <a:p>
            <a:pPr algn="l"/>
            <a:r>
              <a:rPr lang="en-US" sz="3600" b="1" i="1" dirty="0">
                <a:solidFill>
                  <a:schemeClr val="bg2">
                    <a:lumMod val="50000"/>
                  </a:schemeClr>
                </a:solidFill>
              </a:rPr>
              <a:t>Lesson 2: </a:t>
            </a:r>
          </a:p>
          <a:p>
            <a:pPr algn="l"/>
            <a:r>
              <a:rPr lang="en-US" sz="3600" b="1" i="1" dirty="0"/>
              <a:t>How do we know what we know?</a:t>
            </a:r>
          </a:p>
        </p:txBody>
      </p:sp>
      <p:pic>
        <p:nvPicPr>
          <p:cNvPr id="1026" name="Picture 2" descr="An image of a letter written by Lorenzo de Zavala. The text is written in cursive in the Spanish language. ">
            <a:extLst>
              <a:ext uri="{FF2B5EF4-FFF2-40B4-BE49-F238E27FC236}">
                <a16:creationId xmlns:a16="http://schemas.microsoft.com/office/drawing/2014/main" id="{ABD41E89-A518-F4C8-741B-ACFD87FD1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780" b="12780"/>
          <a:stretch/>
        </p:blipFill>
        <p:spPr bwMode="auto">
          <a:xfrm>
            <a:off x="5529943" y="10"/>
            <a:ext cx="6662057"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28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DDC23-2A25-C267-411D-D8CCAC00C38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D7EBB7C-419D-BD65-8B71-9089CDECF2DA}"/>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C9DD587-903D-0AB8-66BD-260A98CD3530}"/>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0962C468-C569-109A-A061-9C2C5FD291F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9B2044F5-E6CE-F282-E186-92CC8219B82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FF2B5EF4-FFF2-40B4-BE49-F238E27FC236}">
                <a16:creationId xmlns:a16="http://schemas.microsoft.com/office/drawing/2014/main" id="{407BDFEC-F6E3-F6C2-B9E4-2823E89D95DE}"/>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9200CFE1-8BF6-7D67-D252-8102BCAD31B2}"/>
              </a:ext>
            </a:extLst>
          </p:cNvPr>
          <p:cNvSpPr txBox="1">
            <a:spLocks noGrp="1"/>
          </p:cNvSpPr>
          <p:nvPr>
            <p:ph type="title"/>
          </p:nvPr>
        </p:nvSpPr>
        <p:spPr>
          <a:xfrm>
            <a:off x="1885950" y="-79957"/>
            <a:ext cx="10285536" cy="158344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dirty="0">
                <a:solidFill>
                  <a:srgbClr val="322E50"/>
                </a:solidFill>
                <a:latin typeface="Gotham Medium" pitchFamily="2" charset="0"/>
                <a:cs typeface="Gotham Medium" pitchFamily="2" charset="0"/>
              </a:rPr>
              <a:t>Exit Ticket</a:t>
            </a:r>
            <a:br>
              <a:rPr lang="en-US" sz="6600" dirty="0">
                <a:solidFill>
                  <a:srgbClr val="322E50"/>
                </a:solidFill>
                <a:latin typeface="Gotham Medium" pitchFamily="2" charset="0"/>
                <a:cs typeface="Gotham Medium" pitchFamily="2" charset="0"/>
              </a:rPr>
            </a:br>
            <a:r>
              <a:rPr lang="en-US" sz="4000" dirty="0">
                <a:latin typeface="Gotham Medium"/>
              </a:rPr>
              <a:t>Follow the directions to complete your exit ticket.</a:t>
            </a:r>
            <a:endParaRPr lang="en-US" sz="4400" dirty="0">
              <a:latin typeface="Gotham Medium"/>
            </a:endParaRPr>
          </a:p>
        </p:txBody>
      </p:sp>
      <p:sp>
        <p:nvSpPr>
          <p:cNvPr id="14" name="TextBox 13">
            <a:extLst>
              <a:ext uri="{FF2B5EF4-FFF2-40B4-BE49-F238E27FC236}">
                <a16:creationId xmlns:a16="http://schemas.microsoft.com/office/drawing/2014/main" id="{DD824A92-CE2C-DAFF-56FC-5602B1EF7AC5}"/>
              </a:ext>
            </a:extLst>
          </p:cNvPr>
          <p:cNvSpPr txBox="1"/>
          <p:nvPr/>
        </p:nvSpPr>
        <p:spPr>
          <a:xfrm>
            <a:off x="2847627" y="1719106"/>
            <a:ext cx="5060296" cy="461664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400" dirty="0">
                <a:solidFill>
                  <a:srgbClr val="002060"/>
                </a:solidFill>
                <a:latin typeface="Calibri" panose="020F0502020204030204"/>
              </a:rPr>
              <a:t>Think of another type of source that could be used to study this era.</a:t>
            </a:r>
            <a:endParaRPr kumimoji="0" lang="en-US" sz="3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Complete the chart to the best of your knowledge.</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B050"/>
                </a:solidFill>
                <a:effectLst/>
                <a:uLnTx/>
                <a:uFillTx/>
                <a:latin typeface="Calibri" panose="020F0502020204030204"/>
                <a:ea typeface="+mn-ea"/>
                <a:cs typeface="+mn-cs"/>
              </a:rPr>
              <a:t>Discuss with a partner  </a:t>
            </a:r>
          </a:p>
        </p:txBody>
      </p:sp>
      <p:pic>
        <p:nvPicPr>
          <p:cNvPr id="13" name="Picture 12" descr="Magnifying glass and question mark">
            <a:extLst>
              <a:ext uri="{FF2B5EF4-FFF2-40B4-BE49-F238E27FC236}">
                <a16:creationId xmlns:a16="http://schemas.microsoft.com/office/drawing/2014/main" id="{A584265E-2506-59E4-FF92-6FF3B74E747E}"/>
              </a:ext>
            </a:extLst>
          </p:cNvPr>
          <p:cNvPicPr>
            <a:picLocks noChangeAspect="1"/>
          </p:cNvPicPr>
          <p:nvPr/>
        </p:nvPicPr>
        <p:blipFill rotWithShape="1">
          <a:blip r:embed="rId5">
            <a:extLst>
              <a:ext uri="{28A0092B-C50C-407E-A947-70E740481C1C}">
                <a14:useLocalDpi xmlns:a14="http://schemas.microsoft.com/office/drawing/2010/main" val="0"/>
              </a:ext>
            </a:extLst>
          </a:blip>
          <a:srcRect l="24285" t="7619" r="22945"/>
          <a:stretch/>
        </p:blipFill>
        <p:spPr>
          <a:xfrm>
            <a:off x="8350942" y="2155371"/>
            <a:ext cx="3237988" cy="3188678"/>
          </a:xfrm>
          <a:prstGeom prst="rect">
            <a:avLst/>
          </a:prstGeom>
          <a:effectLst>
            <a:outerShdw blurRad="50800" dist="50800" dir="8160000" algn="ctr" rotWithShape="0">
              <a:srgbClr val="000000">
                <a:alpha val="43137"/>
              </a:srgbClr>
            </a:outerShdw>
          </a:effectLst>
        </p:spPr>
      </p:pic>
      <p:pic>
        <p:nvPicPr>
          <p:cNvPr id="15" name="Graphic 14">
            <a:extLst>
              <a:ext uri="{FF2B5EF4-FFF2-40B4-BE49-F238E27FC236}">
                <a16:creationId xmlns:a16="http://schemas.microsoft.com/office/drawing/2014/main" id="{E8065B13-46FC-6523-5173-F06CDEE8A5B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73897" y="1958592"/>
            <a:ext cx="1071092" cy="1071092"/>
          </a:xfrm>
          <a:prstGeom prst="rect">
            <a:avLst/>
          </a:prstGeom>
        </p:spPr>
      </p:pic>
      <p:pic>
        <p:nvPicPr>
          <p:cNvPr id="16" name="Graphic 15">
            <a:extLst>
              <a:ext uri="{FF2B5EF4-FFF2-40B4-BE49-F238E27FC236}">
                <a16:creationId xmlns:a16="http://schemas.microsoft.com/office/drawing/2014/main" id="{E6FF9403-0B43-8C07-AB82-D8C2277B7251}"/>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73897" y="5219328"/>
            <a:ext cx="1071092" cy="1071092"/>
          </a:xfrm>
          <a:prstGeom prst="rect">
            <a:avLst/>
          </a:prstGeom>
        </p:spPr>
      </p:pic>
      <p:pic>
        <p:nvPicPr>
          <p:cNvPr id="17" name="Graphic 16">
            <a:extLst>
              <a:ext uri="{FF2B5EF4-FFF2-40B4-BE49-F238E27FC236}">
                <a16:creationId xmlns:a16="http://schemas.microsoft.com/office/drawing/2014/main" id="{407FBD26-1594-2C4E-D0C9-97C7248EC315}"/>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46546" y="3981263"/>
            <a:ext cx="925793" cy="925793"/>
          </a:xfrm>
          <a:prstGeom prst="rect">
            <a:avLst/>
          </a:prstGeom>
        </p:spPr>
      </p:pic>
    </p:spTree>
    <p:extLst>
      <p:ext uri="{BB962C8B-B14F-4D97-AF65-F5344CB8AC3E}">
        <p14:creationId xmlns:p14="http://schemas.microsoft.com/office/powerpoint/2010/main" val="1807285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6A1EE-52E0-2531-4041-9A6E24194BE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BEAF74B-1B5F-1461-4C37-D4D408410B3D}"/>
              </a:ext>
              <a:ext uri="{C183D7F6-B498-43B3-948B-1728B52AA6E4}">
                <adec:decorative xmlns:adec="http://schemas.microsoft.com/office/drawing/2017/decorative" val="1"/>
              </a:ext>
            </a:extLst>
          </p:cNvPr>
          <p:cNvSpPr/>
          <p:nvPr/>
        </p:nvSpPr>
        <p:spPr>
          <a:xfrm rot="5400000">
            <a:off x="5538536" y="-5539799"/>
            <a:ext cx="122555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A1370E26-E5A4-BED0-D39D-D7D3976DBF8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F7E48F33-5787-2034-D32C-6B00207B866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FF2B5EF4-FFF2-40B4-BE49-F238E27FC236}">
                <a16:creationId xmlns:a16="http://schemas.microsoft.com/office/drawing/2014/main" id="{ECDA3C53-FD56-DA0B-09EF-6111EBD37E1E}"/>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AE19744D-81E8-F3F4-EA6E-2A1702555F8E}"/>
              </a:ext>
            </a:extLst>
          </p:cNvPr>
          <p:cNvSpPr txBox="1">
            <a:spLocks noGrp="1"/>
          </p:cNvSpPr>
          <p:nvPr>
            <p:ph type="title"/>
          </p:nvPr>
        </p:nvSpPr>
        <p:spPr>
          <a:xfrm>
            <a:off x="1654629" y="133433"/>
            <a:ext cx="9099310" cy="1081858"/>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300" dirty="0">
                <a:solidFill>
                  <a:schemeClr val="bg1"/>
                </a:solidFill>
                <a:latin typeface="Gotham Medium"/>
              </a:rPr>
              <a:t>Share with the class </a:t>
            </a:r>
            <a:r>
              <a:rPr lang="en-US" sz="7300" dirty="0">
                <a:solidFill>
                  <a:schemeClr val="bg2">
                    <a:lumMod val="25000"/>
                  </a:schemeClr>
                </a:solidFill>
                <a:latin typeface="Gotham Medium"/>
              </a:rPr>
              <a:t>3</a:t>
            </a:r>
            <a:endParaRPr lang="en-US" sz="2800" dirty="0">
              <a:solidFill>
                <a:schemeClr val="bg2">
                  <a:lumMod val="25000"/>
                </a:schemeClr>
              </a:solidFill>
              <a:latin typeface="Gotham Medium"/>
            </a:endParaRPr>
          </a:p>
        </p:txBody>
      </p:sp>
      <p:sp>
        <p:nvSpPr>
          <p:cNvPr id="6" name="Speech Bubble: Rectangle with Corners Rounded 5">
            <a:extLst>
              <a:ext uri="{FF2B5EF4-FFF2-40B4-BE49-F238E27FC236}">
                <a16:creationId xmlns:a16="http://schemas.microsoft.com/office/drawing/2014/main" id="{CE499538-F6C7-3F73-9A6F-19E8B3FEF7A9}"/>
              </a:ext>
            </a:extLst>
          </p:cNvPr>
          <p:cNvSpPr/>
          <p:nvPr/>
        </p:nvSpPr>
        <p:spPr>
          <a:xfrm>
            <a:off x="3090846" y="1373696"/>
            <a:ext cx="8921408" cy="1367907"/>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lang="en-US" sz="3600" kern="0" dirty="0">
                <a:solidFill>
                  <a:srgbClr val="C00000"/>
                </a:solidFill>
                <a:latin typeface="Gotham Book"/>
                <a:ea typeface="Times New Roman" panose="02020603050405020304" pitchFamily="18" charset="0"/>
                <a:cs typeface="Times New Roman" panose="02020603050405020304" pitchFamily="18" charset="0"/>
              </a:rPr>
              <a:t>A</a:t>
            </a:r>
            <a:r>
              <a:rPr lang="en-US" sz="3600" kern="0" dirty="0">
                <a:solidFill>
                  <a:srgbClr val="C00000"/>
                </a:solidFill>
                <a:effectLst/>
                <a:latin typeface="Gotham Book"/>
                <a:ea typeface="Times New Roman" panose="02020603050405020304" pitchFamily="18" charset="0"/>
                <a:cs typeface="Times New Roman" panose="02020603050405020304" pitchFamily="18" charset="0"/>
              </a:rPr>
              <a:t>nother type of primary source that could be used to study this era is ____</a:t>
            </a:r>
            <a:endParaRPr kumimoji="0" lang="en-US" sz="66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endParaRPr>
          </a:p>
        </p:txBody>
      </p:sp>
      <p:pic>
        <p:nvPicPr>
          <p:cNvPr id="11" name="Graphic 10">
            <a:extLst>
              <a:ext uri="{FF2B5EF4-FFF2-40B4-BE49-F238E27FC236}">
                <a16:creationId xmlns:a16="http://schemas.microsoft.com/office/drawing/2014/main" id="{66E6CF2E-0792-60F8-2273-5365958A2C0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3336" y="1389936"/>
            <a:ext cx="1269473" cy="1269473"/>
          </a:xfrm>
          <a:prstGeom prst="rect">
            <a:avLst/>
          </a:prstGeom>
        </p:spPr>
      </p:pic>
      <p:sp>
        <p:nvSpPr>
          <p:cNvPr id="2" name="Speech Bubble: Rectangle with Corners Rounded 1">
            <a:extLst>
              <a:ext uri="{FF2B5EF4-FFF2-40B4-BE49-F238E27FC236}">
                <a16:creationId xmlns:a16="http://schemas.microsoft.com/office/drawing/2014/main" id="{01BB470A-DB87-A612-ABAE-B691DA52FB72}"/>
              </a:ext>
            </a:extLst>
          </p:cNvPr>
          <p:cNvSpPr/>
          <p:nvPr/>
        </p:nvSpPr>
        <p:spPr>
          <a:xfrm>
            <a:off x="387698" y="3008751"/>
            <a:ext cx="8921408" cy="1225553"/>
          </a:xfrm>
          <a:prstGeom prst="wedgeRoundRectCallout">
            <a:avLst>
              <a:gd name="adj1" fmla="val 58490"/>
              <a:gd name="adj2" fmla="val 35080"/>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Some information we could learn from this type of source is ___________</a:t>
            </a:r>
          </a:p>
        </p:txBody>
      </p:sp>
      <p:pic>
        <p:nvPicPr>
          <p:cNvPr id="12" name="Graphic 11">
            <a:extLst>
              <a:ext uri="{FF2B5EF4-FFF2-40B4-BE49-F238E27FC236}">
                <a16:creationId xmlns:a16="http://schemas.microsoft.com/office/drawing/2014/main" id="{C4C9E745-7415-01D0-5D95-A84A14FA389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5364" y="3084403"/>
            <a:ext cx="1149901" cy="1149901"/>
          </a:xfrm>
          <a:prstGeom prst="rect">
            <a:avLst/>
          </a:prstGeom>
        </p:spPr>
      </p:pic>
      <p:sp>
        <p:nvSpPr>
          <p:cNvPr id="13" name="Speech Bubble: Rectangle with Corners Rounded 12">
            <a:extLst>
              <a:ext uri="{FF2B5EF4-FFF2-40B4-BE49-F238E27FC236}">
                <a16:creationId xmlns:a16="http://schemas.microsoft.com/office/drawing/2014/main" id="{C921CB0D-B7C1-A391-07A1-B4800517D654}"/>
              </a:ext>
            </a:extLst>
          </p:cNvPr>
          <p:cNvSpPr/>
          <p:nvPr/>
        </p:nvSpPr>
        <p:spPr>
          <a:xfrm>
            <a:off x="2981989" y="4577104"/>
            <a:ext cx="8921408" cy="1367907"/>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lang="en-US" sz="3600" kern="0" dirty="0">
                <a:solidFill>
                  <a:srgbClr val="C00000"/>
                </a:solidFill>
                <a:latin typeface="Gotham Book"/>
                <a:ea typeface="Times New Roman" panose="02020603050405020304" pitchFamily="18" charset="0"/>
                <a:cs typeface="Times New Roman" panose="02020603050405020304" pitchFamily="18" charset="0"/>
              </a:rPr>
              <a:t>A benefit of this type of source is ________, while a drawback is __________</a:t>
            </a:r>
            <a:endParaRPr kumimoji="0" lang="en-US" sz="66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endParaRPr>
          </a:p>
        </p:txBody>
      </p:sp>
      <p:pic>
        <p:nvPicPr>
          <p:cNvPr id="14" name="Graphic 13">
            <a:extLst>
              <a:ext uri="{FF2B5EF4-FFF2-40B4-BE49-F238E27FC236}">
                <a16:creationId xmlns:a16="http://schemas.microsoft.com/office/drawing/2014/main" id="{4E2FECE2-F979-7E3B-D343-973BF08EB85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3335" y="4833327"/>
            <a:ext cx="1269473" cy="1269473"/>
          </a:xfrm>
          <a:prstGeom prst="rect">
            <a:avLst/>
          </a:prstGeom>
        </p:spPr>
      </p:pic>
    </p:spTree>
    <p:extLst>
      <p:ext uri="{BB962C8B-B14F-4D97-AF65-F5344CB8AC3E}">
        <p14:creationId xmlns:p14="http://schemas.microsoft.com/office/powerpoint/2010/main" val="910545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light bulb with yellow crumpled paper as its light">
            <a:extLst>
              <a:ext uri="{FF2B5EF4-FFF2-40B4-BE49-F238E27FC236}">
                <a16:creationId xmlns:a16="http://schemas.microsoft.com/office/drawing/2014/main" id="{C1B4EB32-B81E-477D-CFAE-36BBFD11D0B2}"/>
              </a:ext>
            </a:extLst>
          </p:cNvPr>
          <p:cNvPicPr>
            <a:picLocks noChangeAspect="1"/>
          </p:cNvPicPr>
          <p:nvPr/>
        </p:nvPicPr>
        <p:blipFill>
          <a:blip r:embed="rId2">
            <a:extLst>
              <a:ext uri="{28A0092B-C50C-407E-A947-70E740481C1C}">
                <a14:useLocalDpi xmlns:a14="http://schemas.microsoft.com/office/drawing/2010/main" val="0"/>
              </a:ext>
            </a:extLst>
          </a:blip>
          <a:srcRect r="26686" b="638"/>
          <a:stretch/>
        </p:blipFill>
        <p:spPr>
          <a:xfrm>
            <a:off x="6305349" y="1035535"/>
            <a:ext cx="5866137" cy="5300219"/>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38EDB2C2-3372-48DF-A685-9A05E9BB395B}"/>
              </a:ext>
            </a:extLst>
          </p:cNvPr>
          <p:cNvSpPr txBox="1">
            <a:spLocks noGrp="1"/>
          </p:cNvSpPr>
          <p:nvPr>
            <p:ph type="title"/>
          </p:nvPr>
        </p:nvSpPr>
        <p:spPr>
          <a:xfrm>
            <a:off x="1885950" y="-79957"/>
            <a:ext cx="10285536" cy="158344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dirty="0">
                <a:solidFill>
                  <a:srgbClr val="322E50"/>
                </a:solidFill>
                <a:latin typeface="Gotham Medium" pitchFamily="2" charset="0"/>
                <a:cs typeface="Gotham Medium" pitchFamily="2" charset="0"/>
              </a:rPr>
              <a:t>Warm-up</a:t>
            </a:r>
            <a:br>
              <a:rPr lang="en-US" sz="6600" dirty="0">
                <a:solidFill>
                  <a:srgbClr val="322E50"/>
                </a:solidFill>
                <a:latin typeface="Gotham Medium" pitchFamily="2" charset="0"/>
                <a:cs typeface="Gotham Medium" pitchFamily="2" charset="0"/>
              </a:rPr>
            </a:br>
            <a:r>
              <a:rPr lang="en-US" sz="4400" dirty="0">
                <a:latin typeface="Gotham Medium"/>
              </a:rPr>
              <a:t>Follow the directions to complete your warm-up</a:t>
            </a:r>
          </a:p>
        </p:txBody>
      </p:sp>
      <p:sp>
        <p:nvSpPr>
          <p:cNvPr id="14" name="TextBox 13">
            <a:extLst>
              <a:ext uri="{FF2B5EF4-FFF2-40B4-BE49-F238E27FC236}">
                <a16:creationId xmlns:a16="http://schemas.microsoft.com/office/drawing/2014/main" id="{AE2A8A37-D9E0-5A14-43BC-D31AB53A82C4}"/>
              </a:ext>
            </a:extLst>
          </p:cNvPr>
          <p:cNvSpPr txBox="1"/>
          <p:nvPr/>
        </p:nvSpPr>
        <p:spPr>
          <a:xfrm>
            <a:off x="2847627" y="1719106"/>
            <a:ext cx="5060296" cy="461664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002060"/>
                </a:solidFill>
                <a:effectLst/>
                <a:uLnTx/>
                <a:uFillTx/>
                <a:latin typeface="Calibri" panose="020F0502020204030204"/>
                <a:ea typeface="+mn-ea"/>
                <a:cs typeface="+mn-cs"/>
              </a:rPr>
              <a:t>Consider how people get information today, compared to in the past.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Complete the chart to the best of your knowledge.</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B050"/>
                </a:solidFill>
                <a:effectLst/>
                <a:uLnTx/>
                <a:uFillTx/>
                <a:latin typeface="Calibri" panose="020F0502020204030204"/>
                <a:ea typeface="+mn-ea"/>
                <a:cs typeface="+mn-cs"/>
              </a:rPr>
              <a:t>Discuss with a partner  </a:t>
            </a:r>
          </a:p>
        </p:txBody>
      </p:sp>
      <p:pic>
        <p:nvPicPr>
          <p:cNvPr id="15" name="Graphic 14">
            <a:extLst>
              <a:ext uri="{FF2B5EF4-FFF2-40B4-BE49-F238E27FC236}">
                <a16:creationId xmlns:a16="http://schemas.microsoft.com/office/drawing/2014/main" id="{6D82653A-FB34-D49C-1CBF-212B7AC439A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73897" y="1958592"/>
            <a:ext cx="1071092" cy="1071092"/>
          </a:xfrm>
          <a:prstGeom prst="rect">
            <a:avLst/>
          </a:prstGeom>
        </p:spPr>
      </p:pic>
      <p:pic>
        <p:nvPicPr>
          <p:cNvPr id="16" name="Graphic 15">
            <a:extLst>
              <a:ext uri="{FF2B5EF4-FFF2-40B4-BE49-F238E27FC236}">
                <a16:creationId xmlns:a16="http://schemas.microsoft.com/office/drawing/2014/main" id="{8F161DEC-99B7-1032-5315-5126007ED36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73897" y="5219328"/>
            <a:ext cx="1071092" cy="1071092"/>
          </a:xfrm>
          <a:prstGeom prst="rect">
            <a:avLst/>
          </a:prstGeom>
        </p:spPr>
      </p:pic>
      <p:pic>
        <p:nvPicPr>
          <p:cNvPr id="17" name="Graphic 16">
            <a:extLst>
              <a:ext uri="{FF2B5EF4-FFF2-40B4-BE49-F238E27FC236}">
                <a16:creationId xmlns:a16="http://schemas.microsoft.com/office/drawing/2014/main" id="{12C79970-0CFD-5DBD-F96D-C07D2F6B7E6C}"/>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46546" y="3981263"/>
            <a:ext cx="925793" cy="925793"/>
          </a:xfrm>
          <a:prstGeom prst="rect">
            <a:avLst/>
          </a:prstGeom>
        </p:spPr>
      </p:pic>
    </p:spTree>
    <p:extLst>
      <p:ext uri="{BB962C8B-B14F-4D97-AF65-F5344CB8AC3E}">
        <p14:creationId xmlns:p14="http://schemas.microsoft.com/office/powerpoint/2010/main" val="708356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43ED4920-A314-C832-2A0D-1BE434B25E38}"/>
              </a:ext>
            </a:extLst>
          </p:cNvPr>
          <p:cNvSpPr txBox="1">
            <a:spLocks noGrp="1"/>
          </p:cNvSpPr>
          <p:nvPr>
            <p:ph type="title"/>
          </p:nvPr>
        </p:nvSpPr>
        <p:spPr>
          <a:xfrm>
            <a:off x="1948337" y="133433"/>
            <a:ext cx="8405949"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300" dirty="0">
                <a:solidFill>
                  <a:schemeClr val="bg1"/>
                </a:solidFill>
                <a:latin typeface="Gotham Medium"/>
              </a:rPr>
              <a:t>Share with the class</a:t>
            </a:r>
            <a:endParaRPr lang="en-US" sz="2800" dirty="0">
              <a:solidFill>
                <a:schemeClr val="bg1"/>
              </a:solidFill>
              <a:latin typeface="Gotham Medium"/>
            </a:endParaRPr>
          </a:p>
        </p:txBody>
      </p:sp>
      <p:pic>
        <p:nvPicPr>
          <p:cNvPr id="3" name="Graphic 2">
            <a:extLst>
              <a:ext uri="{FF2B5EF4-FFF2-40B4-BE49-F238E27FC236}">
                <a16:creationId xmlns:a16="http://schemas.microsoft.com/office/drawing/2014/main" id="{DA59F008-7EEC-2B33-BA5B-D33396B3E5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1954" y="3476209"/>
            <a:ext cx="925793" cy="925793"/>
          </a:xfrm>
          <a:prstGeom prst="rect">
            <a:avLst/>
          </a:prstGeom>
        </p:spPr>
      </p:pic>
      <p:pic>
        <p:nvPicPr>
          <p:cNvPr id="8" name="Graphic 7">
            <a:extLst>
              <a:ext uri="{FF2B5EF4-FFF2-40B4-BE49-F238E27FC236}">
                <a16:creationId xmlns:a16="http://schemas.microsoft.com/office/drawing/2014/main" id="{79CA3EA1-1001-B7A5-A421-32610B1937D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14603" y="1959430"/>
            <a:ext cx="1071092" cy="1071092"/>
          </a:xfrm>
          <a:prstGeom prst="rect">
            <a:avLst/>
          </a:prstGeom>
        </p:spPr>
      </p:pic>
      <p:sp>
        <p:nvSpPr>
          <p:cNvPr id="6" name="Speech Bubble: Rectangle with Corners Rounded 5">
            <a:extLst>
              <a:ext uri="{FF2B5EF4-FFF2-40B4-BE49-F238E27FC236}">
                <a16:creationId xmlns:a16="http://schemas.microsoft.com/office/drawing/2014/main" id="{C8EE2F8C-2D85-FAC7-AB6D-6DE476A140B6}"/>
              </a:ext>
            </a:extLst>
          </p:cNvPr>
          <p:cNvSpPr/>
          <p:nvPr/>
        </p:nvSpPr>
        <p:spPr>
          <a:xfrm>
            <a:off x="2923274" y="1662615"/>
            <a:ext cx="8523513" cy="1524004"/>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When important things happen today, I tell people by _____</a:t>
            </a:r>
          </a:p>
        </p:txBody>
      </p:sp>
      <p:pic>
        <p:nvPicPr>
          <p:cNvPr id="11" name="Graphic 10">
            <a:extLst>
              <a:ext uri="{FF2B5EF4-FFF2-40B4-BE49-F238E27FC236}">
                <a16:creationId xmlns:a16="http://schemas.microsoft.com/office/drawing/2014/main" id="{CCBACD64-9386-8056-1EFA-A1EF9055EA1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7318" y="1883206"/>
            <a:ext cx="1418711" cy="1418711"/>
          </a:xfrm>
          <a:prstGeom prst="rect">
            <a:avLst/>
          </a:prstGeom>
        </p:spPr>
      </p:pic>
      <p:sp>
        <p:nvSpPr>
          <p:cNvPr id="2" name="Speech Bubble: Rectangle with Corners Rounded 1">
            <a:extLst>
              <a:ext uri="{FF2B5EF4-FFF2-40B4-BE49-F238E27FC236}">
                <a16:creationId xmlns:a16="http://schemas.microsoft.com/office/drawing/2014/main" id="{2319B4E9-1C56-98AB-2293-1720AFA6E211}"/>
              </a:ext>
            </a:extLst>
          </p:cNvPr>
          <p:cNvSpPr/>
          <p:nvPr/>
        </p:nvSpPr>
        <p:spPr>
          <a:xfrm>
            <a:off x="3000270" y="3802566"/>
            <a:ext cx="8523513" cy="2257632"/>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When important things happened in the 1800s , I would probably tell people by ________</a:t>
            </a:r>
          </a:p>
        </p:txBody>
      </p:sp>
      <p:pic>
        <p:nvPicPr>
          <p:cNvPr id="12" name="Graphic 11">
            <a:extLst>
              <a:ext uri="{FF2B5EF4-FFF2-40B4-BE49-F238E27FC236}">
                <a16:creationId xmlns:a16="http://schemas.microsoft.com/office/drawing/2014/main" id="{336B5FC2-44D1-A5B0-3D58-194509690EB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4098" y="4402002"/>
            <a:ext cx="1418711" cy="1418711"/>
          </a:xfrm>
          <a:prstGeom prst="rect">
            <a:avLst/>
          </a:prstGeom>
        </p:spPr>
      </p:pic>
    </p:spTree>
    <p:extLst>
      <p:ext uri="{BB962C8B-B14F-4D97-AF65-F5344CB8AC3E}">
        <p14:creationId xmlns:p14="http://schemas.microsoft.com/office/powerpoint/2010/main" val="3465227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9F53D-DDA6-48F6-0EBC-3433E00B1AD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47219F3-BF6E-2045-37B3-EF2E82449BF7}"/>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79358D1C-1BA8-FAC8-8D19-D5EEEBC6F03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4F7A22DF-092E-5A4A-E337-4A4113665B8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FF2B5EF4-FFF2-40B4-BE49-F238E27FC236}">
                <a16:creationId xmlns:a16="http://schemas.microsoft.com/office/drawing/2014/main" id="{5E743039-C497-C531-913B-92882D692EE8}"/>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F933418A-67DC-BC72-1FE7-8614A48E599F}"/>
              </a:ext>
            </a:extLst>
          </p:cNvPr>
          <p:cNvSpPr txBox="1">
            <a:spLocks noGrp="1"/>
          </p:cNvSpPr>
          <p:nvPr>
            <p:ph type="title"/>
          </p:nvPr>
        </p:nvSpPr>
        <p:spPr>
          <a:xfrm>
            <a:off x="1948337" y="133433"/>
            <a:ext cx="8405949"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300" dirty="0">
                <a:solidFill>
                  <a:schemeClr val="bg1"/>
                </a:solidFill>
                <a:latin typeface="Gotham Medium"/>
              </a:rPr>
              <a:t>Share with the class </a:t>
            </a:r>
            <a:r>
              <a:rPr lang="en-US" sz="7300" dirty="0">
                <a:solidFill>
                  <a:schemeClr val="bg2">
                    <a:lumMod val="25000"/>
                  </a:schemeClr>
                </a:solidFill>
                <a:latin typeface="Gotham Medium"/>
              </a:rPr>
              <a:t>2</a:t>
            </a:r>
            <a:endParaRPr lang="en-US" sz="2800" dirty="0">
              <a:solidFill>
                <a:schemeClr val="bg2">
                  <a:lumMod val="25000"/>
                </a:schemeClr>
              </a:solidFill>
              <a:latin typeface="Gotham Medium"/>
            </a:endParaRPr>
          </a:p>
        </p:txBody>
      </p:sp>
      <p:pic>
        <p:nvPicPr>
          <p:cNvPr id="3" name="Graphic 2">
            <a:extLst>
              <a:ext uri="{FF2B5EF4-FFF2-40B4-BE49-F238E27FC236}">
                <a16:creationId xmlns:a16="http://schemas.microsoft.com/office/drawing/2014/main" id="{4E76C554-4862-AFDB-D84F-7032ED76E23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1954" y="3476209"/>
            <a:ext cx="925793" cy="925793"/>
          </a:xfrm>
          <a:prstGeom prst="rect">
            <a:avLst/>
          </a:prstGeom>
        </p:spPr>
      </p:pic>
      <p:pic>
        <p:nvPicPr>
          <p:cNvPr id="8" name="Graphic 7">
            <a:extLst>
              <a:ext uri="{FF2B5EF4-FFF2-40B4-BE49-F238E27FC236}">
                <a16:creationId xmlns:a16="http://schemas.microsoft.com/office/drawing/2014/main" id="{EBF1C151-C91A-C344-CEFF-F0A689DF8B2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14603" y="1959430"/>
            <a:ext cx="1071092" cy="1071092"/>
          </a:xfrm>
          <a:prstGeom prst="rect">
            <a:avLst/>
          </a:prstGeom>
        </p:spPr>
      </p:pic>
      <p:sp>
        <p:nvSpPr>
          <p:cNvPr id="6" name="Speech Bubble: Rectangle with Corners Rounded 5">
            <a:extLst>
              <a:ext uri="{FF2B5EF4-FFF2-40B4-BE49-F238E27FC236}">
                <a16:creationId xmlns:a16="http://schemas.microsoft.com/office/drawing/2014/main" id="{4BB6E5B0-DB6D-8E2E-A3B2-FA595E48BB29}"/>
              </a:ext>
            </a:extLst>
          </p:cNvPr>
          <p:cNvSpPr/>
          <p:nvPr/>
        </p:nvSpPr>
        <p:spPr>
          <a:xfrm>
            <a:off x="2923274" y="1662615"/>
            <a:ext cx="8523513" cy="1524004"/>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When important things happen in the world today, I find out by ______</a:t>
            </a:r>
          </a:p>
        </p:txBody>
      </p:sp>
      <p:pic>
        <p:nvPicPr>
          <p:cNvPr id="11" name="Graphic 10">
            <a:extLst>
              <a:ext uri="{FF2B5EF4-FFF2-40B4-BE49-F238E27FC236}">
                <a16:creationId xmlns:a16="http://schemas.microsoft.com/office/drawing/2014/main" id="{A6A1A13D-869F-F67D-E9E7-E372A9831A1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7318" y="1883206"/>
            <a:ext cx="1418711" cy="1418711"/>
          </a:xfrm>
          <a:prstGeom prst="rect">
            <a:avLst/>
          </a:prstGeom>
        </p:spPr>
      </p:pic>
      <p:sp>
        <p:nvSpPr>
          <p:cNvPr id="2" name="Speech Bubble: Rectangle with Corners Rounded 1">
            <a:extLst>
              <a:ext uri="{FF2B5EF4-FFF2-40B4-BE49-F238E27FC236}">
                <a16:creationId xmlns:a16="http://schemas.microsoft.com/office/drawing/2014/main" id="{A0222034-D984-A0A4-7C9B-747ED9DE4156}"/>
              </a:ext>
            </a:extLst>
          </p:cNvPr>
          <p:cNvSpPr/>
          <p:nvPr/>
        </p:nvSpPr>
        <p:spPr>
          <a:xfrm>
            <a:off x="3000270" y="3802566"/>
            <a:ext cx="8523513" cy="2257632"/>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rPr>
              <a:t>When important things happened in the world in the 1800s, I would probably find out by ___________</a:t>
            </a:r>
          </a:p>
        </p:txBody>
      </p:sp>
      <p:pic>
        <p:nvPicPr>
          <p:cNvPr id="12" name="Graphic 11">
            <a:extLst>
              <a:ext uri="{FF2B5EF4-FFF2-40B4-BE49-F238E27FC236}">
                <a16:creationId xmlns:a16="http://schemas.microsoft.com/office/drawing/2014/main" id="{60423B19-7B15-AAED-C6BA-39E05125D9A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4098" y="4402002"/>
            <a:ext cx="1418711" cy="1418711"/>
          </a:xfrm>
          <a:prstGeom prst="rect">
            <a:avLst/>
          </a:prstGeom>
        </p:spPr>
      </p:pic>
    </p:spTree>
    <p:extLst>
      <p:ext uri="{BB962C8B-B14F-4D97-AF65-F5344CB8AC3E}">
        <p14:creationId xmlns:p14="http://schemas.microsoft.com/office/powerpoint/2010/main" val="1894577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271E54FE-3228-FC83-2DD5-6D5162FC7096}"/>
              </a:ext>
            </a:extLst>
          </p:cNvPr>
          <p:cNvSpPr txBox="1">
            <a:spLocks noGrp="1"/>
          </p:cNvSpPr>
          <p:nvPr>
            <p:ph type="title"/>
          </p:nvPr>
        </p:nvSpPr>
        <p:spPr>
          <a:xfrm>
            <a:off x="1935479" y="13062"/>
            <a:ext cx="8240486"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Questions</a:t>
            </a:r>
          </a:p>
        </p:txBody>
      </p:sp>
      <p:sp>
        <p:nvSpPr>
          <p:cNvPr id="2" name="TextBox 1">
            <a:extLst>
              <a:ext uri="{FF2B5EF4-FFF2-40B4-BE49-F238E27FC236}">
                <a16:creationId xmlns:a16="http://schemas.microsoft.com/office/drawing/2014/main" id="{3A5CE043-7D6D-0005-11A2-0CC564E0D17E}"/>
              </a:ext>
            </a:extLst>
          </p:cNvPr>
          <p:cNvSpPr txBox="1"/>
          <p:nvPr/>
        </p:nvSpPr>
        <p:spPr>
          <a:xfrm>
            <a:off x="1045029" y="1828800"/>
            <a:ext cx="10363200" cy="378565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2060"/>
                </a:solidFill>
                <a:effectLst/>
                <a:uLnTx/>
                <a:uFillTx/>
                <a:latin typeface="Gotham book"/>
              </a:rPr>
              <a:t>What types of primary source materials do we use to study the events of the Mexican National Era? What information can we learn from these sources, and what biases might exist in them? </a:t>
            </a:r>
          </a:p>
        </p:txBody>
      </p:sp>
    </p:spTree>
    <p:extLst>
      <p:ext uri="{BB962C8B-B14F-4D97-AF65-F5344CB8AC3E}">
        <p14:creationId xmlns:p14="http://schemas.microsoft.com/office/powerpoint/2010/main" val="3174107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C6CC9DF-77CB-675E-BB9A-652A235CC727}"/>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dirty="0">
                <a:solidFill>
                  <a:schemeClr val="bg1"/>
                </a:solidFill>
                <a:latin typeface="Gotham Medium"/>
              </a:rPr>
              <a:t>In today’s lesson…</a:t>
            </a:r>
          </a:p>
        </p:txBody>
      </p:sp>
      <p:sp>
        <p:nvSpPr>
          <p:cNvPr id="2" name="TextBox 1">
            <a:extLst>
              <a:ext uri="{FF2B5EF4-FFF2-40B4-BE49-F238E27FC236}">
                <a16:creationId xmlns:a16="http://schemas.microsoft.com/office/drawing/2014/main" id="{FC58F755-2814-BAC0-DB9A-A059B16CACA3}"/>
              </a:ext>
            </a:extLst>
          </p:cNvPr>
          <p:cNvSpPr txBox="1"/>
          <p:nvPr/>
        </p:nvSpPr>
        <p:spPr>
          <a:xfrm>
            <a:off x="1164771" y="1785257"/>
            <a:ext cx="10276115" cy="4401205"/>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4472C4">
                    <a:lumMod val="50000"/>
                  </a:srgbClr>
                </a:solidFill>
                <a:effectLst/>
                <a:uLnTx/>
                <a:uFillTx/>
                <a:latin typeface="Calibri" panose="020F0502020204030204"/>
                <a:ea typeface="+mn-ea"/>
                <a:cs typeface="+mn-cs"/>
              </a:rPr>
              <a:t>We will</a:t>
            </a:r>
            <a:r>
              <a:rPr kumimoji="0" lang="en-US" sz="4000" i="1" strike="noStrike" kern="1200" cap="none" spc="0" normalizeH="0" baseline="0" noProof="0" dirty="0">
                <a:ln>
                  <a:noFill/>
                </a:ln>
                <a:solidFill>
                  <a:srgbClr val="4472C4">
                    <a:lumMod val="50000"/>
                  </a:srgbClr>
                </a:solidFill>
                <a:effectLst/>
                <a:uLnTx/>
                <a:uFillTx/>
                <a:latin typeface="Calibri" panose="020F0502020204030204"/>
                <a:ea typeface="+mn-ea"/>
                <a:cs typeface="+mn-cs"/>
              </a:rPr>
              <a:t> examine three primary source excerpts discussing key events in Texas history during the Mexican National Era.</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I will</a:t>
            </a:r>
            <a:r>
              <a:rPr kumimoji="0" lang="en-US" sz="4000" i="1" strike="noStrike" kern="1200" cap="none" spc="0" normalizeH="0" baseline="0" noProof="0" dirty="0">
                <a:ln>
                  <a:noFill/>
                </a:ln>
                <a:solidFill>
                  <a:srgbClr val="C00000"/>
                </a:solidFill>
                <a:effectLst/>
                <a:uLnTx/>
                <a:uFillTx/>
                <a:latin typeface="Calibri" panose="020F0502020204030204"/>
                <a:ea typeface="+mn-ea"/>
                <a:cs typeface="+mn-cs"/>
              </a:rPr>
              <a:t> analyze each source for facts, opinions, biases, and key information about the era, and answer comprehension questions for each.</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697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38EDB2C2-3372-48DF-A685-9A05E9BB395B}"/>
              </a:ext>
            </a:extLst>
          </p:cNvPr>
          <p:cNvSpPr txBox="1">
            <a:spLocks noGrp="1"/>
          </p:cNvSpPr>
          <p:nvPr>
            <p:ph type="title"/>
          </p:nvPr>
        </p:nvSpPr>
        <p:spPr>
          <a:xfrm>
            <a:off x="1885950" y="-79956"/>
            <a:ext cx="10285536" cy="10379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chemeClr val="bg2">
                    <a:lumMod val="25000"/>
                  </a:schemeClr>
                </a:solidFill>
                <a:latin typeface="Gotham Medium" pitchFamily="2" charset="0"/>
                <a:cs typeface="Gotham Medium" pitchFamily="2" charset="0"/>
              </a:rPr>
              <a:t>Part I: </a:t>
            </a:r>
            <a:r>
              <a:rPr lang="en-US" sz="4900" b="1" dirty="0">
                <a:solidFill>
                  <a:srgbClr val="322E50"/>
                </a:solidFill>
                <a:latin typeface="Gotham Medium" pitchFamily="2" charset="0"/>
                <a:cs typeface="Gotham Medium" pitchFamily="2" charset="0"/>
              </a:rPr>
              <a:t>Challenges in Mexico</a:t>
            </a:r>
            <a:endParaRPr lang="en-US" sz="4400" b="1" dirty="0">
              <a:latin typeface="Gotham Medium"/>
            </a:endParaRPr>
          </a:p>
        </p:txBody>
      </p:sp>
      <p:pic>
        <p:nvPicPr>
          <p:cNvPr id="3" name="Picture 2" descr="This image shows the text of the primary source reading from the student worksheet. This text can be found on the student worksheet at all three academic levels. ">
            <a:extLst>
              <a:ext uri="{FF2B5EF4-FFF2-40B4-BE49-F238E27FC236}">
                <a16:creationId xmlns:a16="http://schemas.microsoft.com/office/drawing/2014/main" id="{A2402DCE-6772-6314-77CE-D59E4B0613D4}"/>
              </a:ext>
            </a:extLst>
          </p:cNvPr>
          <p:cNvPicPr>
            <a:picLocks noChangeAspect="1"/>
          </p:cNvPicPr>
          <p:nvPr/>
        </p:nvPicPr>
        <p:blipFill>
          <a:blip r:embed="rId7"/>
          <a:stretch>
            <a:fillRect/>
          </a:stretch>
        </p:blipFill>
        <p:spPr>
          <a:xfrm>
            <a:off x="1977067" y="1164771"/>
            <a:ext cx="9780484" cy="4909457"/>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785130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38EDB2C2-3372-48DF-A685-9A05E9BB395B}"/>
              </a:ext>
            </a:extLst>
          </p:cNvPr>
          <p:cNvSpPr txBox="1">
            <a:spLocks noGrp="1"/>
          </p:cNvSpPr>
          <p:nvPr>
            <p:ph type="title"/>
          </p:nvPr>
        </p:nvSpPr>
        <p:spPr>
          <a:xfrm>
            <a:off x="1885950" y="-79957"/>
            <a:ext cx="10285536" cy="15834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chemeClr val="bg2">
                    <a:lumMod val="25000"/>
                  </a:schemeClr>
                </a:solidFill>
                <a:latin typeface="Gotham Medium" pitchFamily="2" charset="0"/>
                <a:cs typeface="Gotham Medium" pitchFamily="2" charset="0"/>
              </a:rPr>
              <a:t>Part II: </a:t>
            </a:r>
            <a:r>
              <a:rPr lang="en-US" sz="4900" b="1" dirty="0">
                <a:solidFill>
                  <a:srgbClr val="322E50"/>
                </a:solidFill>
                <a:latin typeface="Gotham Medium" pitchFamily="2" charset="0"/>
                <a:cs typeface="Gotham Medium" pitchFamily="2" charset="0"/>
              </a:rPr>
              <a:t>Challenges in Texas</a:t>
            </a:r>
            <a:br>
              <a:rPr lang="en-US" sz="4900" b="1" dirty="0">
                <a:solidFill>
                  <a:srgbClr val="322E50"/>
                </a:solidFill>
                <a:latin typeface="Gotham Medium" pitchFamily="2" charset="0"/>
                <a:cs typeface="Gotham Medium" pitchFamily="2" charset="0"/>
              </a:rPr>
            </a:br>
            <a:r>
              <a:rPr lang="en-US" sz="4400" i="1" dirty="0">
                <a:solidFill>
                  <a:srgbClr val="322E50"/>
                </a:solidFill>
                <a:latin typeface="Gotham Medium" pitchFamily="2" charset="0"/>
                <a:cs typeface="Gotham Medium" pitchFamily="2" charset="0"/>
              </a:rPr>
              <a:t>Primary Source #1</a:t>
            </a:r>
            <a:endParaRPr lang="en-US" sz="4400" dirty="0">
              <a:latin typeface="Gotham Medium"/>
            </a:endParaRPr>
          </a:p>
        </p:txBody>
      </p:sp>
      <p:pic>
        <p:nvPicPr>
          <p:cNvPr id="3" name="Picture 2" descr="This image shows the text of the primary source reading from the student worksheet. This text can be found on the student worksheet at all three academic levels. ">
            <a:extLst>
              <a:ext uri="{FF2B5EF4-FFF2-40B4-BE49-F238E27FC236}">
                <a16:creationId xmlns:a16="http://schemas.microsoft.com/office/drawing/2014/main" id="{E7599221-DE90-F6A7-4875-7AAFCFF8F76B}"/>
              </a:ext>
            </a:extLst>
          </p:cNvPr>
          <p:cNvPicPr>
            <a:picLocks noChangeAspect="1"/>
          </p:cNvPicPr>
          <p:nvPr/>
        </p:nvPicPr>
        <p:blipFill>
          <a:blip r:embed="rId6"/>
          <a:stretch>
            <a:fillRect/>
          </a:stretch>
        </p:blipFill>
        <p:spPr>
          <a:xfrm>
            <a:off x="1714615" y="1661693"/>
            <a:ext cx="10203856" cy="3965384"/>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1082117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t="-83000" b="-83000"/>
          </a:stretch>
        </a:blipFill>
        <a:effectLst/>
      </p:bgPr>
    </p:bg>
    <p:spTree>
      <p:nvGrpSpPr>
        <p:cNvPr id="1" name="">
          <a:extLst>
            <a:ext uri="{FF2B5EF4-FFF2-40B4-BE49-F238E27FC236}">
              <a16:creationId xmlns:a16="http://schemas.microsoft.com/office/drawing/2014/main" id="{D8E3A973-8A57-1999-4948-136A424FFA6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1E5E2ED-A9F6-E00D-A956-390C3F59DAAF}"/>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48BE763-13AC-932A-250E-13A0A99977F0}"/>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FC6C09D2-EBE3-5545-5C4F-8BC5A2A11C5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AED7B3C6-D63B-B109-BD31-6FE26B7E504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FF2B5EF4-FFF2-40B4-BE49-F238E27FC236}">
                <a16:creationId xmlns:a16="http://schemas.microsoft.com/office/drawing/2014/main" id="{F6F8F2BB-C645-F22D-8A46-DB2E1EADF747}"/>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DA0C29B2-5001-0CDF-A0C8-4A9C7FE9BEB9}"/>
              </a:ext>
            </a:extLst>
          </p:cNvPr>
          <p:cNvSpPr txBox="1">
            <a:spLocks noGrp="1"/>
          </p:cNvSpPr>
          <p:nvPr>
            <p:ph type="title"/>
          </p:nvPr>
        </p:nvSpPr>
        <p:spPr>
          <a:xfrm>
            <a:off x="1885950" y="-79957"/>
            <a:ext cx="10285536" cy="16968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chemeClr val="bg2">
                    <a:lumMod val="25000"/>
                  </a:schemeClr>
                </a:solidFill>
                <a:latin typeface="Gotham Medium" pitchFamily="2" charset="0"/>
                <a:cs typeface="Gotham Medium" pitchFamily="2" charset="0"/>
              </a:rPr>
              <a:t>Part II: </a:t>
            </a:r>
            <a:r>
              <a:rPr lang="en-US" sz="4900" b="1" dirty="0">
                <a:solidFill>
                  <a:srgbClr val="322E50"/>
                </a:solidFill>
                <a:latin typeface="Gotham Medium" pitchFamily="2" charset="0"/>
                <a:cs typeface="Gotham Medium" pitchFamily="2" charset="0"/>
              </a:rPr>
              <a:t>Challenges in Texas </a:t>
            </a:r>
            <a:br>
              <a:rPr lang="en-US" sz="4900" b="1" dirty="0">
                <a:solidFill>
                  <a:srgbClr val="322E50"/>
                </a:solidFill>
                <a:latin typeface="Gotham Medium" pitchFamily="2" charset="0"/>
                <a:cs typeface="Gotham Medium" pitchFamily="2" charset="0"/>
              </a:rPr>
            </a:br>
            <a:r>
              <a:rPr lang="en-US" sz="4400" i="1" dirty="0">
                <a:solidFill>
                  <a:srgbClr val="322E50"/>
                </a:solidFill>
                <a:latin typeface="Gotham Medium" pitchFamily="2" charset="0"/>
                <a:cs typeface="Gotham Medium" pitchFamily="2" charset="0"/>
              </a:rPr>
              <a:t>Primary Source #2</a:t>
            </a:r>
            <a:endParaRPr lang="en-US" sz="4400" i="1" dirty="0">
              <a:latin typeface="Gotham Medium"/>
            </a:endParaRPr>
          </a:p>
        </p:txBody>
      </p:sp>
      <p:pic>
        <p:nvPicPr>
          <p:cNvPr id="3" name="Picture 2" descr="This image shows the text of the primary source reading from the student worksheet. This text can be found on the student worksheet at all three academic levels. ">
            <a:extLst>
              <a:ext uri="{FF2B5EF4-FFF2-40B4-BE49-F238E27FC236}">
                <a16:creationId xmlns:a16="http://schemas.microsoft.com/office/drawing/2014/main" id="{63350EA3-4F7D-EA38-74C2-2301B655FD4E}"/>
              </a:ext>
            </a:extLst>
          </p:cNvPr>
          <p:cNvPicPr>
            <a:picLocks noChangeAspect="1"/>
          </p:cNvPicPr>
          <p:nvPr/>
        </p:nvPicPr>
        <p:blipFill>
          <a:blip r:embed="rId6"/>
          <a:stretch>
            <a:fillRect/>
          </a:stretch>
        </p:blipFill>
        <p:spPr>
          <a:xfrm>
            <a:off x="1885950" y="1962121"/>
            <a:ext cx="9920758" cy="3108764"/>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253663618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97</TotalTime>
  <Words>528</Words>
  <Application>Microsoft Office PowerPoint</Application>
  <PresentationFormat>Widescreen</PresentationFormat>
  <Paragraphs>48</Paragraphs>
  <Slides>11</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Aptos</vt:lpstr>
      <vt:lpstr>Aptos Display</vt:lpstr>
      <vt:lpstr>Arial</vt:lpstr>
      <vt:lpstr>Calibri</vt:lpstr>
      <vt:lpstr>Calibri Light</vt:lpstr>
      <vt:lpstr>Gotham book</vt:lpstr>
      <vt:lpstr>Gotham book</vt:lpstr>
      <vt:lpstr>Gotham Medium</vt:lpstr>
      <vt:lpstr>Josefin Sans</vt:lpstr>
      <vt:lpstr>1_Office Theme</vt:lpstr>
      <vt:lpstr>Office Theme</vt:lpstr>
      <vt:lpstr>Unit 4 :  The Mexican National Era</vt:lpstr>
      <vt:lpstr>Warm-up Follow the directions to complete your warm-up</vt:lpstr>
      <vt:lpstr>Share with the class</vt:lpstr>
      <vt:lpstr>Share with the class 2</vt:lpstr>
      <vt:lpstr>Essential Questions</vt:lpstr>
      <vt:lpstr>In today’s lesson…</vt:lpstr>
      <vt:lpstr>Part I: Challenges in Mexico</vt:lpstr>
      <vt:lpstr>Part II: Challenges in Texas Primary Source #1</vt:lpstr>
      <vt:lpstr>Part II: Challenges in Texas  Primary Source #2</vt:lpstr>
      <vt:lpstr>Exit Ticket Follow the directions to complete your exit ticket.</vt:lpstr>
      <vt:lpstr>Share with the class 3</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2</cp:revision>
  <dcterms:created xsi:type="dcterms:W3CDTF">2024-12-03T16:33:23Z</dcterms:created>
  <dcterms:modified xsi:type="dcterms:W3CDTF">2025-02-19T17:03:47Z</dcterms:modified>
</cp:coreProperties>
</file>