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26" r:id="rId3"/>
    <p:sldId id="330" r:id="rId4"/>
    <p:sldId id="339" r:id="rId5"/>
    <p:sldId id="332" r:id="rId6"/>
    <p:sldId id="333" r:id="rId7"/>
    <p:sldId id="334" r:id="rId8"/>
    <p:sldId id="340" r:id="rId9"/>
    <p:sldId id="341" r:id="rId10"/>
    <p:sldId id="343" r:id="rId11"/>
    <p:sldId id="344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8DF14-0BAF-4B82-9971-5223DCB57D8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A5A39-1240-4B0B-B9B6-41745EC53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787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7875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Baker &amp; </a:t>
            </a:r>
            <a:r>
              <a:rPr lang="en-US" b="0" i="0" dirty="0" err="1">
                <a:solidFill>
                  <a:srgbClr val="757575"/>
                </a:solidFill>
                <a:effectLst/>
                <a:latin typeface="Josefin Sans" pitchFamily="2" charset="0"/>
              </a:rPr>
              <a:t>Bordens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. Telegraph and Texas Register (San Felipe de Austin [i.e. San Felipe], Tex.), Vol. 1, No. 2, Ed. 1, Saturday, October 17, 1835, newspaper, October 17, 1835; San Felipe de 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https://texashistory.unt.edu/ark:/67531/metapth47875/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5,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The Dolph Briscoe Center for American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Highsmith, Carol M, photographer. </a:t>
            </a:r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The "Come and Take It" Cannon, housed at the Gonzales Memorial Museum in Gonzales, Texas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Texas Gonzales United States, 2014. -04-23. Photograph. https://www.loc.gov/item/2014633597/.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5A39-1240-4B0B-B9B6-41745EC53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D7D74-5BDE-2164-7271-8F20A0A2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E8B72-92C5-7394-BE3B-FBD48A01F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F067E-E7F1-F3B0-F915-B217B9F18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reproduction of the “Come and Take It” flag from the Battle of Gonzales. https://commons.wikimedia.org/wiki/File:Come_and_take_it_Texas_flag.png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D1D-B1D3-46E2-6F22-E1E66E52E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5A39-1240-4B0B-B9B6-41745EC53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Baker &amp; </a:t>
            </a:r>
            <a:r>
              <a:rPr lang="en-US" b="0" i="0" dirty="0" err="1">
                <a:solidFill>
                  <a:srgbClr val="757575"/>
                </a:solidFill>
                <a:effectLst/>
                <a:latin typeface="Josefin Sans" pitchFamily="2" charset="0"/>
              </a:rPr>
              <a:t>Bordens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. Telegraph and Texas Register (San Felipe de Austin [i.e. San Felipe], Tex.), Vol. 1, No. 2, Ed. 1, Saturday, October 17, 1835, newspaper, October 17, 1835; San Felipe de 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https://texashistory.unt.edu/ark:/67531/metapth47875/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5,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The Dolph Briscoe Center for American History.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5A39-1240-4B0B-B9B6-41745EC53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4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7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8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1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02772"/>
            <a:ext cx="4620584" cy="4191000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bg2">
                    <a:lumMod val="25000"/>
                  </a:schemeClr>
                </a:solidFill>
                <a:latin typeface="Gotham book"/>
              </a:rPr>
              <a:t>Unit 4: </a:t>
            </a:r>
            <a:br>
              <a:rPr lang="en-US" sz="5400" b="1" i="1" dirty="0">
                <a:latin typeface="Gotham book"/>
              </a:rPr>
            </a:br>
            <a:r>
              <a:rPr lang="en-US" sz="5400" b="1" i="1" dirty="0">
                <a:solidFill>
                  <a:srgbClr val="0070C0"/>
                </a:solidFill>
                <a:latin typeface="Gotham book"/>
              </a:rPr>
              <a:t>The Mexican National Era</a:t>
            </a:r>
            <a:endParaRPr lang="en-US" sz="5400" b="1" dirty="0">
              <a:solidFill>
                <a:srgbClr val="0070C0"/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898571"/>
            <a:ext cx="4620584" cy="1315961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Gotham book"/>
              </a:rPr>
              <a:t>Lesson 12: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  <a:latin typeface="Gotham book"/>
              </a:rPr>
              <a:t>Looking Ahead</a:t>
            </a:r>
          </a:p>
        </p:txBody>
      </p:sp>
      <p:pic>
        <p:nvPicPr>
          <p:cNvPr id="4" name="Picture 2" descr="A photograph of the newspaper: The Telegraph and Texas Register from October 17, 1835">
            <a:extLst>
              <a:ext uri="{FF2B5EF4-FFF2-40B4-BE49-F238E27FC236}">
                <a16:creationId xmlns:a16="http://schemas.microsoft.com/office/drawing/2014/main" id="{CF8F3B3F-6BEF-8F50-2391-0A1DAC4C3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1887" r="36739" b="1640"/>
          <a:stretch/>
        </p:blipFill>
        <p:spPr bwMode="auto">
          <a:xfrm>
            <a:off x="6824546" y="268795"/>
            <a:ext cx="4723986" cy="635503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D1208-2D98-27AC-35DF-299E7BA08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571FA60-7D19-3D2A-118F-77F3CDC853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522" y="13062"/>
            <a:ext cx="10249705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3ED8C-B384-DE81-77E3-23E6F6AFC6F8}"/>
              </a:ext>
            </a:extLst>
          </p:cNvPr>
          <p:cNvSpPr txBox="1"/>
          <p:nvPr/>
        </p:nvSpPr>
        <p:spPr>
          <a:xfrm>
            <a:off x="2714190" y="1447801"/>
            <a:ext cx="4632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Gotham book"/>
              </a:rPr>
              <a:t>Consider everything we have learned so far about the growing unrest in Mexico.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Make a prediction about what you think will happen next.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Share your responses with a partner.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F890F8-AE32-B704-CAD8-FCB5D52DA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7522" y="1981660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F5F5C8-B3C8-3A84-39CB-F6557480A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0171" y="3986957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73D19E-72E2-3C24-DDCA-DE91934F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2890" y="5463750"/>
            <a:ext cx="941300" cy="9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15DC5-83D1-39A9-8845-687B0883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BF89DC6-8A06-D8AB-43DE-66FC26833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A71D04B-215A-C7CA-FDB4-B99837B88296}"/>
              </a:ext>
            </a:extLst>
          </p:cNvPr>
          <p:cNvSpPr/>
          <p:nvPr/>
        </p:nvSpPr>
        <p:spPr>
          <a:xfrm>
            <a:off x="5251440" y="1873172"/>
            <a:ext cx="6063343" cy="2622628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After the Battle of Gonzales, I predict ______________ because ______________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A47114-9E28-2F31-8E0D-E94DDED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404" y="2584616"/>
            <a:ext cx="1688767" cy="16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CB9B7FF-B0EA-9D2C-94CA-39F34CCB56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1509" y="2008583"/>
            <a:ext cx="8240486" cy="26461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Lesson Title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36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3F4DF1A-8422-656A-9593-A4C896F773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2228" y="13062"/>
            <a:ext cx="10537371" cy="1314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Warm-up: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37231-43D3-A98D-8A49-E4881274171A}"/>
              </a:ext>
            </a:extLst>
          </p:cNvPr>
          <p:cNvSpPr txBox="1"/>
          <p:nvPr/>
        </p:nvSpPr>
        <p:spPr>
          <a:xfrm>
            <a:off x="2714190" y="1513117"/>
            <a:ext cx="4632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Gotham book"/>
              </a:rPr>
              <a:t>Observe the image on your warm-up.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Respond to the questions by making inferences and predictions based on the image.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Share your responses with a partner.</a:t>
            </a:r>
          </a:p>
        </p:txBody>
      </p:sp>
      <p:pic>
        <p:nvPicPr>
          <p:cNvPr id="4" name="Picture 3" descr="A reproduction of the flag flown at the Battle of Gonzales. It is a drawing of a black cannon with a white star above it and the words &quot;Come and Take it&quot; written below.">
            <a:extLst>
              <a:ext uri="{FF2B5EF4-FFF2-40B4-BE49-F238E27FC236}">
                <a16:creationId xmlns:a16="http://schemas.microsoft.com/office/drawing/2014/main" id="{0BF65571-7DD2-1754-879A-8B1069DC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76" y="2379285"/>
            <a:ext cx="4310244" cy="254091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2F9B8ED-1C67-E1DE-5BE8-59863ECCE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4042" y="1513117"/>
            <a:ext cx="1208326" cy="12083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1461F8C-CD86-BAC9-0382-BECFAB3B9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8397" y="3267747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290FD9-2FEC-EC12-C762-E991850EA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2890" y="5246037"/>
            <a:ext cx="941300" cy="9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4C55181-3134-E6B1-C1CF-DF87023118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9526335-7570-50B3-B09A-2D2C5481D8F9}"/>
              </a:ext>
            </a:extLst>
          </p:cNvPr>
          <p:cNvSpPr/>
          <p:nvPr/>
        </p:nvSpPr>
        <p:spPr>
          <a:xfrm>
            <a:off x="5294983" y="1263572"/>
            <a:ext cx="6063343" cy="1393371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I think this image relates to our unit because  ______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0D103B-2F99-C9E1-220A-7A47020B1488}"/>
              </a:ext>
            </a:extLst>
          </p:cNvPr>
          <p:cNvSpPr/>
          <p:nvPr/>
        </p:nvSpPr>
        <p:spPr>
          <a:xfrm>
            <a:off x="2508240" y="3310087"/>
            <a:ext cx="6483360" cy="2394027"/>
          </a:xfrm>
          <a:prstGeom prst="wedgeRoundRectCallout">
            <a:avLst>
              <a:gd name="adj1" fmla="val 65702"/>
              <a:gd name="adj2" fmla="val 3828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Gotham book"/>
              </a:rPr>
              <a:t>B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ased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 on this image, one thing I think might happen in the next unit is ________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EF1A70-C8D2-E0E6-0BC9-539B70DB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240" y="1436914"/>
            <a:ext cx="1220029" cy="12200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8BA3DD-8239-3B91-8F6F-8541C3C48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297" y="4363513"/>
            <a:ext cx="1220029" cy="1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9294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72DD2-9631-36AD-15F5-1E1A9FB07975}"/>
              </a:ext>
            </a:extLst>
          </p:cNvPr>
          <p:cNvSpPr txBox="1"/>
          <p:nvPr/>
        </p:nvSpPr>
        <p:spPr>
          <a:xfrm>
            <a:off x="1120167" y="2155368"/>
            <a:ext cx="10363200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event took place in Gonzales, Texas, in October of 1835, and how do you predict it might be significant to Texas history?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A6384D-8638-DF6D-AE9F-F5B475FA0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C1A7-A711-E44B-2B9F-92E44778AF23}"/>
              </a:ext>
            </a:extLst>
          </p:cNvPr>
          <p:cNvSpPr txBox="1"/>
          <p:nvPr/>
        </p:nvSpPr>
        <p:spPr>
          <a:xfrm>
            <a:off x="620486" y="1589313"/>
            <a:ext cx="11125199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examine the cause, events, and significance of the Battle</a:t>
            </a:r>
            <a:r>
              <a:rPr lang="en-US" sz="4000" dirty="0">
                <a:solidFill>
                  <a:srgbClr val="4EA72E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of Gonzales to Texas history.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read excerpts from a primary source document to understand one point of view of the Battle of Gonzales and make a prediction about what the consequences of the battle might be.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A2DDDE3-5B12-072C-1ACD-E8D75AE480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4876" y="-22106"/>
            <a:ext cx="8642247" cy="11081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On the Road to Conflict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6" name="Picture 5" descr="A photograph of the museum exhibit displaying the cannon from the Battle of Gonzales. It is on what appear to be two large wooden wheels. There is a stone marker placed in front of the cannon with the engraving &quot;1835&quot; on it">
            <a:extLst>
              <a:ext uri="{FF2B5EF4-FFF2-40B4-BE49-F238E27FC236}">
                <a16:creationId xmlns:a16="http://schemas.microsoft.com/office/drawing/2014/main" id="{2EC37FB6-AC74-DAEE-263A-92E529FA1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44" y="1121230"/>
            <a:ext cx="6952176" cy="4639822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AAE24-C406-B770-7F1E-4FBA3413C24B}"/>
              </a:ext>
            </a:extLst>
          </p:cNvPr>
          <p:cNvSpPr txBox="1"/>
          <p:nvPr/>
        </p:nvSpPr>
        <p:spPr>
          <a:xfrm>
            <a:off x="1360714" y="5761052"/>
            <a:ext cx="952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otham book"/>
              </a:rPr>
              <a:t>The cannon that the Mexican government lent to the people of Gonzales</a:t>
            </a:r>
          </a:p>
          <a:p>
            <a:pPr algn="ctr"/>
            <a:r>
              <a:rPr lang="en-US" sz="2400" i="1" dirty="0">
                <a:latin typeface="Gotham book"/>
              </a:rPr>
              <a:t>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226608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2F3C5-4201-D82C-56FF-6A5C3E68B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76FA9DF-221D-DB5B-DBA5-407EFA02B1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4876" y="-22107"/>
            <a:ext cx="8642247" cy="1513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Shots Fired! 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The Battle of Gonzales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F4CB4-AF9A-0903-37EF-9A79E58FCCBC}"/>
              </a:ext>
            </a:extLst>
          </p:cNvPr>
          <p:cNvSpPr txBox="1"/>
          <p:nvPr/>
        </p:nvSpPr>
        <p:spPr>
          <a:xfrm>
            <a:off x="1508677" y="5619538"/>
            <a:ext cx="952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otham book"/>
              </a:rPr>
              <a:t>A reproduction of the flag created and flown by residents of Gonzales  when the Mexican troops arrived to retrieve the cannon</a:t>
            </a:r>
          </a:p>
        </p:txBody>
      </p:sp>
      <p:pic>
        <p:nvPicPr>
          <p:cNvPr id="1026" name="Picture 2" descr="A reproduction of the &quot;Come and Take it&quot; flag flown at the Battle of Gonzales. The flag is white, with a drawing of a black cannon on it. Above the cannon is a black star. Under the cannon are the words &quot;Come and Take it&quot;">
            <a:extLst>
              <a:ext uri="{FF2B5EF4-FFF2-40B4-BE49-F238E27FC236}">
                <a16:creationId xmlns:a16="http://schemas.microsoft.com/office/drawing/2014/main" id="{08D2402A-7CAF-F56A-F087-0EEB1BF3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71" y="1491342"/>
            <a:ext cx="6860013" cy="4044163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3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13062"/>
            <a:ext cx="92310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chemeClr val="bg1"/>
                </a:solidFill>
                <a:latin typeface="Gotham Medium"/>
              </a:rPr>
              <a:t>The Telegraph and Texas Register</a:t>
            </a:r>
            <a:br>
              <a:rPr lang="en-US" sz="4800" i="1" dirty="0">
                <a:solidFill>
                  <a:schemeClr val="bg1"/>
                </a:solidFill>
                <a:latin typeface="Gotham Medium"/>
              </a:rPr>
            </a:br>
            <a:r>
              <a:rPr lang="en-US" sz="4000" i="1" dirty="0">
                <a:solidFill>
                  <a:schemeClr val="bg1"/>
                </a:solidFill>
                <a:latin typeface="Gotham Medium"/>
              </a:rPr>
              <a:t>Excerpts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" name="Picture 3" descr="A close up view of a portion of the Telegraph and Texas Register that shows a quote from the article in the day's lesson. The quote says, &quot;and we would fight for our rights under that until the last gasp.&quot;">
            <a:extLst>
              <a:ext uri="{FF2B5EF4-FFF2-40B4-BE49-F238E27FC236}">
                <a16:creationId xmlns:a16="http://schemas.microsoft.com/office/drawing/2014/main" id="{E10BE659-DA09-1DC6-6586-8C97FBEB89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40" r="-445"/>
          <a:stretch/>
        </p:blipFill>
        <p:spPr>
          <a:xfrm>
            <a:off x="728892" y="2068831"/>
            <a:ext cx="10887518" cy="1769473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D9101-3F5A-416B-79F3-05AA7B80F850}"/>
              </a:ext>
            </a:extLst>
          </p:cNvPr>
          <p:cNvSpPr txBox="1"/>
          <p:nvPr/>
        </p:nvSpPr>
        <p:spPr>
          <a:xfrm>
            <a:off x="805543" y="4103914"/>
            <a:ext cx="1073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otham book"/>
              </a:rPr>
              <a:t>The Telegraph and Texas Register</a:t>
            </a:r>
            <a:endParaRPr lang="en-US" sz="2400" dirty="0">
              <a:latin typeface="Gotham book"/>
            </a:endParaRPr>
          </a:p>
          <a:p>
            <a:pPr algn="ctr"/>
            <a:r>
              <a:rPr lang="en-US" sz="2400" dirty="0">
                <a:latin typeface="Gotham book"/>
              </a:rPr>
              <a:t>Volume 1, Number 2, Edition 1, Saturday, October 17, 1835</a:t>
            </a:r>
          </a:p>
          <a:p>
            <a:pPr algn="ctr"/>
            <a:r>
              <a:rPr lang="en-US" sz="2400" dirty="0">
                <a:latin typeface="Gotham book"/>
              </a:rPr>
              <a:t>Article by David B. Macomb on the Battle </a:t>
            </a:r>
            <a:r>
              <a:rPr lang="en-US" sz="2400">
                <a:latin typeface="Gotham book"/>
              </a:rPr>
              <a:t>of Gonzales</a:t>
            </a:r>
            <a:endParaRPr lang="en-US" sz="2400" dirty="0">
              <a:latin typeface="Gotham book"/>
            </a:endParaRPr>
          </a:p>
          <a:p>
            <a:pPr algn="ctr"/>
            <a:r>
              <a:rPr lang="en-US" sz="2400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3117514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634</Words>
  <Application>Microsoft Office PowerPoint</Application>
  <PresentationFormat>Widescreen</PresentationFormat>
  <Paragraphs>40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Josefin Sans</vt:lpstr>
      <vt:lpstr>Open Sans</vt:lpstr>
      <vt:lpstr>1_Office Theme</vt:lpstr>
      <vt:lpstr>Office Theme</vt:lpstr>
      <vt:lpstr>Unit 4:  The Mexican National Era</vt:lpstr>
      <vt:lpstr>Lesson Title  Warm-up</vt:lpstr>
      <vt:lpstr>Warm-up:  Follow the directions to complete your warm-up</vt:lpstr>
      <vt:lpstr>Share with the class</vt:lpstr>
      <vt:lpstr>Essential Question</vt:lpstr>
      <vt:lpstr>In today’s lesson…</vt:lpstr>
      <vt:lpstr>On the Road to Conflict</vt:lpstr>
      <vt:lpstr>Shots Fired!  The Battle of Gonzales</vt:lpstr>
      <vt:lpstr>The Telegraph and Texas Register Excerpts</vt:lpstr>
      <vt:lpstr>Exit Ticket:  Follow the directions to complete your warm-up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6</cp:revision>
  <dcterms:created xsi:type="dcterms:W3CDTF">2025-02-05T20:09:59Z</dcterms:created>
  <dcterms:modified xsi:type="dcterms:W3CDTF">2025-03-07T14:22:55Z</dcterms:modified>
</cp:coreProperties>
</file>