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97" r:id="rId4"/>
    <p:sldId id="296" r:id="rId5"/>
    <p:sldId id="298" r:id="rId6"/>
    <p:sldId id="259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4A9A-8D5C-8A91-8A89-DEEF55779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92890-A18B-398B-E4A1-2C9054DB0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483B7-3DCA-2AAE-6EC9-F828AE78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9059D-726D-646F-AF8E-46323F657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A05DB-A649-7691-C87D-C21BB67C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D3AAE-3CC3-E5E7-02BC-421F63C7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223A9-62F3-AFDC-B6F3-0FB5AB5DD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BFAE7-C52B-019E-4186-EDA1E051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70468-C934-4705-AE2D-BD9F59AD7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CCC89-B084-C55C-A17B-840F62A4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2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227DE9-94DB-0923-6B45-51008F6BB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EC715-F96D-D87E-717B-0C7B47EBB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0618-FA2F-48A1-5DD2-87BF94DA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41741-B3C0-DF13-2236-A2C149A76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8B22D-784E-A130-3147-50EBF751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0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52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3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68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8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68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69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3E80-F149-7EED-5C2F-1BC7CABC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75E7-88EE-4253-9DAD-0293907A3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80F19-C6C9-9497-59DE-AFF2F965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F60AB-19BC-CACE-EB9D-1FFFD672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06C9A-00A1-4FCC-D4B9-A6DC7717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75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23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67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3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5FFF-9029-9EF5-66CF-FAAA572E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84828-AC36-AF3E-85F7-A3E991798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A4991-1A99-694B-2CEB-7AEAE59C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4C242-583B-E010-C52A-624178F4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D57C1-6704-9991-5FD8-0A9666CC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502-D69F-CC21-B9EE-7CC54184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4178-A6B0-3E67-4E29-74EC6697E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CC62D-621E-37E0-DD1F-730B02985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AF1DE-59B1-26E3-A99E-3FB52DFE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C5022-0037-337B-5DD3-BB764B70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877EB-DAB4-2726-600A-686E1A6C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6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9AA9-6DB7-A839-D490-643B1BD9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D8BA5-6E77-6B5C-06F7-EB59E9A53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4C617-8E3C-E5D0-265C-3D356204B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B5378-11E8-480E-BF3F-1D7CAC39F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5E7D6D-1821-2319-93B5-30889D138C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2C7A1-96C1-4A73-B68A-C2718BB70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E304F-40BF-C6AA-FE65-A276911D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EC657-51A3-E896-AA77-1B73FF8F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4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4781-41D4-21CF-AF7A-B22458DF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CA013-13DA-8696-905F-56E2E58F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AE3EF-A2EE-3E59-F801-780BA8FD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43B12-5608-659B-5B11-8C2F1AD3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7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4E88BC-CFE8-A6CB-90C7-F3BB8E1EC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A5D66-CB13-FD02-43A4-CAF385BF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E2132-3FDF-2065-7522-3B145379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10B29-C132-32D9-4FD4-F9524E07B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A55B2-DB67-3EBE-F620-A9146C566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DE67D-125F-638D-7831-B252C297D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6AC0F-5728-F203-42FD-E2128091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7768C-F1F3-51EF-D9B0-26C1C019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A83CE-2085-92B7-9B87-0C07BAB5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7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8D26-BD4E-07CC-BD44-59C7E293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043EE6-D468-CF75-0486-C89F27F10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7D88B-A554-579B-9743-5A8E760FF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9532A-ECDD-9FCB-9424-C0954C08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2649-2FAF-40F0-B503-F65EA832DF5E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0593A-BDA1-9A7B-268C-33BB6F13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B743A-194A-DAF9-4541-DC425A28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1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F6BBD-217A-B72B-1D57-FB1A792BD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50BE6-6F87-5D35-075C-82F4F48D5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3AB10-7382-664B-01BE-50B82D4F3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B02649-2FAF-40F0-B503-F65EA832DF5E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E97AC-8D50-AE05-2EB4-9BB5EE9FF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DBCE8-2EB2-5E69-323A-580763A5E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858965-F457-452B-BE24-AE2181C0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6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6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81200" y="1993899"/>
            <a:ext cx="8564666" cy="24039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latin typeface="Gotham Medium"/>
              </a:rPr>
              <a:t>Unit 4</a:t>
            </a:r>
            <a:br>
              <a:rPr lang="en-US" sz="6600" dirty="0">
                <a:solidFill>
                  <a:schemeClr val="bg1"/>
                </a:solidFill>
                <a:latin typeface="Gotham Medium"/>
              </a:rPr>
            </a:br>
            <a:r>
              <a:rPr lang="en-US" sz="6600" dirty="0">
                <a:solidFill>
                  <a:schemeClr val="bg1"/>
                </a:solidFill>
                <a:latin typeface="Gotham Medium"/>
              </a:rPr>
              <a:t>Bingo Review Game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23994" y="13061"/>
            <a:ext cx="5551720" cy="12714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otham Medium"/>
              </a:rPr>
              <a:t>Fill In Your Card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A8FEA-A5C3-AAD7-49E7-119B76AE5A53}"/>
              </a:ext>
            </a:extLst>
          </p:cNvPr>
          <p:cNvSpPr txBox="1"/>
          <p:nvPr/>
        </p:nvSpPr>
        <p:spPr>
          <a:xfrm>
            <a:off x="2116653" y="1664351"/>
            <a:ext cx="45454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 in every square on your Bingo card.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write one term in each box.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use a term more than once.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Leave room in the box to make quick notes. </a:t>
            </a:r>
          </a:p>
        </p:txBody>
      </p:sp>
      <p:pic>
        <p:nvPicPr>
          <p:cNvPr id="3" name="Picture 2" descr="An image of the Bingo Review game card. There is a grid of 25 squares, all of them blank except the one in the center which says &quot;Free Space&quot;&#10;&#10;The directions at the top of the game card say: Fill in your chart with terms from the presentation. Write them randomly on your card. Do not use a term more than once. ">
            <a:extLst>
              <a:ext uri="{FF2B5EF4-FFF2-40B4-BE49-F238E27FC236}">
                <a16:creationId xmlns:a16="http://schemas.microsoft.com/office/drawing/2014/main" id="{D2914D6D-F2CD-E170-4378-BEE872A39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112" y="413656"/>
            <a:ext cx="4684115" cy="578984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23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50572" y="13062"/>
            <a:ext cx="8697686" cy="1162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How to Play: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0F2D63-98F4-1EAB-0751-D6727B00F60D}"/>
              </a:ext>
            </a:extLst>
          </p:cNvPr>
          <p:cNvSpPr txBox="1"/>
          <p:nvPr/>
        </p:nvSpPr>
        <p:spPr>
          <a:xfrm>
            <a:off x="2079172" y="1371600"/>
            <a:ext cx="82404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teacher will call out clues related to each term.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think you know which term the clue is referring to, raise your hand.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correct, everyone who has the term can cover it on their Bingo Card.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incorrect, the class must keep trying to determine the correct term. </a:t>
            </a:r>
          </a:p>
        </p:txBody>
      </p:sp>
    </p:spTree>
    <p:extLst>
      <p:ext uri="{BB962C8B-B14F-4D97-AF65-F5344CB8AC3E}">
        <p14:creationId xmlns:p14="http://schemas.microsoft.com/office/powerpoint/2010/main" val="69953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75757" y="118865"/>
            <a:ext cx="5949043" cy="1949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How do you win? 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F7F01-7531-CFCF-7882-4C9FB17D6C4C}"/>
              </a:ext>
            </a:extLst>
          </p:cNvPr>
          <p:cNvSpPr txBox="1"/>
          <p:nvPr/>
        </p:nvSpPr>
        <p:spPr>
          <a:xfrm>
            <a:off x="2041069" y="2369609"/>
            <a:ext cx="46808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trying to get 5 terms in a row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horizontally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vertically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or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diagonally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2A6D5BB1-3457-A71D-2F45-7DBDFA6E9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168" y="262926"/>
            <a:ext cx="4806059" cy="594057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3" name="Straight Connector 12" descr="A line that demonstrates how to win vertically">
            <a:extLst>
              <a:ext uri="{FF2B5EF4-FFF2-40B4-BE49-F238E27FC236}">
                <a16:creationId xmlns:a16="http://schemas.microsoft.com/office/drawing/2014/main" id="{09ED1869-6DC0-C90E-F379-56227222E3A1}"/>
              </a:ext>
            </a:extLst>
          </p:cNvPr>
          <p:cNvCxnSpPr/>
          <p:nvPr/>
        </p:nvCxnSpPr>
        <p:spPr>
          <a:xfrm>
            <a:off x="8545286" y="2068286"/>
            <a:ext cx="0" cy="3558791"/>
          </a:xfrm>
          <a:prstGeom prst="line">
            <a:avLst/>
          </a:prstGeom>
          <a:ln w="152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 descr="A line that demonstrates how to win horizontally ">
            <a:extLst>
              <a:ext uri="{FF2B5EF4-FFF2-40B4-BE49-F238E27FC236}">
                <a16:creationId xmlns:a16="http://schemas.microsoft.com/office/drawing/2014/main" id="{DCC697F3-4221-9C30-B199-588EEE671256}"/>
              </a:ext>
            </a:extLst>
          </p:cNvPr>
          <p:cNvCxnSpPr/>
          <p:nvPr/>
        </p:nvCxnSpPr>
        <p:spPr>
          <a:xfrm>
            <a:off x="7554686" y="3102429"/>
            <a:ext cx="3569034" cy="0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descr="A line that demonstrates how to win diagonally">
            <a:extLst>
              <a:ext uri="{FF2B5EF4-FFF2-40B4-BE49-F238E27FC236}">
                <a16:creationId xmlns:a16="http://schemas.microsoft.com/office/drawing/2014/main" id="{0584CA3F-A103-B2B1-94C1-1D1CEA329DAA}"/>
              </a:ext>
            </a:extLst>
          </p:cNvPr>
          <p:cNvCxnSpPr/>
          <p:nvPr/>
        </p:nvCxnSpPr>
        <p:spPr>
          <a:xfrm flipV="1">
            <a:off x="7702655" y="2198914"/>
            <a:ext cx="3574945" cy="3428163"/>
          </a:xfrm>
          <a:prstGeom prst="line">
            <a:avLst/>
          </a:prstGeom>
          <a:ln w="152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4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739" y="486378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" y="185055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523999" y="77332"/>
            <a:ext cx="9247740" cy="161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b="1" i="1" dirty="0">
                <a:solidFill>
                  <a:srgbClr val="C00000"/>
                </a:solidFill>
                <a:latin typeface="Gotham Medium"/>
              </a:rPr>
              <a:t>Unit 4 Bingo Review</a:t>
            </a:r>
            <a:br>
              <a:rPr lang="en-US" sz="3600" b="1" i="1" dirty="0">
                <a:latin typeface="Gotham Medium"/>
              </a:rPr>
            </a:br>
            <a:r>
              <a:rPr lang="en-US" sz="2200" i="1" dirty="0">
                <a:latin typeface="Gotham Medium"/>
              </a:rPr>
              <a:t>Choose from the terms below to randomly fill in every square on your Bingo card. Do not use a term more than once. You will not use every term.</a:t>
            </a:r>
            <a:endParaRPr lang="en-US" sz="3100" dirty="0">
              <a:latin typeface="Gotham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4029" y="27569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FB4E76-EE97-67C4-F560-CF6F0FD79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385672"/>
              </p:ext>
            </p:extLst>
          </p:nvPr>
        </p:nvGraphicFramePr>
        <p:xfrm>
          <a:off x="328079" y="1803255"/>
          <a:ext cx="11535842" cy="4882581"/>
        </p:xfrm>
        <a:graphic>
          <a:graphicData uri="http://schemas.openxmlformats.org/drawingml/2006/table">
            <a:tbl>
              <a:tblPr firstRow="1" firstCol="1" bandRow="1"/>
              <a:tblGrid>
                <a:gridCol w="2318657">
                  <a:extLst>
                    <a:ext uri="{9D8B030D-6E8A-4147-A177-3AD203B41FA5}">
                      <a16:colId xmlns:a16="http://schemas.microsoft.com/office/drawing/2014/main" val="4249261682"/>
                    </a:ext>
                  </a:extLst>
                </a:gridCol>
                <a:gridCol w="2340429">
                  <a:extLst>
                    <a:ext uri="{9D8B030D-6E8A-4147-A177-3AD203B41FA5}">
                      <a16:colId xmlns:a16="http://schemas.microsoft.com/office/drawing/2014/main" val="2609841486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3432330372"/>
                    </a:ext>
                  </a:extLst>
                </a:gridCol>
                <a:gridCol w="2469709">
                  <a:extLst>
                    <a:ext uri="{9D8B030D-6E8A-4147-A177-3AD203B41FA5}">
                      <a16:colId xmlns:a16="http://schemas.microsoft.com/office/drawing/2014/main" val="3426756506"/>
                    </a:ext>
                  </a:extLst>
                </a:gridCol>
                <a:gridCol w="2229904">
                  <a:extLst>
                    <a:ext uri="{9D8B030D-6E8A-4147-A177-3AD203B41FA5}">
                      <a16:colId xmlns:a16="http://schemas.microsoft.com/office/drawing/2014/main" val="3151093656"/>
                    </a:ext>
                  </a:extLst>
                </a:gridCol>
              </a:tblGrid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1. </a:t>
                      </a:r>
                      <a:r>
                        <a:rPr lang="en-US" sz="19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Stephen F. Austin</a:t>
                      </a:r>
                      <a:endParaRPr lang="en-US" sz="19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8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“The Old 300”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15. </a:t>
                      </a:r>
                      <a:r>
                        <a:rPr lang="en-US" sz="22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Empresarios</a:t>
                      </a:r>
                      <a:endParaRPr lang="en-US" sz="22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22. Immigration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29. Repeal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7834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2.  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Erasmo 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Gotham Book"/>
                          <a:ea typeface="+mn-ea"/>
                          <a:cs typeface="+mn-cs"/>
                        </a:rPr>
                        <a:t>Seguín</a:t>
                      </a:r>
                      <a:endParaRPr lang="en-US" sz="20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9. 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Canary Islanders</a:t>
                      </a:r>
                      <a:endParaRPr lang="en-US" sz="20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16. </a:t>
                      </a:r>
                      <a:r>
                        <a:rPr lang="en-US" sz="23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 grants</a:t>
                      </a:r>
                      <a:endParaRPr lang="en-US" sz="23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23. Economy</a:t>
                      </a:r>
                      <a:endParaRPr lang="en-US" sz="23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30. Victoria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945038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3.  </a:t>
                      </a:r>
                      <a:r>
                        <a:rPr lang="en-US" sz="21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Green DeWitt</a:t>
                      </a:r>
                      <a:endParaRPr lang="en-US" sz="21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10. Constitution of 1824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17.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Gotham Book"/>
                          <a:ea typeface="+mn-ea"/>
                          <a:cs typeface="+mn-cs"/>
                        </a:rPr>
                        <a:t>Mier y Terán Report</a:t>
                      </a:r>
                      <a:endParaRPr lang="en-US" sz="20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cs typeface="Times New Roman" panose="02020603050405020304" pitchFamily="18" charset="0"/>
                        </a:rPr>
                        <a:t>24. Plantation Agriculture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31. Gonzales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44553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4. </a:t>
                      </a:r>
                      <a:r>
                        <a:rPr lang="en-US" sz="2100" b="0" i="0" kern="1200" dirty="0">
                          <a:solidFill>
                            <a:schemeClr val="tx1"/>
                          </a:solidFill>
                          <a:effectLst/>
                          <a:latin typeface="Gotham Book"/>
                          <a:ea typeface="+mn-ea"/>
                          <a:cs typeface="+mn-cs"/>
                        </a:rPr>
                        <a:t>Martín de León</a:t>
                      </a:r>
                      <a:endParaRPr lang="en-US" sz="21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11. Federalists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18. Law of April 6, 1830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25. Cash crop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“Come and Take it”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50935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5.  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Haden Edwards</a:t>
                      </a:r>
                      <a:endParaRPr lang="en-US" sz="20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12. Centralists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19. 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Turtle Bayou Resolutions</a:t>
                      </a:r>
                      <a:endParaRPr lang="en-US" sz="20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26. Cotton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33. </a:t>
                      </a:r>
                      <a:r>
                        <a:rPr lang="en-US" sz="21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Colonization Laws</a:t>
                      </a:r>
                      <a:endParaRPr lang="en-US" sz="21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18861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6.  Santa Anna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13.  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Fredonian Rebellion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20. Fort Anahuac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27. Slavery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Statehood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09972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 7. Moses Austin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14. </a:t>
                      </a:r>
                      <a:r>
                        <a:rPr lang="en-US" sz="2200" b="0" i="0" u="none" strike="noStrike" dirty="0">
                          <a:effectLst/>
                          <a:latin typeface="Gotham Book"/>
                        </a:rPr>
                        <a:t>Coahuila y Tejas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21. Republic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28. Abolish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33. Prohibit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9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17914" y="13061"/>
            <a:ext cx="8736876" cy="1347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Book"/>
                <a:cs typeface="Gisha" panose="020F0502020204030204" pitchFamily="34" charset="-79"/>
              </a:rPr>
              <a:t>Closing Activity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C5C89C3-009E-A2ED-674F-8CCC4C766036}"/>
              </a:ext>
            </a:extLst>
          </p:cNvPr>
          <p:cNvSpPr/>
          <p:nvPr/>
        </p:nvSpPr>
        <p:spPr>
          <a:xfrm>
            <a:off x="4114801" y="1503485"/>
            <a:ext cx="7609115" cy="2188028"/>
          </a:xfrm>
          <a:prstGeom prst="wedgeRoundRectCallout">
            <a:avLst>
              <a:gd name="adj1" fmla="val -64311"/>
              <a:gd name="adj2" fmla="val 17909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One term from my card is ________. Something I know about this term is __________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EBE8E3E-0F49-007F-7859-D83B24B4D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3295" y="2114550"/>
            <a:ext cx="1213758" cy="1213758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1CE2759-F4AC-F3C4-8090-950A715AD3B0}"/>
              </a:ext>
            </a:extLst>
          </p:cNvPr>
          <p:cNvSpPr/>
          <p:nvPr/>
        </p:nvSpPr>
        <p:spPr>
          <a:xfrm>
            <a:off x="2139316" y="3936455"/>
            <a:ext cx="7609115" cy="2188028"/>
          </a:xfrm>
          <a:prstGeom prst="wedgeRoundRectCallout">
            <a:avLst>
              <a:gd name="adj1" fmla="val 67592"/>
              <a:gd name="adj2" fmla="val 24377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One term from my card is ________. Three key words related to this term are _____ , _____ , and ______.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E3470F8-E70A-B63A-FB77-ABCD9B4CF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7729" y="4607379"/>
            <a:ext cx="1213758" cy="12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30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442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Office Theme</vt:lpstr>
      <vt:lpstr>1_Office Theme</vt:lpstr>
      <vt:lpstr>Unit 4 Bingo Review Game</vt:lpstr>
      <vt:lpstr>Fill In Your Card</vt:lpstr>
      <vt:lpstr>How to Play:</vt:lpstr>
      <vt:lpstr>How do you win? </vt:lpstr>
      <vt:lpstr>Unit 4 Bingo Review Choose from the terms below to randomly fill in every square on your Bingo card. Do not use a term more than once. You will not use every term.</vt:lpstr>
      <vt:lpstr>Closing Activity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1</cp:revision>
  <dcterms:created xsi:type="dcterms:W3CDTF">2025-02-10T16:02:16Z</dcterms:created>
  <dcterms:modified xsi:type="dcterms:W3CDTF">2025-03-07T15:33:56Z</dcterms:modified>
</cp:coreProperties>
</file>