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0" r:id="rId3"/>
    <p:sldId id="282" r:id="rId4"/>
    <p:sldId id="315" r:id="rId5"/>
    <p:sldId id="324" r:id="rId6"/>
    <p:sldId id="298" r:id="rId7"/>
    <p:sldId id="327" r:id="rId8"/>
    <p:sldId id="308" r:id="rId9"/>
    <p:sldId id="299" r:id="rId10"/>
    <p:sldId id="328" r:id="rId11"/>
    <p:sldId id="329" r:id="rId12"/>
    <p:sldId id="330" r:id="rId13"/>
    <p:sldId id="331" r:id="rId14"/>
    <p:sldId id="332" r:id="rId15"/>
    <p:sldId id="333" r:id="rId16"/>
    <p:sldId id="334" r:id="rId17"/>
    <p:sldId id="314" r:id="rId18"/>
    <p:sldId id="325" r:id="rId19"/>
    <p:sldId id="32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29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1D75F-4177-16F5-B863-1C4991B573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CE3413-7C69-C171-57CF-73D4304D4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B532F2-FD76-1371-2F00-EC8D5258DF9C}"/>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5" name="Footer Placeholder 4">
            <a:extLst>
              <a:ext uri="{FF2B5EF4-FFF2-40B4-BE49-F238E27FC236}">
                <a16:creationId xmlns:a16="http://schemas.microsoft.com/office/drawing/2014/main" id="{19FBFFB1-AFF6-FBD1-1749-9ECF7463E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512524-6C6F-D6B4-AEB3-92CE1AAED139}"/>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415855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08A0-C7A1-AE53-60E0-6A55CBEA5F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2E95E4-5263-2898-D552-690B596FA4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9CBD6B-DAC2-6A08-2488-A3A7441CCBFD}"/>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5" name="Footer Placeholder 4">
            <a:extLst>
              <a:ext uri="{FF2B5EF4-FFF2-40B4-BE49-F238E27FC236}">
                <a16:creationId xmlns:a16="http://schemas.microsoft.com/office/drawing/2014/main" id="{69C0440A-A414-F72C-18B7-13BCD4901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1B3BA6-20AD-80AC-E2C0-E2DF3ABD318A}"/>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272532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AD7E3C-10D6-57A2-47C0-A7FAF5825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2483D9-2960-E564-61FE-AFF83277A3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090120-8A06-C2C8-E6A3-BF9E46E0897C}"/>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5" name="Footer Placeholder 4">
            <a:extLst>
              <a:ext uri="{FF2B5EF4-FFF2-40B4-BE49-F238E27FC236}">
                <a16:creationId xmlns:a16="http://schemas.microsoft.com/office/drawing/2014/main" id="{B4440ADC-3343-9CE8-4CB0-31F39345EE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3BF4A0-CAFC-2DC9-932E-A0AD18EC9B11}"/>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1969123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B6E5-73BF-AE0E-4C0B-E95C4C55A9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773CB1-6A27-B8CD-DEDE-1F99079F3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72B125-3BF6-E441-4DD8-8E2CA0694B4B}"/>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5" name="Footer Placeholder 4">
            <a:extLst>
              <a:ext uri="{FF2B5EF4-FFF2-40B4-BE49-F238E27FC236}">
                <a16:creationId xmlns:a16="http://schemas.microsoft.com/office/drawing/2014/main" id="{2A51F704-1010-4F9B-4656-5FC804877B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F7AD06-51B4-1E20-A6F5-EEE431ED9D79}"/>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4262805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1EBBB-077A-D76F-66C2-52110E41C2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C29EC6-B4ED-AD81-6828-10149F3AC7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F97B24-7168-4DE8-D9FA-F6F386D6D09C}"/>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5" name="Footer Placeholder 4">
            <a:extLst>
              <a:ext uri="{FF2B5EF4-FFF2-40B4-BE49-F238E27FC236}">
                <a16:creationId xmlns:a16="http://schemas.microsoft.com/office/drawing/2014/main" id="{56AE2370-0B49-6AD0-42AE-690FD27A4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EFF213-F376-3724-7290-F717BAF48271}"/>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558209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DE67C-E0CC-1210-54BA-2F320A927F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7A552F-C06D-8225-FC9D-A1ACF61E7D3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178481-198F-1A98-3233-07755FF52497}"/>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5" name="Footer Placeholder 4">
            <a:extLst>
              <a:ext uri="{FF2B5EF4-FFF2-40B4-BE49-F238E27FC236}">
                <a16:creationId xmlns:a16="http://schemas.microsoft.com/office/drawing/2014/main" id="{B57F992E-AFFF-15E1-3F8F-7940A8A27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5D5F6-30B5-B0D7-DBD7-59D0D079FFAA}"/>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808687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271A-EAA5-1C74-6617-B8971B0115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EA78A-07E4-11CB-58CB-7AD68ACAEC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2F3825-4080-04ED-6326-88E96D05AB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E21356-F4B6-6B7D-419A-45EB21DFAC69}"/>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6" name="Footer Placeholder 5">
            <a:extLst>
              <a:ext uri="{FF2B5EF4-FFF2-40B4-BE49-F238E27FC236}">
                <a16:creationId xmlns:a16="http://schemas.microsoft.com/office/drawing/2014/main" id="{766A7CD9-3DA7-2100-B4F4-CEFB5D66EC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508686-F009-7DC0-3FEC-D113D6012D7F}"/>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3788053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6350A-45B6-2533-BED4-546198CF35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544A6E-33E0-FEBB-F368-DDC52F4430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A02DAD-4A0D-7ECB-562C-DB66BDC559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C378A3-0C17-92EF-DD28-59AAE2EA87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9F8C1-22F5-AFA7-6F2F-64A710DB55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575B1E-6369-438B-59CE-33451F08B3EF}"/>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8" name="Footer Placeholder 7">
            <a:extLst>
              <a:ext uri="{FF2B5EF4-FFF2-40B4-BE49-F238E27FC236}">
                <a16:creationId xmlns:a16="http://schemas.microsoft.com/office/drawing/2014/main" id="{0181AECB-CF51-2515-54D0-2980D5B934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321BA8-55FB-CC18-CEFA-1D220AF9A097}"/>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1963193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6605-5CB2-4252-495F-9C4FB43093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65D5D5-B631-8941-294A-42C967C8F945}"/>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4" name="Footer Placeholder 3">
            <a:extLst>
              <a:ext uri="{FF2B5EF4-FFF2-40B4-BE49-F238E27FC236}">
                <a16:creationId xmlns:a16="http://schemas.microsoft.com/office/drawing/2014/main" id="{5F6FDFD4-AB08-4D11-64D1-7CF46CA861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5650BB-2A62-890F-33FC-3182433C89BA}"/>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1813832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40539B-99E3-FCCC-7B23-6BA0FD74FEB6}"/>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3" name="Footer Placeholder 2">
            <a:extLst>
              <a:ext uri="{FF2B5EF4-FFF2-40B4-BE49-F238E27FC236}">
                <a16:creationId xmlns:a16="http://schemas.microsoft.com/office/drawing/2014/main" id="{B526B8A5-8609-C54A-EF17-30289532D8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7324ED-002C-286A-5802-C3B05BA215D9}"/>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0349016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BACC-AB15-BB82-A477-6CD6B9CBD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7F2A36-AADC-1A3D-4019-EE0A33D4D6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756703-E528-BE9B-167F-0409EC10C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17F737-488C-74F3-F29C-A605B4276AD1}"/>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6" name="Footer Placeholder 5">
            <a:extLst>
              <a:ext uri="{FF2B5EF4-FFF2-40B4-BE49-F238E27FC236}">
                <a16:creationId xmlns:a16="http://schemas.microsoft.com/office/drawing/2014/main" id="{DFE12E35-D39F-79B3-095C-E2A9002096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3550BD-678A-38F2-7747-6492EA722ED6}"/>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139590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B5BC3-AE85-3000-E31C-95835940D9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1BED5E-B83C-8EEE-818A-BF401B140F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868F56-B2E2-8AFC-0404-A04B6341DEAF}"/>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5" name="Footer Placeholder 4">
            <a:extLst>
              <a:ext uri="{FF2B5EF4-FFF2-40B4-BE49-F238E27FC236}">
                <a16:creationId xmlns:a16="http://schemas.microsoft.com/office/drawing/2014/main" id="{96C1FD40-F3F5-7F7D-3F14-9DFDA27510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42731C-29B7-6DE0-4796-24344F21507A}"/>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1808337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09FA1-6F71-0BCB-EA1E-1CF07A256D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672A19-C990-87AD-93A7-581DCBFE43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8F49EA-416D-E2E0-55F5-0984AE7D1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78FA9-55A4-1EE0-BECB-96ADB242AA14}"/>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6" name="Footer Placeholder 5">
            <a:extLst>
              <a:ext uri="{FF2B5EF4-FFF2-40B4-BE49-F238E27FC236}">
                <a16:creationId xmlns:a16="http://schemas.microsoft.com/office/drawing/2014/main" id="{CD425FAB-73B2-B844-AFAE-A567077FA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95738A-C182-28D6-4C13-391D1FA1F38A}"/>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263676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A7536-9636-65EB-FBE8-FEF8D3650E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4B6DC48-7866-1424-1544-F841C42D79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EEF97F-3D15-C685-DFD9-E60BD500BBE6}"/>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5" name="Footer Placeholder 4">
            <a:extLst>
              <a:ext uri="{FF2B5EF4-FFF2-40B4-BE49-F238E27FC236}">
                <a16:creationId xmlns:a16="http://schemas.microsoft.com/office/drawing/2014/main" id="{6DD3FE4A-928B-2150-3BAD-550019D016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CD2507-8E6C-7D29-ED27-94AC0363C8F7}"/>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8749448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4D1E9D-FFCE-276E-8DF2-7F10499E79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2238B3-E5D9-36DA-8EC0-9002524BED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C1623-5386-552D-5166-327EA41045C4}"/>
              </a:ext>
            </a:extLst>
          </p:cNvPr>
          <p:cNvSpPr>
            <a:spLocks noGrp="1"/>
          </p:cNvSpPr>
          <p:nvPr>
            <p:ph type="dt" sz="half" idx="10"/>
          </p:nvPr>
        </p:nvSpPr>
        <p:spPr/>
        <p:txBody>
          <a:bodyPr/>
          <a:lstStyle/>
          <a:p>
            <a:fld id="{9E14A315-DE97-4EC5-8EC0-A9E61BDE1C4F}" type="datetimeFigureOut">
              <a:rPr lang="en-US" smtClean="0"/>
              <a:t>3/5/2025</a:t>
            </a:fld>
            <a:endParaRPr lang="en-US"/>
          </a:p>
        </p:txBody>
      </p:sp>
      <p:sp>
        <p:nvSpPr>
          <p:cNvPr id="5" name="Footer Placeholder 4">
            <a:extLst>
              <a:ext uri="{FF2B5EF4-FFF2-40B4-BE49-F238E27FC236}">
                <a16:creationId xmlns:a16="http://schemas.microsoft.com/office/drawing/2014/main" id="{5ED7DA4E-8D9D-9E8B-CF5D-3F5FEC6C3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BC87C-F938-E2B4-6C26-9F27AE3178B8}"/>
              </a:ext>
            </a:extLst>
          </p:cNvPr>
          <p:cNvSpPr>
            <a:spLocks noGrp="1"/>
          </p:cNvSpPr>
          <p:nvPr>
            <p:ph type="sldNum" sz="quarter" idx="12"/>
          </p:nvPr>
        </p:nvSpPr>
        <p:spPr/>
        <p:txBody>
          <a:bodyPr/>
          <a:lstStyle/>
          <a:p>
            <a:fld id="{3E7F4789-D85C-4000-A41C-BAB8F46A63DB}" type="slidenum">
              <a:rPr lang="en-US" smtClean="0"/>
              <a:t>‹#›</a:t>
            </a:fld>
            <a:endParaRPr lang="en-US"/>
          </a:p>
        </p:txBody>
      </p:sp>
    </p:spTree>
    <p:extLst>
      <p:ext uri="{BB962C8B-B14F-4D97-AF65-F5344CB8AC3E}">
        <p14:creationId xmlns:p14="http://schemas.microsoft.com/office/powerpoint/2010/main" val="2180465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D4135-0297-37DA-EF09-423B857642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651BC7-55A5-A9DA-145B-743A221F585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71CC3A-9BBD-B1CE-4179-A078BC9E3E39}"/>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5" name="Footer Placeholder 4">
            <a:extLst>
              <a:ext uri="{FF2B5EF4-FFF2-40B4-BE49-F238E27FC236}">
                <a16:creationId xmlns:a16="http://schemas.microsoft.com/office/drawing/2014/main" id="{397F54A1-99EC-F40B-E9FE-6BFE8A608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D0FBA-55F8-558A-8A5F-E2F977014A3C}"/>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2117602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FCAB1-EE1F-C4AF-961B-7806A7ADD4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65814A-27D9-0F35-03B1-D69E5F02B9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CFD39F-4950-3BE3-D500-0027EEC6CB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8512A6-CC0D-1124-F659-A00E7686409E}"/>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6" name="Footer Placeholder 5">
            <a:extLst>
              <a:ext uri="{FF2B5EF4-FFF2-40B4-BE49-F238E27FC236}">
                <a16:creationId xmlns:a16="http://schemas.microsoft.com/office/drawing/2014/main" id="{8FF05638-41CA-A4E2-0387-966ADC71E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AC9050-A0D4-94F1-0B20-FB55029BF375}"/>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260429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33DA-A6BC-6256-B7EA-91C46CAC89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412047-3F47-C91B-BC8F-FA932FA886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4A0E0A-1412-AB63-7C51-78C4B22DE4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16D8CE-6396-ED4C-D59C-F29CC5F5EB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316784-5703-47A9-2F7E-AC66914144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0C8B6-2D69-2CAC-4B0F-A198B0518088}"/>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8" name="Footer Placeholder 7">
            <a:extLst>
              <a:ext uri="{FF2B5EF4-FFF2-40B4-BE49-F238E27FC236}">
                <a16:creationId xmlns:a16="http://schemas.microsoft.com/office/drawing/2014/main" id="{C65DC37B-19F8-3EB4-24FD-721CC71A8D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13FDBB-6ADB-E397-E6CD-9D5D5B24BC1E}"/>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1910352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06277-C27D-E096-2E05-3023DB3B46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063CAD-6258-F5CD-47E0-AAC6AB14CC50}"/>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4" name="Footer Placeholder 3">
            <a:extLst>
              <a:ext uri="{FF2B5EF4-FFF2-40B4-BE49-F238E27FC236}">
                <a16:creationId xmlns:a16="http://schemas.microsoft.com/office/drawing/2014/main" id="{7E98EDA3-C1B0-1B00-33A1-47AA7BB2F1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93E6EB-7A3B-D0D8-121C-34353F9113F0}"/>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1325354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9D3B03-9597-5B69-97CA-5D7D71F3872C}"/>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3" name="Footer Placeholder 2">
            <a:extLst>
              <a:ext uri="{FF2B5EF4-FFF2-40B4-BE49-F238E27FC236}">
                <a16:creationId xmlns:a16="http://schemas.microsoft.com/office/drawing/2014/main" id="{BC118F4E-50CF-3078-A10B-2DADC6C568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687A98-02A7-E9A2-3E37-4D2455733C7B}"/>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4204904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8A4F9-DC3F-18B4-533B-BD39F227DA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C5E038E-C9A7-7444-A06B-702F154E62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9C66A6-4F0A-2083-0445-3F44149A5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BBA67A-8B48-F3C4-A4F9-676FAFAD29A9}"/>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6" name="Footer Placeholder 5">
            <a:extLst>
              <a:ext uri="{FF2B5EF4-FFF2-40B4-BE49-F238E27FC236}">
                <a16:creationId xmlns:a16="http://schemas.microsoft.com/office/drawing/2014/main" id="{427067BD-4D3C-DBC9-DD52-6680A7954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9F4037-AF91-7F01-B7E5-AEAE4CCDBF9F}"/>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102651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53281-C373-10A5-2D05-4845A3FAE5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9EEC57-F852-CAA0-135B-306D5D25B3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C5E9CA-1FDA-3C46-3569-E1EA55B5BB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BF920B-5605-8FB7-CB36-06CC6479F143}"/>
              </a:ext>
            </a:extLst>
          </p:cNvPr>
          <p:cNvSpPr>
            <a:spLocks noGrp="1"/>
          </p:cNvSpPr>
          <p:nvPr>
            <p:ph type="dt" sz="half" idx="10"/>
          </p:nvPr>
        </p:nvSpPr>
        <p:spPr/>
        <p:txBody>
          <a:bodyPr/>
          <a:lstStyle/>
          <a:p>
            <a:fld id="{593723DA-4902-4B4D-A2F1-62141C7D728F}" type="datetimeFigureOut">
              <a:rPr lang="en-US" smtClean="0"/>
              <a:t>3/5/2025</a:t>
            </a:fld>
            <a:endParaRPr lang="en-US"/>
          </a:p>
        </p:txBody>
      </p:sp>
      <p:sp>
        <p:nvSpPr>
          <p:cNvPr id="6" name="Footer Placeholder 5">
            <a:extLst>
              <a:ext uri="{FF2B5EF4-FFF2-40B4-BE49-F238E27FC236}">
                <a16:creationId xmlns:a16="http://schemas.microsoft.com/office/drawing/2014/main" id="{B2EC2DF0-069E-A73E-CE1C-EDA2B701BB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B7DA24-90C3-509D-6141-8D8E1E112A42}"/>
              </a:ext>
            </a:extLst>
          </p:cNvPr>
          <p:cNvSpPr>
            <a:spLocks noGrp="1"/>
          </p:cNvSpPr>
          <p:nvPr>
            <p:ph type="sldNum" sz="quarter" idx="12"/>
          </p:nvPr>
        </p:nvSpPr>
        <p:spPr/>
        <p:txBody>
          <a:bodyPr/>
          <a:lstStyle/>
          <a:p>
            <a:fld id="{A6E36F29-E0B7-4AFA-B839-D75FD8AE4410}" type="slidenum">
              <a:rPr lang="en-US" smtClean="0"/>
              <a:t>‹#›</a:t>
            </a:fld>
            <a:endParaRPr lang="en-US"/>
          </a:p>
        </p:txBody>
      </p:sp>
    </p:spTree>
    <p:extLst>
      <p:ext uri="{BB962C8B-B14F-4D97-AF65-F5344CB8AC3E}">
        <p14:creationId xmlns:p14="http://schemas.microsoft.com/office/powerpoint/2010/main" val="26239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D1027F-FFF0-1D17-1322-FE4D369EA1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7CB300-4958-9F3F-018C-31DE5085C8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B8F10-7524-179E-5A6B-1CCBF7397A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3723DA-4902-4B4D-A2F1-62141C7D728F}" type="datetimeFigureOut">
              <a:rPr lang="en-US" smtClean="0"/>
              <a:t>3/5/2025</a:t>
            </a:fld>
            <a:endParaRPr lang="en-US"/>
          </a:p>
        </p:txBody>
      </p:sp>
      <p:sp>
        <p:nvSpPr>
          <p:cNvPr id="5" name="Footer Placeholder 4">
            <a:extLst>
              <a:ext uri="{FF2B5EF4-FFF2-40B4-BE49-F238E27FC236}">
                <a16:creationId xmlns:a16="http://schemas.microsoft.com/office/drawing/2014/main" id="{F2A83E07-6548-F7EC-EC5D-D9B5266B22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8C978BF-ABFB-5B26-D22F-2D016BC98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6E36F29-E0B7-4AFA-B839-D75FD8AE4410}" type="slidenum">
              <a:rPr lang="en-US" smtClean="0"/>
              <a:t>‹#›</a:t>
            </a:fld>
            <a:endParaRPr lang="en-US"/>
          </a:p>
        </p:txBody>
      </p:sp>
    </p:spTree>
    <p:extLst>
      <p:ext uri="{BB962C8B-B14F-4D97-AF65-F5344CB8AC3E}">
        <p14:creationId xmlns:p14="http://schemas.microsoft.com/office/powerpoint/2010/main" val="3782103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66CA60-B6F9-1325-9748-1419DBC9C0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2C4C12-1932-22E6-CC4B-60F2167A40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19A78-C9DE-4358-3A5C-D7D9B61BAC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14A315-DE97-4EC5-8EC0-A9E61BDE1C4F}" type="datetimeFigureOut">
              <a:rPr lang="en-US" smtClean="0"/>
              <a:t>3/5/2025</a:t>
            </a:fld>
            <a:endParaRPr lang="en-US"/>
          </a:p>
        </p:txBody>
      </p:sp>
      <p:sp>
        <p:nvSpPr>
          <p:cNvPr id="5" name="Footer Placeholder 4">
            <a:extLst>
              <a:ext uri="{FF2B5EF4-FFF2-40B4-BE49-F238E27FC236}">
                <a16:creationId xmlns:a16="http://schemas.microsoft.com/office/drawing/2014/main" id="{BBDDEF69-259B-D25A-6079-2D31218E2F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567C652-A6DF-C2F7-E7CC-D00AB2DB15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7F4789-D85C-4000-A41C-BAB8F46A63DB}" type="slidenum">
              <a:rPr lang="en-US" smtClean="0"/>
              <a:t>‹#›</a:t>
            </a:fld>
            <a:endParaRPr lang="en-US"/>
          </a:p>
        </p:txBody>
      </p:sp>
    </p:spTree>
    <p:extLst>
      <p:ext uri="{BB962C8B-B14F-4D97-AF65-F5344CB8AC3E}">
        <p14:creationId xmlns:p14="http://schemas.microsoft.com/office/powerpoint/2010/main" val="2358833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15.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0.svg"/><Relationship Id="rId4" Type="http://schemas.openxmlformats.org/officeDocument/2006/relationships/image" Target="../media/image2.emf"/><Relationship Id="rId9" Type="http://schemas.openxmlformats.org/officeDocument/2006/relationships/image" Target="../media/image9.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emf"/><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0.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emf"/><Relationship Id="rId7"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Layout" Target="../slideLayouts/slideLayout15.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2.emf"/><Relationship Id="rId10" Type="http://schemas.openxmlformats.org/officeDocument/2006/relationships/image" Target="../media/image9.png"/><Relationship Id="rId4" Type="http://schemas.openxmlformats.org/officeDocument/2006/relationships/image" Target="../media/image1.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15.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5.xml"/><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26671" y="-5351588"/>
            <a:ext cx="1524002" cy="12206659"/>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8" name="Title 5"/>
          <p:cNvSpPr txBox="1">
            <a:spLocks noGrp="1"/>
          </p:cNvSpPr>
          <p:nvPr>
            <p:ph type="title"/>
          </p:nvPr>
        </p:nvSpPr>
        <p:spPr>
          <a:xfrm>
            <a:off x="1935479" y="13061"/>
            <a:ext cx="8240486" cy="14904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800" dirty="0">
                <a:solidFill>
                  <a:schemeClr val="bg1"/>
                </a:solidFill>
                <a:latin typeface="Gotham Medium"/>
              </a:rPr>
              <a:t>Mind Map</a:t>
            </a:r>
            <a:endParaRPr lang="en-US" sz="8800" dirty="0">
              <a:latin typeface="Gotham Medium"/>
            </a:endParaRPr>
          </a:p>
        </p:txBody>
      </p:sp>
      <p:sp>
        <p:nvSpPr>
          <p:cNvPr id="9" name="TextBox 8">
            <a:extLst>
              <a:ext uri="{C183D7F6-B498-43B3-948B-1728B52AA6E4}">
                <adec:decorative xmlns:adec="http://schemas.microsoft.com/office/drawing/2017/decorative" val="1"/>
              </a:ext>
            </a:extLst>
          </p:cNvPr>
          <p:cNvSpPr txBox="1"/>
          <p:nvPr/>
        </p:nvSpPr>
        <p:spPr>
          <a:xfrm>
            <a:off x="8192514" y="6456891"/>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Oval 1" descr="This image displays a set of connected ovals demonstrating how topics, sub-topics, and additional information connect within the unit. ">
            <a:extLst>
              <a:ext uri="{FF2B5EF4-FFF2-40B4-BE49-F238E27FC236}">
                <a16:creationId xmlns:a16="http://schemas.microsoft.com/office/drawing/2014/main" id="{7E9D1280-1A21-25D7-E3E1-E09F8B898035}"/>
              </a:ext>
              <a:ext uri="{C183D7F6-B498-43B3-948B-1728B52AA6E4}">
                <adec:decorative xmlns:adec="http://schemas.microsoft.com/office/drawing/2017/decorative" val="0"/>
              </a:ext>
            </a:extLst>
          </p:cNvPr>
          <p:cNvSpPr/>
          <p:nvPr/>
        </p:nvSpPr>
        <p:spPr>
          <a:xfrm>
            <a:off x="4125686" y="2988127"/>
            <a:ext cx="3233057" cy="1524003"/>
          </a:xfrm>
          <a:prstGeom prst="ellipse">
            <a:avLst/>
          </a:prstGeom>
          <a:ln w="5715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Main Topic</a:t>
            </a:r>
          </a:p>
        </p:txBody>
      </p:sp>
      <p:sp>
        <p:nvSpPr>
          <p:cNvPr id="3" name="Oval 2">
            <a:extLst>
              <a:ext uri="{FF2B5EF4-FFF2-40B4-BE49-F238E27FC236}">
                <a16:creationId xmlns:a16="http://schemas.microsoft.com/office/drawing/2014/main" id="{7A818D99-AE28-53C5-4725-FD524A38D2B2}"/>
              </a:ext>
              <a:ext uri="{C183D7F6-B498-43B3-948B-1728B52AA6E4}">
                <adec:decorative xmlns:adec="http://schemas.microsoft.com/office/drawing/2017/decorative" val="1"/>
              </a:ext>
            </a:extLst>
          </p:cNvPr>
          <p:cNvSpPr/>
          <p:nvPr/>
        </p:nvSpPr>
        <p:spPr>
          <a:xfrm>
            <a:off x="7892143" y="2754086"/>
            <a:ext cx="2579914" cy="979715"/>
          </a:xfrm>
          <a:prstGeom prst="ellipse">
            <a:avLst/>
          </a:prstGeom>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ptos" panose="02110004020202020204"/>
                <a:ea typeface="+mn-ea"/>
                <a:cs typeface="+mn-cs"/>
              </a:rPr>
              <a:t>Sub-topic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ptos" panose="02110004020202020204"/>
                <a:ea typeface="+mn-ea"/>
                <a:cs typeface="+mn-cs"/>
              </a:rPr>
              <a:t>2</a:t>
            </a:r>
          </a:p>
        </p:txBody>
      </p:sp>
      <p:sp>
        <p:nvSpPr>
          <p:cNvPr id="4" name="Oval 3">
            <a:extLst>
              <a:ext uri="{FF2B5EF4-FFF2-40B4-BE49-F238E27FC236}">
                <a16:creationId xmlns:a16="http://schemas.microsoft.com/office/drawing/2014/main" id="{CA9F0206-D889-8655-475C-A953D17F6EFB}"/>
              </a:ext>
              <a:ext uri="{C183D7F6-B498-43B3-948B-1728B52AA6E4}">
                <adec:decorative xmlns:adec="http://schemas.microsoft.com/office/drawing/2017/decorative" val="1"/>
              </a:ext>
            </a:extLst>
          </p:cNvPr>
          <p:cNvSpPr/>
          <p:nvPr/>
        </p:nvSpPr>
        <p:spPr>
          <a:xfrm>
            <a:off x="1730830" y="4180113"/>
            <a:ext cx="2275113" cy="979715"/>
          </a:xfrm>
          <a:prstGeom prst="ellipse">
            <a:avLst/>
          </a:prstGeom>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ptos" panose="02110004020202020204"/>
                <a:ea typeface="+mn-ea"/>
                <a:cs typeface="+mn-cs"/>
              </a:rPr>
              <a:t>Sub-topic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ptos" panose="02110004020202020204"/>
                <a:ea typeface="+mn-ea"/>
                <a:cs typeface="+mn-cs"/>
              </a:rPr>
              <a:t>3</a:t>
            </a:r>
          </a:p>
        </p:txBody>
      </p:sp>
      <p:sp>
        <p:nvSpPr>
          <p:cNvPr id="6" name="Oval 5">
            <a:extLst>
              <a:ext uri="{FF2B5EF4-FFF2-40B4-BE49-F238E27FC236}">
                <a16:creationId xmlns:a16="http://schemas.microsoft.com/office/drawing/2014/main" id="{DDFA263E-9D40-1385-2C2B-E2D011B9F6CF}"/>
              </a:ext>
              <a:ext uri="{C183D7F6-B498-43B3-948B-1728B52AA6E4}">
                <adec:decorative xmlns:adec="http://schemas.microsoft.com/office/drawing/2017/decorative" val="1"/>
              </a:ext>
            </a:extLst>
          </p:cNvPr>
          <p:cNvSpPr/>
          <p:nvPr/>
        </p:nvSpPr>
        <p:spPr>
          <a:xfrm>
            <a:off x="2960915" y="1703615"/>
            <a:ext cx="2677885" cy="979715"/>
          </a:xfrm>
          <a:prstGeom prst="ellipse">
            <a:avLst/>
          </a:prstGeom>
          <a:ln w="28575">
            <a:extLst>
              <a:ext uri="{C807C97D-BFC1-408E-A445-0C87EB9F89A2}">
                <ask:lineSketchStyleProps xmlns:ask="http://schemas.microsoft.com/office/drawing/2018/sketchyshapes" sd="3809068511">
                  <a:custGeom>
                    <a:avLst/>
                    <a:gdLst>
                      <a:gd name="connsiteX0" fmla="*/ 0 w 2275113"/>
                      <a:gd name="connsiteY0" fmla="*/ 489858 h 979715"/>
                      <a:gd name="connsiteX1" fmla="*/ 1137557 w 2275113"/>
                      <a:gd name="connsiteY1" fmla="*/ 0 h 979715"/>
                      <a:gd name="connsiteX2" fmla="*/ 2275114 w 2275113"/>
                      <a:gd name="connsiteY2" fmla="*/ 489858 h 979715"/>
                      <a:gd name="connsiteX3" fmla="*/ 1137557 w 2275113"/>
                      <a:gd name="connsiteY3" fmla="*/ 979716 h 979715"/>
                      <a:gd name="connsiteX4" fmla="*/ 0 w 2275113"/>
                      <a:gd name="connsiteY4" fmla="*/ 489858 h 9797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5113" h="979715" fill="none" extrusionOk="0">
                        <a:moveTo>
                          <a:pt x="0" y="489858"/>
                        </a:moveTo>
                        <a:cubicBezTo>
                          <a:pt x="-96882" y="128187"/>
                          <a:pt x="484535" y="-49107"/>
                          <a:pt x="1137557" y="0"/>
                        </a:cubicBezTo>
                        <a:cubicBezTo>
                          <a:pt x="1769673" y="4737"/>
                          <a:pt x="2305360" y="240210"/>
                          <a:pt x="2275114" y="489858"/>
                        </a:cubicBezTo>
                        <a:cubicBezTo>
                          <a:pt x="2282663" y="702975"/>
                          <a:pt x="1699633" y="924697"/>
                          <a:pt x="1137557" y="979716"/>
                        </a:cubicBezTo>
                        <a:cubicBezTo>
                          <a:pt x="498978" y="985571"/>
                          <a:pt x="12507" y="794875"/>
                          <a:pt x="0" y="489858"/>
                        </a:cubicBezTo>
                        <a:close/>
                      </a:path>
                      <a:path w="2275113" h="979715" stroke="0" extrusionOk="0">
                        <a:moveTo>
                          <a:pt x="0" y="489858"/>
                        </a:moveTo>
                        <a:cubicBezTo>
                          <a:pt x="-65014" y="322547"/>
                          <a:pt x="604912" y="-83493"/>
                          <a:pt x="1137557" y="0"/>
                        </a:cubicBezTo>
                        <a:cubicBezTo>
                          <a:pt x="1773716" y="11256"/>
                          <a:pt x="2327254" y="180751"/>
                          <a:pt x="2275114" y="489858"/>
                        </a:cubicBezTo>
                        <a:cubicBezTo>
                          <a:pt x="2299785" y="636906"/>
                          <a:pt x="1794992" y="1004767"/>
                          <a:pt x="1137557" y="979716"/>
                        </a:cubicBezTo>
                        <a:cubicBezTo>
                          <a:pt x="500199" y="1039751"/>
                          <a:pt x="-42188" y="718934"/>
                          <a:pt x="0" y="489858"/>
                        </a:cubicBezTo>
                        <a:close/>
                      </a:path>
                    </a:pathLst>
                  </a:custGeom>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ptos" panose="02110004020202020204"/>
                <a:ea typeface="+mn-ea"/>
                <a:cs typeface="+mn-cs"/>
              </a:rPr>
              <a:t>Sub-topic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ptos" panose="02110004020202020204"/>
                <a:ea typeface="+mn-ea"/>
                <a:cs typeface="+mn-cs"/>
              </a:rPr>
              <a:t>1</a:t>
            </a:r>
          </a:p>
        </p:txBody>
      </p:sp>
      <p:sp>
        <p:nvSpPr>
          <p:cNvPr id="11" name="Oval 10">
            <a:extLst>
              <a:ext uri="{FF2B5EF4-FFF2-40B4-BE49-F238E27FC236}">
                <a16:creationId xmlns:a16="http://schemas.microsoft.com/office/drawing/2014/main" id="{6206600C-3EDA-7C55-5C5D-3E6B1ABA3E14}"/>
              </a:ext>
              <a:ext uri="{C183D7F6-B498-43B3-948B-1728B52AA6E4}">
                <adec:decorative xmlns:adec="http://schemas.microsoft.com/office/drawing/2017/decorative" val="1"/>
              </a:ext>
            </a:extLst>
          </p:cNvPr>
          <p:cNvSpPr/>
          <p:nvPr/>
        </p:nvSpPr>
        <p:spPr>
          <a:xfrm>
            <a:off x="3314701" y="5562599"/>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Additional information</a:t>
            </a:r>
          </a:p>
        </p:txBody>
      </p:sp>
      <p:sp>
        <p:nvSpPr>
          <p:cNvPr id="12" name="Oval 11">
            <a:extLst>
              <a:ext uri="{FF2B5EF4-FFF2-40B4-BE49-F238E27FC236}">
                <a16:creationId xmlns:a16="http://schemas.microsoft.com/office/drawing/2014/main" id="{D71CB12F-5342-4431-F8F5-3FE579869521}"/>
              </a:ext>
              <a:ext uri="{C183D7F6-B498-43B3-948B-1728B52AA6E4}">
                <adec:decorative xmlns:adec="http://schemas.microsoft.com/office/drawing/2017/decorative" val="1"/>
              </a:ext>
            </a:extLst>
          </p:cNvPr>
          <p:cNvSpPr/>
          <p:nvPr/>
        </p:nvSpPr>
        <p:spPr>
          <a:xfrm>
            <a:off x="8245928" y="4287841"/>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Additional information</a:t>
            </a:r>
          </a:p>
        </p:txBody>
      </p:sp>
      <p:sp>
        <p:nvSpPr>
          <p:cNvPr id="13" name="Oval 12">
            <a:extLst>
              <a:ext uri="{FF2B5EF4-FFF2-40B4-BE49-F238E27FC236}">
                <a16:creationId xmlns:a16="http://schemas.microsoft.com/office/drawing/2014/main" id="{A1BE91FA-C3EA-17F6-051A-EC1006957803}"/>
              </a:ext>
              <a:ext uri="{C183D7F6-B498-43B3-948B-1728B52AA6E4}">
                <adec:decorative xmlns:adec="http://schemas.microsoft.com/office/drawing/2017/decorative" val="1"/>
              </a:ext>
            </a:extLst>
          </p:cNvPr>
          <p:cNvSpPr/>
          <p:nvPr/>
        </p:nvSpPr>
        <p:spPr>
          <a:xfrm>
            <a:off x="9922329" y="3576788"/>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Additional information</a:t>
            </a:r>
          </a:p>
        </p:txBody>
      </p:sp>
      <p:sp>
        <p:nvSpPr>
          <p:cNvPr id="14" name="Oval 13">
            <a:extLst>
              <a:ext uri="{FF2B5EF4-FFF2-40B4-BE49-F238E27FC236}">
                <a16:creationId xmlns:a16="http://schemas.microsoft.com/office/drawing/2014/main" id="{9819B838-2940-CA5F-90A3-8212364D518D}"/>
              </a:ext>
              <a:ext uri="{C183D7F6-B498-43B3-948B-1728B52AA6E4}">
                <adec:decorative xmlns:adec="http://schemas.microsoft.com/office/drawing/2017/decorative" val="1"/>
              </a:ext>
            </a:extLst>
          </p:cNvPr>
          <p:cNvSpPr/>
          <p:nvPr/>
        </p:nvSpPr>
        <p:spPr>
          <a:xfrm>
            <a:off x="947058" y="2167927"/>
            <a:ext cx="1921328" cy="97971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Additional information</a:t>
            </a:r>
          </a:p>
        </p:txBody>
      </p:sp>
      <p:cxnSp>
        <p:nvCxnSpPr>
          <p:cNvPr id="15" name="Straight Connector 14">
            <a:extLst>
              <a:ext uri="{FF2B5EF4-FFF2-40B4-BE49-F238E27FC236}">
                <a16:creationId xmlns:a16="http://schemas.microsoft.com/office/drawing/2014/main" id="{333C254E-9A69-DDFA-0DC3-82D6C409A7EB}"/>
              </a:ext>
              <a:ext uri="{C183D7F6-B498-43B3-948B-1728B52AA6E4}">
                <adec:decorative xmlns:adec="http://schemas.microsoft.com/office/drawing/2017/decorative" val="1"/>
              </a:ext>
            </a:extLst>
          </p:cNvPr>
          <p:cNvCxnSpPr>
            <a:cxnSpLocks/>
            <a:stCxn id="2" idx="1"/>
            <a:endCxn id="6" idx="4"/>
          </p:cNvCxnSpPr>
          <p:nvPr/>
        </p:nvCxnSpPr>
        <p:spPr>
          <a:xfrm flipH="1" flipV="1">
            <a:off x="4299858" y="2683330"/>
            <a:ext cx="299298" cy="527982"/>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FC40C6EB-4A55-5B39-B31F-8FB35E7D2B7E}"/>
              </a:ext>
              <a:ext uri="{C183D7F6-B498-43B3-948B-1728B52AA6E4}">
                <adec:decorative xmlns:adec="http://schemas.microsoft.com/office/drawing/2017/decorative" val="1"/>
              </a:ext>
            </a:extLst>
          </p:cNvPr>
          <p:cNvCxnSpPr>
            <a:cxnSpLocks/>
            <a:stCxn id="6" idx="2"/>
            <a:endCxn id="14" idx="7"/>
          </p:cNvCxnSpPr>
          <p:nvPr/>
        </p:nvCxnSpPr>
        <p:spPr>
          <a:xfrm flipH="1">
            <a:off x="2587014" y="2193473"/>
            <a:ext cx="373901" cy="1179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8997496-0917-0D9B-6263-791600F9C423}"/>
              </a:ext>
              <a:ext uri="{C183D7F6-B498-43B3-948B-1728B52AA6E4}">
                <adec:decorative xmlns:adec="http://schemas.microsoft.com/office/drawing/2017/decorative" val="1"/>
              </a:ext>
            </a:extLst>
          </p:cNvPr>
          <p:cNvCxnSpPr>
            <a:cxnSpLocks/>
            <a:stCxn id="2" idx="3"/>
            <a:endCxn id="4" idx="6"/>
          </p:cNvCxnSpPr>
          <p:nvPr/>
        </p:nvCxnSpPr>
        <p:spPr>
          <a:xfrm flipH="1">
            <a:off x="4005943" y="4288945"/>
            <a:ext cx="593213" cy="3810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0F18311-3561-3F07-A698-E283EA61C6B6}"/>
              </a:ext>
              <a:ext uri="{C183D7F6-B498-43B3-948B-1728B52AA6E4}">
                <adec:decorative xmlns:adec="http://schemas.microsoft.com/office/drawing/2017/decorative" val="1"/>
              </a:ext>
            </a:extLst>
          </p:cNvPr>
          <p:cNvCxnSpPr>
            <a:stCxn id="4" idx="4"/>
            <a:endCxn id="11" idx="1"/>
          </p:cNvCxnSpPr>
          <p:nvPr/>
        </p:nvCxnSpPr>
        <p:spPr>
          <a:xfrm>
            <a:off x="2868387" y="5159828"/>
            <a:ext cx="727686" cy="546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D7C76D-0CBD-3FAB-41C3-5B343F99BE26}"/>
              </a:ext>
              <a:ext uri="{C183D7F6-B498-43B3-948B-1728B52AA6E4}">
                <adec:decorative xmlns:adec="http://schemas.microsoft.com/office/drawing/2017/decorative" val="1"/>
              </a:ext>
            </a:extLst>
          </p:cNvPr>
          <p:cNvCxnSpPr>
            <a:cxnSpLocks/>
            <a:stCxn id="2" idx="6"/>
            <a:endCxn id="3" idx="2"/>
          </p:cNvCxnSpPr>
          <p:nvPr/>
        </p:nvCxnSpPr>
        <p:spPr>
          <a:xfrm flipV="1">
            <a:off x="7358743" y="3243944"/>
            <a:ext cx="533400" cy="5061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C63A69E-01E7-CEF4-07FA-FEA089B00E92}"/>
              </a:ext>
              <a:ext uri="{C183D7F6-B498-43B3-948B-1728B52AA6E4}">
                <adec:decorative xmlns:adec="http://schemas.microsoft.com/office/drawing/2017/decorative" val="1"/>
              </a:ext>
            </a:extLst>
          </p:cNvPr>
          <p:cNvCxnSpPr>
            <a:cxnSpLocks/>
            <a:stCxn id="3" idx="4"/>
            <a:endCxn id="12" idx="0"/>
          </p:cNvCxnSpPr>
          <p:nvPr/>
        </p:nvCxnSpPr>
        <p:spPr>
          <a:xfrm>
            <a:off x="9182100" y="3733801"/>
            <a:ext cx="24492" cy="554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F2EA022-3A5A-1E9D-BEC8-C2D43A6946A9}"/>
              </a:ext>
              <a:ext uri="{C183D7F6-B498-43B3-948B-1728B52AA6E4}">
                <adec:decorative xmlns:adec="http://schemas.microsoft.com/office/drawing/2017/decorative" val="1"/>
              </a:ext>
            </a:extLst>
          </p:cNvPr>
          <p:cNvCxnSpPr>
            <a:stCxn id="12" idx="6"/>
            <a:endCxn id="13" idx="4"/>
          </p:cNvCxnSpPr>
          <p:nvPr/>
        </p:nvCxnSpPr>
        <p:spPr>
          <a:xfrm flipV="1">
            <a:off x="10167256" y="4556503"/>
            <a:ext cx="715737" cy="22119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9667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D255BA-0BC3-241D-ACA9-0218F6277BB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9F52918-4CE4-6721-B4E4-9491AD358B69}"/>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984CDDAC-EA95-FCD9-8BB2-5247558008B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A02573D8-CA65-FEBB-62B6-272067DC3AD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494C8717-AFAE-DFA0-76C4-4C5ECE804523}"/>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96045D8-3615-65CC-68D8-E706BAE961BB}"/>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3</a:t>
            </a:r>
          </a:p>
        </p:txBody>
      </p:sp>
      <p:sp>
        <p:nvSpPr>
          <p:cNvPr id="6" name="TextBox 5">
            <a:extLst>
              <a:ext uri="{FF2B5EF4-FFF2-40B4-BE49-F238E27FC236}">
                <a16:creationId xmlns:a16="http://schemas.microsoft.com/office/drawing/2014/main" id="{3F3731E2-01ED-4216-E547-848BCCA064B9}"/>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03D232A3-949C-79CD-ED3A-9E1203F2BD39}"/>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prstClr val="white"/>
                </a:solidFill>
                <a:effectLst/>
                <a:uLnTx/>
                <a:uFillTx/>
                <a:latin typeface="Gotham Book"/>
                <a:ea typeface="+mn-ea"/>
                <a:cs typeface="+mn-cs"/>
              </a:rPr>
              <a:t>States &amp; Federal gov. share power</a:t>
            </a:r>
          </a:p>
        </p:txBody>
      </p:sp>
      <p:sp>
        <p:nvSpPr>
          <p:cNvPr id="12" name="Rectangle: Rounded Corners 11">
            <a:extLst>
              <a:ext uri="{FF2B5EF4-FFF2-40B4-BE49-F238E27FC236}">
                <a16:creationId xmlns:a16="http://schemas.microsoft.com/office/drawing/2014/main" id="{E774C507-5B3E-659A-68B5-802078421D3A}"/>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Grow plantation agriculture</a:t>
            </a:r>
          </a:p>
        </p:txBody>
      </p:sp>
      <p:sp>
        <p:nvSpPr>
          <p:cNvPr id="13" name="Rectangle: Rounded Corners 12">
            <a:extLst>
              <a:ext uri="{FF2B5EF4-FFF2-40B4-BE49-F238E27FC236}">
                <a16:creationId xmlns:a16="http://schemas.microsoft.com/office/drawing/2014/main" id="{00E79F16-96ED-B496-2E49-DFE3DCDA2E6E}"/>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Haden Edwards</a:t>
            </a:r>
          </a:p>
        </p:txBody>
      </p:sp>
      <p:sp>
        <p:nvSpPr>
          <p:cNvPr id="14" name="Rectangle: Rounded Corners 13">
            <a:extLst>
              <a:ext uri="{FF2B5EF4-FFF2-40B4-BE49-F238E27FC236}">
                <a16:creationId xmlns:a16="http://schemas.microsoft.com/office/drawing/2014/main" id="{C13F176F-3380-2B08-AEA1-E54821278F70}"/>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Good moral character</a:t>
            </a:r>
          </a:p>
        </p:txBody>
      </p:sp>
      <p:sp>
        <p:nvSpPr>
          <p:cNvPr id="15" name="Rectangle: Rounded Corners 14">
            <a:extLst>
              <a:ext uri="{FF2B5EF4-FFF2-40B4-BE49-F238E27FC236}">
                <a16:creationId xmlns:a16="http://schemas.microsoft.com/office/drawing/2014/main" id="{6BFAD70F-1F00-52D2-6088-B34C0DB2D8D2}"/>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rPr>
              <a:t>Green DeWitt</a:t>
            </a:r>
            <a:endParaRPr kumimoji="0" lang="en-US" sz="3600" b="0" i="0" u="none" strike="noStrike" kern="1200" cap="none" spc="0" normalizeH="0" baseline="0" noProof="0" dirty="0">
              <a:ln>
                <a:noFill/>
              </a:ln>
              <a:solidFill>
                <a:schemeClr val="bg1"/>
              </a:solidFill>
              <a:effectLst/>
              <a:uLnTx/>
              <a:uFillTx/>
              <a:latin typeface="Gotham Book"/>
            </a:endParaRPr>
          </a:p>
        </p:txBody>
      </p:sp>
      <p:sp>
        <p:nvSpPr>
          <p:cNvPr id="16" name="Rectangle: Rounded Corners 15">
            <a:extLst>
              <a:ext uri="{FF2B5EF4-FFF2-40B4-BE49-F238E27FC236}">
                <a16:creationId xmlns:a16="http://schemas.microsoft.com/office/drawing/2014/main" id="{A5E84204-9D3B-79B1-2386-194206B1C07D}"/>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Limits on slavery in TX</a:t>
            </a:r>
          </a:p>
        </p:txBody>
      </p:sp>
      <p:pic>
        <p:nvPicPr>
          <p:cNvPr id="2" name="Graphic 1">
            <a:extLst>
              <a:ext uri="{FF2B5EF4-FFF2-40B4-BE49-F238E27FC236}">
                <a16:creationId xmlns:a16="http://schemas.microsoft.com/office/drawing/2014/main" id="{EF0F793F-B5FE-7D7D-C23B-9640AC15D732}"/>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2155795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49362-1D77-6A53-B9A7-DD70E5DD5495}"/>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A8673378-5254-D41A-32C2-07315AE3947E}"/>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5311D3DC-E249-F485-E2D4-AB4B42C71F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32C1B996-7609-2252-1217-9E7AD92A116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C9170381-CEBC-1D3B-F235-EC625700B7A7}"/>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86456A12-B071-2981-3E11-F12784E84C08}"/>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4</a:t>
            </a:r>
          </a:p>
        </p:txBody>
      </p:sp>
      <p:sp>
        <p:nvSpPr>
          <p:cNvPr id="6" name="TextBox 5">
            <a:extLst>
              <a:ext uri="{FF2B5EF4-FFF2-40B4-BE49-F238E27FC236}">
                <a16:creationId xmlns:a16="http://schemas.microsoft.com/office/drawing/2014/main" id="{BFB98DA7-878C-BB35-C26B-50BD960EC655}"/>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06048A30-0C7E-BEBC-0187-3A3B0B01A4AD}"/>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rPr>
              <a:t>Antonio </a:t>
            </a:r>
            <a:r>
              <a:rPr lang="en-US" sz="4000" b="0" i="0" dirty="0">
                <a:solidFill>
                  <a:schemeClr val="bg1"/>
                </a:solidFill>
                <a:effectLst/>
                <a:latin typeface="Gotham Book"/>
              </a:rPr>
              <a:t>López de Santa Anna </a:t>
            </a:r>
            <a:endParaRPr kumimoji="0" lang="en-US" sz="4000" b="0" i="0" u="none" strike="noStrike" kern="1200" cap="none" spc="0" normalizeH="0" baseline="0" noProof="0" dirty="0">
              <a:ln>
                <a:noFill/>
              </a:ln>
              <a:solidFill>
                <a:schemeClr val="bg1"/>
              </a:solidFill>
              <a:effectLst/>
              <a:uLnTx/>
              <a:uFillTx/>
              <a:latin typeface="Gotham Book"/>
            </a:endParaRPr>
          </a:p>
        </p:txBody>
      </p:sp>
      <p:sp>
        <p:nvSpPr>
          <p:cNvPr id="12" name="Rectangle: Rounded Corners 11">
            <a:extLst>
              <a:ext uri="{FF2B5EF4-FFF2-40B4-BE49-F238E27FC236}">
                <a16:creationId xmlns:a16="http://schemas.microsoft.com/office/drawing/2014/main" id="{D4317860-F083-86A1-E333-278FE6E4CA64}"/>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Gotham Book"/>
                <a:ea typeface="+mn-ea"/>
                <a:cs typeface="+mn-cs"/>
              </a:rPr>
              <a:t>Advocate for Anglo colonization</a:t>
            </a:r>
          </a:p>
        </p:txBody>
      </p:sp>
      <p:sp>
        <p:nvSpPr>
          <p:cNvPr id="13" name="Rectangle: Rounded Corners 12">
            <a:extLst>
              <a:ext uri="{FF2B5EF4-FFF2-40B4-BE49-F238E27FC236}">
                <a16:creationId xmlns:a16="http://schemas.microsoft.com/office/drawing/2014/main" id="{B3D17EAC-1694-6339-BD92-A3E7333D12A9}"/>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“Father of TX”</a:t>
            </a:r>
          </a:p>
        </p:txBody>
      </p:sp>
      <p:sp>
        <p:nvSpPr>
          <p:cNvPr id="14" name="Rectangle: Rounded Corners 13">
            <a:extLst>
              <a:ext uri="{FF2B5EF4-FFF2-40B4-BE49-F238E27FC236}">
                <a16:creationId xmlns:a16="http://schemas.microsoft.com/office/drawing/2014/main" id="{37F441E5-C7B4-34D1-7F4C-D91EEF279CF3}"/>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President of Mexico</a:t>
            </a:r>
          </a:p>
        </p:txBody>
      </p:sp>
      <p:sp>
        <p:nvSpPr>
          <p:cNvPr id="15" name="Rectangle: Rounded Corners 14">
            <a:extLst>
              <a:ext uri="{FF2B5EF4-FFF2-40B4-BE49-F238E27FC236}">
                <a16:creationId xmlns:a16="http://schemas.microsoft.com/office/drawing/2014/main" id="{354644D5-6114-2FD8-F683-0E825AE02BE3}"/>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Grants rights to citizens</a:t>
            </a:r>
          </a:p>
        </p:txBody>
      </p:sp>
      <p:sp>
        <p:nvSpPr>
          <p:cNvPr id="16" name="Rectangle: Rounded Corners 15">
            <a:extLst>
              <a:ext uri="{FF2B5EF4-FFF2-40B4-BE49-F238E27FC236}">
                <a16:creationId xmlns:a16="http://schemas.microsoft.com/office/drawing/2014/main" id="{9A9DBAE5-CD6D-E867-830E-393AB8DBBF81}"/>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0" i="0" dirty="0">
                <a:solidFill>
                  <a:schemeClr val="bg1"/>
                </a:solidFill>
                <a:effectLst/>
                <a:latin typeface="Gotham Book"/>
              </a:rPr>
              <a:t>Martín de León</a:t>
            </a:r>
            <a:endParaRPr kumimoji="0" lang="en-US" sz="4000" b="0" i="0" u="none" strike="noStrike" kern="1200" cap="none" spc="0" normalizeH="0" baseline="0" noProof="0" dirty="0">
              <a:ln>
                <a:noFill/>
              </a:ln>
              <a:solidFill>
                <a:schemeClr val="bg1"/>
              </a:solidFill>
              <a:effectLst/>
              <a:uLnTx/>
              <a:uFillTx/>
              <a:latin typeface="Gotham Book"/>
            </a:endParaRPr>
          </a:p>
        </p:txBody>
      </p:sp>
      <p:pic>
        <p:nvPicPr>
          <p:cNvPr id="2" name="Graphic 1">
            <a:extLst>
              <a:ext uri="{FF2B5EF4-FFF2-40B4-BE49-F238E27FC236}">
                <a16:creationId xmlns:a16="http://schemas.microsoft.com/office/drawing/2014/main" id="{5163C1AE-03C9-9A31-C17B-210228BFE3AA}"/>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1829973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A13827-02E1-B37D-4C30-2FBE249EB1C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696DCCC4-AE7D-E1DD-B793-31083F283ACC}"/>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2576E920-19B3-476D-94CF-BE0C25EA11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D18E588F-6D41-68D2-805A-A7788A148BB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627AC30B-5B16-C8D3-564D-07C30D4DFEB1}"/>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9BBF62C9-0C51-225E-67E4-AF8A2FD65CA1}"/>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5</a:t>
            </a:r>
          </a:p>
        </p:txBody>
      </p:sp>
      <p:sp>
        <p:nvSpPr>
          <p:cNvPr id="6" name="TextBox 5">
            <a:extLst>
              <a:ext uri="{FF2B5EF4-FFF2-40B4-BE49-F238E27FC236}">
                <a16:creationId xmlns:a16="http://schemas.microsoft.com/office/drawing/2014/main" id="{19D5D42E-6C06-BD7C-676E-0A1207D119D2}"/>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B4AEB4F4-423E-7311-1C4E-D67357772F55}"/>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Gotham Book"/>
                <a:ea typeface="+mn-ea"/>
                <a:cs typeface="+mn-cs"/>
              </a:rPr>
              <a:t>Founded Gonzales</a:t>
            </a:r>
          </a:p>
        </p:txBody>
      </p:sp>
      <p:sp>
        <p:nvSpPr>
          <p:cNvPr id="12" name="Rectangle: Rounded Corners 11">
            <a:extLst>
              <a:ext uri="{FF2B5EF4-FFF2-40B4-BE49-F238E27FC236}">
                <a16:creationId xmlns:a16="http://schemas.microsoft.com/office/drawing/2014/main" id="{5CA1A35F-6C7E-4FFF-2A98-52EFBCFAB7BD}"/>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Founded San Felipe de Austin</a:t>
            </a:r>
          </a:p>
        </p:txBody>
      </p:sp>
      <p:sp>
        <p:nvSpPr>
          <p:cNvPr id="13" name="Rectangle: Rounded Corners 12">
            <a:extLst>
              <a:ext uri="{FF2B5EF4-FFF2-40B4-BE49-F238E27FC236}">
                <a16:creationId xmlns:a16="http://schemas.microsoft.com/office/drawing/2014/main" id="{AC18BF6D-9AE8-1E31-6A65-C34E88BCFC1A}"/>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Founded Victoria</a:t>
            </a:r>
          </a:p>
        </p:txBody>
      </p:sp>
      <p:sp>
        <p:nvSpPr>
          <p:cNvPr id="14" name="Rectangle: Rounded Corners 13">
            <a:extLst>
              <a:ext uri="{FF2B5EF4-FFF2-40B4-BE49-F238E27FC236}">
                <a16:creationId xmlns:a16="http://schemas.microsoft.com/office/drawing/2014/main" id="{407722E2-2229-2615-D287-D0CD86303928}"/>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Led Fredonian Rebellion</a:t>
            </a:r>
          </a:p>
        </p:txBody>
      </p:sp>
      <p:sp>
        <p:nvSpPr>
          <p:cNvPr id="15" name="Rectangle: Rounded Corners 14">
            <a:extLst>
              <a:ext uri="{FF2B5EF4-FFF2-40B4-BE49-F238E27FC236}">
                <a16:creationId xmlns:a16="http://schemas.microsoft.com/office/drawing/2014/main" id="{50095A46-8B83-7537-7AB0-1010958756F2}"/>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Federalists</a:t>
            </a:r>
          </a:p>
        </p:txBody>
      </p:sp>
      <p:sp>
        <p:nvSpPr>
          <p:cNvPr id="16" name="Rectangle: Rounded Corners 15">
            <a:extLst>
              <a:ext uri="{FF2B5EF4-FFF2-40B4-BE49-F238E27FC236}">
                <a16:creationId xmlns:a16="http://schemas.microsoft.com/office/drawing/2014/main" id="{075FA395-8DD2-EEF9-C991-F9853158F76E}"/>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Centralists</a:t>
            </a:r>
          </a:p>
        </p:txBody>
      </p:sp>
      <p:pic>
        <p:nvPicPr>
          <p:cNvPr id="2" name="Graphic 1">
            <a:extLst>
              <a:ext uri="{FF2B5EF4-FFF2-40B4-BE49-F238E27FC236}">
                <a16:creationId xmlns:a16="http://schemas.microsoft.com/office/drawing/2014/main" id="{E3414392-61AB-E33A-52A3-719B3877B11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815833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F62A3-CD8E-E791-855C-0B5C7386A54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8BE7D182-3D4D-1663-5791-01E428657DDC}"/>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5EECCEB3-72F4-7F84-83B6-D50FDEFC8EC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EC745984-92A6-699D-3424-D1971518313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0290D931-DAB9-29C0-722B-677A875A46CE}"/>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2977FA4A-C24B-B863-5A46-D1675BFF7B7A}"/>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6</a:t>
            </a:r>
          </a:p>
        </p:txBody>
      </p:sp>
      <p:sp>
        <p:nvSpPr>
          <p:cNvPr id="6" name="TextBox 5">
            <a:extLst>
              <a:ext uri="{FF2B5EF4-FFF2-40B4-BE49-F238E27FC236}">
                <a16:creationId xmlns:a16="http://schemas.microsoft.com/office/drawing/2014/main" id="{B24DF39C-1BD3-EEBC-E1BA-3F4E04AC0CBD}"/>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7B196FE6-8701-5AD1-6CCC-0F5F17708EF6}"/>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Overthrew Federalist Gov.</a:t>
            </a:r>
          </a:p>
        </p:txBody>
      </p:sp>
      <p:sp>
        <p:nvSpPr>
          <p:cNvPr id="12" name="Rectangle: Rounded Corners 11">
            <a:extLst>
              <a:ext uri="{FF2B5EF4-FFF2-40B4-BE49-F238E27FC236}">
                <a16:creationId xmlns:a16="http://schemas.microsoft.com/office/drawing/2014/main" id="{6CE19A7E-BB96-6B7D-D41F-D58BD59532F7}"/>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dirty="0">
                <a:solidFill>
                  <a:prstClr val="white"/>
                </a:solidFill>
                <a:latin typeface="Gotham Book"/>
              </a:rPr>
              <a:t>Mier y </a:t>
            </a:r>
            <a:r>
              <a:rPr lang="en-US" sz="3600" b="0" i="0" dirty="0">
                <a:solidFill>
                  <a:schemeClr val="bg1"/>
                </a:solidFill>
                <a:effectLst/>
                <a:latin typeface="Gotham Book"/>
              </a:rPr>
              <a:t>Terán Report</a:t>
            </a:r>
            <a:endParaRPr kumimoji="0" lang="en-US" sz="3600" b="0" i="0" u="none" strike="noStrike" kern="1200" cap="none" spc="0" normalizeH="0" baseline="0" noProof="0" dirty="0">
              <a:ln>
                <a:noFill/>
              </a:ln>
              <a:solidFill>
                <a:schemeClr val="bg1"/>
              </a:solidFill>
              <a:effectLst/>
              <a:uLnTx/>
              <a:uFillTx/>
              <a:latin typeface="Gotham Book"/>
            </a:endParaRPr>
          </a:p>
        </p:txBody>
      </p:sp>
      <p:sp>
        <p:nvSpPr>
          <p:cNvPr id="13" name="Rectangle: Rounded Corners 12">
            <a:extLst>
              <a:ext uri="{FF2B5EF4-FFF2-40B4-BE49-F238E27FC236}">
                <a16:creationId xmlns:a16="http://schemas.microsoft.com/office/drawing/2014/main" id="{D782EDE9-B411-0D12-935B-F12DE3CF0028}"/>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Receive cannon for protection</a:t>
            </a:r>
          </a:p>
        </p:txBody>
      </p:sp>
      <p:sp>
        <p:nvSpPr>
          <p:cNvPr id="14" name="Rectangle: Rounded Corners 13">
            <a:extLst>
              <a:ext uri="{FF2B5EF4-FFF2-40B4-BE49-F238E27FC236}">
                <a16:creationId xmlns:a16="http://schemas.microsoft.com/office/drawing/2014/main" id="{B6D5F2CA-838A-452C-69E2-783099004AE0}"/>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dirty="0">
                <a:solidFill>
                  <a:prstClr val="white"/>
                </a:solidFill>
                <a:latin typeface="Gotham Book"/>
              </a:rPr>
              <a:t>Slavery prohibited in TX</a:t>
            </a:r>
            <a:endParaRPr kumimoji="0" lang="en-US" sz="4000" b="0" i="0" u="none" strike="noStrike" kern="1200" cap="none" spc="0" normalizeH="0" baseline="0" noProof="0" dirty="0">
              <a:ln>
                <a:noFill/>
              </a:ln>
              <a:solidFill>
                <a:prstClr val="white"/>
              </a:solidFill>
              <a:effectLst/>
              <a:uLnTx/>
              <a:uFillTx/>
              <a:latin typeface="Gotham Book"/>
              <a:ea typeface="+mn-ea"/>
              <a:cs typeface="+mn-cs"/>
            </a:endParaRPr>
          </a:p>
        </p:txBody>
      </p:sp>
      <p:sp>
        <p:nvSpPr>
          <p:cNvPr id="15" name="Rectangle: Rounded Corners 14">
            <a:extLst>
              <a:ext uri="{FF2B5EF4-FFF2-40B4-BE49-F238E27FC236}">
                <a16:creationId xmlns:a16="http://schemas.microsoft.com/office/drawing/2014/main" id="{C443CED8-1214-C715-62D2-28F6B7E23B89}"/>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Gotham Book"/>
                <a:ea typeface="+mn-ea"/>
                <a:cs typeface="+mn-cs"/>
              </a:rPr>
              <a:t>Anglos outnumber Tejanos</a:t>
            </a:r>
          </a:p>
        </p:txBody>
      </p:sp>
      <p:sp>
        <p:nvSpPr>
          <p:cNvPr id="16" name="Rectangle: Rounded Corners 15">
            <a:extLst>
              <a:ext uri="{FF2B5EF4-FFF2-40B4-BE49-F238E27FC236}">
                <a16:creationId xmlns:a16="http://schemas.microsoft.com/office/drawing/2014/main" id="{1F2E5D59-5AA4-9D5C-80B6-5F9C5F70EAF1}"/>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Law of April 6, 1830</a:t>
            </a:r>
          </a:p>
        </p:txBody>
      </p:sp>
      <p:pic>
        <p:nvPicPr>
          <p:cNvPr id="2" name="Graphic 1">
            <a:extLst>
              <a:ext uri="{FF2B5EF4-FFF2-40B4-BE49-F238E27FC236}">
                <a16:creationId xmlns:a16="http://schemas.microsoft.com/office/drawing/2014/main" id="{B07CCA31-2B35-47EE-4C0E-DDCF9BA11A67}"/>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736179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07984-A857-AD71-9327-26E9736AB003}"/>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FDB32899-2014-1EC1-E64F-BBCDA9144A14}"/>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C98FB843-CB0C-23C1-516F-8CFC73E0253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2E00177C-23CE-6BC0-397B-8E83EF37B7F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4AFF92D5-95C8-4335-7961-A8E459F3F904}"/>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9E544C55-00F4-9E0B-BAD6-8ED545B56253}"/>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7</a:t>
            </a:r>
          </a:p>
        </p:txBody>
      </p:sp>
      <p:sp>
        <p:nvSpPr>
          <p:cNvPr id="6" name="TextBox 5">
            <a:extLst>
              <a:ext uri="{FF2B5EF4-FFF2-40B4-BE49-F238E27FC236}">
                <a16:creationId xmlns:a16="http://schemas.microsoft.com/office/drawing/2014/main" id="{A401C243-B790-A830-7870-1FCDE41C6C74}"/>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BDD0D021-E71B-AA06-1167-9C2E41538477}"/>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400" dirty="0">
                <a:solidFill>
                  <a:prstClr val="white"/>
                </a:solidFill>
                <a:latin typeface="Gotham Book"/>
              </a:rPr>
              <a:t>Anglos breaking Texas laws</a:t>
            </a:r>
            <a:endParaRPr kumimoji="0" lang="en-US" sz="3400" b="0" i="0" u="none" strike="noStrike" kern="1200" cap="none" spc="0" normalizeH="0" baseline="0" noProof="0" dirty="0">
              <a:ln>
                <a:noFill/>
              </a:ln>
              <a:solidFill>
                <a:prstClr val="white"/>
              </a:solidFill>
              <a:effectLst/>
              <a:uLnTx/>
              <a:uFillTx/>
              <a:latin typeface="Gotham Book"/>
              <a:ea typeface="+mn-ea"/>
              <a:cs typeface="+mn-cs"/>
            </a:endParaRPr>
          </a:p>
        </p:txBody>
      </p:sp>
      <p:sp>
        <p:nvSpPr>
          <p:cNvPr id="12" name="Rectangle: Rounded Corners 11">
            <a:extLst>
              <a:ext uri="{FF2B5EF4-FFF2-40B4-BE49-F238E27FC236}">
                <a16:creationId xmlns:a16="http://schemas.microsoft.com/office/drawing/2014/main" id="{99696B8B-6743-C0FC-2100-60568961D106}"/>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Civil War</a:t>
            </a:r>
          </a:p>
        </p:txBody>
      </p:sp>
      <p:sp>
        <p:nvSpPr>
          <p:cNvPr id="13" name="Rectangle: Rounded Corners 12">
            <a:extLst>
              <a:ext uri="{FF2B5EF4-FFF2-40B4-BE49-F238E27FC236}">
                <a16:creationId xmlns:a16="http://schemas.microsoft.com/office/drawing/2014/main" id="{101C43A3-D73C-EADE-1D3F-7BBC34560589}"/>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Prohibit Anglo immigration</a:t>
            </a:r>
          </a:p>
        </p:txBody>
      </p:sp>
      <p:sp>
        <p:nvSpPr>
          <p:cNvPr id="14" name="Rectangle: Rounded Corners 13">
            <a:extLst>
              <a:ext uri="{FF2B5EF4-FFF2-40B4-BE49-F238E27FC236}">
                <a16:creationId xmlns:a16="http://schemas.microsoft.com/office/drawing/2014/main" id="{F2E2952A-821E-7BA7-FC61-6E7114EEEE3B}"/>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Federalist vs. Centralist</a:t>
            </a:r>
          </a:p>
        </p:txBody>
      </p:sp>
      <p:sp>
        <p:nvSpPr>
          <p:cNvPr id="15" name="Rectangle: Rounded Corners 14">
            <a:extLst>
              <a:ext uri="{FF2B5EF4-FFF2-40B4-BE49-F238E27FC236}">
                <a16:creationId xmlns:a16="http://schemas.microsoft.com/office/drawing/2014/main" id="{EE3D1474-05C8-678D-57DA-39E911D2601A}"/>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1824 constitution</a:t>
            </a:r>
            <a:r>
              <a:rPr lang="en-US" sz="3600" dirty="0">
                <a:solidFill>
                  <a:prstClr val="white"/>
                </a:solidFill>
                <a:latin typeface="Gotham Book"/>
              </a:rPr>
              <a:t> abolished</a:t>
            </a:r>
            <a:endParaRPr kumimoji="0" lang="en-US" sz="3600" b="0" i="0" u="none" strike="noStrike" kern="1200" cap="none" spc="0" normalizeH="0" baseline="0" noProof="0" dirty="0">
              <a:ln>
                <a:noFill/>
              </a:ln>
              <a:solidFill>
                <a:prstClr val="white"/>
              </a:solidFill>
              <a:effectLst/>
              <a:uLnTx/>
              <a:uFillTx/>
              <a:latin typeface="Gotham Book"/>
              <a:ea typeface="+mn-ea"/>
              <a:cs typeface="+mn-cs"/>
            </a:endParaRPr>
          </a:p>
        </p:txBody>
      </p:sp>
      <p:sp>
        <p:nvSpPr>
          <p:cNvPr id="16" name="Rectangle: Rounded Corners 15">
            <a:extLst>
              <a:ext uri="{FF2B5EF4-FFF2-40B4-BE49-F238E27FC236}">
                <a16:creationId xmlns:a16="http://schemas.microsoft.com/office/drawing/2014/main" id="{047B43B0-E0B7-4C43-BEA9-766AB0EECE9B}"/>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r>
              <a:rPr lang="en-US" sz="3600" dirty="0">
                <a:solidFill>
                  <a:prstClr val="white"/>
                </a:solidFill>
                <a:latin typeface="Gotham Book"/>
              </a:rPr>
              <a:t>Conventions</a:t>
            </a:r>
            <a:r>
              <a:rPr kumimoji="0" lang="en-US" sz="3600" b="0" i="0" u="none" strike="noStrike" kern="1200" cap="none" spc="0" normalizeH="0" baseline="0" noProof="0" dirty="0">
                <a:ln>
                  <a:noFill/>
                </a:ln>
                <a:solidFill>
                  <a:prstClr val="white"/>
                </a:solidFill>
                <a:effectLst/>
                <a:uLnTx/>
                <a:uFillTx/>
                <a:latin typeface="Gotham Book"/>
                <a:ea typeface="+mn-ea"/>
                <a:cs typeface="+mn-cs"/>
              </a:rPr>
              <a:t> of 1832 &amp; 1833</a:t>
            </a:r>
          </a:p>
        </p:txBody>
      </p:sp>
      <p:pic>
        <p:nvPicPr>
          <p:cNvPr id="2" name="Graphic 1">
            <a:extLst>
              <a:ext uri="{FF2B5EF4-FFF2-40B4-BE49-F238E27FC236}">
                <a16:creationId xmlns:a16="http://schemas.microsoft.com/office/drawing/2014/main" id="{607ECD85-C8B9-3A2B-6D95-97982340FDE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2228660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E181A-BE8D-8AC5-B962-DC4034E813E1}"/>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4840E08E-96ED-9B4C-7131-CA567CFABE86}"/>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1CBDF5F5-C6C6-DA90-FC81-05DAC8F420D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F064B36F-BB56-9B1B-6265-CE8BCF41799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A7114DBC-EE36-C3E7-BD67-C7DF95F624F5}"/>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88E96D2-BD6E-C13A-BB57-7EEA7F00A3F6}"/>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7</a:t>
            </a:r>
          </a:p>
        </p:txBody>
      </p:sp>
      <p:sp>
        <p:nvSpPr>
          <p:cNvPr id="6" name="TextBox 5">
            <a:extLst>
              <a:ext uri="{FF2B5EF4-FFF2-40B4-BE49-F238E27FC236}">
                <a16:creationId xmlns:a16="http://schemas.microsoft.com/office/drawing/2014/main" id="{82246035-F21D-2A75-90DC-0BBBACC396A0}"/>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03E1E5C6-DAD7-44B8-EC74-23DE5B2056C0}"/>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prstClr val="white"/>
                </a:solidFill>
                <a:effectLst/>
                <a:uLnTx/>
                <a:uFillTx/>
                <a:latin typeface="Gotham Book"/>
                <a:ea typeface="+mn-ea"/>
                <a:cs typeface="+mn-cs"/>
              </a:rPr>
              <a:t>Conflict at Fort Anahuac</a:t>
            </a:r>
          </a:p>
        </p:txBody>
      </p:sp>
      <p:sp>
        <p:nvSpPr>
          <p:cNvPr id="12" name="Rectangle: Rounded Corners 11">
            <a:extLst>
              <a:ext uri="{FF2B5EF4-FFF2-40B4-BE49-F238E27FC236}">
                <a16:creationId xmlns:a16="http://schemas.microsoft.com/office/drawing/2014/main" id="{D67F39A3-FCE5-97C7-92BB-A65EC2DD8C5A}"/>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Request separate statehood</a:t>
            </a:r>
          </a:p>
        </p:txBody>
      </p:sp>
      <p:sp>
        <p:nvSpPr>
          <p:cNvPr id="13" name="Rectangle: Rounded Corners 12">
            <a:extLst>
              <a:ext uri="{FF2B5EF4-FFF2-40B4-BE49-F238E27FC236}">
                <a16:creationId xmlns:a16="http://schemas.microsoft.com/office/drawing/2014/main" id="{705B67A5-2D5D-33F7-2A73-7A15015EF90D}"/>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Turtle Bayou Resolutions</a:t>
            </a:r>
          </a:p>
        </p:txBody>
      </p:sp>
      <p:sp>
        <p:nvSpPr>
          <p:cNvPr id="14" name="Rectangle: Rounded Corners 13">
            <a:extLst>
              <a:ext uri="{FF2B5EF4-FFF2-40B4-BE49-F238E27FC236}">
                <a16:creationId xmlns:a16="http://schemas.microsoft.com/office/drawing/2014/main" id="{79652760-7D1C-7F4B-2A39-DB94CD6D36F5}"/>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“Come and    Take </a:t>
            </a:r>
            <a:r>
              <a:rPr lang="en-US" sz="3600" dirty="0">
                <a:solidFill>
                  <a:prstClr val="white"/>
                </a:solidFill>
                <a:latin typeface="Gotham Book"/>
              </a:rPr>
              <a:t>it” </a:t>
            </a:r>
            <a:endParaRPr kumimoji="0" lang="en-US" sz="3600" b="0" i="0" u="none" strike="noStrike" kern="1200" cap="none" spc="0" normalizeH="0" baseline="0" noProof="0" dirty="0">
              <a:ln>
                <a:noFill/>
              </a:ln>
              <a:solidFill>
                <a:prstClr val="white"/>
              </a:solidFill>
              <a:effectLst/>
              <a:uLnTx/>
              <a:uFillTx/>
              <a:latin typeface="Gotham Book"/>
              <a:ea typeface="+mn-ea"/>
              <a:cs typeface="+mn-cs"/>
            </a:endParaRPr>
          </a:p>
        </p:txBody>
      </p:sp>
      <p:sp>
        <p:nvSpPr>
          <p:cNvPr id="15" name="Rectangle: Rounded Corners 14">
            <a:extLst>
              <a:ext uri="{FF2B5EF4-FFF2-40B4-BE49-F238E27FC236}">
                <a16:creationId xmlns:a16="http://schemas.microsoft.com/office/drawing/2014/main" id="{BD2FA97D-23F2-0F5F-4ED9-55280BEB562A}"/>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Support Federalists</a:t>
            </a:r>
          </a:p>
        </p:txBody>
      </p:sp>
      <p:sp>
        <p:nvSpPr>
          <p:cNvPr id="16" name="Rectangle: Rounded Corners 15">
            <a:extLst>
              <a:ext uri="{FF2B5EF4-FFF2-40B4-BE49-F238E27FC236}">
                <a16:creationId xmlns:a16="http://schemas.microsoft.com/office/drawing/2014/main" id="{A56AF3BC-4047-C828-F10D-3F6D03CFB075}"/>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Gotham Book"/>
                <a:ea typeface="+mn-ea"/>
                <a:cs typeface="+mn-cs"/>
              </a:rPr>
              <a:t>Battle between Anglos and Mexican military</a:t>
            </a:r>
          </a:p>
        </p:txBody>
      </p:sp>
      <p:pic>
        <p:nvPicPr>
          <p:cNvPr id="2" name="Graphic 1">
            <a:extLst>
              <a:ext uri="{FF2B5EF4-FFF2-40B4-BE49-F238E27FC236}">
                <a16:creationId xmlns:a16="http://schemas.microsoft.com/office/drawing/2014/main" id="{CBC56805-D553-508E-1071-F23943FEFB0E}"/>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566327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0F0BC1F-961F-20E8-2CAA-6589862B59CA}"/>
              </a:ext>
            </a:extLst>
          </p:cNvPr>
          <p:cNvSpPr txBox="1">
            <a:spLocks noGrp="1"/>
          </p:cNvSpPr>
          <p:nvPr>
            <p:ph type="title"/>
          </p:nvPr>
        </p:nvSpPr>
        <p:spPr>
          <a:xfrm>
            <a:off x="1752600" y="13062"/>
            <a:ext cx="8989820"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Create Connections </a:t>
            </a:r>
            <a:r>
              <a:rPr lang="en-US" sz="6600" dirty="0">
                <a:solidFill>
                  <a:srgbClr val="0070C0"/>
                </a:solidFill>
                <a:latin typeface="Gotham Medium"/>
              </a:rPr>
              <a:t>6</a:t>
            </a:r>
          </a:p>
        </p:txBody>
      </p:sp>
      <p:sp>
        <p:nvSpPr>
          <p:cNvPr id="6" name="TextBox 5">
            <a:extLst>
              <a:ext uri="{FF2B5EF4-FFF2-40B4-BE49-F238E27FC236}">
                <a16:creationId xmlns:a16="http://schemas.microsoft.com/office/drawing/2014/main" id="{EA77E07A-AD45-D3F0-FD14-B1ACFADB0117}"/>
              </a:ext>
            </a:extLst>
          </p:cNvPr>
          <p:cNvSpPr txBox="1"/>
          <p:nvPr/>
        </p:nvSpPr>
        <p:spPr>
          <a:xfrm>
            <a:off x="413657" y="1763486"/>
            <a:ext cx="645522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E97132">
                    <a:lumMod val="75000"/>
                  </a:srgbClr>
                </a:solidFill>
                <a:effectLst/>
                <a:uLnTx/>
                <a:uFillTx/>
                <a:latin typeface="Aptos" panose="02110004020202020204"/>
                <a:ea typeface="+mn-ea"/>
                <a:cs typeface="+mn-cs"/>
              </a:rPr>
              <a:t>Now take a few minutes to add any information you can think of to your Mind Map.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7030A0"/>
                </a:solidFill>
                <a:effectLst/>
                <a:uLnTx/>
                <a:uFillTx/>
                <a:latin typeface="Aptos" panose="02110004020202020204"/>
                <a:ea typeface="+mn-ea"/>
                <a:cs typeface="+mn-cs"/>
              </a:rPr>
              <a:t>You can add facts, descriptions, explanations, cultural information, or anything else you can think of. </a:t>
            </a:r>
          </a:p>
        </p:txBody>
      </p:sp>
      <p:pic>
        <p:nvPicPr>
          <p:cNvPr id="11" name="Picture 10" descr="A drawing of a light bulb with yellow crumpled paper as its light">
            <a:extLst>
              <a:ext uri="{FF2B5EF4-FFF2-40B4-BE49-F238E27FC236}">
                <a16:creationId xmlns:a16="http://schemas.microsoft.com/office/drawing/2014/main" id="{60BB2820-356C-4D06-41F5-8ED32804B53E}"/>
              </a:ext>
            </a:extLst>
          </p:cNvPr>
          <p:cNvPicPr>
            <a:picLocks noChangeAspect="1"/>
          </p:cNvPicPr>
          <p:nvPr/>
        </p:nvPicPr>
        <p:blipFill rotWithShape="1">
          <a:blip r:embed="rId4">
            <a:extLst>
              <a:ext uri="{28A0092B-C50C-407E-A947-70E740481C1C}">
                <a14:useLocalDpi xmlns:a14="http://schemas.microsoft.com/office/drawing/2010/main" val="0"/>
              </a:ext>
            </a:extLst>
          </a:blip>
          <a:srcRect l="15923" b="-2260"/>
          <a:stretch/>
        </p:blipFill>
        <p:spPr>
          <a:xfrm>
            <a:off x="6237514" y="1854305"/>
            <a:ext cx="5431972" cy="4404464"/>
          </a:xfrm>
          <a:prstGeom prst="rect">
            <a:avLst/>
          </a:prstGeom>
        </p:spPr>
      </p:pic>
    </p:spTree>
    <p:extLst>
      <p:ext uri="{BB962C8B-B14F-4D97-AF65-F5344CB8AC3E}">
        <p14:creationId xmlns:p14="http://schemas.microsoft.com/office/powerpoint/2010/main" val="619608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5DAF539-3E9E-70C5-BF34-5CEE21EDB4C4}"/>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5923" b="-2260"/>
          <a:stretch/>
        </p:blipFill>
        <p:spPr>
          <a:xfrm>
            <a:off x="6873175" y="1854305"/>
            <a:ext cx="5431972" cy="4404464"/>
          </a:xfrm>
          <a:prstGeom prst="rect">
            <a:avLst/>
          </a:prstGeom>
        </p:spPr>
      </p:pic>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0F0BC1F-961F-20E8-2CAA-6589862B59CA}"/>
              </a:ext>
            </a:extLst>
          </p:cNvPr>
          <p:cNvSpPr txBox="1">
            <a:spLocks noGrp="1"/>
          </p:cNvSpPr>
          <p:nvPr>
            <p:ph type="title"/>
          </p:nvPr>
        </p:nvSpPr>
        <p:spPr>
          <a:xfrm>
            <a:off x="1752600" y="13062"/>
            <a:ext cx="8989820"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Exit Ticket</a:t>
            </a:r>
            <a:endParaRPr lang="en-US" sz="6600" dirty="0">
              <a:solidFill>
                <a:schemeClr val="accent5">
                  <a:lumMod val="75000"/>
                </a:schemeClr>
              </a:solidFill>
              <a:latin typeface="Gotham Medium"/>
            </a:endParaRPr>
          </a:p>
        </p:txBody>
      </p:sp>
      <p:sp>
        <p:nvSpPr>
          <p:cNvPr id="6" name="TextBox 5">
            <a:extLst>
              <a:ext uri="{FF2B5EF4-FFF2-40B4-BE49-F238E27FC236}">
                <a16:creationId xmlns:a16="http://schemas.microsoft.com/office/drawing/2014/main" id="{EA77E07A-AD45-D3F0-FD14-B1ACFADB0117}"/>
              </a:ext>
            </a:extLst>
          </p:cNvPr>
          <p:cNvSpPr txBox="1"/>
          <p:nvPr/>
        </p:nvSpPr>
        <p:spPr>
          <a:xfrm>
            <a:off x="2068284" y="2220686"/>
            <a:ext cx="5127174"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E97132">
                    <a:lumMod val="75000"/>
                  </a:srgbClr>
                </a:solidFill>
                <a:effectLst/>
                <a:uLnTx/>
                <a:uFillTx/>
                <a:latin typeface="Aptos" panose="02110004020202020204"/>
                <a:ea typeface="+mn-ea"/>
                <a:cs typeface="+mn-cs"/>
              </a:rPr>
              <a:t>Complete the sentence summarizing the main idea from our unit.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7030A0"/>
                </a:solidFill>
                <a:effectLst/>
                <a:uLnTx/>
                <a:uFillTx/>
                <a:latin typeface="Aptos" panose="02110004020202020204"/>
                <a:ea typeface="+mn-ea"/>
                <a:cs typeface="+mn-cs"/>
              </a:rPr>
              <a:t>Discuss with a partner. </a:t>
            </a:r>
          </a:p>
        </p:txBody>
      </p:sp>
      <p:pic>
        <p:nvPicPr>
          <p:cNvPr id="2" name="Graphic 1">
            <a:extLst>
              <a:ext uri="{FF2B5EF4-FFF2-40B4-BE49-F238E27FC236}">
                <a16:creationId xmlns:a16="http://schemas.microsoft.com/office/drawing/2014/main" id="{3019F22C-F0FD-2F72-0047-B9523F6EA98B}"/>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14787" y="3299269"/>
            <a:ext cx="925793" cy="925793"/>
          </a:xfrm>
          <a:prstGeom prst="rect">
            <a:avLst/>
          </a:prstGeom>
        </p:spPr>
      </p:pic>
      <p:pic>
        <p:nvPicPr>
          <p:cNvPr id="3" name="Graphic 2">
            <a:extLst>
              <a:ext uri="{FF2B5EF4-FFF2-40B4-BE49-F238E27FC236}">
                <a16:creationId xmlns:a16="http://schemas.microsoft.com/office/drawing/2014/main" id="{4736E241-E386-3A64-0EDF-D4862D77AD94}"/>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0100" y="2024743"/>
            <a:ext cx="1071092" cy="1071092"/>
          </a:xfrm>
          <a:prstGeom prst="rect">
            <a:avLst/>
          </a:prstGeom>
        </p:spPr>
      </p:pic>
      <p:pic>
        <p:nvPicPr>
          <p:cNvPr id="8" name="Graphic 7">
            <a:extLst>
              <a:ext uri="{FF2B5EF4-FFF2-40B4-BE49-F238E27FC236}">
                <a16:creationId xmlns:a16="http://schemas.microsoft.com/office/drawing/2014/main" id="{9BFDB923-AE36-A6F2-D54E-FADE5FAF9A17}"/>
              </a:ext>
              <a:ext uri="{C183D7F6-B498-43B3-948B-1728B52AA6E4}">
                <adec:decorative xmlns:adec="http://schemas.microsoft.com/office/drawing/2017/decorative" val="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4419" y="4436813"/>
            <a:ext cx="842453" cy="842453"/>
          </a:xfrm>
          <a:prstGeom prst="rect">
            <a:avLst/>
          </a:prstGeom>
        </p:spPr>
      </p:pic>
    </p:spTree>
    <p:extLst>
      <p:ext uri="{BB962C8B-B14F-4D97-AF65-F5344CB8AC3E}">
        <p14:creationId xmlns:p14="http://schemas.microsoft.com/office/powerpoint/2010/main" val="1734487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0F0BC1F-961F-20E8-2CAA-6589862B59CA}"/>
              </a:ext>
            </a:extLst>
          </p:cNvPr>
          <p:cNvSpPr txBox="1">
            <a:spLocks noGrp="1"/>
          </p:cNvSpPr>
          <p:nvPr>
            <p:ph type="title"/>
          </p:nvPr>
        </p:nvSpPr>
        <p:spPr>
          <a:xfrm>
            <a:off x="1752600" y="13062"/>
            <a:ext cx="8989820"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Share your response</a:t>
            </a:r>
            <a:endParaRPr lang="en-US" sz="6600" dirty="0">
              <a:solidFill>
                <a:schemeClr val="accent5">
                  <a:lumMod val="75000"/>
                </a:schemeClr>
              </a:solidFill>
              <a:latin typeface="Gotham Medium"/>
            </a:endParaRPr>
          </a:p>
        </p:txBody>
      </p:sp>
      <p:pic>
        <p:nvPicPr>
          <p:cNvPr id="2" name="Graphic 1">
            <a:extLst>
              <a:ext uri="{FF2B5EF4-FFF2-40B4-BE49-F238E27FC236}">
                <a16:creationId xmlns:a16="http://schemas.microsoft.com/office/drawing/2014/main" id="{3019F22C-F0FD-2F72-0047-B9523F6EA98B}"/>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10696" y="2341326"/>
            <a:ext cx="925793" cy="925793"/>
          </a:xfrm>
          <a:prstGeom prst="rect">
            <a:avLst/>
          </a:prstGeom>
        </p:spPr>
      </p:pic>
      <p:pic>
        <p:nvPicPr>
          <p:cNvPr id="3" name="Graphic 2">
            <a:extLst>
              <a:ext uri="{FF2B5EF4-FFF2-40B4-BE49-F238E27FC236}">
                <a16:creationId xmlns:a16="http://schemas.microsoft.com/office/drawing/2014/main" id="{4736E241-E386-3A64-0EDF-D4862D77AD94}"/>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32570" y="1001518"/>
            <a:ext cx="1071092" cy="1071092"/>
          </a:xfrm>
          <a:prstGeom prst="rect">
            <a:avLst/>
          </a:prstGeom>
        </p:spPr>
      </p:pic>
      <p:pic>
        <p:nvPicPr>
          <p:cNvPr id="8" name="Graphic 7">
            <a:extLst>
              <a:ext uri="{FF2B5EF4-FFF2-40B4-BE49-F238E27FC236}">
                <a16:creationId xmlns:a16="http://schemas.microsoft.com/office/drawing/2014/main" id="{9BFDB923-AE36-A6F2-D54E-FADE5FAF9A17}"/>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01192" y="2964678"/>
            <a:ext cx="1477141" cy="1477141"/>
          </a:xfrm>
          <a:prstGeom prst="rect">
            <a:avLst/>
          </a:prstGeom>
        </p:spPr>
      </p:pic>
      <p:sp>
        <p:nvSpPr>
          <p:cNvPr id="11" name="Speech Bubble: Rectangle with Corners Rounded 10">
            <a:extLst>
              <a:ext uri="{FF2B5EF4-FFF2-40B4-BE49-F238E27FC236}">
                <a16:creationId xmlns:a16="http://schemas.microsoft.com/office/drawing/2014/main" id="{C1E654D8-A909-6C49-4ECD-508AE97385DF}"/>
              </a:ext>
            </a:extLst>
          </p:cNvPr>
          <p:cNvSpPr/>
          <p:nvPr/>
        </p:nvSpPr>
        <p:spPr>
          <a:xfrm>
            <a:off x="3864429" y="2341326"/>
            <a:ext cx="7326085" cy="2219788"/>
          </a:xfrm>
          <a:prstGeom prst="wedgeRoundRectCallout">
            <a:avLst>
              <a:gd name="adj1" fmla="val -71145"/>
              <a:gd name="adj2" fmla="val 29871"/>
              <a:gd name="adj3" fmla="val 16667"/>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The ___________ is primarily characterized by __________</a:t>
            </a:r>
          </a:p>
        </p:txBody>
      </p:sp>
    </p:spTree>
    <p:extLst>
      <p:ext uri="{BB962C8B-B14F-4D97-AF65-F5344CB8AC3E}">
        <p14:creationId xmlns:p14="http://schemas.microsoft.com/office/powerpoint/2010/main" val="280364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5"/>
          <p:cNvSpPr txBox="1">
            <a:spLocks noGrp="1"/>
          </p:cNvSpPr>
          <p:nvPr>
            <p:ph type="title"/>
          </p:nvPr>
        </p:nvSpPr>
        <p:spPr>
          <a:xfrm>
            <a:off x="1817915" y="13061"/>
            <a:ext cx="8752114" cy="15871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dirty="0">
                <a:latin typeface="Gotham Medium"/>
              </a:rPr>
              <a:t>Warm-up:</a:t>
            </a:r>
            <a:br>
              <a:rPr lang="en-US" dirty="0">
                <a:latin typeface="Gotham Medium"/>
              </a:rPr>
            </a:br>
            <a:r>
              <a:rPr lang="en-US" sz="3600" dirty="0">
                <a:latin typeface="Gotham Medium"/>
              </a:rPr>
              <a:t>Follow the directions on your warm-up </a:t>
            </a:r>
            <a:endParaRPr lang="en-US" dirty="0">
              <a:latin typeface="Gotham Medium"/>
            </a:endParaRPr>
          </a:p>
        </p:txBody>
      </p:sp>
      <p:sp>
        <p:nvSpPr>
          <p:cNvPr id="4" name="TextBox 3">
            <a:extLst>
              <a:ext uri="{FF2B5EF4-FFF2-40B4-BE49-F238E27FC236}">
                <a16:creationId xmlns:a16="http://schemas.microsoft.com/office/drawing/2014/main" id="{E48F479A-6511-B2FC-9BD1-CE4F96706620}"/>
              </a:ext>
            </a:extLst>
          </p:cNvPr>
          <p:cNvSpPr txBox="1"/>
          <p:nvPr/>
        </p:nvSpPr>
        <p:spPr>
          <a:xfrm>
            <a:off x="2601685" y="1679341"/>
            <a:ext cx="4091552" cy="5016758"/>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0070C0"/>
                </a:solidFill>
                <a:effectLst/>
                <a:uLnTx/>
                <a:uFillTx/>
                <a:latin typeface="Gotham Book"/>
                <a:ea typeface="+mn-ea"/>
                <a:cs typeface="+mn-cs"/>
              </a:rPr>
              <a:t>Use the word bank provided to fill in the small mind map on your warm-up.</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C00000"/>
                </a:solidFill>
                <a:effectLst/>
                <a:uLnTx/>
                <a:uFillTx/>
                <a:latin typeface="Gotham Book"/>
                <a:ea typeface="+mn-ea"/>
                <a:cs typeface="+mn-cs"/>
              </a:rPr>
              <a:t>Place each term where you think it fits best in your mind map.</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srgbClr val="7030A0"/>
                </a:solidFill>
                <a:effectLst/>
                <a:uLnTx/>
                <a:uFillTx/>
                <a:latin typeface="Gotham Book"/>
                <a:ea typeface="+mn-ea"/>
                <a:cs typeface="+mn-cs"/>
              </a:rPr>
              <a:t>Discuss with a partner.</a:t>
            </a:r>
          </a:p>
        </p:txBody>
      </p:sp>
      <p:pic>
        <p:nvPicPr>
          <p:cNvPr id="2" name="Picture 1" descr="A diagram of the small mind map from the warm-up.&#10;&#10;Box number 1 is the primary topic.&#10;Box number 2 connects to number 1 as a subtopic.&#10;Box number 3 connects to number 2 as an example or additional information of number 2.&#10;&#10;Box number 4 connects directly to number 1 as a second subtopic. &#10;Box number 5 connects to 4 as an example or additional information of box 4.">
            <a:extLst>
              <a:ext uri="{FF2B5EF4-FFF2-40B4-BE49-F238E27FC236}">
                <a16:creationId xmlns:a16="http://schemas.microsoft.com/office/drawing/2014/main" id="{4F1BC701-A12E-EFB3-034B-4457D03C8953}"/>
              </a:ext>
            </a:extLst>
          </p:cNvPr>
          <p:cNvPicPr>
            <a:picLocks noChangeAspect="1"/>
          </p:cNvPicPr>
          <p:nvPr/>
        </p:nvPicPr>
        <p:blipFill>
          <a:blip r:embed="rId2"/>
          <a:stretch>
            <a:fillRect/>
          </a:stretch>
        </p:blipFill>
        <p:spPr>
          <a:xfrm>
            <a:off x="6096000" y="2525969"/>
            <a:ext cx="5901571" cy="3323500"/>
          </a:xfrm>
          <a:prstGeom prst="rect">
            <a:avLst/>
          </a:prstGeom>
        </p:spPr>
      </p:pic>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a:off x="0" y="-2"/>
            <a:ext cx="1524002" cy="6858002"/>
          </a:xfrm>
          <a:prstGeom prst="rect">
            <a:avLst/>
          </a:prstGeom>
          <a:solidFill>
            <a:srgbClr val="057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6" name="Picture 5">
            <a:extLst>
              <a:ext uri="{FF2B5EF4-FFF2-40B4-BE49-F238E27FC236}">
                <a16:creationId xmlns:a16="http://schemas.microsoft.com/office/drawing/2014/main" id="{9CA5ACA2-3436-B048-BAB2-05A7A5B3BADB}"/>
              </a:ext>
              <a:ext uri="{C183D7F6-B498-43B3-948B-1728B52AA6E4}">
                <adec:decorative xmlns:adec="http://schemas.microsoft.com/office/drawing/2017/decorative" val="1"/>
              </a:ext>
            </a:extLst>
          </p:cNvPr>
          <p:cNvPicPr>
            <a:picLocks noChangeAspect="1"/>
          </p:cNvPicPr>
          <p:nvPr/>
        </p:nvPicPr>
        <p:blipFill rotWithShape="1">
          <a:blip r:embed="rId3">
            <a:alphaModFix amt="24000"/>
            <a:lum bright="31000"/>
          </a:blip>
          <a:srcRect l="8724" t="84492" b="1647"/>
          <a:stretch/>
        </p:blipFill>
        <p:spPr>
          <a:xfrm rot="5400000">
            <a:off x="-2656751" y="2677256"/>
            <a:ext cx="6858003" cy="1503485"/>
          </a:xfrm>
          <a:prstGeom prst="rect">
            <a:avLst/>
          </a:prstGeom>
          <a:effectLst>
            <a:glow>
              <a:schemeClr val="accent1">
                <a:alpha val="40000"/>
              </a:schemeClr>
            </a:glow>
            <a:reflection blurRad="952500" stA="0" endPos="94000" dist="1181100" dir="5400000" sy="-100000" algn="bl" rotWithShape="0"/>
          </a:effectLst>
        </p:spPr>
      </p:pic>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0514" y="0"/>
            <a:ext cx="1503485" cy="1503485"/>
          </a:xfrm>
          <a:prstGeom prst="rect">
            <a:avLst/>
          </a:prstGeom>
        </p:spPr>
      </p:pic>
      <p:pic>
        <p:nvPicPr>
          <p:cNvPr id="8" name="Content Placeholder 3">
            <a:extLst>
              <a:ext uri="{FF2B5EF4-FFF2-40B4-BE49-F238E27FC236}">
                <a16:creationId xmlns:a16="http://schemas.microsoft.com/office/drawing/2014/main" id="{D0DFCA26-F947-4F47-A71A-87D2B4E67CD6}"/>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73529" y="5627077"/>
            <a:ext cx="976941" cy="994812"/>
          </a:xfrm>
          <a:prstGeom prst="rect">
            <a:avLst/>
          </a:prstGeom>
        </p:spPr>
      </p:pic>
      <p:sp>
        <p:nvSpPr>
          <p:cNvPr id="12" name="TextBox 11">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9" name="Graphic 8">
            <a:extLst>
              <a:ext uri="{FF2B5EF4-FFF2-40B4-BE49-F238E27FC236}">
                <a16:creationId xmlns:a16="http://schemas.microsoft.com/office/drawing/2014/main" id="{6786F8BF-EF70-BB60-B669-4CFBDCF66EB2}"/>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44502" y="1828800"/>
            <a:ext cx="1071092" cy="1071092"/>
          </a:xfrm>
          <a:prstGeom prst="rect">
            <a:avLst/>
          </a:prstGeom>
        </p:spPr>
      </p:pic>
      <p:pic>
        <p:nvPicPr>
          <p:cNvPr id="10" name="Graphic 9">
            <a:extLst>
              <a:ext uri="{FF2B5EF4-FFF2-40B4-BE49-F238E27FC236}">
                <a16:creationId xmlns:a16="http://schemas.microsoft.com/office/drawing/2014/main" id="{F3361E40-39DB-4E42-CC37-C2D1A1A06534}"/>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99947" y="3724823"/>
            <a:ext cx="925793" cy="925793"/>
          </a:xfrm>
          <a:prstGeom prst="rect">
            <a:avLst/>
          </a:prstGeom>
        </p:spPr>
      </p:pic>
      <p:pic>
        <p:nvPicPr>
          <p:cNvPr id="13" name="Graphic 12">
            <a:extLst>
              <a:ext uri="{FF2B5EF4-FFF2-40B4-BE49-F238E27FC236}">
                <a16:creationId xmlns:a16="http://schemas.microsoft.com/office/drawing/2014/main" id="{68C76BFB-8B4D-785E-B1F1-7AB1D2897A8C}"/>
              </a:ext>
              <a:ext uri="{C183D7F6-B498-43B3-948B-1728B52AA6E4}">
                <adec:decorative xmlns:adec="http://schemas.microsoft.com/office/drawing/2017/decorative" val="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546323" y="5779436"/>
            <a:ext cx="842453" cy="842453"/>
          </a:xfrm>
          <a:prstGeom prst="rect">
            <a:avLst/>
          </a:prstGeom>
        </p:spPr>
      </p:pic>
    </p:spTree>
    <p:extLst>
      <p:ext uri="{BB962C8B-B14F-4D97-AF65-F5344CB8AC3E}">
        <p14:creationId xmlns:p14="http://schemas.microsoft.com/office/powerpoint/2010/main" val="121113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a:off x="0" y="-2"/>
            <a:ext cx="1524002" cy="6858002"/>
          </a:xfrm>
          <a:prstGeom prst="rect">
            <a:avLst/>
          </a:prstGeom>
          <a:solidFill>
            <a:srgbClr val="057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6" name="Picture 5">
            <a:extLst>
              <a:ext uri="{FF2B5EF4-FFF2-40B4-BE49-F238E27FC236}">
                <a16:creationId xmlns:a16="http://schemas.microsoft.com/office/drawing/2014/main" id="{9CA5ACA2-3436-B048-BAB2-05A7A5B3BADB}"/>
              </a:ext>
              <a:ext uri="{C183D7F6-B498-43B3-948B-1728B52AA6E4}">
                <adec:decorative xmlns:adec="http://schemas.microsoft.com/office/drawing/2017/decorative" val="1"/>
              </a:ext>
            </a:extLst>
          </p:cNvPr>
          <p:cNvPicPr>
            <a:picLocks noChangeAspect="1"/>
          </p:cNvPicPr>
          <p:nvPr/>
        </p:nvPicPr>
        <p:blipFill rotWithShape="1">
          <a:blip r:embed="rId2">
            <a:alphaModFix amt="24000"/>
            <a:lum bright="31000"/>
          </a:blip>
          <a:srcRect l="8724" t="84492" b="1647"/>
          <a:stretch/>
        </p:blipFill>
        <p:spPr>
          <a:xfrm rot="5400000">
            <a:off x="-2656751" y="2677256"/>
            <a:ext cx="6858003" cy="1503485"/>
          </a:xfrm>
          <a:prstGeom prst="rect">
            <a:avLst/>
          </a:prstGeom>
          <a:effectLst>
            <a:glow>
              <a:schemeClr val="accent1">
                <a:alpha val="40000"/>
              </a:schemeClr>
            </a:glow>
            <a:reflection blurRad="952500" stA="0" endPos="94000" dist="1181100" dir="5400000" sy="-100000" algn="bl" rotWithShape="0"/>
          </a:effectLst>
        </p:spPr>
      </p:pic>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514" y="0"/>
            <a:ext cx="1503485" cy="1503485"/>
          </a:xfrm>
          <a:prstGeom prst="rect">
            <a:avLst/>
          </a:prstGeom>
        </p:spPr>
      </p:pic>
      <p:pic>
        <p:nvPicPr>
          <p:cNvPr id="8" name="Content Placeholder 3">
            <a:extLst>
              <a:ext uri="{FF2B5EF4-FFF2-40B4-BE49-F238E27FC236}">
                <a16:creationId xmlns:a16="http://schemas.microsoft.com/office/drawing/2014/main" id="{D0DFCA26-F947-4F47-A71A-87D2B4E67CD6}"/>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73529" y="5627077"/>
            <a:ext cx="976941" cy="994812"/>
          </a:xfrm>
          <a:prstGeom prst="rect">
            <a:avLst/>
          </a:prstGeom>
        </p:spPr>
      </p:pic>
      <p:sp>
        <p:nvSpPr>
          <p:cNvPr id="11" name="Title 5"/>
          <p:cNvSpPr txBox="1">
            <a:spLocks noGrp="1"/>
          </p:cNvSpPr>
          <p:nvPr>
            <p:ph type="title"/>
          </p:nvPr>
        </p:nvSpPr>
        <p:spPr>
          <a:xfrm>
            <a:off x="2314304" y="13061"/>
            <a:ext cx="8240486" cy="11299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400" dirty="0">
                <a:latin typeface="Gotham Medium"/>
              </a:rPr>
              <a:t>Share with the class</a:t>
            </a:r>
          </a:p>
        </p:txBody>
      </p:sp>
      <p:sp>
        <p:nvSpPr>
          <p:cNvPr id="12" name="TextBox 11">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2" name="Speech Bubble: Rectangle with Corners Rounded 1">
            <a:extLst>
              <a:ext uri="{FF2B5EF4-FFF2-40B4-BE49-F238E27FC236}">
                <a16:creationId xmlns:a16="http://schemas.microsoft.com/office/drawing/2014/main" id="{98D922C6-53E1-D7C7-3DDA-CDB33095E870}"/>
              </a:ext>
            </a:extLst>
          </p:cNvPr>
          <p:cNvSpPr/>
          <p:nvPr/>
        </p:nvSpPr>
        <p:spPr>
          <a:xfrm>
            <a:off x="3886200" y="1371599"/>
            <a:ext cx="8153400" cy="1371601"/>
          </a:xfrm>
          <a:prstGeom prst="wedgeRoundRectCallout">
            <a:avLst>
              <a:gd name="adj1" fmla="val -60745"/>
              <a:gd name="adj2" fmla="val 33282"/>
              <a:gd name="adj3" fmla="val 16667"/>
            </a:avLst>
          </a:prstGeom>
          <a:solidFill>
            <a:srgbClr val="0070C0"/>
          </a:solidFill>
          <a:effectLst>
            <a:outerShdw blurRad="50800" dist="50800" dir="79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I think the primary topic in box number </a:t>
            </a:r>
            <a:r>
              <a:rPr kumimoji="0" lang="en-US" sz="3600" b="0" i="0" u="none" strike="noStrike" kern="1200" cap="none" spc="0" normalizeH="0" baseline="0" noProof="0" dirty="0">
                <a:ln>
                  <a:noFill/>
                </a:ln>
                <a:solidFill>
                  <a:srgbClr val="FFFF00"/>
                </a:solidFill>
                <a:effectLst/>
                <a:uLnTx/>
                <a:uFillTx/>
                <a:latin typeface="Aptos" panose="02110004020202020204"/>
                <a:ea typeface="+mn-ea"/>
                <a:cs typeface="+mn-cs"/>
              </a:rPr>
              <a:t>one</a:t>
            </a: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 is _______</a:t>
            </a:r>
          </a:p>
        </p:txBody>
      </p:sp>
      <p:pic>
        <p:nvPicPr>
          <p:cNvPr id="3" name="Graphic 2">
            <a:extLst>
              <a:ext uri="{FF2B5EF4-FFF2-40B4-BE49-F238E27FC236}">
                <a16:creationId xmlns:a16="http://schemas.microsoft.com/office/drawing/2014/main" id="{BBC7A152-A73E-D936-1EFE-CF729F0C8139}"/>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94114" y="1628548"/>
            <a:ext cx="1070090" cy="1070090"/>
          </a:xfrm>
          <a:prstGeom prst="rect">
            <a:avLst/>
          </a:prstGeom>
        </p:spPr>
      </p:pic>
      <p:sp>
        <p:nvSpPr>
          <p:cNvPr id="4" name="Speech Bubble: Rectangle with Corners Rounded 3">
            <a:extLst>
              <a:ext uri="{FF2B5EF4-FFF2-40B4-BE49-F238E27FC236}">
                <a16:creationId xmlns:a16="http://schemas.microsoft.com/office/drawing/2014/main" id="{0676B0D9-6199-E9DA-5EF3-4BFD1B3BFF9C}"/>
              </a:ext>
            </a:extLst>
          </p:cNvPr>
          <p:cNvSpPr/>
          <p:nvPr/>
        </p:nvSpPr>
        <p:spPr>
          <a:xfrm>
            <a:off x="1894114" y="3125144"/>
            <a:ext cx="8153400" cy="1371601"/>
          </a:xfrm>
          <a:prstGeom prst="wedgeRoundRectCallout">
            <a:avLst>
              <a:gd name="adj1" fmla="val 61418"/>
              <a:gd name="adj2" fmla="val 31695"/>
              <a:gd name="adj3" fmla="val 16667"/>
            </a:avLst>
          </a:prstGeom>
          <a:solidFill>
            <a:srgbClr val="0070C0"/>
          </a:solidFill>
          <a:effectLst>
            <a:outerShdw blurRad="50800" dist="50800" dir="79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I think the subtopic in box number </a:t>
            </a:r>
            <a:r>
              <a:rPr kumimoji="0" lang="en-US" sz="3600" b="0" i="0" u="none" strike="noStrike" kern="1200" cap="none" spc="0" normalizeH="0" baseline="0" noProof="0" dirty="0">
                <a:ln>
                  <a:noFill/>
                </a:ln>
                <a:solidFill>
                  <a:srgbClr val="FFFF00"/>
                </a:solidFill>
                <a:effectLst/>
                <a:uLnTx/>
                <a:uFillTx/>
                <a:latin typeface="Aptos" panose="02110004020202020204"/>
                <a:ea typeface="+mn-ea"/>
                <a:cs typeface="+mn-cs"/>
              </a:rPr>
              <a:t>two</a:t>
            </a: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 is ____, and box number </a:t>
            </a:r>
            <a:r>
              <a:rPr kumimoji="0" lang="en-US" sz="3600" b="0" i="0" u="none" strike="noStrike" kern="1200" cap="none" spc="0" normalizeH="0" baseline="0" noProof="0" dirty="0">
                <a:ln>
                  <a:noFill/>
                </a:ln>
                <a:solidFill>
                  <a:srgbClr val="FFFF00"/>
                </a:solidFill>
                <a:effectLst/>
                <a:uLnTx/>
                <a:uFillTx/>
                <a:latin typeface="Aptos" panose="02110004020202020204"/>
                <a:ea typeface="+mn-ea"/>
                <a:cs typeface="+mn-cs"/>
              </a:rPr>
              <a:t>three</a:t>
            </a: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 is ____</a:t>
            </a:r>
          </a:p>
        </p:txBody>
      </p:sp>
      <p:pic>
        <p:nvPicPr>
          <p:cNvPr id="9" name="Graphic 8">
            <a:extLst>
              <a:ext uri="{FF2B5EF4-FFF2-40B4-BE49-F238E27FC236}">
                <a16:creationId xmlns:a16="http://schemas.microsoft.com/office/drawing/2014/main" id="{0E9A67FA-8A18-B373-13B2-281826474CAB}"/>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69510" y="3486411"/>
            <a:ext cx="1070090" cy="1070090"/>
          </a:xfrm>
          <a:prstGeom prst="rect">
            <a:avLst/>
          </a:prstGeom>
        </p:spPr>
      </p:pic>
      <p:sp>
        <p:nvSpPr>
          <p:cNvPr id="10" name="Speech Bubble: Rectangle with Corners Rounded 9">
            <a:extLst>
              <a:ext uri="{FF2B5EF4-FFF2-40B4-BE49-F238E27FC236}">
                <a16:creationId xmlns:a16="http://schemas.microsoft.com/office/drawing/2014/main" id="{C62B1265-A865-B8BE-143D-F717E871345D}"/>
              </a:ext>
            </a:extLst>
          </p:cNvPr>
          <p:cNvSpPr/>
          <p:nvPr/>
        </p:nvSpPr>
        <p:spPr>
          <a:xfrm>
            <a:off x="1894114" y="4752882"/>
            <a:ext cx="8153400" cy="1371601"/>
          </a:xfrm>
          <a:prstGeom prst="wedgeRoundRectCallout">
            <a:avLst>
              <a:gd name="adj1" fmla="val 61418"/>
              <a:gd name="adj2" fmla="val 31695"/>
              <a:gd name="adj3" fmla="val 16667"/>
            </a:avLst>
          </a:prstGeom>
          <a:solidFill>
            <a:srgbClr val="0070C0"/>
          </a:solidFill>
          <a:effectLst>
            <a:outerShdw blurRad="50800" dist="50800" dir="792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I think the subtopic in box number </a:t>
            </a:r>
            <a:r>
              <a:rPr kumimoji="0" lang="en-US" sz="3600" b="0" i="0" u="none" strike="noStrike" kern="1200" cap="none" spc="0" normalizeH="0" baseline="0" noProof="0" dirty="0">
                <a:ln>
                  <a:noFill/>
                </a:ln>
                <a:solidFill>
                  <a:srgbClr val="FFFF00"/>
                </a:solidFill>
                <a:effectLst/>
                <a:uLnTx/>
                <a:uFillTx/>
                <a:latin typeface="Aptos" panose="02110004020202020204"/>
                <a:ea typeface="+mn-ea"/>
                <a:cs typeface="+mn-cs"/>
              </a:rPr>
              <a:t>four</a:t>
            </a: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 is ____, and box number </a:t>
            </a:r>
            <a:r>
              <a:rPr kumimoji="0" lang="en-US" sz="3600" b="0" i="0" u="none" strike="noStrike" kern="1200" cap="none" spc="0" normalizeH="0" baseline="0" noProof="0" dirty="0">
                <a:ln>
                  <a:noFill/>
                </a:ln>
                <a:solidFill>
                  <a:srgbClr val="FFFF00"/>
                </a:solidFill>
                <a:effectLst/>
                <a:uLnTx/>
                <a:uFillTx/>
                <a:latin typeface="Aptos" panose="02110004020202020204"/>
                <a:ea typeface="+mn-ea"/>
                <a:cs typeface="+mn-cs"/>
              </a:rPr>
              <a:t>five</a:t>
            </a:r>
            <a:r>
              <a:rPr kumimoji="0" lang="en-US" sz="3600" b="0" i="0" u="none" strike="noStrike" kern="1200" cap="none" spc="0" normalizeH="0" baseline="0" noProof="0" dirty="0">
                <a:ln>
                  <a:noFill/>
                </a:ln>
                <a:solidFill>
                  <a:prstClr val="white"/>
                </a:solidFill>
                <a:effectLst/>
                <a:uLnTx/>
                <a:uFillTx/>
                <a:latin typeface="Aptos" panose="02110004020202020204"/>
                <a:ea typeface="+mn-ea"/>
                <a:cs typeface="+mn-cs"/>
              </a:rPr>
              <a:t> is ____</a:t>
            </a:r>
          </a:p>
        </p:txBody>
      </p:sp>
      <p:pic>
        <p:nvPicPr>
          <p:cNvPr id="13" name="Graphic 12">
            <a:extLst>
              <a:ext uri="{FF2B5EF4-FFF2-40B4-BE49-F238E27FC236}">
                <a16:creationId xmlns:a16="http://schemas.microsoft.com/office/drawing/2014/main" id="{66B3C755-43BC-B431-95ED-BEDD7EC5CE0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969510" y="5092032"/>
            <a:ext cx="1070090" cy="1070090"/>
          </a:xfrm>
          <a:prstGeom prst="rect">
            <a:avLst/>
          </a:prstGeom>
        </p:spPr>
      </p:pic>
    </p:spTree>
    <p:extLst>
      <p:ext uri="{BB962C8B-B14F-4D97-AF65-F5344CB8AC3E}">
        <p14:creationId xmlns:p14="http://schemas.microsoft.com/office/powerpoint/2010/main" val="151593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26671" y="-5351588"/>
            <a:ext cx="1524002" cy="12206659"/>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11" name="TextBox 10">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Title 5">
            <a:extLst>
              <a:ext uri="{FF2B5EF4-FFF2-40B4-BE49-F238E27FC236}">
                <a16:creationId xmlns:a16="http://schemas.microsoft.com/office/drawing/2014/main" id="{5376B541-C1FA-BF6E-B5FD-A0BCF1D0BE84}"/>
              </a:ext>
            </a:extLst>
          </p:cNvPr>
          <p:cNvSpPr txBox="1">
            <a:spLocks noGrp="1"/>
          </p:cNvSpPr>
          <p:nvPr>
            <p:ph type="title"/>
          </p:nvPr>
        </p:nvSpPr>
        <p:spPr>
          <a:xfrm>
            <a:off x="1935479" y="13062"/>
            <a:ext cx="8240486" cy="13803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0" dirty="0">
                <a:solidFill>
                  <a:schemeClr val="bg1"/>
                </a:solidFill>
                <a:latin typeface="Gotham Medium"/>
              </a:rPr>
              <a:t>Essential Question</a:t>
            </a:r>
          </a:p>
        </p:txBody>
      </p:sp>
      <p:sp>
        <p:nvSpPr>
          <p:cNvPr id="3" name="TextBox 2">
            <a:extLst>
              <a:ext uri="{FF2B5EF4-FFF2-40B4-BE49-F238E27FC236}">
                <a16:creationId xmlns:a16="http://schemas.microsoft.com/office/drawing/2014/main" id="{8B5E5E50-6DEB-22D2-3082-33BC9027EABC}"/>
              </a:ext>
            </a:extLst>
          </p:cNvPr>
          <p:cNvSpPr txBox="1"/>
          <p:nvPr/>
        </p:nvSpPr>
        <p:spPr>
          <a:xfrm>
            <a:off x="1260296" y="2094448"/>
            <a:ext cx="9647190" cy="34163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dirty="0">
                <a:ln>
                  <a:noFill/>
                </a:ln>
                <a:solidFill>
                  <a:srgbClr val="0070C0"/>
                </a:solidFill>
                <a:effectLst/>
                <a:uLnTx/>
                <a:uFillTx/>
                <a:latin typeface="Gotham Book"/>
                <a:ea typeface="Times New Roman" panose="02020603050405020304" pitchFamily="18" charset="0"/>
                <a:cs typeface="Times New Roman" panose="02020603050405020304" pitchFamily="18" charset="0"/>
              </a:rPr>
              <a:t>How do the key terms and concepts from Unit 4: The Mexican National Era connect to each other? </a:t>
            </a:r>
            <a:endParaRPr kumimoji="0" lang="en-US" sz="5400" b="0" i="0" u="none" strike="noStrike" kern="1200" cap="none" spc="0" normalizeH="0" baseline="0" noProof="0" dirty="0">
              <a:ln>
                <a:noFill/>
              </a:ln>
              <a:solidFill>
                <a:srgbClr val="0070C0"/>
              </a:solidFill>
              <a:effectLst/>
              <a:uLnTx/>
              <a:uFillTx/>
              <a:latin typeface="Aptos" panose="02110004020202020204"/>
              <a:ea typeface="+mn-ea"/>
              <a:cs typeface="+mn-cs"/>
            </a:endParaRPr>
          </a:p>
        </p:txBody>
      </p:sp>
    </p:spTree>
    <p:extLst>
      <p:ext uri="{BB962C8B-B14F-4D97-AF65-F5344CB8AC3E}">
        <p14:creationId xmlns:p14="http://schemas.microsoft.com/office/powerpoint/2010/main" val="269195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26671" y="-5351588"/>
            <a:ext cx="1524002" cy="12206659"/>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11" name="TextBox 10">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12" name="Title 5">
            <a:extLst>
              <a:ext uri="{FF2B5EF4-FFF2-40B4-BE49-F238E27FC236}">
                <a16:creationId xmlns:a16="http://schemas.microsoft.com/office/drawing/2014/main" id="{AA0FBFBF-DF50-12F8-85CD-D1AB10083F91}"/>
              </a:ext>
            </a:extLst>
          </p:cNvPr>
          <p:cNvSpPr txBox="1">
            <a:spLocks noGrp="1"/>
          </p:cNvSpPr>
          <p:nvPr>
            <p:ph type="title"/>
          </p:nvPr>
        </p:nvSpPr>
        <p:spPr>
          <a:xfrm>
            <a:off x="1935478" y="13061"/>
            <a:ext cx="8493035" cy="14904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800" dirty="0">
                <a:solidFill>
                  <a:schemeClr val="bg1"/>
                </a:solidFill>
                <a:latin typeface="Gotham Medium"/>
              </a:rPr>
              <a:t>In today’s lesson…</a:t>
            </a:r>
          </a:p>
        </p:txBody>
      </p:sp>
      <p:sp>
        <p:nvSpPr>
          <p:cNvPr id="13" name="TextBox 12">
            <a:extLst>
              <a:ext uri="{FF2B5EF4-FFF2-40B4-BE49-F238E27FC236}">
                <a16:creationId xmlns:a16="http://schemas.microsoft.com/office/drawing/2014/main" id="{0CF76A14-8E8E-BC23-58D9-55992D4E1090}"/>
              </a:ext>
            </a:extLst>
          </p:cNvPr>
          <p:cNvSpPr txBox="1"/>
          <p:nvPr/>
        </p:nvSpPr>
        <p:spPr>
          <a:xfrm>
            <a:off x="1143000" y="1926771"/>
            <a:ext cx="10276115" cy="3450688"/>
          </a:xfrm>
          <a:prstGeom prst="rect">
            <a:avLst/>
          </a:prstGeom>
          <a:noFill/>
        </p:spPr>
        <p:txBody>
          <a:bodyPr wrap="square" rtlCol="0">
            <a:spAutoFit/>
          </a:bodyPr>
          <a:lstStyle/>
          <a:p>
            <a:pPr marL="342900" marR="0" lvl="0" indent="-342900" algn="l" defTabSz="914400" rtl="0" eaLnBrk="1" fontAlgn="auto" latinLnBrk="0" hangingPunct="1">
              <a:lnSpc>
                <a:spcPct val="110000"/>
              </a:lnSpc>
              <a:spcBef>
                <a:spcPts val="0"/>
              </a:spcBef>
              <a:spcAft>
                <a:spcPts val="0"/>
              </a:spcAft>
              <a:buClrTx/>
              <a:buSzTx/>
              <a:buFont typeface="+mj-lt"/>
              <a:buAutoNum type="arabicPeriod"/>
              <a:tabLst/>
              <a:defRPr/>
            </a:pPr>
            <a:r>
              <a:rPr kumimoji="0" lang="en-US" sz="4000" b="1" i="1" u="sng" strike="noStrike" kern="1200" cap="none" spc="0" normalizeH="0" baseline="0" noProof="0" dirty="0">
                <a:ln>
                  <a:noFill/>
                </a:ln>
                <a:solidFill>
                  <a:schemeClr val="accent6">
                    <a:lumMod val="75000"/>
                  </a:schemeClr>
                </a:solidFill>
                <a:effectLst/>
                <a:uLnTx/>
                <a:uFillTx/>
                <a:latin typeface="Gotham Book"/>
                <a:ea typeface="Times New Roman" panose="02020603050405020304" pitchFamily="18" charset="0"/>
                <a:cs typeface="Times New Roman" panose="02020603050405020304" pitchFamily="18" charset="0"/>
              </a:rPr>
              <a:t>We will</a:t>
            </a:r>
            <a:r>
              <a:rPr kumimoji="0" lang="en-US" sz="4000" b="1" i="1" strike="noStrike" kern="1200" cap="none" spc="0" normalizeH="0" baseline="0" noProof="0" dirty="0">
                <a:ln>
                  <a:noFill/>
                </a:ln>
                <a:solidFill>
                  <a:schemeClr val="accent6">
                    <a:lumMod val="75000"/>
                  </a:schemeClr>
                </a:solidFill>
                <a:effectLst/>
                <a:uLnTx/>
                <a:uFillTx/>
                <a:latin typeface="Gotham Book"/>
                <a:ea typeface="Times New Roman" panose="02020603050405020304" pitchFamily="18" charset="0"/>
                <a:cs typeface="Times New Roman" panose="02020603050405020304" pitchFamily="18" charset="0"/>
              </a:rPr>
              <a:t> </a:t>
            </a:r>
            <a:r>
              <a:rPr kumimoji="0" lang="en-US" sz="4000" b="0" i="0" u="none" strike="noStrike" kern="1200" cap="none" spc="0" normalizeH="0" baseline="0" noProof="0" dirty="0">
                <a:ln>
                  <a:noFill/>
                </a:ln>
                <a:solidFill>
                  <a:schemeClr val="accent6">
                    <a:lumMod val="75000"/>
                  </a:schemeClr>
                </a:solidFill>
                <a:effectLst/>
                <a:uLnTx/>
                <a:uFillTx/>
                <a:latin typeface="Gotham Book"/>
                <a:ea typeface="Times New Roman" panose="02020603050405020304" pitchFamily="18" charset="0"/>
                <a:cs typeface="Times New Roman" panose="02020603050405020304" pitchFamily="18" charset="0"/>
              </a:rPr>
              <a:t>make connections between key terms and concepts within all of Unit 4: The Mexican National Era</a:t>
            </a:r>
          </a:p>
          <a:p>
            <a:pPr marL="342900" marR="0" lvl="0" indent="-342900" algn="l" defTabSz="914400" rtl="0" eaLnBrk="1" fontAlgn="auto" latinLnBrk="0" hangingPunct="1">
              <a:lnSpc>
                <a:spcPct val="110000"/>
              </a:lnSpc>
              <a:spcBef>
                <a:spcPts val="0"/>
              </a:spcBef>
              <a:spcAft>
                <a:spcPts val="0"/>
              </a:spcAft>
              <a:buClrTx/>
              <a:buSzTx/>
              <a:buFont typeface="+mj-lt"/>
              <a:buAutoNum type="arabicPeriod"/>
              <a:tabLst/>
              <a:defRPr/>
            </a:pPr>
            <a:r>
              <a:rPr kumimoji="0" lang="en-US" sz="4000" b="1" i="1" u="sng" strike="noStrike" kern="1200" cap="none" spc="0" normalizeH="0" baseline="0" noProof="0" dirty="0">
                <a:ln>
                  <a:noFill/>
                </a:ln>
                <a:solidFill>
                  <a:srgbClr val="7030A0"/>
                </a:solidFill>
                <a:effectLst/>
                <a:uLnTx/>
                <a:uFillTx/>
                <a:latin typeface="Gotham Book"/>
                <a:ea typeface="Times New Roman" panose="02020603050405020304" pitchFamily="18" charset="0"/>
                <a:cs typeface="Times New Roman" panose="02020603050405020304" pitchFamily="18" charset="0"/>
              </a:rPr>
              <a:t>I will</a:t>
            </a:r>
            <a:r>
              <a:rPr kumimoji="0" lang="en-US" sz="4000" b="1" i="1" strike="noStrike" kern="1200" cap="none" spc="0" normalizeH="0" baseline="0" noProof="0" dirty="0">
                <a:ln>
                  <a:noFill/>
                </a:ln>
                <a:solidFill>
                  <a:srgbClr val="7030A0"/>
                </a:solidFill>
                <a:effectLst/>
                <a:uLnTx/>
                <a:uFillTx/>
                <a:latin typeface="Gotham Book"/>
                <a:ea typeface="Times New Roman" panose="02020603050405020304" pitchFamily="18" charset="0"/>
                <a:cs typeface="Times New Roman" panose="02020603050405020304" pitchFamily="18" charset="0"/>
              </a:rPr>
              <a:t> </a:t>
            </a:r>
            <a:r>
              <a:rPr kumimoji="0" lang="en-US" sz="4000" b="0" i="0" u="none" strike="noStrike" kern="1200" cap="none" spc="0" normalizeH="0" baseline="0" noProof="0" dirty="0">
                <a:ln>
                  <a:noFill/>
                </a:ln>
                <a:solidFill>
                  <a:srgbClr val="7030A0"/>
                </a:solidFill>
                <a:effectLst/>
                <a:uLnTx/>
                <a:uFillTx/>
                <a:latin typeface="Gotham Book"/>
                <a:ea typeface="Times New Roman" panose="02020603050405020304" pitchFamily="18" charset="0"/>
                <a:cs typeface="Times New Roman" panose="02020603050405020304" pitchFamily="18" charset="0"/>
              </a:rPr>
              <a:t>create a Mind Map using terms and concepts from the class slides presentation</a:t>
            </a:r>
            <a:r>
              <a:rPr kumimoji="0" lang="en-US" sz="4000" b="0" i="0" u="none" strike="noStrike" kern="1200" cap="none" spc="0" normalizeH="0" baseline="0" noProof="0" dirty="0">
                <a:ln>
                  <a:noFill/>
                </a:ln>
                <a:solidFill>
                  <a:srgbClr val="7030A0"/>
                </a:solidFill>
                <a:effectLst/>
                <a:uLnTx/>
                <a:uFillTx/>
                <a:latin typeface="Aptos" panose="020B0004020202020204" pitchFamily="34"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8009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380316" y="-5353247"/>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854EDF2E-86B2-8881-4E4B-D680DA62F3A5}"/>
              </a:ext>
            </a:extLst>
          </p:cNvPr>
          <p:cNvSpPr txBox="1">
            <a:spLocks noGrp="1"/>
          </p:cNvSpPr>
          <p:nvPr>
            <p:ph type="title"/>
          </p:nvPr>
        </p:nvSpPr>
        <p:spPr>
          <a:xfrm>
            <a:off x="1779814" y="27067"/>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Topic &amp; Subtopics</a:t>
            </a:r>
            <a:endParaRPr lang="en-US" sz="6600" dirty="0">
              <a:latin typeface="Gotham Medium"/>
            </a:endParaRPr>
          </a:p>
        </p:txBody>
      </p:sp>
      <p:sp>
        <p:nvSpPr>
          <p:cNvPr id="6" name="TextBox 5">
            <a:extLst>
              <a:ext uri="{FF2B5EF4-FFF2-40B4-BE49-F238E27FC236}">
                <a16:creationId xmlns:a16="http://schemas.microsoft.com/office/drawing/2014/main" id="{CE6B75D8-7BFB-5496-3CA6-829A6FD6E3FF}"/>
              </a:ext>
            </a:extLst>
          </p:cNvPr>
          <p:cNvSpPr txBox="1"/>
          <p:nvPr/>
        </p:nvSpPr>
        <p:spPr>
          <a:xfrm>
            <a:off x="261257" y="1598943"/>
            <a:ext cx="1153295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C00000"/>
                </a:solidFill>
                <a:effectLst/>
                <a:uLnTx/>
                <a:uFillTx/>
                <a:latin typeface="Gotham Book"/>
                <a:ea typeface="+mn-ea"/>
                <a:cs typeface="+mn-cs"/>
              </a:rPr>
              <a:t>ONE of these items is the primary unit topic. The other two are subtopics. Choose the primary unit topic and write it in the middle of your paper. Write the other two around the main topic. Leave plenty of space.</a:t>
            </a:r>
          </a:p>
        </p:txBody>
      </p:sp>
      <p:pic>
        <p:nvPicPr>
          <p:cNvPr id="2" name="Graphic 1">
            <a:extLst>
              <a:ext uri="{FF2B5EF4-FFF2-40B4-BE49-F238E27FC236}">
                <a16:creationId xmlns:a16="http://schemas.microsoft.com/office/drawing/2014/main" id="{B21FCEB0-0625-EBCC-87DA-BDD42412C6D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12859" y="233866"/>
            <a:ext cx="1154138" cy="1154138"/>
          </a:xfrm>
          <a:prstGeom prst="rect">
            <a:avLst/>
          </a:prstGeom>
        </p:spPr>
      </p:pic>
      <p:sp>
        <p:nvSpPr>
          <p:cNvPr id="3" name="Rectangle: Rounded Corners 2">
            <a:extLst>
              <a:ext uri="{FF2B5EF4-FFF2-40B4-BE49-F238E27FC236}">
                <a16:creationId xmlns:a16="http://schemas.microsoft.com/office/drawing/2014/main" id="{30FF28AE-257F-FE85-1FFD-D5C79345F361}"/>
              </a:ext>
            </a:extLst>
          </p:cNvPr>
          <p:cNvSpPr/>
          <p:nvPr/>
        </p:nvSpPr>
        <p:spPr>
          <a:xfrm>
            <a:off x="135311" y="4424892"/>
            <a:ext cx="3973286"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Empresario System</a:t>
            </a:r>
          </a:p>
        </p:txBody>
      </p:sp>
      <p:sp>
        <p:nvSpPr>
          <p:cNvPr id="8" name="Rectangle: Rounded Corners 7">
            <a:extLst>
              <a:ext uri="{FF2B5EF4-FFF2-40B4-BE49-F238E27FC236}">
                <a16:creationId xmlns:a16="http://schemas.microsoft.com/office/drawing/2014/main" id="{97E751D5-4918-D23C-8FB5-058F7E6C64C3}"/>
              </a:ext>
            </a:extLst>
          </p:cNvPr>
          <p:cNvSpPr/>
          <p:nvPr/>
        </p:nvSpPr>
        <p:spPr>
          <a:xfrm>
            <a:off x="4214663" y="4424892"/>
            <a:ext cx="4064298"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Political Unrest</a:t>
            </a:r>
          </a:p>
        </p:txBody>
      </p:sp>
      <p:sp>
        <p:nvSpPr>
          <p:cNvPr id="13" name="Rectangle: Rounded Corners 12">
            <a:extLst>
              <a:ext uri="{FF2B5EF4-FFF2-40B4-BE49-F238E27FC236}">
                <a16:creationId xmlns:a16="http://schemas.microsoft.com/office/drawing/2014/main" id="{2840EB0A-8D86-298F-DA30-CD08BABD63D6}"/>
              </a:ext>
            </a:extLst>
          </p:cNvPr>
          <p:cNvSpPr/>
          <p:nvPr/>
        </p:nvSpPr>
        <p:spPr>
          <a:xfrm>
            <a:off x="8431746" y="442489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The Mexican National Era</a:t>
            </a:r>
          </a:p>
        </p:txBody>
      </p:sp>
    </p:spTree>
    <p:extLst>
      <p:ext uri="{BB962C8B-B14F-4D97-AF65-F5344CB8AC3E}">
        <p14:creationId xmlns:p14="http://schemas.microsoft.com/office/powerpoint/2010/main" val="3809669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8355798" y="6452855"/>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854EDF2E-86B2-8881-4E4B-D680DA62F3A5}"/>
              </a:ext>
            </a:extLst>
          </p:cNvPr>
          <p:cNvSpPr txBox="1">
            <a:spLocks noGrp="1"/>
          </p:cNvSpPr>
          <p:nvPr>
            <p:ph type="title"/>
          </p:nvPr>
        </p:nvSpPr>
        <p:spPr>
          <a:xfrm>
            <a:off x="1959426" y="0"/>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Add to your mind map</a:t>
            </a:r>
            <a:endParaRPr lang="en-US" sz="6600" dirty="0">
              <a:latin typeface="Gotham Medium"/>
            </a:endParaRPr>
          </a:p>
        </p:txBody>
      </p:sp>
      <p:sp>
        <p:nvSpPr>
          <p:cNvPr id="6" name="TextBox 5">
            <a:extLst>
              <a:ext uri="{FF2B5EF4-FFF2-40B4-BE49-F238E27FC236}">
                <a16:creationId xmlns:a16="http://schemas.microsoft.com/office/drawing/2014/main" id="{CE6B75D8-7BFB-5496-3CA6-829A6FD6E3FF}"/>
              </a:ext>
            </a:extLst>
          </p:cNvPr>
          <p:cNvSpPr txBox="1"/>
          <p:nvPr/>
        </p:nvSpPr>
        <p:spPr>
          <a:xfrm>
            <a:off x="163284" y="1598943"/>
            <a:ext cx="12028715" cy="12618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800" b="0" i="0" u="none" strike="noStrike" kern="1200" cap="none" spc="0" normalizeH="0" baseline="0" noProof="0" dirty="0">
                <a:ln>
                  <a:noFill/>
                </a:ln>
                <a:solidFill>
                  <a:srgbClr val="4EA72E">
                    <a:lumMod val="75000"/>
                  </a:srgbClr>
                </a:solidFill>
                <a:effectLst/>
                <a:uLnTx/>
                <a:uFillTx/>
                <a:latin typeface="Gotham Book"/>
                <a:ea typeface="+mn-ea"/>
                <a:cs typeface="+mn-cs"/>
              </a:rPr>
              <a:t>Place each item below where it fits on your mind map. Keep in mind, you can write some items in more than one place. </a:t>
            </a:r>
          </a:p>
        </p:txBody>
      </p:sp>
      <p:sp>
        <p:nvSpPr>
          <p:cNvPr id="8" name="Rectangle: Rounded Corners 7">
            <a:extLst>
              <a:ext uri="{FF2B5EF4-FFF2-40B4-BE49-F238E27FC236}">
                <a16:creationId xmlns:a16="http://schemas.microsoft.com/office/drawing/2014/main" id="{F80E704E-F242-AB7A-188D-7D603B6EE62A}"/>
              </a:ext>
            </a:extLst>
          </p:cNvPr>
          <p:cNvSpPr/>
          <p:nvPr/>
        </p:nvSpPr>
        <p:spPr>
          <a:xfrm>
            <a:off x="1839809" y="3061624"/>
            <a:ext cx="3566084"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Goals</a:t>
            </a:r>
          </a:p>
        </p:txBody>
      </p:sp>
      <p:sp>
        <p:nvSpPr>
          <p:cNvPr id="11" name="Rectangle: Rounded Corners 10">
            <a:extLst>
              <a:ext uri="{FF2B5EF4-FFF2-40B4-BE49-F238E27FC236}">
                <a16:creationId xmlns:a16="http://schemas.microsoft.com/office/drawing/2014/main" id="{BB345942-C276-7952-CB97-578FB64DA282}"/>
              </a:ext>
            </a:extLst>
          </p:cNvPr>
          <p:cNvSpPr/>
          <p:nvPr/>
        </p:nvSpPr>
        <p:spPr>
          <a:xfrm>
            <a:off x="5810758" y="3090049"/>
            <a:ext cx="3772912"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dirty="0">
                <a:solidFill>
                  <a:prstClr val="white"/>
                </a:solidFill>
                <a:latin typeface="Aptos" panose="02110004020202020204"/>
              </a:rPr>
              <a:t>Causes</a:t>
            </a:r>
            <a:endPar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12" name="Rectangle: Rounded Corners 11">
            <a:extLst>
              <a:ext uri="{FF2B5EF4-FFF2-40B4-BE49-F238E27FC236}">
                <a16:creationId xmlns:a16="http://schemas.microsoft.com/office/drawing/2014/main" id="{5FC978E8-5C00-B165-CB51-9C6000E023E8}"/>
              </a:ext>
            </a:extLst>
          </p:cNvPr>
          <p:cNvSpPr/>
          <p:nvPr/>
        </p:nvSpPr>
        <p:spPr>
          <a:xfrm>
            <a:off x="1839809" y="4787578"/>
            <a:ext cx="3772912"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People</a:t>
            </a:r>
          </a:p>
        </p:txBody>
      </p:sp>
      <p:pic>
        <p:nvPicPr>
          <p:cNvPr id="3" name="Graphic 2">
            <a:extLst>
              <a:ext uri="{FF2B5EF4-FFF2-40B4-BE49-F238E27FC236}">
                <a16:creationId xmlns:a16="http://schemas.microsoft.com/office/drawing/2014/main" id="{CF325A12-82A8-73C9-30E3-DDDAA5154FC0}"/>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08312" y="253802"/>
            <a:ext cx="1262995" cy="1262995"/>
          </a:xfrm>
          <a:prstGeom prst="rect">
            <a:avLst/>
          </a:prstGeom>
        </p:spPr>
      </p:pic>
      <p:sp>
        <p:nvSpPr>
          <p:cNvPr id="15" name="Rectangle: Rounded Corners 14">
            <a:extLst>
              <a:ext uri="{FF2B5EF4-FFF2-40B4-BE49-F238E27FC236}">
                <a16:creationId xmlns:a16="http://schemas.microsoft.com/office/drawing/2014/main" id="{21358007-EA5A-CEB7-30D7-174FED6E13E9}"/>
              </a:ext>
            </a:extLst>
          </p:cNvPr>
          <p:cNvSpPr/>
          <p:nvPr/>
        </p:nvSpPr>
        <p:spPr>
          <a:xfrm>
            <a:off x="5914172" y="4796347"/>
            <a:ext cx="3566084"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ptos" panose="02110004020202020204"/>
                <a:ea typeface="+mn-ea"/>
                <a:cs typeface="+mn-cs"/>
              </a:rPr>
              <a:t>Events</a:t>
            </a:r>
          </a:p>
        </p:txBody>
      </p:sp>
    </p:spTree>
    <p:extLst>
      <p:ext uri="{BB962C8B-B14F-4D97-AF65-F5344CB8AC3E}">
        <p14:creationId xmlns:p14="http://schemas.microsoft.com/office/powerpoint/2010/main" val="1740664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01FB66-8E41-A940-BCF6-42A2E36056A2}"/>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8EACD2FA-8A9C-124B-823E-C53F0646271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7B4D059F-65A8-8C4D-8411-207E58E1B9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1788B79A-C5AA-5304-A342-17E643EF650E}"/>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1</a:t>
            </a:r>
          </a:p>
        </p:txBody>
      </p:sp>
      <p:sp>
        <p:nvSpPr>
          <p:cNvPr id="6" name="TextBox 5">
            <a:extLst>
              <a:ext uri="{FF2B5EF4-FFF2-40B4-BE49-F238E27FC236}">
                <a16:creationId xmlns:a16="http://schemas.microsoft.com/office/drawing/2014/main" id="{F449AFA3-DB1D-F7BC-455C-D6C183E7D1FB}"/>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BC086618-1878-9131-E7C3-C5D1D3B1069A}"/>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Gotham Book"/>
                <a:ea typeface="+mn-ea"/>
                <a:cs typeface="+mn-cs"/>
              </a:rPr>
              <a:t>Federal Constitution of 1824</a:t>
            </a:r>
          </a:p>
        </p:txBody>
      </p:sp>
      <p:sp>
        <p:nvSpPr>
          <p:cNvPr id="12" name="Rectangle: Rounded Corners 11">
            <a:extLst>
              <a:ext uri="{FF2B5EF4-FFF2-40B4-BE49-F238E27FC236}">
                <a16:creationId xmlns:a16="http://schemas.microsoft.com/office/drawing/2014/main" id="{715EAC4D-3740-FA8B-BB8D-13C890C78EB8}"/>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solidFill>
                  <a:prstClr val="white"/>
                </a:solidFill>
                <a:latin typeface="Gotham Book"/>
              </a:rPr>
              <a:t>Colonization Laws &amp; Requirements</a:t>
            </a:r>
            <a:endParaRPr kumimoji="0" lang="en-US" sz="3200" b="0" i="0" u="none" strike="noStrike" kern="1200" cap="none" spc="0" normalizeH="0" baseline="0" noProof="0" dirty="0">
              <a:ln>
                <a:noFill/>
              </a:ln>
              <a:solidFill>
                <a:prstClr val="white"/>
              </a:solidFill>
              <a:effectLst/>
              <a:uLnTx/>
              <a:uFillTx/>
              <a:latin typeface="Gotham Book"/>
              <a:ea typeface="+mn-ea"/>
              <a:cs typeface="+mn-cs"/>
            </a:endParaRPr>
          </a:p>
        </p:txBody>
      </p:sp>
      <p:sp>
        <p:nvSpPr>
          <p:cNvPr id="13" name="Rectangle: Rounded Corners 12">
            <a:extLst>
              <a:ext uri="{FF2B5EF4-FFF2-40B4-BE49-F238E27FC236}">
                <a16:creationId xmlns:a16="http://schemas.microsoft.com/office/drawing/2014/main" id="{BC9B5096-CB8E-3C0F-71C7-462C8B54C45E}"/>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Gotham Book"/>
                <a:ea typeface="+mn-ea"/>
                <a:cs typeface="+mn-cs"/>
              </a:rPr>
              <a:t>Mexican Independence, 1821</a:t>
            </a:r>
          </a:p>
        </p:txBody>
      </p:sp>
      <p:sp>
        <p:nvSpPr>
          <p:cNvPr id="14" name="Rectangle: Rounded Corners 13">
            <a:extLst>
              <a:ext uri="{FF2B5EF4-FFF2-40B4-BE49-F238E27FC236}">
                <a16:creationId xmlns:a16="http://schemas.microsoft.com/office/drawing/2014/main" id="{59EEB510-F4C5-1C17-455B-9F10BB489F02}"/>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Moses Austin</a:t>
            </a:r>
          </a:p>
        </p:txBody>
      </p:sp>
      <p:sp>
        <p:nvSpPr>
          <p:cNvPr id="15" name="Rectangle: Rounded Corners 14">
            <a:extLst>
              <a:ext uri="{FF2B5EF4-FFF2-40B4-BE49-F238E27FC236}">
                <a16:creationId xmlns:a16="http://schemas.microsoft.com/office/drawing/2014/main" id="{0E73BDB4-EC59-0322-51E6-2FD6A80F27BD}"/>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Populate Texas</a:t>
            </a:r>
          </a:p>
        </p:txBody>
      </p:sp>
      <p:sp>
        <p:nvSpPr>
          <p:cNvPr id="16" name="Rectangle: Rounded Corners 15">
            <a:extLst>
              <a:ext uri="{FF2B5EF4-FFF2-40B4-BE49-F238E27FC236}">
                <a16:creationId xmlns:a16="http://schemas.microsoft.com/office/drawing/2014/main" id="{25CAD92D-F8E7-BD08-CCAF-8DECE3FEF706}"/>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Stephen F. Austin</a:t>
            </a:r>
          </a:p>
        </p:txBody>
      </p:sp>
      <p:pic>
        <p:nvPicPr>
          <p:cNvPr id="2" name="Graphic 1">
            <a:extLst>
              <a:ext uri="{FF2B5EF4-FFF2-40B4-BE49-F238E27FC236}">
                <a16:creationId xmlns:a16="http://schemas.microsoft.com/office/drawing/2014/main" id="{4857AA9D-BC8F-1E17-05A1-F1A544D9ADED}"/>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40132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C3BCF-8536-5D8E-ED17-481B7CA3F449}"/>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9E7C061C-7C32-EE80-8A93-F831714ACE84}"/>
              </a:ext>
              <a:ext uri="{C183D7F6-B498-43B3-948B-1728B52AA6E4}">
                <adec:decorative xmlns:adec="http://schemas.microsoft.com/office/drawing/2017/decorative" val="1"/>
              </a:ext>
            </a:extLst>
          </p:cNvPr>
          <p:cNvSpPr/>
          <p:nvPr/>
        </p:nvSpPr>
        <p:spPr>
          <a:xfrm rot="5400000">
            <a:off x="5400830" y="-5367253"/>
            <a:ext cx="1524002" cy="12284631"/>
          </a:xfrm>
          <a:prstGeom prst="rect">
            <a:avLst/>
          </a:prstGeom>
          <a:solidFill>
            <a:srgbClr val="0073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pic>
        <p:nvPicPr>
          <p:cNvPr id="7" name="Content Placeholder 23">
            <a:extLst>
              <a:ext uri="{FF2B5EF4-FFF2-40B4-BE49-F238E27FC236}">
                <a16:creationId xmlns:a16="http://schemas.microsoft.com/office/drawing/2014/main" id="{07CF0777-9B70-DB4E-ED8E-CF09662079F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0514" y="0"/>
            <a:ext cx="1503485" cy="1503485"/>
          </a:xfrm>
          <a:prstGeom prst="rect">
            <a:avLst/>
          </a:prstGeom>
        </p:spPr>
      </p:pic>
      <p:pic>
        <p:nvPicPr>
          <p:cNvPr id="10" name="Content Placeholder 3">
            <a:extLst>
              <a:ext uri="{FF2B5EF4-FFF2-40B4-BE49-F238E27FC236}">
                <a16:creationId xmlns:a16="http://schemas.microsoft.com/office/drawing/2014/main" id="{27B16B23-EBF9-456B-3648-E0FACA96BDD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035313" y="220479"/>
            <a:ext cx="976941" cy="994812"/>
          </a:xfrm>
          <a:prstGeom prst="rect">
            <a:avLst/>
          </a:prstGeom>
        </p:spPr>
      </p:pic>
      <p:sp>
        <p:nvSpPr>
          <p:cNvPr id="9" name="TextBox 8">
            <a:extLst>
              <a:ext uri="{FF2B5EF4-FFF2-40B4-BE49-F238E27FC236}">
                <a16:creationId xmlns:a16="http://schemas.microsoft.com/office/drawing/2014/main" id="{C6EE3060-A75A-33A6-EE07-A7D15548D72C}"/>
              </a:ext>
              <a:ext uri="{C183D7F6-B498-43B3-948B-1728B52AA6E4}">
                <adec:decorative xmlns:adec="http://schemas.microsoft.com/office/drawing/2017/decorative" val="1"/>
              </a:ext>
            </a:extLst>
          </p:cNvPr>
          <p:cNvSpPr txBox="1"/>
          <p:nvPr/>
        </p:nvSpPr>
        <p:spPr>
          <a:xfrm>
            <a:off x="7702655" y="6369803"/>
            <a:ext cx="409155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Gotham Book" pitchFamily="2" charset="0"/>
                <a:ea typeface="+mn-ea"/>
                <a:cs typeface="Gotham Book" pitchFamily="2" charset="0"/>
              </a:rPr>
              <a:t>https://education.texashistory.unt.edu</a:t>
            </a: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4" name="Title 5">
            <a:extLst>
              <a:ext uri="{FF2B5EF4-FFF2-40B4-BE49-F238E27FC236}">
                <a16:creationId xmlns:a16="http://schemas.microsoft.com/office/drawing/2014/main" id="{D67844BC-E14F-77ED-003A-DBFF07794051}"/>
              </a:ext>
            </a:extLst>
          </p:cNvPr>
          <p:cNvSpPr txBox="1">
            <a:spLocks noGrp="1"/>
          </p:cNvSpPr>
          <p:nvPr>
            <p:ph type="title"/>
          </p:nvPr>
        </p:nvSpPr>
        <p:spPr>
          <a:xfrm>
            <a:off x="1752600" y="13062"/>
            <a:ext cx="8632371" cy="14129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dirty="0">
                <a:solidFill>
                  <a:schemeClr val="bg1"/>
                </a:solidFill>
                <a:latin typeface="Gotham Medium"/>
              </a:rPr>
              <a:t>Make Connections </a:t>
            </a:r>
            <a:r>
              <a:rPr lang="en-US" sz="6600" dirty="0">
                <a:solidFill>
                  <a:srgbClr val="0070C0"/>
                </a:solidFill>
                <a:latin typeface="Gotham Medium"/>
              </a:rPr>
              <a:t>2</a:t>
            </a:r>
          </a:p>
        </p:txBody>
      </p:sp>
      <p:sp>
        <p:nvSpPr>
          <p:cNvPr id="6" name="TextBox 5">
            <a:extLst>
              <a:ext uri="{FF2B5EF4-FFF2-40B4-BE49-F238E27FC236}">
                <a16:creationId xmlns:a16="http://schemas.microsoft.com/office/drawing/2014/main" id="{25C396C6-C02B-6254-29F5-FA47FC58B264}"/>
              </a:ext>
            </a:extLst>
          </p:cNvPr>
          <p:cNvSpPr txBox="1"/>
          <p:nvPr/>
        </p:nvSpPr>
        <p:spPr>
          <a:xfrm>
            <a:off x="500743" y="1537064"/>
            <a:ext cx="11324175" cy="1384995"/>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C00000"/>
                </a:solidFill>
                <a:effectLst/>
                <a:uLnTx/>
                <a:uFillTx/>
                <a:latin typeface="Aptos" panose="02110004020202020204"/>
                <a:ea typeface="+mn-ea"/>
                <a:cs typeface="+mn-cs"/>
              </a:rPr>
              <a:t>Connect each item below to one of the topics on your Mind Map.</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800" b="0" i="0" u="none" strike="noStrike" kern="1200" cap="none" spc="0" normalizeH="0" baseline="0" noProof="0" dirty="0">
                <a:ln>
                  <a:noFill/>
                </a:ln>
                <a:solidFill>
                  <a:srgbClr val="A02B93">
                    <a:lumMod val="75000"/>
                  </a:srgbClr>
                </a:solidFill>
                <a:effectLst/>
                <a:uLnTx/>
                <a:uFillTx/>
                <a:latin typeface="Aptos" panose="02110004020202020204"/>
                <a:ea typeface="+mn-ea"/>
                <a:cs typeface="+mn-cs"/>
              </a:rPr>
              <a:t>There may be more than one place that these items connect. Be ready to explain where you put each one. </a:t>
            </a:r>
          </a:p>
        </p:txBody>
      </p:sp>
      <p:sp>
        <p:nvSpPr>
          <p:cNvPr id="11" name="Rectangle: Rounded Corners 10">
            <a:extLst>
              <a:ext uri="{FF2B5EF4-FFF2-40B4-BE49-F238E27FC236}">
                <a16:creationId xmlns:a16="http://schemas.microsoft.com/office/drawing/2014/main" id="{705314F7-B61D-ECD2-F9BA-DD5BFD21C8C6}"/>
              </a:ext>
            </a:extLst>
          </p:cNvPr>
          <p:cNvSpPr/>
          <p:nvPr/>
        </p:nvSpPr>
        <p:spPr>
          <a:xfrm>
            <a:off x="50074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Gotham Book"/>
                <a:ea typeface="+mn-ea"/>
                <a:cs typeface="+mn-cs"/>
              </a:rPr>
              <a:t>Speak Spanish</a:t>
            </a:r>
          </a:p>
        </p:txBody>
      </p:sp>
      <p:sp>
        <p:nvSpPr>
          <p:cNvPr id="12" name="Rectangle: Rounded Corners 11">
            <a:extLst>
              <a:ext uri="{FF2B5EF4-FFF2-40B4-BE49-F238E27FC236}">
                <a16:creationId xmlns:a16="http://schemas.microsoft.com/office/drawing/2014/main" id="{CC019B1E-6770-8170-1C4A-C417DA007885}"/>
              </a:ext>
            </a:extLst>
          </p:cNvPr>
          <p:cNvSpPr/>
          <p:nvPr/>
        </p:nvSpPr>
        <p:spPr>
          <a:xfrm>
            <a:off x="4339473" y="3068909"/>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“The Old 300”</a:t>
            </a:r>
          </a:p>
        </p:txBody>
      </p:sp>
      <p:sp>
        <p:nvSpPr>
          <p:cNvPr id="13" name="Rectangle: Rounded Corners 12">
            <a:extLst>
              <a:ext uri="{FF2B5EF4-FFF2-40B4-BE49-F238E27FC236}">
                <a16:creationId xmlns:a16="http://schemas.microsoft.com/office/drawing/2014/main" id="{9AF8D2A8-F674-97B4-B007-C7894A282049}"/>
              </a:ext>
            </a:extLst>
          </p:cNvPr>
          <p:cNvSpPr/>
          <p:nvPr/>
        </p:nvSpPr>
        <p:spPr>
          <a:xfrm>
            <a:off x="8199975" y="3082360"/>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Texas joined with Coahuila</a:t>
            </a:r>
          </a:p>
        </p:txBody>
      </p:sp>
      <p:sp>
        <p:nvSpPr>
          <p:cNvPr id="14" name="Rectangle: Rounded Corners 13">
            <a:extLst>
              <a:ext uri="{FF2B5EF4-FFF2-40B4-BE49-F238E27FC236}">
                <a16:creationId xmlns:a16="http://schemas.microsoft.com/office/drawing/2014/main" id="{FCE1CCEA-C991-95BC-E68D-E31404703953}"/>
              </a:ext>
            </a:extLst>
          </p:cNvPr>
          <p:cNvSpPr/>
          <p:nvPr/>
        </p:nvSpPr>
        <p:spPr>
          <a:xfrm>
            <a:off x="50074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Improve the economy</a:t>
            </a:r>
          </a:p>
        </p:txBody>
      </p:sp>
      <p:sp>
        <p:nvSpPr>
          <p:cNvPr id="15" name="Rectangle: Rounded Corners 14">
            <a:extLst>
              <a:ext uri="{FF2B5EF4-FFF2-40B4-BE49-F238E27FC236}">
                <a16:creationId xmlns:a16="http://schemas.microsoft.com/office/drawing/2014/main" id="{5984C5F1-5740-EE3E-4471-E61FDCCE6D67}"/>
              </a:ext>
            </a:extLst>
          </p:cNvPr>
          <p:cNvSpPr/>
          <p:nvPr/>
        </p:nvSpPr>
        <p:spPr>
          <a:xfrm>
            <a:off x="4339473" y="4716152"/>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Gotham Book"/>
                <a:ea typeface="+mn-ea"/>
                <a:cs typeface="+mn-cs"/>
              </a:rPr>
              <a:t>Be Catholic</a:t>
            </a:r>
          </a:p>
        </p:txBody>
      </p:sp>
      <p:sp>
        <p:nvSpPr>
          <p:cNvPr id="16" name="Rectangle: Rounded Corners 15">
            <a:extLst>
              <a:ext uri="{FF2B5EF4-FFF2-40B4-BE49-F238E27FC236}">
                <a16:creationId xmlns:a16="http://schemas.microsoft.com/office/drawing/2014/main" id="{73ECC9DE-9BB5-9E9A-95FB-F0611A799508}"/>
              </a:ext>
            </a:extLst>
          </p:cNvPr>
          <p:cNvSpPr/>
          <p:nvPr/>
        </p:nvSpPr>
        <p:spPr>
          <a:xfrm>
            <a:off x="8199975" y="4729603"/>
            <a:ext cx="3624943" cy="142728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0" i="0" dirty="0">
                <a:solidFill>
                  <a:schemeClr val="bg1"/>
                </a:solidFill>
                <a:effectLst/>
                <a:latin typeface="Gotham Book"/>
              </a:rPr>
              <a:t>Erasm</a:t>
            </a:r>
            <a:r>
              <a:rPr lang="en-US" sz="4000" dirty="0">
                <a:solidFill>
                  <a:schemeClr val="bg1"/>
                </a:solidFill>
                <a:latin typeface="Gotham Book"/>
              </a:rPr>
              <a:t>o </a:t>
            </a:r>
            <a:r>
              <a:rPr lang="en-US" sz="4000" b="0" i="0" dirty="0">
                <a:solidFill>
                  <a:schemeClr val="bg1"/>
                </a:solidFill>
                <a:effectLst/>
                <a:latin typeface="Gotham Book"/>
              </a:rPr>
              <a:t>Seguín</a:t>
            </a:r>
            <a:endParaRPr kumimoji="0" lang="en-US" sz="3600" b="0" i="0" u="none" strike="noStrike" kern="1200" cap="none" spc="0" normalizeH="0" baseline="0" noProof="0" dirty="0">
              <a:ln>
                <a:noFill/>
              </a:ln>
              <a:solidFill>
                <a:schemeClr val="bg1"/>
              </a:solidFill>
              <a:effectLst/>
              <a:uLnTx/>
              <a:uFillTx/>
              <a:latin typeface="Gotham Book"/>
            </a:endParaRPr>
          </a:p>
        </p:txBody>
      </p:sp>
      <p:pic>
        <p:nvPicPr>
          <p:cNvPr id="2" name="Graphic 1">
            <a:extLst>
              <a:ext uri="{FF2B5EF4-FFF2-40B4-BE49-F238E27FC236}">
                <a16:creationId xmlns:a16="http://schemas.microsoft.com/office/drawing/2014/main" id="{D065A79B-2362-820D-261F-1F2704CE3FF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9707" y="200644"/>
            <a:ext cx="1262995" cy="1262995"/>
          </a:xfrm>
          <a:prstGeom prst="rect">
            <a:avLst/>
          </a:prstGeom>
        </p:spPr>
      </p:pic>
    </p:spTree>
    <p:extLst>
      <p:ext uri="{BB962C8B-B14F-4D97-AF65-F5344CB8AC3E}">
        <p14:creationId xmlns:p14="http://schemas.microsoft.com/office/powerpoint/2010/main" val="3822591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37f4b8a2-ad4f-41b5-9a91-284d2cc38f56}" enabled="1" method="Standard" siteId="{70de1992-07c6-480f-a318-a1afcba03983}" contentBits="0" removed="0"/>
</clbl:labelList>
</file>

<file path=docProps/app.xml><?xml version="1.0" encoding="utf-8"?>
<Properties xmlns="http://schemas.openxmlformats.org/officeDocument/2006/extended-properties" xmlns:vt="http://schemas.openxmlformats.org/officeDocument/2006/docPropsVTypes">
  <TotalTime>51</TotalTime>
  <Words>973</Words>
  <Application>Microsoft Office PowerPoint</Application>
  <PresentationFormat>Widescreen</PresentationFormat>
  <Paragraphs>136</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Aptos</vt:lpstr>
      <vt:lpstr>Aptos Display</vt:lpstr>
      <vt:lpstr>Arial</vt:lpstr>
      <vt:lpstr>Gotham Book</vt:lpstr>
      <vt:lpstr>Gotham Medium</vt:lpstr>
      <vt:lpstr>Office Theme</vt:lpstr>
      <vt:lpstr>1_Office Theme</vt:lpstr>
      <vt:lpstr>Mind Map</vt:lpstr>
      <vt:lpstr>Warm-up: Follow the directions on your warm-up </vt:lpstr>
      <vt:lpstr>Share with the class</vt:lpstr>
      <vt:lpstr>Essential Question</vt:lpstr>
      <vt:lpstr>In today’s lesson…</vt:lpstr>
      <vt:lpstr>Topic &amp; Subtopics</vt:lpstr>
      <vt:lpstr>Add to your mind map</vt:lpstr>
      <vt:lpstr>Make Connections 1</vt:lpstr>
      <vt:lpstr>Make Connections 2</vt:lpstr>
      <vt:lpstr>Make Connections 3</vt:lpstr>
      <vt:lpstr>Make Connections 4</vt:lpstr>
      <vt:lpstr>Make Connections 5</vt:lpstr>
      <vt:lpstr>Make Connections 6</vt:lpstr>
      <vt:lpstr>Make Connections 7</vt:lpstr>
      <vt:lpstr>Make Connections  7</vt:lpstr>
      <vt:lpstr>Create Connections 6</vt:lpstr>
      <vt:lpstr>Exit Ticket</vt:lpstr>
      <vt:lpstr>Share your response</vt:lpstr>
    </vt:vector>
  </TitlesOfParts>
  <Company>University of North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Abubakar, Courtney</dc:creator>
  <cp:lastModifiedBy>Belden, Dreanna</cp:lastModifiedBy>
  <cp:revision>4</cp:revision>
  <dcterms:created xsi:type="dcterms:W3CDTF">2025-02-07T21:09:45Z</dcterms:created>
  <dcterms:modified xsi:type="dcterms:W3CDTF">2025-03-05T15:16:22Z</dcterms:modified>
</cp:coreProperties>
</file>