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313" r:id="rId3"/>
    <p:sldId id="315" r:id="rId4"/>
    <p:sldId id="316" r:id="rId5"/>
    <p:sldId id="317" r:id="rId6"/>
    <p:sldId id="323" r:id="rId7"/>
    <p:sldId id="328" r:id="rId8"/>
    <p:sldId id="325" r:id="rId9"/>
    <p:sldId id="329" r:id="rId10"/>
    <p:sldId id="33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5E123-7639-4602-AAF3-3E961BC82F8B}"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E335-8C09-4B66-9780-243E7E2E3C4D}" type="slidenum">
              <a:rPr lang="en-US" smtClean="0"/>
              <a:t>‹#›</a:t>
            </a:fld>
            <a:endParaRPr lang="en-US"/>
          </a:p>
        </p:txBody>
      </p:sp>
    </p:spTree>
    <p:extLst>
      <p:ext uri="{BB962C8B-B14F-4D97-AF65-F5344CB8AC3E}">
        <p14:creationId xmlns:p14="http://schemas.microsoft.com/office/powerpoint/2010/main" val="368300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27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9834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3683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"Map of Texas with parts of the Adjoining States. Compiled by Stephen F. Austin.", map, Date Unknown; (</a:t>
            </a:r>
            <a:r>
              <a:rPr lang="en-US" sz="1800" b="0" i="0" u="none" strike="noStrike" dirty="0">
                <a:solidFill>
                  <a:srgbClr val="0277BD"/>
                </a:solidFill>
                <a:effectLst/>
                <a:latin typeface="Arial" panose="020B0604020202020204" pitchFamily="34" charset="0"/>
                <a:hlinkClick r:id="rId3"/>
              </a:rPr>
              <a:t>https://texashistory.unt.edu/ark:/67531/metapth31277/</a:t>
            </a:r>
            <a:r>
              <a:rPr lang="en-US" sz="1800" b="0" i="0" u="none" strike="noStrike" dirty="0">
                <a:solidFill>
                  <a:srgbClr val="757575"/>
                </a:solidFill>
                <a:effectLst/>
                <a:latin typeface="Arial" panose="020B0604020202020204" pitchFamily="34" charset="0"/>
              </a:rPr>
              <a:t>: accessed November 27,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Dufour, A. H. </a:t>
            </a:r>
            <a:r>
              <a:rPr lang="en-US" sz="1800" b="0" i="1" u="none" strike="noStrike" dirty="0" err="1">
                <a:solidFill>
                  <a:srgbClr val="000000"/>
                </a:solidFill>
                <a:effectLst/>
                <a:latin typeface="Times New Roman" panose="02020603050405020304" pitchFamily="18" charset="0"/>
              </a:rPr>
              <a:t>Amérique</a:t>
            </a:r>
            <a:r>
              <a:rPr lang="en-US" sz="1800" b="0" i="1" u="none" strike="noStrike" dirty="0">
                <a:solidFill>
                  <a:srgbClr val="000000"/>
                </a:solidFill>
                <a:effectLst/>
                <a:latin typeface="Times New Roman" panose="02020603050405020304" pitchFamily="18" charset="0"/>
              </a:rPr>
              <a:t> Du Nord</a:t>
            </a:r>
            <a:r>
              <a:rPr lang="en-US" sz="1800" b="0" i="0" u="none" strike="noStrike" dirty="0">
                <a:solidFill>
                  <a:srgbClr val="000000"/>
                </a:solidFill>
                <a:effectLst/>
                <a:latin typeface="Times New Roman" panose="02020603050405020304" pitchFamily="18" charset="0"/>
              </a:rPr>
              <a:t>. 1830. University of North Texas Libraries, The Portal to Texas History; crediting University of Texas at Arlington Library. </a:t>
            </a:r>
            <a:r>
              <a:rPr lang="en-US" sz="1800" b="0" i="0" u="sng" strike="noStrike" dirty="0">
                <a:solidFill>
                  <a:srgbClr val="1155CC"/>
                </a:solidFill>
                <a:effectLst/>
                <a:latin typeface="Times New Roman" panose="02020603050405020304" pitchFamily="18" charset="0"/>
                <a:hlinkClick r:id="rId3"/>
              </a:rPr>
              <a:t>https://texashistory.unt.edu/ark:/67531/metapth298341/</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391E335-8C09-4B66-9780-243E7E2E3C4D}" type="slidenum">
              <a:rPr lang="en-US" smtClean="0"/>
              <a:t>6</a:t>
            </a:fld>
            <a:endParaRPr lang="en-US"/>
          </a:p>
        </p:txBody>
      </p:sp>
    </p:spTree>
    <p:extLst>
      <p:ext uri="{BB962C8B-B14F-4D97-AF65-F5344CB8AC3E}">
        <p14:creationId xmlns:p14="http://schemas.microsoft.com/office/powerpoint/2010/main" val="150132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dirty="0">
                <a:solidFill>
                  <a:srgbClr val="000000"/>
                </a:solidFill>
                <a:effectLst/>
                <a:latin typeface="Times New Roman" panose="02020603050405020304" pitchFamily="18" charset="0"/>
              </a:rPr>
              <a:t>[Old Stone Fort at Nacogdoches]</a:t>
            </a:r>
            <a:r>
              <a:rPr lang="en-US" sz="1800" b="0" i="0" u="none" strike="noStrike" dirty="0">
                <a:solidFill>
                  <a:srgbClr val="000000"/>
                </a:solidFill>
                <a:effectLst/>
                <a:latin typeface="Times New Roman" panose="02020603050405020304" pitchFamily="18" charset="0"/>
              </a:rPr>
              <a:t>. Photograph. University of North Texas Libraries, The Portal to Texas History; crediting University of Texas at Arlington Library. </a:t>
            </a:r>
            <a:r>
              <a:rPr lang="en-US" sz="1800" b="0" i="0" u="sng" strike="noStrike" dirty="0">
                <a:solidFill>
                  <a:srgbClr val="1155CC"/>
                </a:solidFill>
                <a:effectLst/>
                <a:latin typeface="Times New Roman" panose="02020603050405020304" pitchFamily="18" charset="0"/>
                <a:hlinkClick r:id="rId3"/>
              </a:rPr>
              <a:t>https://texashistory.unt.edu/ark:/67531/metapth38479/</a:t>
            </a:r>
            <a:r>
              <a:rPr lang="en-US" sz="1800" b="0" i="0" u="none" strike="noStrike"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391E335-8C09-4B66-9780-243E7E2E3C4D}" type="slidenum">
              <a:rPr lang="en-US" smtClean="0"/>
              <a:t>7</a:t>
            </a:fld>
            <a:endParaRPr lang="en-US"/>
          </a:p>
        </p:txBody>
      </p:sp>
    </p:spTree>
    <p:extLst>
      <p:ext uri="{BB962C8B-B14F-4D97-AF65-F5344CB8AC3E}">
        <p14:creationId xmlns:p14="http://schemas.microsoft.com/office/powerpoint/2010/main" val="166655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[Farm scene]</a:t>
            </a:r>
            <a:r>
              <a:rPr lang="en-US" sz="1800" b="0" i="0" u="none" strike="noStrike" dirty="0">
                <a:solidFill>
                  <a:srgbClr val="000000"/>
                </a:solidFill>
                <a:effectLst/>
                <a:latin typeface="Times New Roman" panose="02020603050405020304" pitchFamily="18" charset="0"/>
              </a:rPr>
              <a:t>. Photograph. University of North Texas Libraries, The Portal to Texas History; crediting Heritage House Museum. </a:t>
            </a:r>
            <a:r>
              <a:rPr lang="en-US" sz="1800" b="0" i="0" u="sng" strike="noStrike" dirty="0">
                <a:solidFill>
                  <a:srgbClr val="1155CC"/>
                </a:solidFill>
                <a:effectLst/>
                <a:latin typeface="Times New Roman" panose="02020603050405020304" pitchFamily="18" charset="0"/>
                <a:hlinkClick r:id="rId3"/>
              </a:rPr>
              <a:t>https://texashistory.unt.edu/ark:/67531/metapth36838/</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391E335-8C09-4B66-9780-243E7E2E3C4D}" type="slidenum">
              <a:rPr lang="en-US" smtClean="0"/>
              <a:t>8</a:t>
            </a:fld>
            <a:endParaRPr lang="en-US"/>
          </a:p>
        </p:txBody>
      </p:sp>
    </p:spTree>
    <p:extLst>
      <p:ext uri="{BB962C8B-B14F-4D97-AF65-F5344CB8AC3E}">
        <p14:creationId xmlns:p14="http://schemas.microsoft.com/office/powerpoint/2010/main" val="376513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3813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458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0091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0813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1143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1896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02663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73447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8517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55535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3/5/2025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38125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3/5/2025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3230158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43468" y="643467"/>
            <a:ext cx="4620584" cy="3727811"/>
          </a:xfrm>
        </p:spPr>
        <p:txBody>
          <a:bodyPr>
            <a:normAutofit/>
          </a:bodyPr>
          <a:lstStyle/>
          <a:p>
            <a:pPr algn="l"/>
            <a:r>
              <a:rPr lang="en-US" b="1" i="1" dirty="0">
                <a:solidFill>
                  <a:schemeClr val="tx1">
                    <a:lumMod val="50000"/>
                    <a:lumOff val="50000"/>
                  </a:schemeClr>
                </a:solidFill>
                <a:latin typeface="Gotham book"/>
              </a:rPr>
              <a:t>Unit 4:</a:t>
            </a:r>
            <a:br>
              <a:rPr lang="en-US" b="1" i="1" dirty="0">
                <a:latin typeface="Gotham book"/>
              </a:rPr>
            </a:br>
            <a:r>
              <a:rPr lang="en-US" b="1" i="1" dirty="0">
                <a:latin typeface="Gotham book"/>
              </a:rPr>
              <a:t>The Mexican National Era</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43467" y="4669971"/>
            <a:ext cx="4620584" cy="1383207"/>
          </a:xfrm>
        </p:spPr>
        <p:txBody>
          <a:bodyPr>
            <a:normAutofit/>
          </a:bodyPr>
          <a:lstStyle/>
          <a:p>
            <a:pPr algn="l"/>
            <a:r>
              <a:rPr lang="en-US" sz="3600" b="1" i="1" dirty="0">
                <a:solidFill>
                  <a:schemeClr val="tx1">
                    <a:lumMod val="50000"/>
                    <a:lumOff val="50000"/>
                  </a:schemeClr>
                </a:solidFill>
                <a:latin typeface="Gotham book"/>
              </a:rPr>
              <a:t>Lesson 13: </a:t>
            </a:r>
          </a:p>
          <a:p>
            <a:pPr algn="l"/>
            <a:r>
              <a:rPr lang="en-US" sz="3600" b="1" i="1" dirty="0">
                <a:latin typeface="Gotham book"/>
              </a:rPr>
              <a:t>Study Guide</a:t>
            </a:r>
          </a:p>
        </p:txBody>
      </p:sp>
      <p:pic>
        <p:nvPicPr>
          <p:cNvPr id="8" name="Picture 2" descr="A photograph of a map of Texas from the early 1800s showing the approximate borders of various land grants granted to empresarios in Texas. ">
            <a:extLst>
              <a:ext uri="{FF2B5EF4-FFF2-40B4-BE49-F238E27FC236}">
                <a16:creationId xmlns:a16="http://schemas.microsoft.com/office/drawing/2014/main" id="{CCDE4342-BC51-96B5-D9AE-2033351DE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7" r="2" b="838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1262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C16BB2F-EFD4-1AA9-B664-D20C09F45960}"/>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CC894A1-E65C-0606-18EB-47742C9A6F2A}"/>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7408BF-3D30-6C98-5D8D-3AAF7F433AA0}"/>
              </a:ext>
            </a:extLst>
          </p:cNvPr>
          <p:cNvSpPr/>
          <p:nvPr/>
        </p:nvSpPr>
        <p:spPr>
          <a:xfrm>
            <a:off x="2808514" y="1796145"/>
            <a:ext cx="9067799" cy="1491341"/>
          </a:xfrm>
          <a:prstGeom prst="wedgeRoundRectCallout">
            <a:avLst>
              <a:gd name="adj1" fmla="val -58836"/>
              <a:gd name="adj2" fmla="val 32873"/>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2">
                    <a:lumMod val="75000"/>
                    <a:lumOff val="25000"/>
                  </a:schemeClr>
                </a:solidFill>
                <a:effectLst/>
                <a:uLnTx/>
                <a:uFillTx/>
                <a:latin typeface="Gotham Book"/>
              </a:rPr>
              <a:t>One thing the study guide helped me remember or understand is ________</a:t>
            </a:r>
          </a:p>
        </p:txBody>
      </p:sp>
      <p:pic>
        <p:nvPicPr>
          <p:cNvPr id="4" name="Graphic 3">
            <a:extLst>
              <a:ext uri="{FF2B5EF4-FFF2-40B4-BE49-F238E27FC236}">
                <a16:creationId xmlns:a16="http://schemas.microsoft.com/office/drawing/2014/main" id="{4B274911-3AD5-A996-C838-E9886DB639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2" y="1916829"/>
            <a:ext cx="1245075" cy="1245075"/>
          </a:xfrm>
          <a:prstGeom prst="rect">
            <a:avLst/>
          </a:prstGeom>
        </p:spPr>
      </p:pic>
      <p:sp>
        <p:nvSpPr>
          <p:cNvPr id="5" name="Speech Bubble: Rectangle with Corners Rounded 4">
            <a:extLst>
              <a:ext uri="{FF2B5EF4-FFF2-40B4-BE49-F238E27FC236}">
                <a16:creationId xmlns:a16="http://schemas.microsoft.com/office/drawing/2014/main" id="{769BFF9B-2B2B-5C10-1DE6-79A7E05E78E3}"/>
              </a:ext>
            </a:extLst>
          </p:cNvPr>
          <p:cNvSpPr/>
          <p:nvPr/>
        </p:nvSpPr>
        <p:spPr>
          <a:xfrm>
            <a:off x="555171" y="3564990"/>
            <a:ext cx="9067799" cy="1034143"/>
          </a:xfrm>
          <a:prstGeom prst="wedgeRoundRectCallout">
            <a:avLst>
              <a:gd name="adj1" fmla="val 57971"/>
              <a:gd name="adj2" fmla="val 31413"/>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2">
                    <a:lumMod val="75000"/>
                    <a:lumOff val="25000"/>
                  </a:schemeClr>
                </a:solidFill>
                <a:effectLst/>
                <a:uLnTx/>
                <a:uFillTx/>
                <a:latin typeface="Gotham Book"/>
              </a:rPr>
              <a:t>One question I still have is _______</a:t>
            </a:r>
          </a:p>
        </p:txBody>
      </p:sp>
      <p:pic>
        <p:nvPicPr>
          <p:cNvPr id="6" name="Graphic 5">
            <a:extLst>
              <a:ext uri="{FF2B5EF4-FFF2-40B4-BE49-F238E27FC236}">
                <a16:creationId xmlns:a16="http://schemas.microsoft.com/office/drawing/2014/main" id="{FF7991EE-CB66-03CB-CC26-423600F509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1754" y="3569888"/>
            <a:ext cx="1245075" cy="1245075"/>
          </a:xfrm>
          <a:prstGeom prst="rect">
            <a:avLst/>
          </a:prstGeom>
        </p:spPr>
      </p:pic>
      <p:sp>
        <p:nvSpPr>
          <p:cNvPr id="7" name="Speech Bubble: Rectangle with Corners Rounded 6">
            <a:extLst>
              <a:ext uri="{FF2B5EF4-FFF2-40B4-BE49-F238E27FC236}">
                <a16:creationId xmlns:a16="http://schemas.microsoft.com/office/drawing/2014/main" id="{7E10A343-4E24-3536-0893-4261BC23E148}"/>
              </a:ext>
            </a:extLst>
          </p:cNvPr>
          <p:cNvSpPr/>
          <p:nvPr/>
        </p:nvSpPr>
        <p:spPr>
          <a:xfrm>
            <a:off x="2569030" y="5002219"/>
            <a:ext cx="9067799" cy="1398581"/>
          </a:xfrm>
          <a:prstGeom prst="wedgeRoundRectCallout">
            <a:avLst>
              <a:gd name="adj1" fmla="val -56555"/>
              <a:gd name="adj2" fmla="val 3457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2">
                    <a:lumMod val="75000"/>
                    <a:lumOff val="25000"/>
                  </a:schemeClr>
                </a:solidFill>
                <a:effectLst/>
                <a:uLnTx/>
                <a:uFillTx/>
                <a:latin typeface="Gotham Book"/>
              </a:rPr>
              <a:t>One thing I will do to prepare                   for this test is ____</a:t>
            </a:r>
          </a:p>
        </p:txBody>
      </p:sp>
      <p:pic>
        <p:nvPicPr>
          <p:cNvPr id="8" name="Graphic 7">
            <a:extLst>
              <a:ext uri="{FF2B5EF4-FFF2-40B4-BE49-F238E27FC236}">
                <a16:creationId xmlns:a16="http://schemas.microsoft.com/office/drawing/2014/main" id="{2B79418E-2389-0613-030B-D17889DE9AA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171" y="5213151"/>
            <a:ext cx="1245075" cy="1245075"/>
          </a:xfrm>
          <a:prstGeom prst="rect">
            <a:avLst/>
          </a:prstGeom>
        </p:spPr>
      </p:pic>
    </p:spTree>
    <p:extLst>
      <p:ext uri="{BB962C8B-B14F-4D97-AF65-F5344CB8AC3E}">
        <p14:creationId xmlns:p14="http://schemas.microsoft.com/office/powerpoint/2010/main" val="420603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2960914" y="1905506"/>
            <a:ext cx="556260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0070C0"/>
                </a:solidFill>
                <a:latin typeface="Gotham Book"/>
              </a:rPr>
              <a:t>Read the list of social studies topics in the chart.</a:t>
            </a:r>
          </a:p>
          <a:p>
            <a:pPr marL="285750" indent="-285750">
              <a:buFont typeface="Arial" panose="020B0604020202020204" pitchFamily="34" charset="0"/>
              <a:buChar char="•"/>
            </a:pPr>
            <a:r>
              <a:rPr lang="en-US" sz="3600" dirty="0">
                <a:solidFill>
                  <a:schemeClr val="accent6">
                    <a:lumMod val="75000"/>
                  </a:schemeClr>
                </a:solidFill>
                <a:latin typeface="Gotham Book"/>
              </a:rPr>
              <a:t>Circle or highlight any items that you think are likely to be on the unit 3 test. </a:t>
            </a:r>
            <a:endParaRPr lang="en-US" sz="3600" dirty="0">
              <a:latin typeface="Gotham Book"/>
            </a:endParaRPr>
          </a:p>
          <a:p>
            <a:pPr marL="285750" indent="-285750">
              <a:buFont typeface="Arial" panose="020B0604020202020204" pitchFamily="34" charset="0"/>
              <a:buChar char="•"/>
            </a:pPr>
            <a:r>
              <a:rPr lang="en-US" sz="3600" dirty="0">
                <a:solidFill>
                  <a:srgbClr val="7030A0"/>
                </a:solidFill>
                <a:latin typeface="Gotham Book"/>
              </a:rPr>
              <a:t>Share with a partner</a:t>
            </a:r>
            <a:r>
              <a:rPr lang="en-US" sz="3200" dirty="0">
                <a:solidFill>
                  <a:srgbClr val="7030A0"/>
                </a:solidFill>
                <a:latin typeface="Gotham Book"/>
              </a:rPr>
              <a:t>.</a:t>
            </a:r>
          </a:p>
        </p:txBody>
      </p:sp>
      <p:pic>
        <p:nvPicPr>
          <p:cNvPr id="4" name="Graphic 3">
            <a:extLst>
              <a:ext uri="{FF2B5EF4-FFF2-40B4-BE49-F238E27FC236}">
                <a16:creationId xmlns:a16="http://schemas.microsoft.com/office/drawing/2014/main" id="{A13AD282-A2FE-4F62-E90C-B32AD480DF5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7966" y="1905506"/>
            <a:ext cx="1208326" cy="1208326"/>
          </a:xfrm>
          <a:prstGeom prst="rect">
            <a:avLst/>
          </a:prstGeom>
        </p:spPr>
      </p:pic>
      <p:pic>
        <p:nvPicPr>
          <p:cNvPr id="5" name="Graphic 4">
            <a:extLst>
              <a:ext uri="{FF2B5EF4-FFF2-40B4-BE49-F238E27FC236}">
                <a16:creationId xmlns:a16="http://schemas.microsoft.com/office/drawing/2014/main" id="{DD78DB07-5B09-C2BF-6394-906C7C0482F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1544" y="3514630"/>
            <a:ext cx="925793" cy="925793"/>
          </a:xfrm>
          <a:prstGeom prst="rect">
            <a:avLst/>
          </a:prstGeom>
        </p:spPr>
      </p:pic>
      <p:pic>
        <p:nvPicPr>
          <p:cNvPr id="6" name="Graphic 5">
            <a:extLst>
              <a:ext uri="{FF2B5EF4-FFF2-40B4-BE49-F238E27FC236}">
                <a16:creationId xmlns:a16="http://schemas.microsoft.com/office/drawing/2014/main" id="{4506F8D3-66D0-8856-0EFD-A2A5CD25139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3214" y="5033371"/>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3233327" y="1937659"/>
            <a:ext cx="7902760" cy="3755570"/>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2">
                    <a:lumMod val="75000"/>
                    <a:lumOff val="25000"/>
                  </a:schemeClr>
                </a:solidFill>
                <a:effectLst/>
                <a:uLnTx/>
                <a:uFillTx/>
                <a:latin typeface="Gotham Book"/>
              </a:rPr>
              <a:t>One thing that I think is likely to be on the unit 4 test about the Mexican National Era  is ______________________</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261" y="2944339"/>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103971" y="1828800"/>
            <a:ext cx="10363200" cy="3785652"/>
          </a:xfrm>
          <a:prstGeom prst="rect">
            <a:avLst/>
          </a:prstGeom>
          <a:noFill/>
        </p:spPr>
        <p:txBody>
          <a:bodyPr wrap="square" rtlCol="0">
            <a:spAutoFit/>
          </a:bodyPr>
          <a:lstStyle/>
          <a:p>
            <a:pPr algn="ctr">
              <a:defRPr/>
            </a:pPr>
            <a:r>
              <a:rPr lang="en-US" sz="6000" kern="0" dirty="0">
                <a:solidFill>
                  <a:schemeClr val="accent5">
                    <a:lumMod val="75000"/>
                  </a:schemeClr>
                </a:solidFill>
                <a:effectLst/>
                <a:latin typeface="Gotham Book"/>
                <a:ea typeface="Times New Roman" panose="02020603050405020304" pitchFamily="18" charset="0"/>
                <a:cs typeface="Times New Roman" panose="02020603050405020304" pitchFamily="18" charset="0"/>
              </a:rPr>
              <a:t>What significant information do we need to know to be successful on the unit 4 test for the Mexican National Era?</a:t>
            </a:r>
            <a:endParaRPr kumimoji="0" lang="en-US" sz="16600" b="0" i="0" u="none" strike="noStrike" kern="1200" cap="none" spc="0" normalizeH="0" baseline="0" noProof="0" dirty="0">
              <a:ln>
                <a:noFill/>
              </a:ln>
              <a:solidFill>
                <a:schemeClr val="accent5">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478972" y="1785257"/>
            <a:ext cx="11571514" cy="4126258"/>
          </a:xfrm>
          <a:prstGeom prst="rect">
            <a:avLst/>
          </a:prstGeom>
          <a:noFill/>
        </p:spPr>
        <p:txBody>
          <a:bodyPr wrap="square" rtlCol="0">
            <a:spAutoFit/>
          </a:bodyPr>
          <a:lstStyle/>
          <a:p>
            <a:pPr marL="342900" marR="0" lvl="0" indent="-342900">
              <a:lnSpc>
                <a:spcPct val="110000"/>
              </a:lnSpc>
              <a:spcBef>
                <a:spcPts val="0"/>
              </a:spcBef>
              <a:spcAft>
                <a:spcPts val="0"/>
              </a:spcAft>
              <a:buFont typeface="+mj-lt"/>
              <a:buAutoNum type="arabicPeriod"/>
            </a:pPr>
            <a:r>
              <a:rPr lang="en-US" sz="4000" b="1" i="1" u="sng"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We will</a:t>
            </a:r>
            <a:r>
              <a:rPr lang="en-US" sz="4000" b="1" i="1"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 </a:t>
            </a:r>
            <a:r>
              <a:rPr lang="en-US" sz="4000" dirty="0">
                <a:solidFill>
                  <a:schemeClr val="accent6">
                    <a:lumMod val="75000"/>
                  </a:schemeClr>
                </a:solidFill>
                <a:effectLst/>
                <a:latin typeface="Gotham Book"/>
                <a:ea typeface="Times New Roman" panose="02020603050405020304" pitchFamily="18" charset="0"/>
                <a:cs typeface="Times New Roman" panose="02020603050405020304" pitchFamily="18" charset="0"/>
              </a:rPr>
              <a:t>identify and review significant information for our upcoming test.</a:t>
            </a:r>
            <a:endParaRPr lang="en-US" sz="4000" dirty="0">
              <a:solidFill>
                <a:schemeClr val="accent6">
                  <a:lumMod val="75000"/>
                </a:schemeClr>
              </a:solidFill>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rabicPeriod"/>
            </a:pPr>
            <a:r>
              <a:rPr lang="en-US" sz="4000" b="1" i="1" u="sng" kern="0" dirty="0">
                <a:solidFill>
                  <a:schemeClr val="accent5">
                    <a:lumMod val="75000"/>
                  </a:schemeClr>
                </a:solidFill>
                <a:effectLst/>
                <a:latin typeface="Gotham Book"/>
                <a:ea typeface="Times New Roman" panose="02020603050405020304" pitchFamily="18" charset="0"/>
                <a:cs typeface="Times New Roman" panose="02020603050405020304" pitchFamily="18" charset="0"/>
              </a:rPr>
              <a:t> I will</a:t>
            </a:r>
            <a:r>
              <a:rPr lang="en-US" sz="4000" b="1" i="1" kern="0" dirty="0">
                <a:solidFill>
                  <a:schemeClr val="accent5">
                    <a:lumMod val="75000"/>
                  </a:schemeClr>
                </a:solidFill>
                <a:effectLst/>
                <a:latin typeface="Gotham Book"/>
                <a:ea typeface="Times New Roman" panose="02020603050405020304" pitchFamily="18" charset="0"/>
                <a:cs typeface="Times New Roman" panose="02020603050405020304" pitchFamily="18" charset="0"/>
              </a:rPr>
              <a:t> </a:t>
            </a:r>
            <a:r>
              <a:rPr lang="en-US" sz="4000" kern="0" dirty="0">
                <a:solidFill>
                  <a:schemeClr val="accent5">
                    <a:lumMod val="75000"/>
                  </a:schemeClr>
                </a:solidFill>
                <a:effectLst/>
                <a:latin typeface="Gotham Book"/>
                <a:ea typeface="Times New Roman" panose="02020603050405020304" pitchFamily="18" charset="0"/>
                <a:cs typeface="Times New Roman" panose="02020603050405020304" pitchFamily="18" charset="0"/>
              </a:rPr>
              <a:t>use my previous work and notes to complete my study guide. I will identify and match cause and effect relationships, create short answer responses, and answer practice test questions.</a:t>
            </a:r>
            <a:endParaRPr kumimoji="0" lang="en-US" sz="7200" b="0" i="0" u="none" strike="noStrike" kern="1200" cap="none" spc="0" normalizeH="0" baseline="0" noProof="0" dirty="0">
              <a:ln>
                <a:noFill/>
              </a:ln>
              <a:solidFill>
                <a:schemeClr val="accent5">
                  <a:lumMod val="75000"/>
                </a:scheme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478B91-E9B5-05FC-7807-2B379B98225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1DA0E2C-F3D3-84DC-7955-13FBCDFA2DD2}"/>
              </a:ext>
            </a:extLst>
          </p:cNvPr>
          <p:cNvSpPr txBox="1">
            <a:spLocks noGrp="1"/>
          </p:cNvSpPr>
          <p:nvPr>
            <p:ph type="title" idx="4294967295"/>
          </p:nvPr>
        </p:nvSpPr>
        <p:spPr>
          <a:xfrm>
            <a:off x="1796144" y="-79956"/>
            <a:ext cx="9818913" cy="10705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9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 </a:t>
            </a: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Key Terms &amp; Definitions</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780E7956-545A-15E7-AB6F-0A9545207D19}"/>
              </a:ext>
            </a:extLst>
          </p:cNvPr>
          <p:cNvSpPr txBox="1"/>
          <p:nvPr/>
        </p:nvSpPr>
        <p:spPr>
          <a:xfrm>
            <a:off x="1796144" y="1425409"/>
            <a:ext cx="3744685" cy="4524315"/>
          </a:xfrm>
          <a:prstGeom prst="rect">
            <a:avLst/>
          </a:prstGeom>
          <a:noFill/>
        </p:spPr>
        <p:txBody>
          <a:bodyPr wrap="square" rtlCol="0">
            <a:spAutoFit/>
          </a:bodyPr>
          <a:lstStyle/>
          <a:p>
            <a:pPr algn="ctr"/>
            <a:r>
              <a:rPr lang="en-US" sz="3600" dirty="0">
                <a:solidFill>
                  <a:schemeClr val="accent5">
                    <a:lumMod val="75000"/>
                  </a:schemeClr>
                </a:solidFill>
                <a:latin typeface="Gotham Book"/>
              </a:rPr>
              <a:t>Choose the correct key term from the unit that matches with the definition or explanation in the box on the right side of your chart. </a:t>
            </a:r>
          </a:p>
        </p:txBody>
      </p:sp>
      <p:pic>
        <p:nvPicPr>
          <p:cNvPr id="2050" name="Picture 2" descr="An image of a map of Texas circa 1826 showing the portion of the region that Haden Edwards attempted to claim with his failed Fredonian Rebellion. That part of the map covers much of east Texas.">
            <a:extLst>
              <a:ext uri="{FF2B5EF4-FFF2-40B4-BE49-F238E27FC236}">
                <a16:creationId xmlns:a16="http://schemas.microsoft.com/office/drawing/2014/main" id="{19E36FED-6E91-8BD9-3265-C8C84FB48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499" y="1084202"/>
            <a:ext cx="5431971" cy="444829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111B67-929A-D905-8AE4-B83A2E368035}"/>
              </a:ext>
            </a:extLst>
          </p:cNvPr>
          <p:cNvSpPr txBox="1"/>
          <p:nvPr/>
        </p:nvSpPr>
        <p:spPr>
          <a:xfrm>
            <a:off x="5627914" y="5626100"/>
            <a:ext cx="5987143" cy="769441"/>
          </a:xfrm>
          <a:prstGeom prst="rect">
            <a:avLst/>
          </a:prstGeom>
          <a:noFill/>
        </p:spPr>
        <p:txBody>
          <a:bodyPr wrap="square" rtlCol="0">
            <a:spAutoFit/>
          </a:bodyPr>
          <a:lstStyle/>
          <a:p>
            <a:pPr algn="ctr"/>
            <a:r>
              <a:rPr lang="en-US" sz="2200" i="1" dirty="0">
                <a:latin typeface="Gotham Book"/>
              </a:rPr>
              <a:t>A map of Texas showing the “Republic of Fredonia” </a:t>
            </a:r>
          </a:p>
          <a:p>
            <a:pPr algn="ctr"/>
            <a:r>
              <a:rPr lang="en-US" sz="2200" i="1" dirty="0">
                <a:latin typeface="Gotham Book"/>
              </a:rPr>
              <a:t>The Portal to Texas History</a:t>
            </a:r>
          </a:p>
        </p:txBody>
      </p:sp>
    </p:spTree>
    <p:extLst>
      <p:ext uri="{BB962C8B-B14F-4D97-AF65-F5344CB8AC3E}">
        <p14:creationId xmlns:p14="http://schemas.microsoft.com/office/powerpoint/2010/main" val="405247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036A3D3-7FDE-8FF7-994C-CF92D647B73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A8D580-001C-E76B-BB5A-E3317067C46B}"/>
              </a:ext>
            </a:extLst>
          </p:cNvPr>
          <p:cNvSpPr txBox="1">
            <a:spLocks noGrp="1"/>
          </p:cNvSpPr>
          <p:nvPr>
            <p:ph type="title" idx="4294967295"/>
          </p:nvPr>
        </p:nvSpPr>
        <p:spPr>
          <a:xfrm>
            <a:off x="1709324" y="-291667"/>
            <a:ext cx="9331566" cy="1380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Gotham Medium"/>
                <a:ea typeface="+mj-ea"/>
                <a:cs typeface="+mj-cs"/>
              </a:rPr>
              <a:t>Part II: </a:t>
            </a:r>
            <a:r>
              <a:rPr kumimoji="0" lang="en-US" b="0" i="0" u="none" strike="noStrike" kern="1200" cap="none" spc="0" normalizeH="0" baseline="0" noProof="0" dirty="0">
                <a:ln>
                  <a:noFill/>
                </a:ln>
                <a:solidFill>
                  <a:schemeClr val="bg1"/>
                </a:solidFill>
                <a:effectLst/>
                <a:uLnTx/>
                <a:uFillTx/>
                <a:latin typeface="Gotham Medium"/>
                <a:ea typeface="+mj-ea"/>
                <a:cs typeface="+mj-cs"/>
              </a:rPr>
              <a:t>Matching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E340E7D-8C93-CCFF-C8DA-3265B5EA5470}"/>
              </a:ext>
            </a:extLst>
          </p:cNvPr>
          <p:cNvSpPr txBox="1"/>
          <p:nvPr/>
        </p:nvSpPr>
        <p:spPr>
          <a:xfrm>
            <a:off x="478971" y="1872343"/>
            <a:ext cx="4735286" cy="3477875"/>
          </a:xfrm>
          <a:prstGeom prst="rect">
            <a:avLst/>
          </a:prstGeom>
          <a:noFill/>
        </p:spPr>
        <p:txBody>
          <a:bodyPr wrap="square" rtlCol="0">
            <a:spAutoFit/>
          </a:bodyPr>
          <a:lstStyle/>
          <a:p>
            <a:pPr algn="ctr"/>
            <a:r>
              <a:rPr lang="en-US" sz="4400" dirty="0">
                <a:solidFill>
                  <a:schemeClr val="accent5">
                    <a:lumMod val="75000"/>
                  </a:schemeClr>
                </a:solidFill>
                <a:latin typeface="Gotham Book"/>
              </a:rPr>
              <a:t>Match the event on the left side of your paper with its correct effect on the right. </a:t>
            </a:r>
          </a:p>
        </p:txBody>
      </p:sp>
      <p:pic>
        <p:nvPicPr>
          <p:cNvPr id="3074" name="Picture 2" descr="A black and white photograph of the side view of the old stone fort that Haden Edwards and his men occupied during their failed Fredonian Rebellion. Written at the bottom of the photo are the words, &quot;Old Stone Fort, Nacogdoches, in 1885&quot;">
            <a:extLst>
              <a:ext uri="{FF2B5EF4-FFF2-40B4-BE49-F238E27FC236}">
                <a16:creationId xmlns:a16="http://schemas.microsoft.com/office/drawing/2014/main" id="{64E5B27C-7F14-69E3-FA83-7A22FE77C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255" y="1088571"/>
            <a:ext cx="5196235" cy="41280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534BE9-0F5D-0AD5-8459-93C654E1FCB5}"/>
              </a:ext>
            </a:extLst>
          </p:cNvPr>
          <p:cNvSpPr txBox="1"/>
          <p:nvPr/>
        </p:nvSpPr>
        <p:spPr>
          <a:xfrm>
            <a:off x="5324015" y="5350218"/>
            <a:ext cx="5932714" cy="1015663"/>
          </a:xfrm>
          <a:prstGeom prst="rect">
            <a:avLst/>
          </a:prstGeom>
          <a:noFill/>
        </p:spPr>
        <p:txBody>
          <a:bodyPr wrap="square" rtlCol="0">
            <a:spAutoFit/>
          </a:bodyPr>
          <a:lstStyle/>
          <a:p>
            <a:pPr algn="ctr"/>
            <a:r>
              <a:rPr lang="en-US" sz="2000" i="1" dirty="0">
                <a:latin typeface="Gotham Book"/>
              </a:rPr>
              <a:t>The “Old Stone Fort” occupied by Haden Edwards during his failed Fredonian Rebellion.</a:t>
            </a:r>
          </a:p>
          <a:p>
            <a:pPr algn="ctr"/>
            <a:r>
              <a:rPr lang="en-US" sz="2000" i="1" dirty="0">
                <a:latin typeface="Gotham Book"/>
              </a:rPr>
              <a:t>The Portal to Texas History.</a:t>
            </a:r>
          </a:p>
        </p:txBody>
      </p:sp>
    </p:spTree>
    <p:extLst>
      <p:ext uri="{BB962C8B-B14F-4D97-AF65-F5344CB8AC3E}">
        <p14:creationId xmlns:p14="http://schemas.microsoft.com/office/powerpoint/2010/main" val="169307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5B5F6C-19EA-CF01-8893-7FAAB67E693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89AB68C-4D42-0C24-33AC-A8D6BC1BB3FA}"/>
              </a:ext>
            </a:extLst>
          </p:cNvPr>
          <p:cNvSpPr txBox="1">
            <a:spLocks noGrp="1"/>
          </p:cNvSpPr>
          <p:nvPr>
            <p:ph type="title" idx="4294967295"/>
          </p:nvPr>
        </p:nvSpPr>
        <p:spPr>
          <a:xfrm>
            <a:off x="1917778" y="-79956"/>
            <a:ext cx="9944100" cy="1103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Part III: </a:t>
            </a: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Practice Test Questions</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075CC775-DA19-C5A6-206E-54D406081493}"/>
              </a:ext>
            </a:extLst>
          </p:cNvPr>
          <p:cNvSpPr txBox="1"/>
          <p:nvPr/>
        </p:nvSpPr>
        <p:spPr>
          <a:xfrm>
            <a:off x="1917778" y="1234441"/>
            <a:ext cx="3400773" cy="3970318"/>
          </a:xfrm>
          <a:prstGeom prst="rect">
            <a:avLst/>
          </a:prstGeom>
          <a:noFill/>
        </p:spPr>
        <p:txBody>
          <a:bodyPr wrap="square" rtlCol="0">
            <a:spAutoFit/>
          </a:bodyPr>
          <a:lstStyle/>
          <a:p>
            <a:pPr algn="ctr"/>
            <a:r>
              <a:rPr lang="en-US" sz="3600" dirty="0">
                <a:solidFill>
                  <a:schemeClr val="accent5">
                    <a:lumMod val="75000"/>
                  </a:schemeClr>
                </a:solidFill>
                <a:latin typeface="Gotham Book"/>
              </a:rPr>
              <a:t>The practice test questions are based on the various types of questions on the 8</a:t>
            </a:r>
            <a:r>
              <a:rPr lang="en-US" sz="3600" baseline="30000" dirty="0">
                <a:solidFill>
                  <a:schemeClr val="accent5">
                    <a:lumMod val="75000"/>
                  </a:schemeClr>
                </a:solidFill>
                <a:latin typeface="Gotham Book"/>
              </a:rPr>
              <a:t>th</a:t>
            </a:r>
            <a:r>
              <a:rPr lang="en-US" sz="3600" dirty="0">
                <a:solidFill>
                  <a:schemeClr val="accent5">
                    <a:lumMod val="75000"/>
                  </a:schemeClr>
                </a:solidFill>
                <a:latin typeface="Gotham Book"/>
              </a:rPr>
              <a:t> grade social studies STAAR</a:t>
            </a:r>
            <a:r>
              <a:rPr lang="en-US" sz="3600" dirty="0">
                <a:solidFill>
                  <a:srgbClr val="0070C0"/>
                </a:solidFill>
                <a:latin typeface="Gotham Book"/>
              </a:rPr>
              <a:t>.</a:t>
            </a:r>
          </a:p>
        </p:txBody>
      </p:sp>
      <p:pic>
        <p:nvPicPr>
          <p:cNvPr id="4098" name="Picture 2" descr="A black and white photograph showing farm workers in the 19th century. There are 4 different groups of 3 or 4  donkeys pulling plows to prepare the land for planting. Standing beside each group of donkeys is a farmer. There are also several farmers on horseback.">
            <a:extLst>
              <a:ext uri="{FF2B5EF4-FFF2-40B4-BE49-F238E27FC236}">
                <a16:creationId xmlns:a16="http://schemas.microsoft.com/office/drawing/2014/main" id="{0CC40E9A-F8B8-55A5-FF99-362220E802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7924" r="-74" b="12795"/>
          <a:stretch/>
        </p:blipFill>
        <p:spPr bwMode="auto">
          <a:xfrm>
            <a:off x="5619953" y="1332412"/>
            <a:ext cx="6241925" cy="397031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B1127F-85C4-CE45-34EE-674F4206010D}"/>
              </a:ext>
            </a:extLst>
          </p:cNvPr>
          <p:cNvSpPr txBox="1"/>
          <p:nvPr/>
        </p:nvSpPr>
        <p:spPr>
          <a:xfrm>
            <a:off x="5431971" y="5421086"/>
            <a:ext cx="6429907" cy="738664"/>
          </a:xfrm>
          <a:prstGeom prst="rect">
            <a:avLst/>
          </a:prstGeom>
          <a:noFill/>
        </p:spPr>
        <p:txBody>
          <a:bodyPr wrap="square" rtlCol="0">
            <a:spAutoFit/>
          </a:bodyPr>
          <a:lstStyle/>
          <a:p>
            <a:pPr algn="ctr"/>
            <a:r>
              <a:rPr lang="en-US" sz="2100" i="1" dirty="0">
                <a:latin typeface="Gotham Book"/>
              </a:rPr>
              <a:t>A photograph of a farm scene from the late 1800s, Texas</a:t>
            </a:r>
          </a:p>
          <a:p>
            <a:pPr algn="ctr"/>
            <a:r>
              <a:rPr lang="en-US" sz="2100" i="1" dirty="0">
                <a:latin typeface="Gotham Book"/>
              </a:rPr>
              <a:t>The Portal to Texas History</a:t>
            </a:r>
          </a:p>
        </p:txBody>
      </p:sp>
    </p:spTree>
    <p:extLst>
      <p:ext uri="{BB962C8B-B14F-4D97-AF65-F5344CB8AC3E}">
        <p14:creationId xmlns:p14="http://schemas.microsoft.com/office/powerpoint/2010/main" val="38681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54BD12-C93A-11C3-5BCD-71999D46061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F8FEBFE-B6A3-E78B-6621-F442DA3DF03A}"/>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3278EC46-CAD3-BF6E-2876-CF02FB940571}"/>
              </a:ext>
            </a:extLst>
          </p:cNvPr>
          <p:cNvSpPr txBox="1"/>
          <p:nvPr/>
        </p:nvSpPr>
        <p:spPr>
          <a:xfrm>
            <a:off x="2960914" y="1905506"/>
            <a:ext cx="556260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0070C0"/>
                </a:solidFill>
                <a:latin typeface="Gotham Book"/>
              </a:rPr>
              <a:t>Read the list of social studies topics in the chart.</a:t>
            </a:r>
          </a:p>
          <a:p>
            <a:pPr marL="285750" indent="-285750">
              <a:buFont typeface="Arial" panose="020B0604020202020204" pitchFamily="34" charset="0"/>
              <a:buChar char="•"/>
            </a:pPr>
            <a:r>
              <a:rPr lang="en-US" sz="3600" dirty="0">
                <a:solidFill>
                  <a:schemeClr val="accent6">
                    <a:lumMod val="75000"/>
                  </a:schemeClr>
                </a:solidFill>
                <a:latin typeface="Gotham Book"/>
              </a:rPr>
              <a:t>Circle or highlight any items that you think are likely to be on the unit 3 test. </a:t>
            </a:r>
            <a:endParaRPr lang="en-US" sz="3600" dirty="0">
              <a:latin typeface="Gotham Book"/>
            </a:endParaRPr>
          </a:p>
          <a:p>
            <a:pPr marL="285750" indent="-285750">
              <a:buFont typeface="Arial" panose="020B0604020202020204" pitchFamily="34" charset="0"/>
              <a:buChar char="•"/>
            </a:pPr>
            <a:r>
              <a:rPr lang="en-US" sz="3600" dirty="0">
                <a:solidFill>
                  <a:srgbClr val="7030A0"/>
                </a:solidFill>
                <a:latin typeface="Gotham Book"/>
              </a:rPr>
              <a:t>Share with a partner</a:t>
            </a:r>
            <a:r>
              <a:rPr lang="en-US" sz="3200" dirty="0">
                <a:solidFill>
                  <a:srgbClr val="7030A0"/>
                </a:solidFill>
                <a:latin typeface="Gotham Book"/>
              </a:rPr>
              <a:t>.</a:t>
            </a:r>
          </a:p>
        </p:txBody>
      </p:sp>
      <p:pic>
        <p:nvPicPr>
          <p:cNvPr id="4" name="Graphic 3">
            <a:extLst>
              <a:ext uri="{FF2B5EF4-FFF2-40B4-BE49-F238E27FC236}">
                <a16:creationId xmlns:a16="http://schemas.microsoft.com/office/drawing/2014/main" id="{0857B849-8853-0A3B-CD32-ECA1C13D21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7966" y="1905506"/>
            <a:ext cx="1208326" cy="1208326"/>
          </a:xfrm>
          <a:prstGeom prst="rect">
            <a:avLst/>
          </a:prstGeom>
        </p:spPr>
      </p:pic>
      <p:pic>
        <p:nvPicPr>
          <p:cNvPr id="5" name="Graphic 4">
            <a:extLst>
              <a:ext uri="{FF2B5EF4-FFF2-40B4-BE49-F238E27FC236}">
                <a16:creationId xmlns:a16="http://schemas.microsoft.com/office/drawing/2014/main" id="{8F874DE1-3BBA-3BE2-2D25-14E5E4C630B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61544" y="3514630"/>
            <a:ext cx="925793" cy="925793"/>
          </a:xfrm>
          <a:prstGeom prst="rect">
            <a:avLst/>
          </a:prstGeom>
        </p:spPr>
      </p:pic>
      <p:pic>
        <p:nvPicPr>
          <p:cNvPr id="6" name="Graphic 5">
            <a:extLst>
              <a:ext uri="{FF2B5EF4-FFF2-40B4-BE49-F238E27FC236}">
                <a16:creationId xmlns:a16="http://schemas.microsoft.com/office/drawing/2014/main" id="{1BF72D2E-A0EA-4D81-DDE6-E2FA3794888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3214" y="5033371"/>
            <a:ext cx="842453" cy="842453"/>
          </a:xfrm>
          <a:prstGeom prst="rect">
            <a:avLst/>
          </a:prstGeom>
        </p:spPr>
      </p:pic>
    </p:spTree>
    <p:extLst>
      <p:ext uri="{BB962C8B-B14F-4D97-AF65-F5344CB8AC3E}">
        <p14:creationId xmlns:p14="http://schemas.microsoft.com/office/powerpoint/2010/main" val="19294048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96</TotalTime>
  <Words>575</Words>
  <Application>Microsoft Office PowerPoint</Application>
  <PresentationFormat>Widescreen</PresentationFormat>
  <Paragraphs>42</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Gotham Book</vt:lpstr>
      <vt:lpstr>Gotham Book</vt:lpstr>
      <vt:lpstr>Gotham Medium</vt:lpstr>
      <vt:lpstr>Times New Roman</vt:lpstr>
      <vt:lpstr>1_Office Theme</vt:lpstr>
      <vt:lpstr>Unit 4: The Mexican National Era</vt:lpstr>
      <vt:lpstr>Warm-up Follow the directions to complete your warm-up</vt:lpstr>
      <vt:lpstr>Share with the class</vt:lpstr>
      <vt:lpstr>Essential Question</vt:lpstr>
      <vt:lpstr>In today’s lesson…</vt:lpstr>
      <vt:lpstr>Part I: Key Terms &amp; Definitions</vt:lpstr>
      <vt:lpstr>Part II: Matching </vt:lpstr>
      <vt:lpstr>Part III: Practice Test Questions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cp:revision>
  <dcterms:created xsi:type="dcterms:W3CDTF">2025-02-07T18:08:11Z</dcterms:created>
  <dcterms:modified xsi:type="dcterms:W3CDTF">2025-03-05T15:32:28Z</dcterms:modified>
</cp:coreProperties>
</file>