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326" r:id="rId3"/>
    <p:sldId id="327" r:id="rId4"/>
    <p:sldId id="328" r:id="rId5"/>
    <p:sldId id="329" r:id="rId6"/>
    <p:sldId id="324" r:id="rId7"/>
    <p:sldId id="325" r:id="rId8"/>
    <p:sldId id="282" r:id="rId9"/>
    <p:sldId id="330" r:id="rId10"/>
    <p:sldId id="331" r:id="rId11"/>
    <p:sldId id="332" r:id="rId12"/>
    <p:sldId id="333" r:id="rId13"/>
    <p:sldId id="334" r:id="rId14"/>
    <p:sldId id="33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4C376-5066-4050-8DCD-371980AA6202}"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48AAD-F62B-4B0B-AC52-E85313A783F8}" type="slidenum">
              <a:rPr lang="en-US" smtClean="0"/>
              <a:t>‹#›</a:t>
            </a:fld>
            <a:endParaRPr lang="en-US"/>
          </a:p>
        </p:txBody>
      </p:sp>
    </p:spTree>
    <p:extLst>
      <p:ext uri="{BB962C8B-B14F-4D97-AF65-F5344CB8AC3E}">
        <p14:creationId xmlns:p14="http://schemas.microsoft.com/office/powerpoint/2010/main" val="2239912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11276/"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55631/"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commons.wikimedia.org/wiki/Commons:Hirtle_chart" TargetMode="External"/><Relationship Id="rId5" Type="http://schemas.openxmlformats.org/officeDocument/2006/relationships/hyperlink" Target="https://en.wikipedia.org/wiki/publication" TargetMode="External"/><Relationship Id="rId4" Type="http://schemas.openxmlformats.org/officeDocument/2006/relationships/hyperlink" Target="https://commons.wikimedia.org/wiki/United_State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n:GNU_Free_Documentation_Licens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commons.wikimedia.org/wiki/Commons:GNU_Free_Documentation_License,_version_1.2" TargetMode="External"/><Relationship Id="rId4" Type="http://schemas.openxmlformats.org/officeDocument/2006/relationships/hyperlink" Target="https://en.wikipedia.org/wiki/en:Free_Software_Found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a:t>
            </a:r>
            <a:r>
              <a:rPr lang="en-US" sz="1800" u="sng" dirty="0">
                <a:solidFill>
                  <a:srgbClr val="467886"/>
                </a:solidFill>
                <a:effectLst/>
                <a:latin typeface="Gotham Book"/>
                <a:ea typeface="Times New Roman" panose="02020603050405020304" pitchFamily="18" charset="0"/>
                <a:cs typeface="Times New Roman" panose="02020603050405020304" pitchFamily="18" charset="0"/>
              </a:rPr>
              <a:t>Engraving of Stephen F. Austin</a:t>
            </a:r>
            <a:r>
              <a:rPr lang="en-US" sz="1800" dirty="0">
                <a:effectLst/>
                <a:latin typeface="Gotham Book"/>
                <a:ea typeface="Times New Roman" panose="02020603050405020304" pitchFamily="18" charset="0"/>
                <a:cs typeface="Times New Roman" panose="02020603050405020304" pitchFamily="18" charset="0"/>
              </a:rPr>
              <a:t>], artwork, December 16, 1836;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https://texashistory.unt.edu/ark:/67531/metapth11276/</a:t>
            </a:r>
            <a:r>
              <a:rPr lang="en-US" sz="1800" dirty="0">
                <a:effectLst/>
                <a:latin typeface="Gotham Book"/>
                <a:ea typeface="Times New Roman" panose="02020603050405020304" pitchFamily="18" charset="0"/>
                <a:cs typeface="Times New Roman" panose="02020603050405020304" pitchFamily="18" charset="0"/>
              </a:rPr>
              <a:t>: accessed January 7, 2025), University of North Texas Libraries, The Portal to Texas History,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4"/>
              </a:rPr>
              <a:t>https://texashistory.unt.edu</a:t>
            </a:r>
            <a:r>
              <a:rPr lang="en-US" sz="1800" dirty="0">
                <a:effectLst/>
                <a:latin typeface="Gotham Book"/>
                <a:ea typeface="Times New Roman" panose="02020603050405020304" pitchFamily="18" charset="0"/>
                <a:cs typeface="Times New Roman" panose="02020603050405020304" pitchFamily="18" charset="0"/>
              </a:rPr>
              <a:t>; crediting Palestine Public Library.</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Portrait of Stephen F. Austin, photograph, Date Unknown; (</a:t>
            </a:r>
            <a:r>
              <a:rPr lang="en-US" b="0" i="0" u="none" strike="noStrike" dirty="0">
                <a:solidFill>
                  <a:srgbClr val="0277BD"/>
                </a:solidFill>
                <a:effectLst/>
                <a:latin typeface="Josefin Sans" pitchFamily="2" charset="0"/>
                <a:hlinkClick r:id="rId3"/>
              </a:rPr>
              <a:t>https://texashistory.unt.edu/ark:/67531/metapth55631/</a:t>
            </a:r>
            <a:r>
              <a:rPr lang="en-US" b="0" i="0" dirty="0">
                <a:solidFill>
                  <a:srgbClr val="757575"/>
                </a:solidFill>
                <a:effectLst/>
                <a:latin typeface="Josefin Sans" pitchFamily="2" charset="0"/>
              </a:rPr>
              <a:t>: accessed January 13,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Hardin-Simmons University Library.</a:t>
            </a:r>
            <a:endParaRPr lang="en-US" dirty="0"/>
          </a:p>
        </p:txBody>
      </p:sp>
      <p:sp>
        <p:nvSpPr>
          <p:cNvPr id="4" name="Slide Number Placeholder 3"/>
          <p:cNvSpPr>
            <a:spLocks noGrp="1"/>
          </p:cNvSpPr>
          <p:nvPr>
            <p:ph type="sldNum" sz="quarter" idx="5"/>
          </p:nvPr>
        </p:nvSpPr>
        <p:spPr/>
        <p:txBody>
          <a:bodyPr/>
          <a:lstStyle/>
          <a:p>
            <a:fld id="{D5448AAD-F62B-4B0B-AC52-E85313A783F8}" type="slidenum">
              <a:rPr lang="en-US" smtClean="0"/>
              <a:t>7</a:t>
            </a:fld>
            <a:endParaRPr lang="en-US"/>
          </a:p>
        </p:txBody>
      </p:sp>
    </p:spTree>
    <p:extLst>
      <p:ext uri="{BB962C8B-B14F-4D97-AF65-F5344CB8AC3E}">
        <p14:creationId xmlns:p14="http://schemas.microsoft.com/office/powerpoint/2010/main" val="3487746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FAD93-0AC9-DF6E-C429-7DDE64A7F5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C02E3C-A564-DBC9-723C-79AF0C5E3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19551-D169-E7ED-16FE-3506DA6A33D6}"/>
              </a:ext>
            </a:extLst>
          </p:cNvPr>
          <p:cNvSpPr>
            <a:spLocks noGrp="1"/>
          </p:cNvSpPr>
          <p:nvPr>
            <p:ph type="body" idx="1"/>
          </p:nvPr>
        </p:nvSpPr>
        <p:spPr/>
        <p:txBody>
          <a:bodyPr/>
          <a:lstStyle/>
          <a:p>
            <a:r>
              <a:rPr lang="en-US" dirty="0"/>
              <a:t>Green Dewitt portrait. Circa 1820. </a:t>
            </a:r>
            <a:r>
              <a:rPr lang="en-US" b="0" i="1" dirty="0">
                <a:solidFill>
                  <a:srgbClr val="202122"/>
                </a:solidFill>
                <a:effectLst/>
                <a:latin typeface="Arial" panose="020B0604020202020204" pitchFamily="34" charset="0"/>
              </a:rPr>
              <a:t>This media file is in the </a:t>
            </a:r>
            <a:r>
              <a:rPr lang="en-US" b="1" i="1" u="none" strike="noStrike" dirty="0">
                <a:solidFill>
                  <a:srgbClr val="3366BB"/>
                </a:solidFill>
                <a:effectLst/>
                <a:latin typeface="Arial" panose="020B0604020202020204" pitchFamily="34" charset="0"/>
                <a:hlinkClick r:id="rId3" tooltip="w:public domain"/>
              </a:rPr>
              <a:t>public domain</a:t>
            </a:r>
            <a:r>
              <a:rPr lang="en-US" b="0" i="1" dirty="0">
                <a:solidFill>
                  <a:srgbClr val="202122"/>
                </a:solidFill>
                <a:effectLst/>
                <a:latin typeface="Arial" panose="020B0604020202020204" pitchFamily="34" charset="0"/>
              </a:rPr>
              <a:t> in the </a:t>
            </a:r>
            <a:r>
              <a:rPr lang="en-US" b="0" i="1" u="none" strike="noStrike" dirty="0">
                <a:solidFill>
                  <a:srgbClr val="0645AD"/>
                </a:solidFill>
                <a:effectLst/>
                <a:latin typeface="Arial" panose="020B0604020202020204" pitchFamily="34" charset="0"/>
                <a:hlinkClick r:id="rId4" tooltip="United States"/>
              </a:rPr>
              <a:t>United States</a:t>
            </a:r>
            <a:r>
              <a:rPr lang="en-US" b="0" i="1" dirty="0">
                <a:solidFill>
                  <a:srgbClr val="202122"/>
                </a:solidFill>
                <a:effectLst/>
                <a:latin typeface="Arial" panose="020B0604020202020204" pitchFamily="34" charset="0"/>
              </a:rPr>
              <a:t>. This applies to U.S. works where the copyright has expired, often because its first </a:t>
            </a:r>
            <a:r>
              <a:rPr lang="en-US" b="0" i="1" u="none" strike="noStrike" dirty="0">
                <a:solidFill>
                  <a:srgbClr val="3366BB"/>
                </a:solidFill>
                <a:effectLst/>
                <a:latin typeface="Arial" panose="020B0604020202020204" pitchFamily="34" charset="0"/>
                <a:hlinkClick r:id="rId5" tooltip="w:publication"/>
              </a:rPr>
              <a:t>publication</a:t>
            </a:r>
            <a:r>
              <a:rPr lang="en-US" b="0" i="1" dirty="0">
                <a:solidFill>
                  <a:srgbClr val="202122"/>
                </a:solidFill>
                <a:effectLst/>
                <a:latin typeface="Arial" panose="020B0604020202020204" pitchFamily="34" charset="0"/>
              </a:rPr>
              <a:t> occurred prior to January 1, 1929, and if not then due to lack of notice or renewal. See </a:t>
            </a:r>
            <a:r>
              <a:rPr lang="en-US" b="0" i="1" u="none" strike="noStrike" dirty="0">
                <a:solidFill>
                  <a:srgbClr val="0645AD"/>
                </a:solidFill>
                <a:effectLst/>
                <a:latin typeface="Arial" panose="020B0604020202020204" pitchFamily="34" charset="0"/>
                <a:hlinkClick r:id="rId6" tooltip="Commons:Hirtle chart"/>
              </a:rPr>
              <a:t>this page</a:t>
            </a:r>
            <a:r>
              <a:rPr lang="en-US" b="0" i="1" dirty="0">
                <a:solidFill>
                  <a:srgbClr val="202122"/>
                </a:solidFill>
                <a:effectLst/>
                <a:latin typeface="Arial" panose="020B0604020202020204" pitchFamily="34" charset="0"/>
              </a:rPr>
              <a:t> for further explanation.</a:t>
            </a:r>
            <a:r>
              <a:rPr lang="en-US" dirty="0"/>
              <a:t> https://commons.wikimedia.org/wiki/File:Green_dewitt.jpg</a:t>
            </a:r>
          </a:p>
          <a:p>
            <a:endParaRPr lang="en-US" dirty="0"/>
          </a:p>
          <a:p>
            <a:r>
              <a:rPr lang="en-US" dirty="0"/>
              <a:t>Martin De Leon Portrait. Circa 1820. </a:t>
            </a:r>
            <a:r>
              <a:rPr lang="en-US" b="0" i="1" dirty="0">
                <a:solidFill>
                  <a:srgbClr val="202122"/>
                </a:solidFill>
                <a:effectLst/>
                <a:latin typeface="Arial" panose="020B0604020202020204" pitchFamily="34" charset="0"/>
              </a:rPr>
              <a:t>This media file is in the </a:t>
            </a:r>
            <a:r>
              <a:rPr lang="en-US" b="1" i="1" u="none" strike="noStrike" dirty="0">
                <a:solidFill>
                  <a:srgbClr val="3366BB"/>
                </a:solidFill>
                <a:effectLst/>
                <a:latin typeface="Arial" panose="020B0604020202020204" pitchFamily="34" charset="0"/>
                <a:hlinkClick r:id="rId3" tooltip="w:public domain"/>
              </a:rPr>
              <a:t>public domain</a:t>
            </a:r>
            <a:r>
              <a:rPr lang="en-US" b="0" i="1" dirty="0">
                <a:solidFill>
                  <a:srgbClr val="202122"/>
                </a:solidFill>
                <a:effectLst/>
                <a:latin typeface="Arial" panose="020B0604020202020204" pitchFamily="34" charset="0"/>
              </a:rPr>
              <a:t> in the </a:t>
            </a:r>
            <a:r>
              <a:rPr lang="en-US" b="0" i="1" u="none" strike="noStrike" dirty="0">
                <a:solidFill>
                  <a:srgbClr val="0645AD"/>
                </a:solidFill>
                <a:effectLst/>
                <a:latin typeface="Arial" panose="020B0604020202020204" pitchFamily="34" charset="0"/>
                <a:hlinkClick r:id="rId4" tooltip="United States"/>
              </a:rPr>
              <a:t>United States</a:t>
            </a:r>
            <a:r>
              <a:rPr lang="en-US" b="0" i="1" dirty="0">
                <a:solidFill>
                  <a:srgbClr val="202122"/>
                </a:solidFill>
                <a:effectLst/>
                <a:latin typeface="Arial" panose="020B0604020202020204" pitchFamily="34" charset="0"/>
              </a:rPr>
              <a:t>. This applies to U.S. works where the copyright has expired, often because its first </a:t>
            </a:r>
            <a:r>
              <a:rPr lang="en-US" b="0" i="1" u="none" strike="noStrike" dirty="0">
                <a:solidFill>
                  <a:srgbClr val="3366BB"/>
                </a:solidFill>
                <a:effectLst/>
                <a:latin typeface="Arial" panose="020B0604020202020204" pitchFamily="34" charset="0"/>
                <a:hlinkClick r:id="rId5" tooltip="w:publication"/>
              </a:rPr>
              <a:t>publication</a:t>
            </a:r>
            <a:r>
              <a:rPr lang="en-US" b="0" i="1" dirty="0">
                <a:solidFill>
                  <a:srgbClr val="202122"/>
                </a:solidFill>
                <a:effectLst/>
                <a:latin typeface="Arial" panose="020B0604020202020204" pitchFamily="34" charset="0"/>
              </a:rPr>
              <a:t> occurred prior to January 1, 1929, and if not then due to lack of notice or renewal. See </a:t>
            </a:r>
            <a:r>
              <a:rPr lang="en-US" b="0" i="1" u="none" strike="noStrike" dirty="0">
                <a:solidFill>
                  <a:srgbClr val="0645AD"/>
                </a:solidFill>
                <a:effectLst/>
                <a:latin typeface="Arial" panose="020B0604020202020204" pitchFamily="34" charset="0"/>
                <a:hlinkClick r:id="rId6" tooltip="Commons:Hirtle chart"/>
              </a:rPr>
              <a:t>this page</a:t>
            </a:r>
            <a:r>
              <a:rPr lang="en-US" b="0" i="1" dirty="0">
                <a:solidFill>
                  <a:srgbClr val="202122"/>
                </a:solidFill>
                <a:effectLst/>
                <a:latin typeface="Arial" panose="020B0604020202020204" pitchFamily="34" charset="0"/>
              </a:rPr>
              <a:t> for further explanation. https://commons.wikimedia.org/wiki/File:Martin_De_Leon.jpg </a:t>
            </a:r>
          </a:p>
          <a:p>
            <a:endParaRPr lang="en-US" b="0" i="1" dirty="0">
              <a:solidFill>
                <a:srgbClr val="202122"/>
              </a:solidFill>
              <a:effectLst/>
              <a:latin typeface="Arial" panose="020B0604020202020204" pitchFamily="34" charset="0"/>
            </a:endParaRPr>
          </a:p>
          <a:p>
            <a:r>
              <a:rPr lang="en-US" b="0" i="1" dirty="0">
                <a:solidFill>
                  <a:srgbClr val="202122"/>
                </a:solidFill>
                <a:effectLst/>
                <a:latin typeface="Arial" panose="020B0604020202020204" pitchFamily="34" charset="0"/>
              </a:rPr>
              <a:t>Haden Edwards Portrait. Circa 1820. This media file is in the </a:t>
            </a:r>
            <a:r>
              <a:rPr lang="en-US" b="1" i="1" u="none" strike="noStrike" dirty="0">
                <a:solidFill>
                  <a:srgbClr val="3366BB"/>
                </a:solidFill>
                <a:effectLst/>
                <a:latin typeface="Arial" panose="020B0604020202020204" pitchFamily="34" charset="0"/>
                <a:hlinkClick r:id="rId3" tooltip="w:public domain"/>
              </a:rPr>
              <a:t>public domain</a:t>
            </a:r>
            <a:r>
              <a:rPr lang="en-US" b="0" i="1" dirty="0">
                <a:solidFill>
                  <a:srgbClr val="202122"/>
                </a:solidFill>
                <a:effectLst/>
                <a:latin typeface="Arial" panose="020B0604020202020204" pitchFamily="34" charset="0"/>
              </a:rPr>
              <a:t> in the </a:t>
            </a:r>
            <a:r>
              <a:rPr lang="en-US" b="0" i="1" u="none" strike="noStrike" dirty="0">
                <a:solidFill>
                  <a:srgbClr val="0645AD"/>
                </a:solidFill>
                <a:effectLst/>
                <a:latin typeface="Arial" panose="020B0604020202020204" pitchFamily="34" charset="0"/>
                <a:hlinkClick r:id="rId4" tooltip="United States"/>
              </a:rPr>
              <a:t>United States</a:t>
            </a:r>
            <a:r>
              <a:rPr lang="en-US" b="0" i="1" dirty="0">
                <a:solidFill>
                  <a:srgbClr val="202122"/>
                </a:solidFill>
                <a:effectLst/>
                <a:latin typeface="Arial" panose="020B0604020202020204" pitchFamily="34" charset="0"/>
              </a:rPr>
              <a:t>. This applies to U.S. works where the copyright has expired, often because its first </a:t>
            </a:r>
            <a:r>
              <a:rPr lang="en-US" b="0" i="1" u="none" strike="noStrike" dirty="0">
                <a:solidFill>
                  <a:srgbClr val="3366BB"/>
                </a:solidFill>
                <a:effectLst/>
                <a:latin typeface="Arial" panose="020B0604020202020204" pitchFamily="34" charset="0"/>
                <a:hlinkClick r:id="rId5" tooltip="w:publication"/>
              </a:rPr>
              <a:t>publication</a:t>
            </a:r>
            <a:r>
              <a:rPr lang="en-US" b="0" i="1" dirty="0">
                <a:solidFill>
                  <a:srgbClr val="202122"/>
                </a:solidFill>
                <a:effectLst/>
                <a:latin typeface="Arial" panose="020B0604020202020204" pitchFamily="34" charset="0"/>
              </a:rPr>
              <a:t> occurred prior to January 1, 1930, and if not then due to lack of notice or renewal. See </a:t>
            </a:r>
            <a:r>
              <a:rPr lang="en-US" b="0" i="1" u="none" strike="noStrike" dirty="0">
                <a:solidFill>
                  <a:srgbClr val="0645AD"/>
                </a:solidFill>
                <a:effectLst/>
                <a:latin typeface="Arial" panose="020B0604020202020204" pitchFamily="34" charset="0"/>
                <a:hlinkClick r:id="rId6" tooltip="Commons:Hirtle chart"/>
              </a:rPr>
              <a:t>this page</a:t>
            </a:r>
            <a:r>
              <a:rPr lang="en-US" b="0" i="1" dirty="0">
                <a:solidFill>
                  <a:srgbClr val="202122"/>
                </a:solidFill>
                <a:effectLst/>
                <a:latin typeface="Arial" panose="020B0604020202020204" pitchFamily="34" charset="0"/>
              </a:rPr>
              <a:t> for further explanation. https://commons.wikimedia.org/wiki/File:Haden_Edwards.jpg </a:t>
            </a:r>
            <a:endParaRPr lang="en-US" dirty="0"/>
          </a:p>
        </p:txBody>
      </p:sp>
      <p:sp>
        <p:nvSpPr>
          <p:cNvPr id="4" name="Slide Number Placeholder 3">
            <a:extLst>
              <a:ext uri="{FF2B5EF4-FFF2-40B4-BE49-F238E27FC236}">
                <a16:creationId xmlns:a16="http://schemas.microsoft.com/office/drawing/2014/main" id="{0C188BC7-124B-5031-3FB1-BB20521AF07B}"/>
              </a:ext>
            </a:extLst>
          </p:cNvPr>
          <p:cNvSpPr>
            <a:spLocks noGrp="1"/>
          </p:cNvSpPr>
          <p:nvPr>
            <p:ph type="sldNum" sz="quarter" idx="5"/>
          </p:nvPr>
        </p:nvSpPr>
        <p:spPr/>
        <p:txBody>
          <a:bodyPr/>
          <a:lstStyle/>
          <a:p>
            <a:fld id="{D5448AAD-F62B-4B0B-AC52-E85313A783F8}" type="slidenum">
              <a:rPr lang="en-US" smtClean="0"/>
              <a:t>9</a:t>
            </a:fld>
            <a:endParaRPr lang="en-US"/>
          </a:p>
        </p:txBody>
      </p:sp>
    </p:spTree>
    <p:extLst>
      <p:ext uri="{BB962C8B-B14F-4D97-AF65-F5344CB8AC3E}">
        <p14:creationId xmlns:p14="http://schemas.microsoft.com/office/powerpoint/2010/main" val="3084265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585EC-67DB-4340-A096-231A92C79B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EB336-E09D-A2B1-209B-E601C7FFF2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DAE5EE-2137-EA8F-88F9-3223113A3B6D}"/>
              </a:ext>
            </a:extLst>
          </p:cNvPr>
          <p:cNvSpPr>
            <a:spLocks noGrp="1"/>
          </p:cNvSpPr>
          <p:nvPr>
            <p:ph type="body" idx="1"/>
          </p:nvPr>
        </p:nvSpPr>
        <p:spPr/>
        <p:txBody>
          <a:bodyPr/>
          <a:lstStyle/>
          <a:p>
            <a:r>
              <a:rPr lang="en-US" dirty="0"/>
              <a:t>Blank map of Texas, cropped to highlight the region of Texas in the 1820s and edited to include the locations of land grants for several empresarios.</a:t>
            </a:r>
            <a:r>
              <a:rPr lang="en-US" b="0" i="0" dirty="0">
                <a:solidFill>
                  <a:srgbClr val="202122"/>
                </a:solidFill>
                <a:effectLst/>
                <a:latin typeface="Arial" panose="020B0604020202020204" pitchFamily="34" charset="0"/>
              </a:rPr>
              <a:t> Permission is granted to copy, distribute and/or modify this document under the terms of the </a:t>
            </a:r>
            <a:r>
              <a:rPr lang="en-US" b="1" i="0" u="none" strike="noStrike" dirty="0">
                <a:solidFill>
                  <a:srgbClr val="3366BB"/>
                </a:solidFill>
                <a:effectLst/>
                <a:latin typeface="Arial" panose="020B0604020202020204" pitchFamily="34" charset="0"/>
                <a:hlinkClick r:id="rId3" tooltip="w:en:GNU Free Documentation License"/>
              </a:rPr>
              <a:t>GNU Free Documentation License</a:t>
            </a:r>
            <a:r>
              <a:rPr lang="en-US" b="0" i="0" dirty="0">
                <a:solidFill>
                  <a:srgbClr val="202122"/>
                </a:solidFill>
                <a:effectLst/>
                <a:latin typeface="Arial" panose="020B0604020202020204" pitchFamily="34" charset="0"/>
              </a:rPr>
              <a:t>, Version 1.2 or any later version published by the </a:t>
            </a:r>
            <a:r>
              <a:rPr lang="en-US" b="0" i="0" u="none" strike="noStrike" dirty="0">
                <a:solidFill>
                  <a:srgbClr val="3366BB"/>
                </a:solidFill>
                <a:effectLst/>
                <a:latin typeface="Arial" panose="020B0604020202020204" pitchFamily="34" charset="0"/>
                <a:hlinkClick r:id="rId4" tooltip="w:en:Free Software Foundation"/>
              </a:rPr>
              <a:t>Free Software Foundation</a:t>
            </a:r>
            <a:r>
              <a:rPr lang="en-US" b="0" i="0" dirty="0">
                <a:solidFill>
                  <a:srgbClr val="202122"/>
                </a:solidFill>
                <a:effectLst/>
                <a:latin typeface="Arial" panose="020B0604020202020204" pitchFamily="34" charset="0"/>
              </a:rPr>
              <a:t>; with no Invariant Sections, no Front-Cover Texts, and no Back-Cover Texts. A copy of the license is included in the section entitled </a:t>
            </a:r>
            <a:r>
              <a:rPr lang="en-US" b="0" i="1" u="none" strike="noStrike" dirty="0">
                <a:solidFill>
                  <a:srgbClr val="0645AD"/>
                </a:solidFill>
                <a:effectLst/>
                <a:latin typeface="Arial" panose="020B0604020202020204" pitchFamily="34" charset="0"/>
                <a:hlinkClick r:id="rId5" tooltip="Commons:GNU Free Documentation License, version 1.2"/>
              </a:rPr>
              <a:t>GNU Free Documentation License</a:t>
            </a:r>
            <a:r>
              <a:rPr lang="en-US" b="0" i="0" dirty="0">
                <a:solidFill>
                  <a:srgbClr val="202122"/>
                </a:solidFill>
                <a:effectLst/>
                <a:latin typeface="Arial" panose="020B0604020202020204" pitchFamily="34" charset="0"/>
              </a:rPr>
              <a:t>.</a:t>
            </a:r>
            <a:r>
              <a:rPr lang="en-US" dirty="0"/>
              <a:t> https://commons.wikimedia.org/wiki/File:Texas_blank_map.svg </a:t>
            </a:r>
          </a:p>
        </p:txBody>
      </p:sp>
      <p:sp>
        <p:nvSpPr>
          <p:cNvPr id="4" name="Slide Number Placeholder 3">
            <a:extLst>
              <a:ext uri="{FF2B5EF4-FFF2-40B4-BE49-F238E27FC236}">
                <a16:creationId xmlns:a16="http://schemas.microsoft.com/office/drawing/2014/main" id="{579BC24C-1E1B-EE44-A160-A545A59A9967}"/>
              </a:ext>
            </a:extLst>
          </p:cNvPr>
          <p:cNvSpPr>
            <a:spLocks noGrp="1"/>
          </p:cNvSpPr>
          <p:nvPr>
            <p:ph type="sldNum" sz="quarter" idx="5"/>
          </p:nvPr>
        </p:nvSpPr>
        <p:spPr/>
        <p:txBody>
          <a:bodyPr/>
          <a:lstStyle/>
          <a:p>
            <a:fld id="{D5448AAD-F62B-4B0B-AC52-E85313A783F8}" type="slidenum">
              <a:rPr lang="en-US" smtClean="0"/>
              <a:t>10</a:t>
            </a:fld>
            <a:endParaRPr lang="en-US"/>
          </a:p>
        </p:txBody>
      </p:sp>
    </p:spTree>
    <p:extLst>
      <p:ext uri="{BB962C8B-B14F-4D97-AF65-F5344CB8AC3E}">
        <p14:creationId xmlns:p14="http://schemas.microsoft.com/office/powerpoint/2010/main" val="260698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038499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63744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656362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44579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11666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30706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05385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216639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022547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254143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74385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463367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113827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70270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4499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374650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163831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0628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42179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529665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11148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938494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3/5/2025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289443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41685918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4.e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3.sv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1.svg"/><Relationship Id="rId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3.sv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1.svg"/><Relationship Id="rId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5.jpeg"/><Relationship Id="rId5" Type="http://schemas.openxmlformats.org/officeDocument/2006/relationships/image" Target="../media/image4.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emf"/><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43467" y="643468"/>
            <a:ext cx="5049761" cy="3645504"/>
          </a:xfrm>
        </p:spPr>
        <p:txBody>
          <a:bodyPr>
            <a:normAutofit/>
          </a:bodyPr>
          <a:lstStyle/>
          <a:p>
            <a:pPr algn="l"/>
            <a:r>
              <a:rPr lang="en-US" sz="4800" b="1" i="1" dirty="0">
                <a:solidFill>
                  <a:schemeClr val="bg2">
                    <a:lumMod val="25000"/>
                  </a:schemeClr>
                </a:solidFill>
                <a:latin typeface="Gotham Book"/>
              </a:rPr>
              <a:t>Unit 4: </a:t>
            </a:r>
            <a:br>
              <a:rPr lang="en-US" sz="4800" b="1" i="1" dirty="0">
                <a:latin typeface="Gotham Book"/>
              </a:rPr>
            </a:br>
            <a:r>
              <a:rPr lang="en-US" sz="4800" b="1" i="1" dirty="0">
                <a:solidFill>
                  <a:srgbClr val="0070C0"/>
                </a:solidFill>
                <a:latin typeface="Gotham Book"/>
              </a:rPr>
              <a:t>The Mexican National Era</a:t>
            </a:r>
            <a:endParaRPr lang="en-US" sz="4800" b="1" dirty="0">
              <a:solidFill>
                <a:srgbClr val="0070C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43467" y="4855029"/>
            <a:ext cx="4620584" cy="1198149"/>
          </a:xfrm>
        </p:spPr>
        <p:txBody>
          <a:bodyPr>
            <a:normAutofit/>
          </a:bodyPr>
          <a:lstStyle/>
          <a:p>
            <a:pPr algn="l"/>
            <a:r>
              <a:rPr lang="en-US" sz="3200" b="1" i="1" dirty="0">
                <a:solidFill>
                  <a:schemeClr val="bg2">
                    <a:lumMod val="25000"/>
                  </a:schemeClr>
                </a:solidFill>
                <a:latin typeface="Gotham Book"/>
              </a:rPr>
              <a:t>Lesson 7: </a:t>
            </a:r>
          </a:p>
          <a:p>
            <a:pPr algn="l"/>
            <a:r>
              <a:rPr lang="en-US" sz="3200" b="1" i="1" dirty="0">
                <a:solidFill>
                  <a:srgbClr val="0070C0"/>
                </a:solidFill>
                <a:latin typeface="Gotham Book"/>
              </a:rPr>
              <a:t>Significant Empresarios</a:t>
            </a:r>
          </a:p>
        </p:txBody>
      </p:sp>
      <p:pic>
        <p:nvPicPr>
          <p:cNvPr id="4" name="Picture 2" descr="Portrait of Stephen F. Austin">
            <a:extLst>
              <a:ext uri="{FF2B5EF4-FFF2-40B4-BE49-F238E27FC236}">
                <a16:creationId xmlns:a16="http://schemas.microsoft.com/office/drawing/2014/main" id="{CF8F3B3F-6BEF-8F50-2391-0A1DAC4C38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802" r="22509" b="21330"/>
          <a:stretch/>
        </p:blipFill>
        <p:spPr bwMode="auto">
          <a:xfrm>
            <a:off x="6236052" y="0"/>
            <a:ext cx="5952900"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E9DA0-9ADB-283C-3F9D-327FA81AFC7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DDE0484-01D2-1188-D88C-716DCAB74397}"/>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E6EC057-5D39-953B-4B70-C8E712F81818}"/>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F0869853-BDFA-1442-25B8-FF32E49C38D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E300FA02-70E1-D9C0-CE24-53A7F43843F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B82C45C0-2C31-65A7-F4A9-D4C119AA3AF1}"/>
              </a:ext>
            </a:extLst>
          </p:cNvPr>
          <p:cNvSpPr txBox="1">
            <a:spLocks noGrp="1"/>
          </p:cNvSpPr>
          <p:nvPr>
            <p:ph type="title"/>
          </p:nvPr>
        </p:nvSpPr>
        <p:spPr>
          <a:xfrm>
            <a:off x="1676399" y="13062"/>
            <a:ext cx="10319657" cy="102108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Gotham Medium"/>
              </a:rPr>
              <a:t>Part III: </a:t>
            </a:r>
            <a:r>
              <a:rPr lang="en-US" sz="4400" b="1" dirty="0">
                <a:latin typeface="Gotham Medium"/>
              </a:rPr>
              <a:t>Review and Comprehension Questions</a:t>
            </a:r>
          </a:p>
        </p:txBody>
      </p:sp>
      <p:sp>
        <p:nvSpPr>
          <p:cNvPr id="12" name="TextBox 11">
            <a:extLst>
              <a:ext uri="{FF2B5EF4-FFF2-40B4-BE49-F238E27FC236}">
                <a16:creationId xmlns:a16="http://schemas.microsoft.com/office/drawing/2014/main" id="{3563DFB1-DBAD-6454-5EA4-C5E624763A09}"/>
              </a:ext>
              <a:ext uri="{C183D7F6-B498-43B3-948B-1728B52AA6E4}">
                <adec:decorative xmlns:adec="http://schemas.microsoft.com/office/drawing/2017/decorative" val="1"/>
              </a:ext>
            </a:extLst>
          </p:cNvPr>
          <p:cNvSpPr txBox="1"/>
          <p:nvPr/>
        </p:nvSpPr>
        <p:spPr>
          <a:xfrm>
            <a:off x="8333232"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AA020D6-A32A-DD8A-4BCE-F16C61C9A843}"/>
              </a:ext>
            </a:extLst>
          </p:cNvPr>
          <p:cNvSpPr txBox="1"/>
          <p:nvPr/>
        </p:nvSpPr>
        <p:spPr>
          <a:xfrm>
            <a:off x="1801587" y="1853191"/>
            <a:ext cx="4626429" cy="3816429"/>
          </a:xfrm>
          <a:prstGeom prst="rect">
            <a:avLst/>
          </a:prstGeom>
          <a:noFill/>
        </p:spPr>
        <p:txBody>
          <a:bodyPr wrap="square" rtlCol="0">
            <a:spAutoFit/>
          </a:bodyPr>
          <a:lstStyle/>
          <a:p>
            <a:pPr algn="ctr"/>
            <a:r>
              <a:rPr lang="en-US" sz="3800" dirty="0">
                <a:solidFill>
                  <a:srgbClr val="0070C0"/>
                </a:solidFill>
              </a:rPr>
              <a:t>Answer the questions based on the reading.</a:t>
            </a:r>
          </a:p>
          <a:p>
            <a:pPr algn="ctr"/>
            <a:endParaRPr lang="en-US" sz="3800" dirty="0">
              <a:solidFill>
                <a:schemeClr val="accent6">
                  <a:lumMod val="75000"/>
                </a:schemeClr>
              </a:solidFill>
            </a:endParaRPr>
          </a:p>
          <a:p>
            <a:pPr algn="ctr"/>
            <a:endParaRPr lang="en-US" sz="1400" dirty="0"/>
          </a:p>
          <a:p>
            <a:pPr algn="ctr"/>
            <a:r>
              <a:rPr lang="en-US" sz="3800" dirty="0">
                <a:solidFill>
                  <a:srgbClr val="C00000"/>
                </a:solidFill>
              </a:rPr>
              <a:t>A larger view of the map for question 1 is presented here.</a:t>
            </a:r>
          </a:p>
        </p:txBody>
      </p:sp>
      <p:pic>
        <p:nvPicPr>
          <p:cNvPr id="2" name="Picture 1" descr="A map showing the political borders of Texas in 1824. The borders of several empresario grants are also presented showing Austin's colony in a large area along the coast of Texas extending northward. To the west of Austin's colony is a smaller colony with the city of Gonzales labeled in it. South of that colony is another colony bordering the Gulf Coast with the City of Victoria in it. To the northeast of Austin's colony is another colony with the city of Nacogdoches in it. ">
            <a:extLst>
              <a:ext uri="{FF2B5EF4-FFF2-40B4-BE49-F238E27FC236}">
                <a16:creationId xmlns:a16="http://schemas.microsoft.com/office/drawing/2014/main" id="{2E5CAF72-8A23-FE93-3051-B4C8AC113F58}"/>
              </a:ext>
            </a:extLst>
          </p:cNvPr>
          <p:cNvPicPr>
            <a:picLocks noChangeAspect="1"/>
          </p:cNvPicPr>
          <p:nvPr/>
        </p:nvPicPr>
        <p:blipFill>
          <a:blip r:embed="rId6"/>
          <a:srcRect l="24562" t="1" b="198"/>
          <a:stretch/>
        </p:blipFill>
        <p:spPr>
          <a:xfrm>
            <a:off x="6705601" y="1158820"/>
            <a:ext cx="4746169" cy="5081962"/>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693770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9AABB-05DD-DA4D-2ECA-E351996497F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7253C09-330D-8320-11C5-4D4B419B6455}"/>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A4129FC9-0AC3-039B-1925-C109EABCBEBE}"/>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4EEC758-9B7E-3B92-91A5-D01FA5A2C48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7AB17388-641C-3E09-1961-BBB8FF51ADE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FF2B5EF4-FFF2-40B4-BE49-F238E27FC236}">
                <a16:creationId xmlns:a16="http://schemas.microsoft.com/office/drawing/2014/main" id="{71B0F460-9100-2EA0-6D7F-EB40B979FF59}"/>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0BA9C7B0-9FB0-C9DF-4018-02B5F365C886}"/>
              </a:ext>
            </a:extLst>
          </p:cNvPr>
          <p:cNvSpPr txBox="1">
            <a:spLocks noGrp="1"/>
          </p:cNvSpPr>
          <p:nvPr>
            <p:ph type="title"/>
          </p:nvPr>
        </p:nvSpPr>
        <p:spPr>
          <a:xfrm>
            <a:off x="1982036" y="1875035"/>
            <a:ext cx="8240486" cy="232685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 </a:t>
            </a:r>
            <a:br>
              <a:rPr lang="en-US" dirty="0">
                <a:latin typeface="Gotham Medium"/>
              </a:rPr>
            </a:br>
            <a:r>
              <a:rPr lang="en-US" sz="11500" b="1" dirty="0">
                <a:solidFill>
                  <a:schemeClr val="bg1"/>
                </a:solidFill>
                <a:latin typeface="Gotham Medium"/>
              </a:rPr>
              <a:t>Exit Ticket</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1D2B1CF2-262D-6128-5CEE-A936737297E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87B0B593-1B1D-D72E-3ECD-7F3908CD718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AF28B4D0-2021-5C9F-ACB7-F8D4295F431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3406C144-3F71-1F7B-00CE-638FD128587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E2074917-AE4D-89E5-1838-7C82DF77CABF}"/>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1067936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C97BE-C234-7F70-476B-D719EB25D04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B8D4C41-CC41-6709-A6C7-A8C6C951A2B1}"/>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5D357FB-1A17-5F95-794E-F291AE5AD9C0}"/>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07E8BC7E-B7AD-356E-89DE-D69AEBA4BE1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920CF1E1-F5D8-8005-C696-56979E7FE7A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C9E2CA64-D355-981F-C90B-44EC0E14B384}"/>
              </a:ext>
            </a:extLst>
          </p:cNvPr>
          <p:cNvSpPr txBox="1">
            <a:spLocks noGrp="1"/>
          </p:cNvSpPr>
          <p:nvPr>
            <p:ph type="title"/>
          </p:nvPr>
        </p:nvSpPr>
        <p:spPr>
          <a:xfrm>
            <a:off x="1544501" y="13062"/>
            <a:ext cx="1062698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Exit Ticket: </a:t>
            </a:r>
            <a:br>
              <a:rPr lang="en-US" sz="4500" dirty="0">
                <a:latin typeface="Gotham Medium"/>
              </a:rPr>
            </a:br>
            <a:r>
              <a:rPr lang="en-US" sz="4000" dirty="0">
                <a:latin typeface="Gotham Medium"/>
              </a:rPr>
              <a:t>Follow the directions to complete your exit ticket</a:t>
            </a:r>
            <a:endParaRPr lang="en-US" sz="4400" dirty="0">
              <a:latin typeface="Gotham Medium"/>
            </a:endParaRPr>
          </a:p>
        </p:txBody>
      </p:sp>
      <p:sp>
        <p:nvSpPr>
          <p:cNvPr id="12" name="TextBox 11">
            <a:extLst>
              <a:ext uri="{FF2B5EF4-FFF2-40B4-BE49-F238E27FC236}">
                <a16:creationId xmlns:a16="http://schemas.microsoft.com/office/drawing/2014/main" id="{9A92FFA1-FE3F-B85A-314E-DEDBAECD76F4}"/>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AC8A8F0-4CB5-6E1C-2A9D-9F6B326105E8}"/>
              </a:ext>
              <a:ext uri="{C183D7F6-B498-43B3-948B-1728B52AA6E4}">
                <adec:decorative xmlns:adec="http://schemas.microsoft.com/office/drawing/2017/decorative" val="1"/>
              </a:ext>
            </a:extLst>
          </p:cNvPr>
          <p:cNvPicPr>
            <a:picLocks noChangeAspect="1"/>
          </p:cNvPicPr>
          <p:nvPr/>
        </p:nvPicPr>
        <p:blipFill>
          <a:blip r:embed="rId5"/>
          <a:srcRect r="6228" b="1205"/>
          <a:stretch/>
        </p:blipFill>
        <p:spPr>
          <a:xfrm>
            <a:off x="6783913" y="1954458"/>
            <a:ext cx="5408087" cy="4119771"/>
          </a:xfrm>
          <a:prstGeom prst="rect">
            <a:avLst/>
          </a:prstGeom>
        </p:spPr>
      </p:pic>
      <p:sp>
        <p:nvSpPr>
          <p:cNvPr id="3" name="TextBox 2">
            <a:extLst>
              <a:ext uri="{FF2B5EF4-FFF2-40B4-BE49-F238E27FC236}">
                <a16:creationId xmlns:a16="http://schemas.microsoft.com/office/drawing/2014/main" id="{D1A15556-4AD1-86DE-F551-E8A1896A0B55}"/>
              </a:ext>
            </a:extLst>
          </p:cNvPr>
          <p:cNvSpPr txBox="1"/>
          <p:nvPr/>
        </p:nvSpPr>
        <p:spPr>
          <a:xfrm>
            <a:off x="3009548" y="1838867"/>
            <a:ext cx="5094514" cy="4401205"/>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0070C0"/>
                </a:solidFill>
                <a:latin typeface="Gotham book"/>
              </a:rPr>
              <a:t>Read the three FALSE statements in the boxes.</a:t>
            </a:r>
          </a:p>
          <a:p>
            <a:pPr marL="285750" indent="-285750">
              <a:buFont typeface="Arial" panose="020B0604020202020204" pitchFamily="34" charset="0"/>
              <a:buChar char="•"/>
            </a:pPr>
            <a:r>
              <a:rPr lang="en-US" sz="4000" dirty="0">
                <a:solidFill>
                  <a:srgbClr val="C00000"/>
                </a:solidFill>
                <a:latin typeface="Gotham book"/>
              </a:rPr>
              <a:t>In the space provided, rewrite each sentence to make it correct.</a:t>
            </a:r>
          </a:p>
          <a:p>
            <a:pPr marL="285750" indent="-285750">
              <a:buFont typeface="Arial" panose="020B0604020202020204" pitchFamily="34" charset="0"/>
              <a:buChar char="•"/>
            </a:pPr>
            <a:r>
              <a:rPr lang="en-US" sz="4000" dirty="0">
                <a:solidFill>
                  <a:srgbClr val="7030A0"/>
                </a:solidFill>
                <a:latin typeface="Gotham book"/>
              </a:rPr>
              <a:t>Share with a partner.</a:t>
            </a:r>
          </a:p>
        </p:txBody>
      </p:sp>
      <p:pic>
        <p:nvPicPr>
          <p:cNvPr id="4" name="Graphic 3">
            <a:extLst>
              <a:ext uri="{FF2B5EF4-FFF2-40B4-BE49-F238E27FC236}">
                <a16:creationId xmlns:a16="http://schemas.microsoft.com/office/drawing/2014/main" id="{A1A6EBBC-BB58-0B12-2956-78E5CBBA56F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2612" y="1821414"/>
            <a:ext cx="1208326" cy="1208326"/>
          </a:xfrm>
          <a:prstGeom prst="rect">
            <a:avLst/>
          </a:prstGeom>
        </p:spPr>
      </p:pic>
      <p:pic>
        <p:nvPicPr>
          <p:cNvPr id="9" name="Graphic 8">
            <a:extLst>
              <a:ext uri="{FF2B5EF4-FFF2-40B4-BE49-F238E27FC236}">
                <a16:creationId xmlns:a16="http://schemas.microsoft.com/office/drawing/2014/main" id="{3506801F-9C79-AE9C-B6FB-56B516BDAB1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3878" y="3828261"/>
            <a:ext cx="925793" cy="925793"/>
          </a:xfrm>
          <a:prstGeom prst="rect">
            <a:avLst/>
          </a:prstGeom>
        </p:spPr>
      </p:pic>
      <p:pic>
        <p:nvPicPr>
          <p:cNvPr id="10" name="Graphic 9">
            <a:extLst>
              <a:ext uri="{FF2B5EF4-FFF2-40B4-BE49-F238E27FC236}">
                <a16:creationId xmlns:a16="http://schemas.microsoft.com/office/drawing/2014/main" id="{3D375863-A2F5-F6BC-EE95-F3961B169BA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27156" y="5527350"/>
            <a:ext cx="842453" cy="842453"/>
          </a:xfrm>
          <a:prstGeom prst="rect">
            <a:avLst/>
          </a:prstGeom>
        </p:spPr>
      </p:pic>
    </p:spTree>
    <p:extLst>
      <p:ext uri="{BB962C8B-B14F-4D97-AF65-F5344CB8AC3E}">
        <p14:creationId xmlns:p14="http://schemas.microsoft.com/office/powerpoint/2010/main" val="3220198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86131-48DB-028C-D520-E2841959E5F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73678FA-989F-168E-3DD2-3C8ECE55F53F}"/>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B6E0931-7CFE-AB6A-6770-C39359AAF588}"/>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461D0EFD-5E07-85E9-7929-EEFC9FF872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3FDC5A1F-129B-BF5B-93A7-7FF7FEE7BF8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641AE60E-D667-D7E0-BA0E-B6E0FBC97D1F}"/>
              </a:ext>
            </a:extLst>
          </p:cNvPr>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 </a:t>
            </a:r>
            <a:r>
              <a:rPr lang="en-US" sz="5400" b="1" dirty="0">
                <a:solidFill>
                  <a:schemeClr val="bg1"/>
                </a:solidFill>
                <a:latin typeface="Gotham Medium"/>
              </a:rPr>
              <a:t>3</a:t>
            </a:r>
            <a:endParaRPr lang="en-US" sz="5400" dirty="0">
              <a:solidFill>
                <a:schemeClr val="bg1"/>
              </a:solidFill>
              <a:latin typeface="Gotham Medium"/>
            </a:endParaRPr>
          </a:p>
        </p:txBody>
      </p:sp>
      <p:sp>
        <p:nvSpPr>
          <p:cNvPr id="12" name="TextBox 11">
            <a:extLst>
              <a:ext uri="{FF2B5EF4-FFF2-40B4-BE49-F238E27FC236}">
                <a16:creationId xmlns:a16="http://schemas.microsoft.com/office/drawing/2014/main" id="{F7345594-A303-2940-C294-3CB9EC8BE8A2}"/>
              </a:ext>
            </a:extLst>
          </p:cNvPr>
          <p:cNvSpPr txBox="1"/>
          <p:nvPr/>
        </p:nvSpPr>
        <p:spPr>
          <a:xfrm>
            <a:off x="1650197"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4572B0B0-29A7-0C80-301B-FFC53B64FCD2}"/>
              </a:ext>
            </a:extLst>
          </p:cNvPr>
          <p:cNvSpPr/>
          <p:nvPr/>
        </p:nvSpPr>
        <p:spPr>
          <a:xfrm>
            <a:off x="4408714" y="1208315"/>
            <a:ext cx="7385492" cy="3940628"/>
          </a:xfrm>
          <a:prstGeom prst="wedgeRoundRectCallout">
            <a:avLst>
              <a:gd name="adj1" fmla="val -62843"/>
              <a:gd name="adj2" fmla="val 32031"/>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Gotham book"/>
              </a:rPr>
              <a:t>I rewrote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prstClr val="white"/>
                </a:solidFill>
                <a:effectLst/>
                <a:uLnTx/>
                <a:uFillTx/>
                <a:latin typeface="Gotham book"/>
              </a:rPr>
              <a:t>first</a:t>
            </a:r>
            <a:r>
              <a:rPr kumimoji="0" lang="en-US" sz="4800" i="0" strike="noStrike" kern="1200" cap="none" spc="0" normalizeH="0" baseline="0" noProof="0" dirty="0">
                <a:ln>
                  <a:noFill/>
                </a:ln>
                <a:solidFill>
                  <a:prstClr val="white"/>
                </a:solidFill>
                <a:effectLst/>
                <a:uLnTx/>
                <a:uFillTx/>
                <a:latin typeface="Gotham book"/>
              </a:rPr>
              <a:t> / </a:t>
            </a:r>
            <a:r>
              <a:rPr kumimoji="0" lang="en-US" sz="4800" b="1" i="0" u="sng" strike="noStrike" kern="1200" cap="none" spc="0" normalizeH="0" baseline="0" noProof="0" dirty="0">
                <a:ln>
                  <a:noFill/>
                </a:ln>
                <a:solidFill>
                  <a:prstClr val="white"/>
                </a:solidFill>
                <a:effectLst/>
                <a:uLnTx/>
                <a:uFillTx/>
                <a:latin typeface="Gotham book"/>
              </a:rPr>
              <a:t>second</a:t>
            </a:r>
            <a:r>
              <a:rPr kumimoji="0" lang="en-US" sz="4800" i="0" strike="noStrike" kern="1200" cap="none" spc="0" normalizeH="0" baseline="0" noProof="0" dirty="0">
                <a:ln>
                  <a:noFill/>
                </a:ln>
                <a:solidFill>
                  <a:prstClr val="white"/>
                </a:solidFill>
                <a:effectLst/>
                <a:uLnTx/>
                <a:uFillTx/>
                <a:latin typeface="Gotham book"/>
              </a:rPr>
              <a:t> / </a:t>
            </a:r>
            <a:r>
              <a:rPr kumimoji="0" lang="en-US" sz="4800" b="1" i="0" u="sng" strike="noStrike" kern="1200" cap="none" spc="0" normalizeH="0" baseline="0" noProof="0" dirty="0">
                <a:ln>
                  <a:noFill/>
                </a:ln>
                <a:solidFill>
                  <a:prstClr val="white"/>
                </a:solidFill>
                <a:effectLst/>
                <a:uLnTx/>
                <a:uFillTx/>
                <a:latin typeface="Gotham book"/>
              </a:rPr>
              <a:t>third</a:t>
            </a:r>
            <a:r>
              <a:rPr kumimoji="0" lang="en-US" sz="4800" i="0" strike="noStrike" kern="1200" cap="none" spc="0" normalizeH="0" baseline="0" noProof="0" dirty="0">
                <a:ln>
                  <a:noFill/>
                </a:ln>
                <a:solidFill>
                  <a:prstClr val="white"/>
                </a:solidFill>
                <a:effectLst/>
                <a:uLnTx/>
                <a:uFillTx/>
                <a:latin typeface="Gotham book"/>
              </a:rPr>
              <a:t> sentence to say ___________</a:t>
            </a:r>
            <a:endParaRPr kumimoji="0" lang="en-US" sz="4800" b="0" i="0" u="none" strike="noStrike" kern="1200" cap="none" spc="0" normalizeH="0" baseline="0" noProof="0" dirty="0">
              <a:ln>
                <a:noFill/>
              </a:ln>
              <a:solidFill>
                <a:prstClr val="white"/>
              </a:solidFill>
              <a:effectLst/>
              <a:uLnTx/>
              <a:uFillTx/>
              <a:latin typeface="Gotham book"/>
            </a:endParaRPr>
          </a:p>
        </p:txBody>
      </p:sp>
      <p:pic>
        <p:nvPicPr>
          <p:cNvPr id="13" name="Graphic 12">
            <a:extLst>
              <a:ext uri="{FF2B5EF4-FFF2-40B4-BE49-F238E27FC236}">
                <a16:creationId xmlns:a16="http://schemas.microsoft.com/office/drawing/2014/main" id="{116CC578-7D90-6D01-7173-991B686973C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74754" y="3428998"/>
            <a:ext cx="1340603" cy="1340603"/>
          </a:xfrm>
          <a:prstGeom prst="rect">
            <a:avLst/>
          </a:prstGeom>
        </p:spPr>
      </p:pic>
    </p:spTree>
    <p:extLst>
      <p:ext uri="{BB962C8B-B14F-4D97-AF65-F5344CB8AC3E}">
        <p14:creationId xmlns:p14="http://schemas.microsoft.com/office/powerpoint/2010/main" val="181264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32685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 </a:t>
            </a:r>
            <a:br>
              <a:rPr lang="en-US" dirty="0">
                <a:latin typeface="Gotham Medium"/>
              </a:rPr>
            </a:br>
            <a:r>
              <a:rPr lang="en-US" sz="11500" b="1" dirty="0">
                <a:solidFill>
                  <a:schemeClr val="bg1"/>
                </a:solidFill>
                <a:latin typeface="Gotham Medium"/>
              </a:rPr>
              <a:t>Warm-up</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343157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Warm-up: </a:t>
            </a:r>
            <a:br>
              <a:rPr lang="en-US" sz="4500" dirty="0">
                <a:latin typeface="Gotham Medium"/>
              </a:rPr>
            </a:br>
            <a:r>
              <a:rPr lang="en-US" sz="4000" dirty="0">
                <a:latin typeface="Gotham Medium"/>
              </a:rPr>
              <a:t>Follow the directions to complete your warm-up</a:t>
            </a:r>
            <a:endParaRPr lang="en-US" sz="4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389F778-7CBC-8C4F-0257-7CF5F8429B12}"/>
              </a:ext>
              <a:ext uri="{C183D7F6-B498-43B3-948B-1728B52AA6E4}">
                <adec:decorative xmlns:adec="http://schemas.microsoft.com/office/drawing/2017/decorative" val="1"/>
              </a:ext>
            </a:extLst>
          </p:cNvPr>
          <p:cNvPicPr>
            <a:picLocks noChangeAspect="1"/>
          </p:cNvPicPr>
          <p:nvPr/>
        </p:nvPicPr>
        <p:blipFill>
          <a:blip r:embed="rId5"/>
          <a:srcRect r="6228" b="1205"/>
          <a:stretch/>
        </p:blipFill>
        <p:spPr>
          <a:xfrm>
            <a:off x="6783913" y="1954458"/>
            <a:ext cx="5408087" cy="4119771"/>
          </a:xfrm>
          <a:prstGeom prst="rect">
            <a:avLst/>
          </a:prstGeom>
        </p:spPr>
      </p:pic>
      <p:sp>
        <p:nvSpPr>
          <p:cNvPr id="3" name="TextBox 2">
            <a:extLst>
              <a:ext uri="{FF2B5EF4-FFF2-40B4-BE49-F238E27FC236}">
                <a16:creationId xmlns:a16="http://schemas.microsoft.com/office/drawing/2014/main" id="{94AF8F55-3578-BAC9-6B66-69E99B0008D3}"/>
              </a:ext>
            </a:extLst>
          </p:cNvPr>
          <p:cNvSpPr txBox="1"/>
          <p:nvPr/>
        </p:nvSpPr>
        <p:spPr>
          <a:xfrm>
            <a:off x="3009548" y="1838867"/>
            <a:ext cx="5094514" cy="4401205"/>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0070C0"/>
                </a:solidFill>
                <a:latin typeface="Gotham book"/>
              </a:rPr>
              <a:t>Read the scenario presented.</a:t>
            </a:r>
          </a:p>
          <a:p>
            <a:pPr marL="285750" indent="-285750">
              <a:buFont typeface="Arial" panose="020B0604020202020204" pitchFamily="34" charset="0"/>
              <a:buChar char="•"/>
            </a:pPr>
            <a:r>
              <a:rPr lang="en-US" sz="4000" dirty="0">
                <a:solidFill>
                  <a:srgbClr val="C00000"/>
                </a:solidFill>
                <a:latin typeface="Gotham book"/>
              </a:rPr>
              <a:t>Write how you think you would respond if you were Stephen F. Austin.</a:t>
            </a:r>
          </a:p>
          <a:p>
            <a:pPr marL="285750" indent="-285750">
              <a:buFont typeface="Arial" panose="020B0604020202020204" pitchFamily="34" charset="0"/>
              <a:buChar char="•"/>
            </a:pPr>
            <a:r>
              <a:rPr lang="en-US" sz="4000" dirty="0">
                <a:solidFill>
                  <a:srgbClr val="7030A0"/>
                </a:solidFill>
                <a:latin typeface="Gotham book"/>
              </a:rPr>
              <a:t>Share with a partner.</a:t>
            </a:r>
          </a:p>
        </p:txBody>
      </p:sp>
      <p:pic>
        <p:nvPicPr>
          <p:cNvPr id="4" name="Graphic 3">
            <a:extLst>
              <a:ext uri="{FF2B5EF4-FFF2-40B4-BE49-F238E27FC236}">
                <a16:creationId xmlns:a16="http://schemas.microsoft.com/office/drawing/2014/main" id="{7363E344-9D46-7DF1-E997-FBEF0610F88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2612" y="1821414"/>
            <a:ext cx="1208326" cy="1208326"/>
          </a:xfrm>
          <a:prstGeom prst="rect">
            <a:avLst/>
          </a:prstGeom>
        </p:spPr>
      </p:pic>
      <p:pic>
        <p:nvPicPr>
          <p:cNvPr id="9" name="Graphic 8">
            <a:extLst>
              <a:ext uri="{FF2B5EF4-FFF2-40B4-BE49-F238E27FC236}">
                <a16:creationId xmlns:a16="http://schemas.microsoft.com/office/drawing/2014/main" id="{F59D299B-F553-FD72-3B1E-F32C4FB3CAB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3878" y="3288742"/>
            <a:ext cx="925793" cy="925793"/>
          </a:xfrm>
          <a:prstGeom prst="rect">
            <a:avLst/>
          </a:prstGeom>
        </p:spPr>
      </p:pic>
      <p:pic>
        <p:nvPicPr>
          <p:cNvPr id="10" name="Graphic 9">
            <a:extLst>
              <a:ext uri="{FF2B5EF4-FFF2-40B4-BE49-F238E27FC236}">
                <a16:creationId xmlns:a16="http://schemas.microsoft.com/office/drawing/2014/main" id="{2317AC1B-E694-E438-E509-F5213B622CAB}"/>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27156" y="5527350"/>
            <a:ext cx="842453" cy="842453"/>
          </a:xfrm>
          <a:prstGeom prst="rect">
            <a:avLst/>
          </a:prstGeom>
        </p:spPr>
      </p:pic>
    </p:spTree>
    <p:extLst>
      <p:ext uri="{BB962C8B-B14F-4D97-AF65-F5344CB8AC3E}">
        <p14:creationId xmlns:p14="http://schemas.microsoft.com/office/powerpoint/2010/main" val="298906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a:t>
            </a:r>
            <a:endParaRPr lang="en-US" sz="5400" dirty="0">
              <a:latin typeface="Gotham Medium"/>
            </a:endParaRPr>
          </a:p>
        </p:txBody>
      </p:sp>
      <p:sp>
        <p:nvSpPr>
          <p:cNvPr id="12" name="TextBox 11"/>
          <p:cNvSpPr txBox="1"/>
          <p:nvPr/>
        </p:nvSpPr>
        <p:spPr>
          <a:xfrm>
            <a:off x="1650197"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408714" y="1208315"/>
            <a:ext cx="7385492" cy="3080656"/>
          </a:xfrm>
          <a:prstGeom prst="wedgeRoundRectCallout">
            <a:avLst>
              <a:gd name="adj1" fmla="val -62843"/>
              <a:gd name="adj2" fmla="val 32031"/>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rPr>
              <a:t>My men and 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u="sng" dirty="0">
                <a:solidFill>
                  <a:prstClr val="white"/>
                </a:solidFill>
                <a:latin typeface="Gotham book"/>
              </a:rPr>
              <a:t>support the rebellion</a:t>
            </a:r>
            <a:r>
              <a:rPr lang="en-US" sz="4000" b="1" dirty="0">
                <a:solidFill>
                  <a:prstClr val="white"/>
                </a:solidFill>
                <a:latin typeface="Gotham book"/>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Gotham book"/>
              </a:rPr>
              <a:t> </a:t>
            </a:r>
            <a:r>
              <a:rPr lang="en-US" sz="4000" b="1" u="sng" dirty="0">
                <a:solidFill>
                  <a:prstClr val="white"/>
                </a:solidFill>
                <a:latin typeface="Gotham book"/>
              </a:rPr>
              <a:t>oppose the rebellion</a:t>
            </a:r>
            <a:endParaRPr lang="en-US" sz="4000" dirty="0">
              <a:solidFill>
                <a:prstClr val="white"/>
              </a:solidFill>
              <a:latin typeface="Gotham boo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Gotham book"/>
              </a:rPr>
              <a:t>because ___________</a:t>
            </a:r>
            <a:endParaRPr kumimoji="0" lang="en-US" sz="4000" i="0" strike="noStrike" kern="1200" cap="none" spc="0" normalizeH="0" baseline="0" noProof="0" dirty="0">
              <a:ln>
                <a:noFill/>
              </a:ln>
              <a:solidFill>
                <a:prstClr val="white"/>
              </a:solidFill>
              <a:effectLst/>
              <a:uLnTx/>
              <a:uFillTx/>
              <a:latin typeface="Gotham book"/>
            </a:endParaRPr>
          </a:p>
        </p:txBody>
      </p:sp>
      <p:pic>
        <p:nvPicPr>
          <p:cNvPr id="13" name="Graphic 12">
            <a:extLst>
              <a:ext uri="{FF2B5EF4-FFF2-40B4-BE49-F238E27FC236}">
                <a16:creationId xmlns:a16="http://schemas.microsoft.com/office/drawing/2014/main" id="{9A2194BC-A586-BECE-B2CA-C6D4C7D6956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20326" y="2748643"/>
            <a:ext cx="1340603" cy="1340603"/>
          </a:xfrm>
          <a:prstGeom prst="rect">
            <a:avLst/>
          </a:prstGeom>
        </p:spPr>
      </p:pic>
    </p:spTree>
    <p:extLst>
      <p:ext uri="{BB962C8B-B14F-4D97-AF65-F5344CB8AC3E}">
        <p14:creationId xmlns:p14="http://schemas.microsoft.com/office/powerpoint/2010/main" val="1541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5376B541-C1FA-BF6E-B5FD-A0BCF1D0BE84}"/>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Questions</a:t>
            </a:r>
          </a:p>
        </p:txBody>
      </p:sp>
      <p:sp>
        <p:nvSpPr>
          <p:cNvPr id="13" name="TextBox 12">
            <a:extLst>
              <a:ext uri="{FF2B5EF4-FFF2-40B4-BE49-F238E27FC236}">
                <a16:creationId xmlns:a16="http://schemas.microsoft.com/office/drawing/2014/main" id="{543754FD-D646-C773-3B22-2DF9134E72A1}"/>
              </a:ext>
            </a:extLst>
          </p:cNvPr>
          <p:cNvSpPr txBox="1"/>
          <p:nvPr/>
        </p:nvSpPr>
        <p:spPr>
          <a:xfrm>
            <a:off x="354250" y="1981200"/>
            <a:ext cx="11021322" cy="3384901"/>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Who were the most significant empresarios who helped settle and develop Texas during the Mexican National Era? </a:t>
            </a:r>
          </a:p>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How and why were they significant?</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p>
        </p:txBody>
      </p:sp>
      <p:sp>
        <p:nvSpPr>
          <p:cNvPr id="13" name="TextBox 12">
            <a:extLst>
              <a:ext uri="{FF2B5EF4-FFF2-40B4-BE49-F238E27FC236}">
                <a16:creationId xmlns:a16="http://schemas.microsoft.com/office/drawing/2014/main" id="{0CF76A14-8E8E-BC23-58D9-55992D4E1090}"/>
              </a:ext>
            </a:extLst>
          </p:cNvPr>
          <p:cNvSpPr txBox="1"/>
          <p:nvPr/>
        </p:nvSpPr>
        <p:spPr>
          <a:xfrm>
            <a:off x="620487" y="1785257"/>
            <a:ext cx="11173720" cy="4126258"/>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4000" i="1"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 review the prominent people who helped establish the Empresario System in Texas and learn about three more significant empresarios. </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answer comprehension and analysis questions based on a reading passage about the three significant empresarios.</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p:cNvSpPr txBox="1">
            <a:spLocks noGrp="1"/>
          </p:cNvSpPr>
          <p:nvPr>
            <p:ph type="title"/>
          </p:nvPr>
        </p:nvSpPr>
        <p:spPr>
          <a:xfrm>
            <a:off x="1676400" y="13062"/>
            <a:ext cx="8878390" cy="10210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latin typeface="Gotham Medium"/>
              </a:rPr>
              <a:t>Part I: </a:t>
            </a:r>
            <a:r>
              <a:rPr lang="en-US" sz="5400" b="1" dirty="0">
                <a:latin typeface="Gotham Medium"/>
              </a:rPr>
              <a:t>The First Empresarios</a:t>
            </a:r>
          </a:p>
        </p:txBody>
      </p:sp>
      <p:sp>
        <p:nvSpPr>
          <p:cNvPr id="12" name="TextBox 11">
            <a:extLst>
              <a:ext uri="{C183D7F6-B498-43B3-948B-1728B52AA6E4}">
                <adec:decorative xmlns:adec="http://schemas.microsoft.com/office/drawing/2017/decorative" val="1"/>
              </a:ext>
            </a:extLst>
          </p:cNvPr>
          <p:cNvSpPr txBox="1"/>
          <p:nvPr/>
        </p:nvSpPr>
        <p:spPr>
          <a:xfrm>
            <a:off x="8333232"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1A435C8-129E-F878-9969-F4022E791711}"/>
              </a:ext>
            </a:extLst>
          </p:cNvPr>
          <p:cNvSpPr txBox="1"/>
          <p:nvPr/>
        </p:nvSpPr>
        <p:spPr>
          <a:xfrm>
            <a:off x="1676400" y="1158820"/>
            <a:ext cx="5867400" cy="5570756"/>
          </a:xfrm>
          <a:prstGeom prst="rect">
            <a:avLst/>
          </a:prstGeom>
          <a:noFill/>
        </p:spPr>
        <p:txBody>
          <a:bodyPr wrap="square" rtlCol="0">
            <a:spAutoFit/>
          </a:bodyPr>
          <a:lstStyle/>
          <a:p>
            <a:r>
              <a:rPr lang="en-US" sz="2800" dirty="0"/>
              <a:t>Read the passage on your worksheet then answer the question that follows:</a:t>
            </a:r>
          </a:p>
          <a:p>
            <a:endParaRPr lang="en-US" sz="1000" dirty="0"/>
          </a:p>
          <a:p>
            <a:r>
              <a:rPr lang="en-US" sz="3400" kern="100" dirty="0">
                <a:solidFill>
                  <a:srgbClr val="FF0000"/>
                </a:solidFill>
                <a:effectLst/>
                <a:latin typeface="Gotham Book"/>
                <a:ea typeface="Aptos" panose="020B0004020202020204" pitchFamily="34" charset="0"/>
                <a:cs typeface="Times New Roman" panose="02020603050405020304" pitchFamily="18" charset="0"/>
              </a:rPr>
              <a:t>Stephen F. Austin is considered by many in American history to be the </a:t>
            </a:r>
            <a:r>
              <a:rPr lang="en-US" sz="3400" b="1" kern="100" dirty="0">
                <a:solidFill>
                  <a:srgbClr val="FF0000"/>
                </a:solidFill>
                <a:effectLst/>
                <a:latin typeface="Gotham Book"/>
                <a:ea typeface="Aptos" panose="020B0004020202020204" pitchFamily="34" charset="0"/>
                <a:cs typeface="Times New Roman" panose="02020603050405020304" pitchFamily="18" charset="0"/>
              </a:rPr>
              <a:t>“Father of Texas.” </a:t>
            </a:r>
          </a:p>
          <a:p>
            <a:r>
              <a:rPr lang="en-US" sz="34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Why do you think some people have given him this nickname? </a:t>
            </a:r>
            <a:r>
              <a:rPr lang="en-US" sz="3400" kern="100" dirty="0">
                <a:solidFill>
                  <a:srgbClr val="0070C0"/>
                </a:solidFill>
                <a:effectLst/>
                <a:latin typeface="Gotham Book"/>
                <a:ea typeface="Aptos" panose="020B0004020202020204" pitchFamily="34" charset="0"/>
                <a:cs typeface="Times New Roman" panose="02020603050405020304" pitchFamily="18" charset="0"/>
              </a:rPr>
              <a:t>Do you think it is accurate to call Austin “the Father of Texas?”</a:t>
            </a:r>
          </a:p>
          <a:p>
            <a:r>
              <a:rPr lang="en-US" sz="3400" kern="100" dirty="0">
                <a:solidFill>
                  <a:srgbClr val="7030A0"/>
                </a:solidFill>
                <a:effectLst/>
                <a:latin typeface="Gotham Book"/>
                <a:ea typeface="Aptos" panose="020B0004020202020204" pitchFamily="34" charset="0"/>
                <a:cs typeface="Times New Roman" panose="02020603050405020304" pitchFamily="18" charset="0"/>
              </a:rPr>
              <a:t>Why or why not? </a:t>
            </a:r>
            <a:endParaRPr lang="en-US" sz="34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9" name="TextBox 8">
            <a:extLst>
              <a:ext uri="{FF2B5EF4-FFF2-40B4-BE49-F238E27FC236}">
                <a16:creationId xmlns:a16="http://schemas.microsoft.com/office/drawing/2014/main" id="{49B58679-8954-B7F6-31CB-889C0625CD3A}"/>
              </a:ext>
            </a:extLst>
          </p:cNvPr>
          <p:cNvSpPr txBox="1"/>
          <p:nvPr/>
        </p:nvSpPr>
        <p:spPr>
          <a:xfrm>
            <a:off x="7738946" y="5932715"/>
            <a:ext cx="4091552" cy="461665"/>
          </a:xfrm>
          <a:prstGeom prst="rect">
            <a:avLst/>
          </a:prstGeom>
          <a:noFill/>
        </p:spPr>
        <p:txBody>
          <a:bodyPr wrap="square" rtlCol="0">
            <a:spAutoFit/>
          </a:bodyPr>
          <a:lstStyle/>
          <a:p>
            <a:pPr algn="ctr"/>
            <a:r>
              <a:rPr lang="en-US" sz="2400" i="1" dirty="0">
                <a:latin typeface="Gotham book"/>
              </a:rPr>
              <a:t>Stephen F. Austin</a:t>
            </a:r>
          </a:p>
        </p:txBody>
      </p:sp>
      <p:pic>
        <p:nvPicPr>
          <p:cNvPr id="1026" name="Picture 2" descr="A painting of Stephen F. Austin holding a long rife. He is in front of a tree with a dog sitting next to him. ">
            <a:extLst>
              <a:ext uri="{FF2B5EF4-FFF2-40B4-BE49-F238E27FC236}">
                <a16:creationId xmlns:a16="http://schemas.microsoft.com/office/drawing/2014/main" id="{DF3C483E-4D70-0C82-CD13-470DE085033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816" t="13397" r="25079" b="20165"/>
          <a:stretch/>
        </p:blipFill>
        <p:spPr bwMode="auto">
          <a:xfrm>
            <a:off x="7995424" y="1007780"/>
            <a:ext cx="3345365" cy="4909032"/>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131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E3596-8670-FFDE-F275-AFF35799A12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8B95E9A-DCE0-DF8D-6D90-FF679AABFCE4}"/>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8DAE102-B65A-5B49-7747-1BDC74B412C1}"/>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FDBD17FD-2CD8-18CE-71EA-8955DBA62B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297D8A32-3521-C7E2-7C06-B51C20DFFB4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A149FEA7-5053-3A70-6296-BC50F30C1656}"/>
              </a:ext>
            </a:extLst>
          </p:cNvPr>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 </a:t>
            </a:r>
            <a:r>
              <a:rPr lang="en-US" sz="5400" b="1" dirty="0">
                <a:solidFill>
                  <a:schemeClr val="bg1"/>
                </a:solidFill>
                <a:latin typeface="Gotham Medium"/>
              </a:rPr>
              <a:t>2</a:t>
            </a:r>
            <a:endParaRPr lang="en-US" sz="5400" dirty="0">
              <a:solidFill>
                <a:schemeClr val="bg1"/>
              </a:solidFill>
              <a:latin typeface="Gotham Medium"/>
            </a:endParaRPr>
          </a:p>
        </p:txBody>
      </p:sp>
      <p:sp>
        <p:nvSpPr>
          <p:cNvPr id="12" name="TextBox 11">
            <a:extLst>
              <a:ext uri="{FF2B5EF4-FFF2-40B4-BE49-F238E27FC236}">
                <a16:creationId xmlns:a16="http://schemas.microsoft.com/office/drawing/2014/main" id="{710DC1F9-08BA-4738-D656-072BD1AC9D13}"/>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C78B4047-F7A8-5DD1-126B-265D9EE0EF7B}"/>
              </a:ext>
            </a:extLst>
          </p:cNvPr>
          <p:cNvSpPr/>
          <p:nvPr/>
        </p:nvSpPr>
        <p:spPr>
          <a:xfrm>
            <a:off x="4582886" y="1307542"/>
            <a:ext cx="7211320" cy="2023906"/>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rPr>
              <a:t> I think some people may consider Stephen F. Austin “the Father of Texas” because _____ </a:t>
            </a:r>
          </a:p>
        </p:txBody>
      </p:sp>
      <p:sp>
        <p:nvSpPr>
          <p:cNvPr id="3" name="Speech Bubble: Rectangle with Corners Rounded 2">
            <a:extLst>
              <a:ext uri="{FF2B5EF4-FFF2-40B4-BE49-F238E27FC236}">
                <a16:creationId xmlns:a16="http://schemas.microsoft.com/office/drawing/2014/main" id="{38D15713-E714-AA8E-C66A-2377414EE0F0}"/>
              </a:ext>
            </a:extLst>
          </p:cNvPr>
          <p:cNvSpPr/>
          <p:nvPr/>
        </p:nvSpPr>
        <p:spPr>
          <a:xfrm>
            <a:off x="2144486" y="3897086"/>
            <a:ext cx="7211320" cy="2023906"/>
          </a:xfrm>
          <a:prstGeom prst="wedgeRoundRectCallout">
            <a:avLst>
              <a:gd name="adj1" fmla="val 64347"/>
              <a:gd name="adj2" fmla="val 30564"/>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effectLst/>
                <a:latin typeface="Gotham Book"/>
                <a:ea typeface="Aptos" panose="020B0004020202020204" pitchFamily="34" charset="0"/>
                <a:cs typeface="Times New Roman" panose="02020603050405020304" pitchFamily="18" charset="0"/>
              </a:rPr>
              <a:t>I think the nickname </a:t>
            </a:r>
            <a:r>
              <a:rPr lang="en-US" sz="4000" b="1" u="sng" dirty="0">
                <a:effectLst/>
                <a:latin typeface="Gotham Book"/>
                <a:ea typeface="Aptos" panose="020B0004020202020204" pitchFamily="34" charset="0"/>
                <a:cs typeface="Times New Roman" panose="02020603050405020304" pitchFamily="18" charset="0"/>
              </a:rPr>
              <a:t>is</a:t>
            </a:r>
            <a:r>
              <a:rPr lang="en-US" sz="4000" b="1" dirty="0">
                <a:effectLst/>
                <a:latin typeface="Gotham Book"/>
                <a:ea typeface="Aptos" panose="020B0004020202020204" pitchFamily="34" charset="0"/>
                <a:cs typeface="Times New Roman" panose="02020603050405020304" pitchFamily="18" charset="0"/>
              </a:rPr>
              <a:t> / </a:t>
            </a:r>
            <a:r>
              <a:rPr lang="en-US" sz="4000" b="1" u="sng" dirty="0">
                <a:effectLst/>
                <a:latin typeface="Gotham Book"/>
                <a:ea typeface="Aptos" panose="020B0004020202020204" pitchFamily="34" charset="0"/>
                <a:cs typeface="Times New Roman" panose="02020603050405020304" pitchFamily="18" charset="0"/>
              </a:rPr>
              <a:t>is not</a:t>
            </a:r>
            <a:r>
              <a:rPr lang="en-US" sz="4000" dirty="0">
                <a:effectLst/>
                <a:latin typeface="Gotham Book"/>
                <a:ea typeface="Aptos" panose="020B0004020202020204" pitchFamily="34" charset="0"/>
                <a:cs typeface="Times New Roman" panose="02020603050405020304" pitchFamily="18" charset="0"/>
              </a:rPr>
              <a:t> / </a:t>
            </a:r>
            <a:r>
              <a:rPr lang="en-US" sz="4000" b="1" u="sng" dirty="0">
                <a:effectLst/>
                <a:latin typeface="Gotham Book"/>
                <a:ea typeface="Aptos" panose="020B0004020202020204" pitchFamily="34" charset="0"/>
                <a:cs typeface="Times New Roman" panose="02020603050405020304" pitchFamily="18" charset="0"/>
              </a:rPr>
              <a:t>is partially</a:t>
            </a:r>
            <a:r>
              <a:rPr lang="en-US" sz="4000" dirty="0">
                <a:effectLst/>
                <a:latin typeface="Gotham Book"/>
                <a:ea typeface="Aptos" panose="020B0004020202020204" pitchFamily="34" charset="0"/>
                <a:cs typeface="Times New Roman" panose="02020603050405020304" pitchFamily="18" charset="0"/>
              </a:rPr>
              <a:t> accurate because ______________ </a:t>
            </a:r>
            <a:endParaRPr kumimoji="0" lang="en-US" sz="6600" b="0" i="0" u="none" strike="noStrike" kern="1200" cap="none" spc="0" normalizeH="0" baseline="0" noProof="0" dirty="0">
              <a:ln>
                <a:noFill/>
              </a:ln>
              <a:solidFill>
                <a:prstClr val="white"/>
              </a:solidFill>
              <a:effectLst/>
              <a:uLnTx/>
              <a:uFillTx/>
              <a:latin typeface="Gotham book"/>
            </a:endParaRPr>
          </a:p>
        </p:txBody>
      </p:sp>
      <p:pic>
        <p:nvPicPr>
          <p:cNvPr id="4" name="Graphic 3">
            <a:extLst>
              <a:ext uri="{FF2B5EF4-FFF2-40B4-BE49-F238E27FC236}">
                <a16:creationId xmlns:a16="http://schemas.microsoft.com/office/drawing/2014/main" id="{D3C96D99-3140-6D6D-1518-E983280C7E8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54814" y="4507055"/>
            <a:ext cx="1360683" cy="1360683"/>
          </a:xfrm>
          <a:prstGeom prst="rect">
            <a:avLst/>
          </a:prstGeom>
        </p:spPr>
      </p:pic>
      <p:pic>
        <p:nvPicPr>
          <p:cNvPr id="9" name="Graphic 8">
            <a:extLst>
              <a:ext uri="{FF2B5EF4-FFF2-40B4-BE49-F238E27FC236}">
                <a16:creationId xmlns:a16="http://schemas.microsoft.com/office/drawing/2014/main" id="{77EA3568-27AD-B16F-85DB-B2CBA9E71DC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4144" y="1796158"/>
            <a:ext cx="1360683" cy="1360683"/>
          </a:xfrm>
          <a:prstGeom prst="rect">
            <a:avLst/>
          </a:prstGeom>
        </p:spPr>
      </p:pic>
    </p:spTree>
    <p:extLst>
      <p:ext uri="{BB962C8B-B14F-4D97-AF65-F5344CB8AC3E}">
        <p14:creationId xmlns:p14="http://schemas.microsoft.com/office/powerpoint/2010/main" val="3200134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879EF-BB3C-BE1C-92E5-7CB75AC5634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010E28A-87B0-BFDA-83E1-41C856A1C62C}"/>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6850DA8-CCE3-FA5A-7E42-E5C08E31C83E}"/>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CBF0E115-A510-CE51-B93C-57DF195FE86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81D058CC-5F5D-469B-58F3-1FD8BB61606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B2402092-BB11-7703-9A76-35A4C1D13C04}"/>
              </a:ext>
            </a:extLst>
          </p:cNvPr>
          <p:cNvSpPr txBox="1">
            <a:spLocks noGrp="1"/>
          </p:cNvSpPr>
          <p:nvPr>
            <p:ph type="title"/>
          </p:nvPr>
        </p:nvSpPr>
        <p:spPr>
          <a:xfrm>
            <a:off x="1676400" y="13062"/>
            <a:ext cx="10010078" cy="102108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latin typeface="Gotham Medium"/>
              </a:rPr>
              <a:t>Part II: </a:t>
            </a:r>
            <a:r>
              <a:rPr lang="en-US" sz="5400" b="1" dirty="0">
                <a:latin typeface="Gotham Medium"/>
              </a:rPr>
              <a:t>Other Significant Empresarios</a:t>
            </a:r>
          </a:p>
        </p:txBody>
      </p:sp>
      <p:sp>
        <p:nvSpPr>
          <p:cNvPr id="12" name="TextBox 11">
            <a:extLst>
              <a:ext uri="{FF2B5EF4-FFF2-40B4-BE49-F238E27FC236}">
                <a16:creationId xmlns:a16="http://schemas.microsoft.com/office/drawing/2014/main" id="{E4DB1E8A-B675-8464-4EA6-70F394785CB9}"/>
              </a:ext>
              <a:ext uri="{C183D7F6-B498-43B3-948B-1728B52AA6E4}">
                <adec:decorative xmlns:adec="http://schemas.microsoft.com/office/drawing/2017/decorative" val="1"/>
              </a:ext>
            </a:extLst>
          </p:cNvPr>
          <p:cNvSpPr txBox="1"/>
          <p:nvPr/>
        </p:nvSpPr>
        <p:spPr>
          <a:xfrm>
            <a:off x="8333232"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portrait of Green Dewitt in black and white. He is wearing a suit and bowtie.">
            <a:extLst>
              <a:ext uri="{FF2B5EF4-FFF2-40B4-BE49-F238E27FC236}">
                <a16:creationId xmlns:a16="http://schemas.microsoft.com/office/drawing/2014/main" id="{610DD9D3-2DA0-F36D-F6C9-F0EB17D10E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7801" y="1510530"/>
            <a:ext cx="2493881" cy="3647225"/>
          </a:xfrm>
          <a:prstGeom prst="rect">
            <a:avLst/>
          </a:prstGeom>
          <a:effectLst>
            <a:outerShdw blurRad="50800" dist="50800" dir="7920000" algn="ctr" rotWithShape="0">
              <a:srgbClr val="000000">
                <a:alpha val="43137"/>
              </a:srgbClr>
            </a:outerShdw>
          </a:effectLst>
        </p:spPr>
      </p:pic>
      <p:sp>
        <p:nvSpPr>
          <p:cNvPr id="19" name="TextBox 18">
            <a:extLst>
              <a:ext uri="{FF2B5EF4-FFF2-40B4-BE49-F238E27FC236}">
                <a16:creationId xmlns:a16="http://schemas.microsoft.com/office/drawing/2014/main" id="{1451950D-DF54-8B59-B37D-5D244DF73250}"/>
              </a:ext>
            </a:extLst>
          </p:cNvPr>
          <p:cNvSpPr txBox="1"/>
          <p:nvPr/>
        </p:nvSpPr>
        <p:spPr>
          <a:xfrm>
            <a:off x="1806498" y="5281254"/>
            <a:ext cx="2812401" cy="461665"/>
          </a:xfrm>
          <a:prstGeom prst="rect">
            <a:avLst/>
          </a:prstGeom>
          <a:noFill/>
        </p:spPr>
        <p:txBody>
          <a:bodyPr wrap="square" rtlCol="0">
            <a:spAutoFit/>
          </a:bodyPr>
          <a:lstStyle/>
          <a:p>
            <a:pPr algn="ctr"/>
            <a:r>
              <a:rPr lang="en-US" sz="2400" i="1" dirty="0">
                <a:latin typeface="Gotham book"/>
              </a:rPr>
              <a:t>Green Dewitt</a:t>
            </a:r>
          </a:p>
        </p:txBody>
      </p:sp>
      <p:pic>
        <p:nvPicPr>
          <p:cNvPr id="18" name="Picture 17" descr="A portrait of Martin de Leon in color. He is wearing a traditional suit with a high collar and cravat.">
            <a:extLst>
              <a:ext uri="{FF2B5EF4-FFF2-40B4-BE49-F238E27FC236}">
                <a16:creationId xmlns:a16="http://schemas.microsoft.com/office/drawing/2014/main" id="{A7D9BFAA-AA6B-BE10-7146-3632A6E06D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4803" y="797031"/>
            <a:ext cx="3420179" cy="4837110"/>
          </a:xfrm>
          <a:prstGeom prst="rect">
            <a:avLst/>
          </a:prstGeom>
          <a:effectLst>
            <a:outerShdw blurRad="50800" dist="50800" dir="7920000" algn="ctr" rotWithShape="0">
              <a:srgbClr val="000000">
                <a:alpha val="43137"/>
              </a:srgbClr>
            </a:outerShdw>
          </a:effectLst>
        </p:spPr>
      </p:pic>
      <p:sp>
        <p:nvSpPr>
          <p:cNvPr id="20" name="TextBox 19">
            <a:extLst>
              <a:ext uri="{FF2B5EF4-FFF2-40B4-BE49-F238E27FC236}">
                <a16:creationId xmlns:a16="http://schemas.microsoft.com/office/drawing/2014/main" id="{7F3ED678-628B-ABBC-6AC2-9ADFFE751266}"/>
              </a:ext>
            </a:extLst>
          </p:cNvPr>
          <p:cNvSpPr txBox="1"/>
          <p:nvPr/>
        </p:nvSpPr>
        <p:spPr>
          <a:xfrm>
            <a:off x="5206195" y="5742919"/>
            <a:ext cx="2812401" cy="461665"/>
          </a:xfrm>
          <a:prstGeom prst="rect">
            <a:avLst/>
          </a:prstGeom>
          <a:noFill/>
        </p:spPr>
        <p:txBody>
          <a:bodyPr wrap="square" rtlCol="0">
            <a:spAutoFit/>
          </a:bodyPr>
          <a:lstStyle/>
          <a:p>
            <a:pPr algn="ctr"/>
            <a:r>
              <a:rPr lang="en-US" sz="2400" i="1" dirty="0">
                <a:latin typeface="Gotham book"/>
              </a:rPr>
              <a:t>Martin De </a:t>
            </a:r>
            <a:r>
              <a:rPr lang="en-US" sz="2400" i="1" dirty="0">
                <a:effectLst/>
                <a:latin typeface="Gotham Book"/>
                <a:ea typeface="Aptos" panose="020B0004020202020204" pitchFamily="34" charset="0"/>
                <a:cs typeface="Times New Roman" panose="02020603050405020304" pitchFamily="18" charset="0"/>
              </a:rPr>
              <a:t>León</a:t>
            </a:r>
            <a:r>
              <a:rPr lang="en-US" sz="1800" dirty="0">
                <a:effectLst/>
                <a:latin typeface="Gotham Book"/>
                <a:ea typeface="Aptos" panose="020B0004020202020204" pitchFamily="34" charset="0"/>
                <a:cs typeface="Times New Roman" panose="02020603050405020304" pitchFamily="18" charset="0"/>
              </a:rPr>
              <a:t> </a:t>
            </a:r>
            <a:endParaRPr lang="en-US" sz="2400" i="1" dirty="0">
              <a:latin typeface="Gotham book"/>
            </a:endParaRPr>
          </a:p>
        </p:txBody>
      </p:sp>
      <p:pic>
        <p:nvPicPr>
          <p:cNvPr id="16" name="Picture 15" descr="A portrait of Haden Edwards. He is wearing a suit with a high collar and staring directly into the camera. ">
            <a:extLst>
              <a:ext uri="{FF2B5EF4-FFF2-40B4-BE49-F238E27FC236}">
                <a16:creationId xmlns:a16="http://schemas.microsoft.com/office/drawing/2014/main" id="{C04D5951-8DCC-0AB5-4DB3-F28C5C041E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4982" y="1671635"/>
            <a:ext cx="3714750" cy="3514725"/>
          </a:xfrm>
          <a:prstGeom prst="rect">
            <a:avLst/>
          </a:prstGeom>
          <a:effectLst>
            <a:outerShdw blurRad="50800" dist="50800" dir="7920000" algn="ctr" rotWithShape="0">
              <a:srgbClr val="000000">
                <a:alpha val="43137"/>
              </a:srgbClr>
            </a:outerShdw>
          </a:effectLst>
        </p:spPr>
      </p:pic>
      <p:sp>
        <p:nvSpPr>
          <p:cNvPr id="21" name="TextBox 20">
            <a:extLst>
              <a:ext uri="{FF2B5EF4-FFF2-40B4-BE49-F238E27FC236}">
                <a16:creationId xmlns:a16="http://schemas.microsoft.com/office/drawing/2014/main" id="{6DCA1CAF-94DF-8999-A0AE-670EC3DA38BE}"/>
              </a:ext>
            </a:extLst>
          </p:cNvPr>
          <p:cNvSpPr txBox="1"/>
          <p:nvPr/>
        </p:nvSpPr>
        <p:spPr>
          <a:xfrm>
            <a:off x="8874077" y="5396244"/>
            <a:ext cx="2812401" cy="461665"/>
          </a:xfrm>
          <a:prstGeom prst="rect">
            <a:avLst/>
          </a:prstGeom>
          <a:noFill/>
        </p:spPr>
        <p:txBody>
          <a:bodyPr wrap="square" rtlCol="0">
            <a:spAutoFit/>
          </a:bodyPr>
          <a:lstStyle/>
          <a:p>
            <a:pPr algn="ctr"/>
            <a:r>
              <a:rPr lang="en-US" sz="2400" i="1" dirty="0">
                <a:latin typeface="Gotham book"/>
              </a:rPr>
              <a:t>Haden Edwards</a:t>
            </a:r>
          </a:p>
        </p:txBody>
      </p:sp>
    </p:spTree>
    <p:extLst>
      <p:ext uri="{BB962C8B-B14F-4D97-AF65-F5344CB8AC3E}">
        <p14:creationId xmlns:p14="http://schemas.microsoft.com/office/powerpoint/2010/main" val="15790474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653</TotalTime>
  <Words>949</Words>
  <Application>Microsoft Office PowerPoint</Application>
  <PresentationFormat>Widescreen</PresentationFormat>
  <Paragraphs>70</Paragraphs>
  <Slides>13</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Aptos</vt:lpstr>
      <vt:lpstr>Aptos Display</vt:lpstr>
      <vt:lpstr>Arial</vt:lpstr>
      <vt:lpstr>Calibri</vt:lpstr>
      <vt:lpstr>Calibri Light</vt:lpstr>
      <vt:lpstr>Gotham Book</vt:lpstr>
      <vt:lpstr>Gotham Book</vt:lpstr>
      <vt:lpstr>Gotham Medium</vt:lpstr>
      <vt:lpstr>Josefin Sans</vt:lpstr>
      <vt:lpstr>1_Office Theme</vt:lpstr>
      <vt:lpstr>Office Theme</vt:lpstr>
      <vt:lpstr>Unit 4:  The Mexican National Era</vt:lpstr>
      <vt:lpstr>  Warm-up</vt:lpstr>
      <vt:lpstr>Warm-up:  Follow the directions to complete your warm-up</vt:lpstr>
      <vt:lpstr>Share with the class</vt:lpstr>
      <vt:lpstr>Essential Questions</vt:lpstr>
      <vt:lpstr>In today’s lesson…</vt:lpstr>
      <vt:lpstr>Part I: The First Empresarios</vt:lpstr>
      <vt:lpstr>Share with the class 2</vt:lpstr>
      <vt:lpstr>Part II: Other Significant Empresarios</vt:lpstr>
      <vt:lpstr>Part III: Review and Comprehension Questions</vt:lpstr>
      <vt:lpstr>  Exit Ticket</vt:lpstr>
      <vt:lpstr>Exit Ticket:  Follow the directions to complete your exit ticket</vt:lpstr>
      <vt:lpstr>Share with the class 3</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6</cp:revision>
  <dcterms:created xsi:type="dcterms:W3CDTF">2025-01-07T17:11:17Z</dcterms:created>
  <dcterms:modified xsi:type="dcterms:W3CDTF">2025-03-05T16:49:04Z</dcterms:modified>
</cp:coreProperties>
</file>