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39" r:id="rId3"/>
    <p:sldId id="340" r:id="rId4"/>
    <p:sldId id="338" r:id="rId5"/>
    <p:sldId id="341" r:id="rId6"/>
    <p:sldId id="345" r:id="rId7"/>
    <p:sldId id="354" r:id="rId8"/>
    <p:sldId id="346" r:id="rId9"/>
    <p:sldId id="347" r:id="rId10"/>
    <p:sldId id="348" r:id="rId11"/>
    <p:sldId id="349" r:id="rId12"/>
    <p:sldId id="350" r:id="rId13"/>
    <p:sldId id="355"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Leading U.S. Cotton Producing States</a:t>
            </a:r>
            <a:r>
              <a:rPr lang="en-US" sz="2800" b="1" dirty="0"/>
              <a:t>,</a:t>
            </a:r>
            <a:r>
              <a:rPr lang="en-US" sz="2400" b="1" dirty="0"/>
              <a:t> 2018 - 2020</a:t>
            </a:r>
          </a:p>
          <a:p>
            <a:pPr>
              <a:defRPr/>
            </a:pPr>
            <a:r>
              <a:rPr lang="en-US" sz="1800" dirty="0"/>
              <a:t>Bales</a:t>
            </a:r>
            <a:r>
              <a:rPr lang="en-US" sz="1800" baseline="0" dirty="0"/>
              <a:t> of cotton produced by the million</a:t>
            </a:r>
            <a:endParaRPr lang="en-US" sz="1800" dirty="0"/>
          </a:p>
        </c:rich>
      </c:tx>
      <c:layout>
        <c:manualLayout>
          <c:xMode val="edge"/>
          <c:yMode val="edge"/>
          <c:x val="0.11624810864882558"/>
          <c:y val="2.3519399426017893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c:v>
                </c:pt>
              </c:strCache>
            </c:strRef>
          </c:tx>
          <c:spPr>
            <a:solidFill>
              <a:schemeClr val="bg1">
                <a:lumMod val="85000"/>
              </a:schemeClr>
            </a:solidFill>
            <a:ln w="28575">
              <a:solidFill>
                <a:schemeClr val="tx1"/>
              </a:solidFill>
            </a:ln>
            <a:effectLst/>
          </c:spPr>
          <c:invertIfNegative val="0"/>
          <c:cat>
            <c:strRef>
              <c:f>Sheet1!$A$2:$A$5</c:f>
              <c:strCache>
                <c:ptCount val="4"/>
                <c:pt idx="0">
                  <c:v>Texas</c:v>
                </c:pt>
                <c:pt idx="1">
                  <c:v>Georgia</c:v>
                </c:pt>
                <c:pt idx="2">
                  <c:v>Mississippi</c:v>
                </c:pt>
                <c:pt idx="3">
                  <c:v>Arkansas</c:v>
                </c:pt>
              </c:strCache>
            </c:strRef>
          </c:cat>
          <c:val>
            <c:numRef>
              <c:f>Sheet1!$B$2:$B$5</c:f>
              <c:numCache>
                <c:formatCode>General</c:formatCode>
                <c:ptCount val="4"/>
                <c:pt idx="0">
                  <c:v>6.9</c:v>
                </c:pt>
                <c:pt idx="1">
                  <c:v>2</c:v>
                </c:pt>
                <c:pt idx="2">
                  <c:v>1.5</c:v>
                </c:pt>
                <c:pt idx="3">
                  <c:v>1.3</c:v>
                </c:pt>
              </c:numCache>
            </c:numRef>
          </c:val>
          <c:extLst>
            <c:ext xmlns:c16="http://schemas.microsoft.com/office/drawing/2014/chart" uri="{C3380CC4-5D6E-409C-BE32-E72D297353CC}">
              <c16:uniqueId val="{00000000-4C78-41BE-A2EC-08C83F17B497}"/>
            </c:ext>
          </c:extLst>
        </c:ser>
        <c:ser>
          <c:idx val="1"/>
          <c:order val="1"/>
          <c:tx>
            <c:strRef>
              <c:f>Sheet1!$C$1</c:f>
              <c:strCache>
                <c:ptCount val="1"/>
                <c:pt idx="0">
                  <c:v>2019</c:v>
                </c:pt>
              </c:strCache>
            </c:strRef>
          </c:tx>
          <c:spPr>
            <a:solidFill>
              <a:schemeClr val="bg1">
                <a:lumMod val="65000"/>
              </a:schemeClr>
            </a:solidFill>
            <a:ln w="28575">
              <a:solidFill>
                <a:schemeClr val="tx1"/>
              </a:solidFill>
            </a:ln>
            <a:effectLst/>
          </c:spPr>
          <c:invertIfNegative val="0"/>
          <c:cat>
            <c:strRef>
              <c:f>Sheet1!$A$2:$A$5</c:f>
              <c:strCache>
                <c:ptCount val="4"/>
                <c:pt idx="0">
                  <c:v>Texas</c:v>
                </c:pt>
                <c:pt idx="1">
                  <c:v>Georgia</c:v>
                </c:pt>
                <c:pt idx="2">
                  <c:v>Mississippi</c:v>
                </c:pt>
                <c:pt idx="3">
                  <c:v>Arkansas</c:v>
                </c:pt>
              </c:strCache>
            </c:strRef>
          </c:cat>
          <c:val>
            <c:numRef>
              <c:f>Sheet1!$C$2:$C$5</c:f>
              <c:numCache>
                <c:formatCode>General</c:formatCode>
                <c:ptCount val="4"/>
                <c:pt idx="0">
                  <c:v>6.3</c:v>
                </c:pt>
                <c:pt idx="1">
                  <c:v>2.9</c:v>
                </c:pt>
                <c:pt idx="2">
                  <c:v>1.6</c:v>
                </c:pt>
                <c:pt idx="3">
                  <c:v>1.6</c:v>
                </c:pt>
              </c:numCache>
            </c:numRef>
          </c:val>
          <c:extLst>
            <c:ext xmlns:c16="http://schemas.microsoft.com/office/drawing/2014/chart" uri="{C3380CC4-5D6E-409C-BE32-E72D297353CC}">
              <c16:uniqueId val="{00000001-4C78-41BE-A2EC-08C83F17B497}"/>
            </c:ext>
          </c:extLst>
        </c:ser>
        <c:ser>
          <c:idx val="2"/>
          <c:order val="2"/>
          <c:tx>
            <c:strRef>
              <c:f>Sheet1!$D$1</c:f>
              <c:strCache>
                <c:ptCount val="1"/>
                <c:pt idx="0">
                  <c:v>2020</c:v>
                </c:pt>
              </c:strCache>
            </c:strRef>
          </c:tx>
          <c:spPr>
            <a:solidFill>
              <a:schemeClr val="tx1">
                <a:lumMod val="85000"/>
                <a:lumOff val="15000"/>
              </a:schemeClr>
            </a:solidFill>
            <a:ln>
              <a:noFill/>
            </a:ln>
            <a:effectLst/>
          </c:spPr>
          <c:invertIfNegative val="0"/>
          <c:cat>
            <c:strRef>
              <c:f>Sheet1!$A$2:$A$5</c:f>
              <c:strCache>
                <c:ptCount val="4"/>
                <c:pt idx="0">
                  <c:v>Texas</c:v>
                </c:pt>
                <c:pt idx="1">
                  <c:v>Georgia</c:v>
                </c:pt>
                <c:pt idx="2">
                  <c:v>Mississippi</c:v>
                </c:pt>
                <c:pt idx="3">
                  <c:v>Arkansas</c:v>
                </c:pt>
              </c:strCache>
            </c:strRef>
          </c:cat>
          <c:val>
            <c:numRef>
              <c:f>Sheet1!$D$2:$D$5</c:f>
              <c:numCache>
                <c:formatCode>General</c:formatCode>
                <c:ptCount val="4"/>
                <c:pt idx="0">
                  <c:v>6</c:v>
                </c:pt>
                <c:pt idx="1">
                  <c:v>2.6</c:v>
                </c:pt>
                <c:pt idx="2">
                  <c:v>1.4</c:v>
                </c:pt>
                <c:pt idx="3">
                  <c:v>1.5</c:v>
                </c:pt>
              </c:numCache>
            </c:numRef>
          </c:val>
          <c:extLst>
            <c:ext xmlns:c16="http://schemas.microsoft.com/office/drawing/2014/chart" uri="{C3380CC4-5D6E-409C-BE32-E72D297353CC}">
              <c16:uniqueId val="{00000002-4C78-41BE-A2EC-08C83F17B497}"/>
            </c:ext>
          </c:extLst>
        </c:ser>
        <c:dLbls>
          <c:showLegendKey val="0"/>
          <c:showVal val="0"/>
          <c:showCatName val="0"/>
          <c:showSerName val="0"/>
          <c:showPercent val="0"/>
          <c:showBubbleSize val="0"/>
        </c:dLbls>
        <c:gapWidth val="219"/>
        <c:overlap val="-27"/>
        <c:axId val="1880800447"/>
        <c:axId val="1880800927"/>
      </c:barChart>
      <c:catAx>
        <c:axId val="18808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0800927"/>
        <c:crosses val="autoZero"/>
        <c:auto val="1"/>
        <c:lblAlgn val="ctr"/>
        <c:lblOffset val="100"/>
        <c:noMultiLvlLbl val="0"/>
      </c:catAx>
      <c:valAx>
        <c:axId val="1880800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0800447"/>
        <c:crosses val="autoZero"/>
        <c:crossBetween val="between"/>
      </c:valAx>
      <c:spPr>
        <a:noFill/>
        <a:ln>
          <a:noFill/>
        </a:ln>
        <a:effectLst/>
      </c:spPr>
    </c:plotArea>
    <c:legend>
      <c:legendPos val="b"/>
      <c:layout>
        <c:manualLayout>
          <c:xMode val="edge"/>
          <c:yMode val="edge"/>
          <c:x val="0.31829523162041579"/>
          <c:y val="0.94780788797728655"/>
          <c:w val="0.36648354038049064"/>
          <c:h val="4.37503100393972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aseline="0" dirty="0"/>
              <a:t>Top 5 Most Profitable Agricultural Products </a:t>
            </a:r>
          </a:p>
          <a:p>
            <a:pPr>
              <a:defRPr/>
            </a:pPr>
            <a:r>
              <a:rPr lang="en-US" sz="2000" baseline="0" dirty="0"/>
              <a:t>Texas, 2021</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734223854327291"/>
          <c:y val="0.144610759714977"/>
          <c:w val="0.72786400763148085"/>
          <c:h val="0.7082195696165674"/>
        </c:manualLayout>
      </c:layout>
      <c:barChart>
        <c:barDir val="bar"/>
        <c:grouping val="clustered"/>
        <c:varyColors val="0"/>
        <c:ser>
          <c:idx val="0"/>
          <c:order val="0"/>
          <c:tx>
            <c:strRef>
              <c:f>Sheet1!$B$1</c:f>
              <c:strCache>
                <c:ptCount val="1"/>
                <c:pt idx="0">
                  <c:v>Share of Total Texas Receipts</c:v>
                </c:pt>
              </c:strCache>
            </c:strRef>
          </c:tx>
          <c:spPr>
            <a:solidFill>
              <a:sysClr val="windowText" lastClr="000000">
                <a:lumMod val="85000"/>
                <a:lumOff val="15000"/>
              </a:sysClr>
            </a:solidFill>
            <a:ln>
              <a:noFill/>
            </a:ln>
            <a:effectLst/>
          </c:spPr>
          <c:invertIfNegative val="0"/>
          <c:cat>
            <c:strRef>
              <c:f>Sheet1!$A$2:$A$5</c:f>
              <c:strCache>
                <c:ptCount val="4"/>
                <c:pt idx="0">
                  <c:v>Cotton</c:v>
                </c:pt>
                <c:pt idx="1">
                  <c:v>Broilers (Chickens)</c:v>
                </c:pt>
                <c:pt idx="2">
                  <c:v>Dairy Products, Milk</c:v>
                </c:pt>
                <c:pt idx="3">
                  <c:v>Cattle and Calves</c:v>
                </c:pt>
              </c:strCache>
            </c:strRef>
          </c:cat>
          <c:val>
            <c:numRef>
              <c:f>Sheet1!$B$2:$B$5</c:f>
              <c:numCache>
                <c:formatCode>0%</c:formatCode>
                <c:ptCount val="4"/>
                <c:pt idx="0">
                  <c:v>9.9000000000000005E-2</c:v>
                </c:pt>
                <c:pt idx="1">
                  <c:v>0.1</c:v>
                </c:pt>
                <c:pt idx="2">
                  <c:v>0.12</c:v>
                </c:pt>
                <c:pt idx="3">
                  <c:v>0.4</c:v>
                </c:pt>
              </c:numCache>
            </c:numRef>
          </c:val>
          <c:extLst>
            <c:ext xmlns:c16="http://schemas.microsoft.com/office/drawing/2014/chart" uri="{C3380CC4-5D6E-409C-BE32-E72D297353CC}">
              <c16:uniqueId val="{00000000-F2EB-4CDF-99D0-2FE1579BB178}"/>
            </c:ext>
          </c:extLst>
        </c:ser>
        <c:ser>
          <c:idx val="1"/>
          <c:order val="1"/>
          <c:tx>
            <c:strRef>
              <c:f>Sheet1!$C$1</c:f>
              <c:strCache>
                <c:ptCount val="1"/>
                <c:pt idx="0">
                  <c:v>Share of U.S. Receipts</c:v>
                </c:pt>
              </c:strCache>
            </c:strRef>
          </c:tx>
          <c:spPr>
            <a:solidFill>
              <a:sysClr val="window" lastClr="FFFFFF">
                <a:lumMod val="75000"/>
              </a:sysClr>
            </a:solidFill>
            <a:ln w="28575">
              <a:solidFill>
                <a:sysClr val="windowText" lastClr="000000"/>
              </a:solidFill>
            </a:ln>
            <a:effectLst/>
          </c:spPr>
          <c:invertIfNegative val="0"/>
          <c:cat>
            <c:strRef>
              <c:f>Sheet1!$A$2:$A$5</c:f>
              <c:strCache>
                <c:ptCount val="4"/>
                <c:pt idx="0">
                  <c:v>Cotton</c:v>
                </c:pt>
                <c:pt idx="1">
                  <c:v>Broilers (Chickens)</c:v>
                </c:pt>
                <c:pt idx="2">
                  <c:v>Dairy Products, Milk</c:v>
                </c:pt>
                <c:pt idx="3">
                  <c:v>Cattle and Calves</c:v>
                </c:pt>
              </c:strCache>
            </c:strRef>
          </c:cat>
          <c:val>
            <c:numRef>
              <c:f>Sheet1!$C$2:$C$5</c:f>
              <c:numCache>
                <c:formatCode>0%</c:formatCode>
                <c:ptCount val="4"/>
                <c:pt idx="0">
                  <c:v>0.39</c:v>
                </c:pt>
                <c:pt idx="1">
                  <c:v>0.08</c:v>
                </c:pt>
                <c:pt idx="2">
                  <c:v>7.0000000000000007E-2</c:v>
                </c:pt>
                <c:pt idx="3">
                  <c:v>0.14000000000000001</c:v>
                </c:pt>
              </c:numCache>
            </c:numRef>
          </c:val>
          <c:extLst>
            <c:ext xmlns:c16="http://schemas.microsoft.com/office/drawing/2014/chart" uri="{C3380CC4-5D6E-409C-BE32-E72D297353CC}">
              <c16:uniqueId val="{00000001-F2EB-4CDF-99D0-2FE1579BB178}"/>
            </c:ext>
          </c:extLst>
        </c:ser>
        <c:dLbls>
          <c:showLegendKey val="0"/>
          <c:showVal val="0"/>
          <c:showCatName val="0"/>
          <c:showSerName val="0"/>
          <c:showPercent val="0"/>
          <c:showBubbleSize val="0"/>
        </c:dLbls>
        <c:gapWidth val="182"/>
        <c:axId val="665495535"/>
        <c:axId val="665496015"/>
      </c:barChart>
      <c:catAx>
        <c:axId val="665495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5496015"/>
        <c:crosses val="autoZero"/>
        <c:auto val="1"/>
        <c:lblAlgn val="ctr"/>
        <c:lblOffset val="100"/>
        <c:noMultiLvlLbl val="0"/>
      </c:catAx>
      <c:valAx>
        <c:axId val="6654960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5495535"/>
        <c:crosses val="autoZero"/>
        <c:crossBetween val="between"/>
      </c:valAx>
      <c:spPr>
        <a:noFill/>
        <a:ln>
          <a:noFill/>
        </a:ln>
        <a:effectLst/>
      </c:spPr>
    </c:plotArea>
    <c:legend>
      <c:legendPos val="b"/>
      <c:layout>
        <c:manualLayout>
          <c:xMode val="edge"/>
          <c:yMode val="edge"/>
          <c:x val="0.15000213161078232"/>
          <c:y val="0.92090994489705957"/>
          <c:w val="0.6999957367784353"/>
          <c:h val="7.9090055102940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Cotton</a:t>
            </a:r>
            <a:r>
              <a:rPr lang="en-US" sz="2400" b="1" baseline="0" dirty="0"/>
              <a:t> Planted and Harvest in Texas: 2017 - 2022</a:t>
            </a:r>
          </a:p>
          <a:p>
            <a:pPr>
              <a:defRPr/>
            </a:pPr>
            <a:r>
              <a:rPr lang="en-US" sz="1800" baseline="0" dirty="0"/>
              <a:t>Measured by the number of pounds per acre</a:t>
            </a:r>
          </a:p>
          <a:p>
            <a:pPr>
              <a:defRPr/>
            </a:pPr>
            <a:r>
              <a:rPr lang="en-US" sz="1800" i="1" baseline="0" dirty="0"/>
              <a:t>(For example: 700 = 700 pounds per acre</a:t>
            </a:r>
            <a:r>
              <a:rPr lang="en-US" sz="1800" baseline="0" dirty="0"/>
              <a:t>) </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706552411836483E-2"/>
          <c:y val="0.28185504308160164"/>
          <c:w val="0.91190782057082687"/>
          <c:h val="0.55872427375873501"/>
        </c:manualLayout>
      </c:layout>
      <c:lineChart>
        <c:grouping val="standard"/>
        <c:varyColors val="0"/>
        <c:ser>
          <c:idx val="0"/>
          <c:order val="0"/>
          <c:tx>
            <c:strRef>
              <c:f>Sheet1!$B$1</c:f>
              <c:strCache>
                <c:ptCount val="1"/>
                <c:pt idx="0">
                  <c:v>Cotton Planted</c:v>
                </c:pt>
              </c:strCache>
            </c:strRef>
          </c:tx>
          <c:spPr>
            <a:ln w="28575"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700</c:v>
                </c:pt>
                <c:pt idx="1">
                  <c:v>790</c:v>
                </c:pt>
                <c:pt idx="2">
                  <c:v>710</c:v>
                </c:pt>
                <c:pt idx="3">
                  <c:v>690</c:v>
                </c:pt>
                <c:pt idx="4">
                  <c:v>640</c:v>
                </c:pt>
                <c:pt idx="5">
                  <c:v>790</c:v>
                </c:pt>
              </c:numCache>
            </c:numRef>
          </c:val>
          <c:smooth val="0"/>
          <c:extLst>
            <c:ext xmlns:c16="http://schemas.microsoft.com/office/drawing/2014/chart" uri="{C3380CC4-5D6E-409C-BE32-E72D297353CC}">
              <c16:uniqueId val="{00000000-2C18-49A1-B017-4B302A3D44C5}"/>
            </c:ext>
          </c:extLst>
        </c:ser>
        <c:ser>
          <c:idx val="1"/>
          <c:order val="1"/>
          <c:tx>
            <c:strRef>
              <c:f>Sheet1!$C$1</c:f>
              <c:strCache>
                <c:ptCount val="1"/>
                <c:pt idx="0">
                  <c:v>Cotton Harvested</c:v>
                </c:pt>
              </c:strCache>
            </c:strRef>
          </c:tx>
          <c:spPr>
            <a:ln w="28575" cap="rnd">
              <a:solidFill>
                <a:schemeClr val="accent2"/>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General</c:formatCode>
                <c:ptCount val="6"/>
                <c:pt idx="0">
                  <c:v>560</c:v>
                </c:pt>
                <c:pt idx="1">
                  <c:v>420</c:v>
                </c:pt>
                <c:pt idx="2">
                  <c:v>510</c:v>
                </c:pt>
                <c:pt idx="3">
                  <c:v>310</c:v>
                </c:pt>
                <c:pt idx="4">
                  <c:v>560</c:v>
                </c:pt>
                <c:pt idx="5">
                  <c:v>200</c:v>
                </c:pt>
              </c:numCache>
            </c:numRef>
          </c:val>
          <c:smooth val="0"/>
          <c:extLst>
            <c:ext xmlns:c16="http://schemas.microsoft.com/office/drawing/2014/chart" uri="{C3380CC4-5D6E-409C-BE32-E72D297353CC}">
              <c16:uniqueId val="{00000001-2C18-49A1-B017-4B302A3D44C5}"/>
            </c:ext>
          </c:extLst>
        </c:ser>
        <c:dLbls>
          <c:showLegendKey val="0"/>
          <c:showVal val="0"/>
          <c:showCatName val="0"/>
          <c:showSerName val="0"/>
          <c:showPercent val="0"/>
          <c:showBubbleSize val="0"/>
        </c:dLbls>
        <c:smooth val="0"/>
        <c:axId val="1146572159"/>
        <c:axId val="1146572639"/>
      </c:lineChart>
      <c:catAx>
        <c:axId val="114657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6572639"/>
        <c:crosses val="autoZero"/>
        <c:auto val="1"/>
        <c:lblAlgn val="ctr"/>
        <c:lblOffset val="100"/>
        <c:noMultiLvlLbl val="0"/>
      </c:catAx>
      <c:valAx>
        <c:axId val="1146572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657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000" b="1" dirty="0"/>
              <a:t>Historical Drought</a:t>
            </a:r>
            <a:r>
              <a:rPr lang="en-US" sz="3000" b="1" baseline="0" dirty="0"/>
              <a:t> Conditions in Texas</a:t>
            </a:r>
          </a:p>
          <a:p>
            <a:pPr>
              <a:defRPr/>
            </a:pPr>
            <a:r>
              <a:rPr lang="en-US" sz="2000" b="0" i="1" baseline="0" dirty="0"/>
              <a:t>Chart shows percentage of land affected across the state</a:t>
            </a:r>
            <a:endParaRPr lang="en-US" sz="1800" b="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314994781369948E-2"/>
          <c:y val="8.6348100223410565E-2"/>
          <c:w val="0.89831396998356738"/>
          <c:h val="0.74675421637579897"/>
        </c:manualLayout>
      </c:layout>
      <c:barChart>
        <c:barDir val="col"/>
        <c:grouping val="stacked"/>
        <c:varyColors val="0"/>
        <c:ser>
          <c:idx val="0"/>
          <c:order val="0"/>
          <c:tx>
            <c:strRef>
              <c:f>Sheet1!$B$1</c:f>
              <c:strCache>
                <c:ptCount val="1"/>
                <c:pt idx="0">
                  <c:v>Exceptional</c:v>
                </c:pt>
              </c:strCache>
            </c:strRef>
          </c:tx>
          <c:spPr>
            <a:solidFill>
              <a:sysClr val="windowText" lastClr="000000">
                <a:lumMod val="95000"/>
                <a:lumOff val="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Sheet1!$B$2:$B$7</c:f>
              <c:numCache>
                <c:formatCode>0%</c:formatCode>
                <c:ptCount val="6"/>
                <c:pt idx="0">
                  <c:v>0.05</c:v>
                </c:pt>
                <c:pt idx="1">
                  <c:v>0</c:v>
                </c:pt>
                <c:pt idx="2">
                  <c:v>0.02</c:v>
                </c:pt>
                <c:pt idx="3">
                  <c:v>0.15</c:v>
                </c:pt>
                <c:pt idx="4">
                  <c:v>0.2</c:v>
                </c:pt>
              </c:numCache>
            </c:numRef>
          </c:val>
          <c:extLst>
            <c:ext xmlns:c16="http://schemas.microsoft.com/office/drawing/2014/chart" uri="{C3380CC4-5D6E-409C-BE32-E72D297353CC}">
              <c16:uniqueId val="{00000000-0AE2-4FD2-927D-638C7AE54218}"/>
            </c:ext>
          </c:extLst>
        </c:ser>
        <c:ser>
          <c:idx val="1"/>
          <c:order val="1"/>
          <c:tx>
            <c:strRef>
              <c:f>Sheet1!$C$1</c:f>
              <c:strCache>
                <c:ptCount val="1"/>
                <c:pt idx="0">
                  <c:v>Extreme</c:v>
                </c:pt>
              </c:strCache>
            </c:strRef>
          </c:tx>
          <c:spPr>
            <a:solidFill>
              <a:sysClr val="windowText" lastClr="000000">
                <a:lumMod val="65000"/>
                <a:lumOff val="3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Sheet1!$C$2:$C$7</c:f>
              <c:numCache>
                <c:formatCode>0%</c:formatCode>
                <c:ptCount val="6"/>
                <c:pt idx="0">
                  <c:v>0.3</c:v>
                </c:pt>
                <c:pt idx="1">
                  <c:v>0</c:v>
                </c:pt>
                <c:pt idx="2">
                  <c:v>0.08</c:v>
                </c:pt>
                <c:pt idx="3">
                  <c:v>0.2</c:v>
                </c:pt>
                <c:pt idx="4">
                  <c:v>0.3</c:v>
                </c:pt>
              </c:numCache>
            </c:numRef>
          </c:val>
          <c:extLst>
            <c:ext xmlns:c16="http://schemas.microsoft.com/office/drawing/2014/chart" uri="{C3380CC4-5D6E-409C-BE32-E72D297353CC}">
              <c16:uniqueId val="{00000001-0AE2-4FD2-927D-638C7AE54218}"/>
            </c:ext>
          </c:extLst>
        </c:ser>
        <c:ser>
          <c:idx val="2"/>
          <c:order val="2"/>
          <c:tx>
            <c:strRef>
              <c:f>Sheet1!$D$1</c:f>
              <c:strCache>
                <c:ptCount val="1"/>
                <c:pt idx="0">
                  <c:v>Severe</c:v>
                </c:pt>
              </c:strCache>
            </c:strRef>
          </c:tx>
          <c:spPr>
            <a:solidFill>
              <a:sysClr val="window" lastClr="FFFFFF">
                <a:lumMod val="6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Sheet1!$D$2:$D$7</c:f>
              <c:numCache>
                <c:formatCode>0%</c:formatCode>
                <c:ptCount val="6"/>
                <c:pt idx="0">
                  <c:v>0.2</c:v>
                </c:pt>
                <c:pt idx="1">
                  <c:v>0.03</c:v>
                </c:pt>
                <c:pt idx="2">
                  <c:v>0.2</c:v>
                </c:pt>
                <c:pt idx="3">
                  <c:v>0.2</c:v>
                </c:pt>
                <c:pt idx="4">
                  <c:v>0.2</c:v>
                </c:pt>
              </c:numCache>
            </c:numRef>
          </c:val>
          <c:extLst>
            <c:ext xmlns:c16="http://schemas.microsoft.com/office/drawing/2014/chart" uri="{C3380CC4-5D6E-409C-BE32-E72D297353CC}">
              <c16:uniqueId val="{00000002-0AE2-4FD2-927D-638C7AE54218}"/>
            </c:ext>
          </c:extLst>
        </c:ser>
        <c:ser>
          <c:idx val="3"/>
          <c:order val="3"/>
          <c:tx>
            <c:strRef>
              <c:f>Sheet1!$E$1</c:f>
              <c:strCache>
                <c:ptCount val="1"/>
                <c:pt idx="0">
                  <c:v>Moderate</c:v>
                </c:pt>
              </c:strCache>
            </c:strRef>
          </c:tx>
          <c:spPr>
            <a:solidFill>
              <a:sysClr val="window" lastClr="FFFFFF">
                <a:lumMod val="8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Sheet1!$E$2:$E$7</c:f>
              <c:numCache>
                <c:formatCode>0%</c:formatCode>
                <c:ptCount val="6"/>
                <c:pt idx="0">
                  <c:v>0.1</c:v>
                </c:pt>
                <c:pt idx="1">
                  <c:v>0.15</c:v>
                </c:pt>
                <c:pt idx="2">
                  <c:v>0.2</c:v>
                </c:pt>
                <c:pt idx="3">
                  <c:v>0.3</c:v>
                </c:pt>
                <c:pt idx="4">
                  <c:v>0.2</c:v>
                </c:pt>
              </c:numCache>
            </c:numRef>
          </c:val>
          <c:extLst>
            <c:ext xmlns:c16="http://schemas.microsoft.com/office/drawing/2014/chart" uri="{C3380CC4-5D6E-409C-BE32-E72D297353CC}">
              <c16:uniqueId val="{00000003-0AE2-4FD2-927D-638C7AE54218}"/>
            </c:ext>
          </c:extLst>
        </c:ser>
        <c:ser>
          <c:idx val="4"/>
          <c:order val="4"/>
          <c:tx>
            <c:strRef>
              <c:f>Sheet1!$F$1</c:f>
              <c:strCache>
                <c:ptCount val="1"/>
                <c:pt idx="0">
                  <c:v>Abnormal</c:v>
                </c:pt>
              </c:strCache>
            </c:strRef>
          </c:tx>
          <c:spPr>
            <a:solidFill>
              <a:sysClr val="window" lastClr="FFFFFF"/>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Sheet1!$F$2:$F$7</c:f>
              <c:numCache>
                <c:formatCode>0%</c:formatCode>
                <c:ptCount val="6"/>
                <c:pt idx="0">
                  <c:v>0.05</c:v>
                </c:pt>
                <c:pt idx="1">
                  <c:v>0.3</c:v>
                </c:pt>
                <c:pt idx="2">
                  <c:v>0.2</c:v>
                </c:pt>
                <c:pt idx="3">
                  <c:v>0.15</c:v>
                </c:pt>
                <c:pt idx="4">
                  <c:v>0.1</c:v>
                </c:pt>
              </c:numCache>
            </c:numRef>
          </c:val>
          <c:extLst>
            <c:ext xmlns:c16="http://schemas.microsoft.com/office/drawing/2014/chart" uri="{C3380CC4-5D6E-409C-BE32-E72D297353CC}">
              <c16:uniqueId val="{00000004-0AE2-4FD2-927D-638C7AE54218}"/>
            </c:ext>
          </c:extLst>
        </c:ser>
        <c:dLbls>
          <c:showLegendKey val="0"/>
          <c:showVal val="0"/>
          <c:showCatName val="0"/>
          <c:showSerName val="0"/>
          <c:showPercent val="0"/>
          <c:showBubbleSize val="0"/>
        </c:dLbls>
        <c:gapWidth val="150"/>
        <c:overlap val="100"/>
        <c:axId val="1146571679"/>
        <c:axId val="1206474768"/>
      </c:barChart>
      <c:catAx>
        <c:axId val="1146571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6474768"/>
        <c:crosses val="autoZero"/>
        <c:auto val="1"/>
        <c:lblAlgn val="ctr"/>
        <c:lblOffset val="100"/>
        <c:noMultiLvlLbl val="0"/>
      </c:catAx>
      <c:valAx>
        <c:axId val="120647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6571679"/>
        <c:crosses val="autoZero"/>
        <c:crossBetween val="between"/>
      </c:valAx>
      <c:spPr>
        <a:noFill/>
        <a:ln>
          <a:noFill/>
        </a:ln>
        <a:effectLst/>
      </c:spPr>
    </c:plotArea>
    <c:legend>
      <c:legendPos val="b"/>
      <c:layout>
        <c:manualLayout>
          <c:xMode val="edge"/>
          <c:yMode val="edge"/>
          <c:x val="6.7831904326055167E-2"/>
          <c:y val="0.92632131775500182"/>
          <c:w val="0.85031319681220896"/>
          <c:h val="5.87662180972721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CEB6A-6052-4A51-8E9B-547D75BFBCBD}"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F7F29-F19D-4369-A1D5-087984E0D925}" type="slidenum">
              <a:rPr lang="en-US" smtClean="0"/>
              <a:t>‹#›</a:t>
            </a:fld>
            <a:endParaRPr lang="en-US"/>
          </a:p>
        </p:txBody>
      </p:sp>
    </p:spTree>
    <p:extLst>
      <p:ext uri="{BB962C8B-B14F-4D97-AF65-F5344CB8AC3E}">
        <p14:creationId xmlns:p14="http://schemas.microsoft.com/office/powerpoint/2010/main" val="201935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531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s.usda.gov/topics/crops/cotton-and-wool/cotton-sector-at-a-gla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rs.usda.gov/topics/crops/cotton-and-wool/cotton-sector-at-a-gl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ptroller.texas.gov/economy/fiscal-notes/archive/2022/oct/agriculture.ph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ss.usda.gov/Statistics_by_State/Texas/Publications/Current_News_Release/2023_Rls/tx-cotton-review-202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rought.gov/states/texa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Aerial view of a cotton picking harvester, during the Ernie Schirmer Farms cotton harvest which has family, fellow farmers, and workers banding together for the long days of work, in Batesville, TX, on August 23, 2020. Photos taken during visit by United States Department of Agriculture (USDA). USDA Photo and Media by Lance Cheung. U.S. Department of Agriculture. https://commons.wikimedia.org/wiki/File:Cotton_harvester_in_Batesville,_Texas_field_-_angle_view.jpg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[Many round bales of cotton at Selz Cotton Gin], photograph, Date Unknown; (</a:t>
            </a:r>
            <a:r>
              <a:rPr lang="en-US" b="0" i="0" u="none" strike="noStrike" dirty="0">
                <a:solidFill>
                  <a:srgbClr val="0277BD"/>
                </a:solidFill>
                <a:effectLst/>
                <a:latin typeface="Josefin Sans" pitchFamily="2" charset="0"/>
                <a:hlinkClick r:id="rId3"/>
              </a:rPr>
              <a:t>https://texashistory.unt.edu/ark:/67531/metapth25319/</a:t>
            </a:r>
            <a:r>
              <a:rPr lang="en-US" b="0" i="0" dirty="0">
                <a:solidFill>
                  <a:srgbClr val="757575"/>
                </a:solidFill>
                <a:effectLst/>
                <a:latin typeface="Josefin Sans" pitchFamily="2" charset="0"/>
              </a:rPr>
              <a:t>: accessed February 4,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Denton Public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613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USDA National Agricultural Statistics Service, </a:t>
            </a:r>
            <a:r>
              <a:rPr lang="en-US" sz="1800" i="1" dirty="0">
                <a:effectLst/>
                <a:latin typeface="Gotham Book"/>
                <a:ea typeface="Times New Roman" panose="02020603050405020304" pitchFamily="18" charset="0"/>
                <a:cs typeface="Times New Roman" panose="02020603050405020304" pitchFamily="18" charset="0"/>
              </a:rPr>
              <a:t>Crop Production </a:t>
            </a:r>
            <a:r>
              <a:rPr lang="en-US" sz="1800" dirty="0">
                <a:effectLst/>
                <a:latin typeface="Gotham Book"/>
                <a:ea typeface="Times New Roman" panose="02020603050405020304" pitchFamily="18" charset="0"/>
                <a:cs typeface="Times New Roman" panose="02020603050405020304" pitchFamily="18" charset="0"/>
              </a:rPr>
              <a:t>reports. January 8, 2025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https://www.ers.usda.gov/topics/crops/cotton-and-wool/cotton-sector-at-a-glance</a:t>
            </a:r>
            <a:r>
              <a:rPr lang="en-US" sz="1800" dirty="0">
                <a:effectLst/>
                <a:latin typeface="Gotham Book"/>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506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otham Book"/>
                <a:ea typeface="Times New Roman" panose="02020603050405020304" pitchFamily="18" charset="0"/>
                <a:cs typeface="Times New Roman" panose="02020603050405020304" pitchFamily="18" charset="0"/>
              </a:rPr>
              <a:t>USDA National Agricultural Statistics Service, </a:t>
            </a:r>
            <a:r>
              <a:rPr lang="en-US" sz="1200" i="1" dirty="0">
                <a:effectLst/>
                <a:latin typeface="Gotham Book"/>
                <a:ea typeface="Times New Roman" panose="02020603050405020304" pitchFamily="18" charset="0"/>
                <a:cs typeface="Times New Roman" panose="02020603050405020304" pitchFamily="18" charset="0"/>
              </a:rPr>
              <a:t>Crop Production </a:t>
            </a:r>
            <a:r>
              <a:rPr lang="en-US" sz="1200" dirty="0">
                <a:effectLst/>
                <a:latin typeface="Gotham Book"/>
                <a:ea typeface="Times New Roman" panose="02020603050405020304" pitchFamily="18" charset="0"/>
                <a:cs typeface="Times New Roman" panose="02020603050405020304" pitchFamily="18" charset="0"/>
              </a:rPr>
              <a:t>reports. January 8, 2025 </a:t>
            </a:r>
            <a:r>
              <a:rPr lang="en-US" sz="12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https://www.ers.usda.gov/topics/crops/cotton-and-wool/cotton-sector-at-a-glance</a:t>
            </a:r>
            <a:r>
              <a:rPr lang="en-US" sz="1200" dirty="0">
                <a:effectLst/>
                <a:latin typeface="Gotham Book"/>
                <a:ea typeface="Times New Roman" panose="02020603050405020304" pitchFamily="18" charset="0"/>
                <a:cs typeface="Times New Roman" panose="02020603050405020304" pitchFamily="18" charset="0"/>
              </a:rPr>
              <a:t> </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561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U.S. Department of Agriculture, Economic Research Service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Agriculture Industry Grows Texas</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798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U.S. Department of Agriculture National Agricultural Statistics Service, Annual Cotton Review, Monthly Crop Production Reports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Annual Cotton Review</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063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National Integrated Drought Information System, The National Oceanic and Atmospheric Administration.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Texas | Drought.gov</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551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4932-ED30-0B8C-592E-CE1862AA4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C98CE-F072-2B99-65D7-0AA997A04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F4C17-56D5-D7DE-D61A-6340F244C898}"/>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5" name="Footer Placeholder 4">
            <a:extLst>
              <a:ext uri="{FF2B5EF4-FFF2-40B4-BE49-F238E27FC236}">
                <a16:creationId xmlns:a16="http://schemas.microsoft.com/office/drawing/2014/main" id="{965BF21E-188C-15F8-B1EC-3CE5DF2DD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61960-E027-63C1-48DE-849777799175}"/>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14884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DC0D-AE56-E491-0DF1-A0E99235D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DA5F10-1147-254B-83D0-389EF45F6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A9844-9F59-C7ED-EE9B-6BF4997AD862}"/>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5" name="Footer Placeholder 4">
            <a:extLst>
              <a:ext uri="{FF2B5EF4-FFF2-40B4-BE49-F238E27FC236}">
                <a16:creationId xmlns:a16="http://schemas.microsoft.com/office/drawing/2014/main" id="{C9C5E004-0B52-CF57-5789-58AD2B447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6BE20-DAFC-997A-4B00-54ED86DCFB1B}"/>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103330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7D7463-B26D-D7F1-ED0D-D7A2FC0709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AC933-18AA-DABB-3815-BEA8A1E874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3C6C1-08C7-0751-420E-10D2235B8FDD}"/>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5" name="Footer Placeholder 4">
            <a:extLst>
              <a:ext uri="{FF2B5EF4-FFF2-40B4-BE49-F238E27FC236}">
                <a16:creationId xmlns:a16="http://schemas.microsoft.com/office/drawing/2014/main" id="{3A5BFCFE-0A53-8523-1D87-27FBBE2E3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79DCC-AE57-2FFF-F790-09F2943805D0}"/>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1544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1F6B-662D-4DAF-2B0B-F8B8479E2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77815-B0F8-27CB-F2C7-BA8007D2D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4AE93-14F9-10AA-3C9D-B5A875338F54}"/>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5" name="Footer Placeholder 4">
            <a:extLst>
              <a:ext uri="{FF2B5EF4-FFF2-40B4-BE49-F238E27FC236}">
                <a16:creationId xmlns:a16="http://schemas.microsoft.com/office/drawing/2014/main" id="{15372706-0D11-6DC4-835E-1151D6A6D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23550-6769-5C69-3B8D-B87290092F87}"/>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335328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4E3F-87F1-8383-ABE0-9A7BCC454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86031-EA23-309C-E713-E912838B6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8C9BC-BA15-13BB-4922-450FACFDC747}"/>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5" name="Footer Placeholder 4">
            <a:extLst>
              <a:ext uri="{FF2B5EF4-FFF2-40B4-BE49-F238E27FC236}">
                <a16:creationId xmlns:a16="http://schemas.microsoft.com/office/drawing/2014/main" id="{9A58CFC3-631E-1BAA-D0A5-C2BEB73ED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90B05-299B-F00A-8B2E-AC03C93E421F}"/>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209589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6FB2-2DCB-A38D-4195-D4579F64E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AAEB6-BCB6-57E0-5C04-06042AB08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B1B142-BC1B-8FF7-2E0C-FD350E497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2E9C69-A320-BF85-405F-B27519533F9D}"/>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6" name="Footer Placeholder 5">
            <a:extLst>
              <a:ext uri="{FF2B5EF4-FFF2-40B4-BE49-F238E27FC236}">
                <a16:creationId xmlns:a16="http://schemas.microsoft.com/office/drawing/2014/main" id="{4D25D8ED-4FEA-CE5E-73C0-020F3E0A7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F821A-9F34-00A2-DE6E-B6C624F141EC}"/>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98560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ED61-C5AD-7D2B-AF13-B126474F7A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61C5E9-540E-22BE-8EDD-200AC9D9A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141A5-B391-B7CB-510C-99A56AE22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41F88-316B-38C5-FAC8-A354CCB20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D0CB4-3353-D2C5-E646-CAD40A7D6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0559A-BE28-7ED5-793B-2A9907B4E738}"/>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8" name="Footer Placeholder 7">
            <a:extLst>
              <a:ext uri="{FF2B5EF4-FFF2-40B4-BE49-F238E27FC236}">
                <a16:creationId xmlns:a16="http://schemas.microsoft.com/office/drawing/2014/main" id="{93CB06E2-6072-A603-7E9C-F2488F006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24B10E-2C7C-2147-BCB3-D700CC769961}"/>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217821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EE4B-556E-63C2-DD9F-327488E2E3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716EE-DFB5-1893-59B0-38C361561857}"/>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4" name="Footer Placeholder 3">
            <a:extLst>
              <a:ext uri="{FF2B5EF4-FFF2-40B4-BE49-F238E27FC236}">
                <a16:creationId xmlns:a16="http://schemas.microsoft.com/office/drawing/2014/main" id="{40121150-B4E3-F362-2992-3F8ED90AEF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294A3F-FA1C-2B6D-CBAE-1D135540EDC1}"/>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368203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07FF-F96F-F7E6-2464-32CB2258AD7E}"/>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3" name="Footer Placeholder 2">
            <a:extLst>
              <a:ext uri="{FF2B5EF4-FFF2-40B4-BE49-F238E27FC236}">
                <a16:creationId xmlns:a16="http://schemas.microsoft.com/office/drawing/2014/main" id="{7D1E92AA-001F-52DF-90FB-255DC743C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07247-5C4F-EBD2-71ED-C961AEF250A5}"/>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71361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11E8-7AFE-6040-2BBD-1DBD6DAE7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F39A5-E515-EEC7-3161-B9EE9BEB0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7BCBB-67E5-DE1F-EA27-E4A65391D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9DE54-6F73-77E6-FADC-B896D7D6AD4D}"/>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6" name="Footer Placeholder 5">
            <a:extLst>
              <a:ext uri="{FF2B5EF4-FFF2-40B4-BE49-F238E27FC236}">
                <a16:creationId xmlns:a16="http://schemas.microsoft.com/office/drawing/2014/main" id="{C5C39006-851F-37F5-B732-75B1BC4BC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139FA2-7879-2CFE-FEBE-21CAB622C825}"/>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209957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D125-B874-D8DA-0BB0-FFC43E3DB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CF3E8-3E07-49AC-A048-3010886E4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5EAC16-CB81-141B-16C5-1BD320C65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77EBE-FD64-7A2E-8E79-DE56A78D4CE6}"/>
              </a:ext>
            </a:extLst>
          </p:cNvPr>
          <p:cNvSpPr>
            <a:spLocks noGrp="1"/>
          </p:cNvSpPr>
          <p:nvPr>
            <p:ph type="dt" sz="half" idx="10"/>
          </p:nvPr>
        </p:nvSpPr>
        <p:spPr/>
        <p:txBody>
          <a:bodyPr/>
          <a:lstStyle/>
          <a:p>
            <a:fld id="{AA08AC4D-F6F1-46E6-97DB-1F7567622781}" type="datetimeFigureOut">
              <a:rPr lang="en-US" smtClean="0"/>
              <a:t>3/7/2025</a:t>
            </a:fld>
            <a:endParaRPr lang="en-US"/>
          </a:p>
        </p:txBody>
      </p:sp>
      <p:sp>
        <p:nvSpPr>
          <p:cNvPr id="6" name="Footer Placeholder 5">
            <a:extLst>
              <a:ext uri="{FF2B5EF4-FFF2-40B4-BE49-F238E27FC236}">
                <a16:creationId xmlns:a16="http://schemas.microsoft.com/office/drawing/2014/main" id="{3F1058F1-051F-3D83-C6BC-3352EADB2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9549E-7202-C9A0-1531-9C4718B752CB}"/>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336932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4DCC9-68FB-2284-4582-9120D444D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B0CFE-E938-5540-60B4-62A70C313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4285C-518D-5309-089A-1D3DD7163A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08AC4D-F6F1-46E6-97DB-1F7567622781}" type="datetimeFigureOut">
              <a:rPr lang="en-US" smtClean="0"/>
              <a:t>3/7/2025</a:t>
            </a:fld>
            <a:endParaRPr lang="en-US"/>
          </a:p>
        </p:txBody>
      </p:sp>
      <p:sp>
        <p:nvSpPr>
          <p:cNvPr id="5" name="Footer Placeholder 4">
            <a:extLst>
              <a:ext uri="{FF2B5EF4-FFF2-40B4-BE49-F238E27FC236}">
                <a16:creationId xmlns:a16="http://schemas.microsoft.com/office/drawing/2014/main" id="{60619B43-0D86-6FE1-E9F1-FC8D55B9C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0314CC-81B4-A8AE-D579-39F6943FB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053991-A256-4A52-AA3D-9604FE793B6D}" type="slidenum">
              <a:rPr lang="en-US" smtClean="0"/>
              <a:t>‹#›</a:t>
            </a:fld>
            <a:endParaRPr lang="en-US"/>
          </a:p>
        </p:txBody>
      </p:sp>
    </p:spTree>
    <p:extLst>
      <p:ext uri="{BB962C8B-B14F-4D97-AF65-F5344CB8AC3E}">
        <p14:creationId xmlns:p14="http://schemas.microsoft.com/office/powerpoint/2010/main" val="396157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7" y="640080"/>
            <a:ext cx="4334805" cy="3566160"/>
          </a:xfrm>
        </p:spPr>
        <p:txBody>
          <a:bodyPr anchor="b">
            <a:normAutofit/>
          </a:bodyPr>
          <a:lstStyle/>
          <a:p>
            <a:pPr algn="l"/>
            <a:r>
              <a:rPr lang="en-US" sz="5400" b="1" i="1" dirty="0">
                <a:solidFill>
                  <a:schemeClr val="bg2">
                    <a:lumMod val="25000"/>
                  </a:schemeClr>
                </a:solidFill>
              </a:rPr>
              <a:t>Unit 4: </a:t>
            </a:r>
            <a:br>
              <a:rPr lang="en-US" sz="5400" b="1" i="1" dirty="0"/>
            </a:br>
            <a:r>
              <a:rPr lang="en-US" sz="5400" b="1" i="1" dirty="0">
                <a:solidFill>
                  <a:srgbClr val="F20000"/>
                </a:solidFill>
              </a:rPr>
              <a:t>The Mexican National Era</a:t>
            </a:r>
            <a:endParaRPr lang="en-US" sz="5400" b="1" dirty="0">
              <a:solidFill>
                <a:srgbClr val="F2000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90339" y="4636008"/>
            <a:ext cx="3734014" cy="1572768"/>
          </a:xfrm>
        </p:spPr>
        <p:txBody>
          <a:bodyPr>
            <a:normAutofit/>
          </a:bodyPr>
          <a:lstStyle/>
          <a:p>
            <a:pPr algn="l"/>
            <a:r>
              <a:rPr lang="en-US" sz="3200" b="1" i="1" dirty="0">
                <a:solidFill>
                  <a:schemeClr val="bg2">
                    <a:lumMod val="25000"/>
                  </a:schemeClr>
                </a:solidFill>
                <a:latin typeface="Gotham book"/>
              </a:rPr>
              <a:t>Lesson 11: </a:t>
            </a:r>
          </a:p>
          <a:p>
            <a:pPr algn="l"/>
            <a:r>
              <a:rPr lang="en-US" sz="3200" b="1" i="1" dirty="0">
                <a:solidFill>
                  <a:srgbClr val="FF0000"/>
                </a:solidFill>
                <a:latin typeface="Gotham book"/>
              </a:rPr>
              <a:t>Texas Today</a:t>
            </a:r>
          </a:p>
        </p:txBody>
      </p:sp>
      <p:sp>
        <p:nvSpPr>
          <p:cNvPr id="5" name="TextBox 4">
            <a:extLst>
              <a:ext uri="{FF2B5EF4-FFF2-40B4-BE49-F238E27FC236}">
                <a16:creationId xmlns:a16="http://schemas.microsoft.com/office/drawing/2014/main" id="{5E0FA1B3-21AD-291A-0BCE-06FCC87F7A08}"/>
              </a:ext>
            </a:extLst>
          </p:cNvPr>
          <p:cNvSpPr txBox="1"/>
          <p:nvPr/>
        </p:nvSpPr>
        <p:spPr>
          <a:xfrm>
            <a:off x="3240157" y="6217920"/>
            <a:ext cx="244574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Cotton Harvester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Batesville, TX</a:t>
            </a:r>
          </a:p>
        </p:txBody>
      </p:sp>
      <p:pic>
        <p:nvPicPr>
          <p:cNvPr id="4" name="Picture 3" descr="A cotton-picking harvester working in a large cotton field in modern-day Batesville, Texas.">
            <a:extLst>
              <a:ext uri="{FF2B5EF4-FFF2-40B4-BE49-F238E27FC236}">
                <a16:creationId xmlns:a16="http://schemas.microsoft.com/office/drawing/2014/main" id="{1DAAD13F-85DA-7973-767D-38B1CC258C3D}"/>
              </a:ext>
            </a:extLst>
          </p:cNvPr>
          <p:cNvPicPr>
            <a:picLocks noChangeAspect="1"/>
          </p:cNvPicPr>
          <p:nvPr/>
        </p:nvPicPr>
        <p:blipFill>
          <a:blip r:embed="rId3">
            <a:extLst>
              <a:ext uri="{28A0092B-C50C-407E-A947-70E740481C1C}">
                <a14:useLocalDpi xmlns:a14="http://schemas.microsoft.com/office/drawing/2010/main" val="0"/>
              </a:ext>
            </a:extLst>
          </a:blip>
          <a:srcRect l="10359" r="2268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584CB6-D25B-89AA-3804-DD13D708C27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6B013AE-DFA9-7230-26ED-AE9DE2128A5F}"/>
              </a:ext>
            </a:extLst>
          </p:cNvPr>
          <p:cNvSpPr txBox="1">
            <a:spLocks noGrp="1"/>
          </p:cNvSpPr>
          <p:nvPr>
            <p:ph type="title" idx="4294967295"/>
          </p:nvPr>
        </p:nvSpPr>
        <p:spPr>
          <a:xfrm>
            <a:off x="2525486" y="13061"/>
            <a:ext cx="8737141" cy="966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Gotham Medium"/>
                <a:ea typeface="+mj-ea"/>
                <a:cs typeface="+mj-cs"/>
              </a:rPr>
              <a:t>Station</a:t>
            </a:r>
            <a:r>
              <a:rPr kumimoji="0" lang="en-US" sz="6000" b="0" i="0" u="none" strike="noStrike" kern="1200" cap="none" spc="0" normalizeH="0" baseline="0" noProof="0" dirty="0">
                <a:ln>
                  <a:noFill/>
                </a:ln>
                <a:solidFill>
                  <a:srgbClr val="C00000"/>
                </a:solidFill>
                <a:effectLst/>
                <a:uLnTx/>
                <a:uFillTx/>
                <a:latin typeface="Gotham Medium"/>
                <a:ea typeface="+mj-ea"/>
                <a:cs typeface="+mj-cs"/>
              </a:rPr>
              <a:t> </a:t>
            </a:r>
            <a:r>
              <a:rPr kumimoji="0" lang="en-US" sz="4800" b="0" i="0" u="none" strike="noStrike" kern="1200" cap="none" spc="0" normalizeH="0" baseline="0" noProof="0" dirty="0">
                <a:ln>
                  <a:noFill/>
                </a:ln>
                <a:solidFill>
                  <a:srgbClr val="C00000"/>
                </a:solidFill>
                <a:effectLst/>
                <a:uLnTx/>
                <a:uFillTx/>
                <a:latin typeface="Gotham Medium"/>
                <a:ea typeface="+mj-ea"/>
                <a:cs typeface="+mj-cs"/>
              </a:rPr>
              <a:t>3</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graphicFrame>
        <p:nvGraphicFramePr>
          <p:cNvPr id="5" name="Chart 4" descr="Chart titled &quot;Top 5 most profitable agricultural products, Texas 2021&quot;&#10;&#10;Cattle and Calves&#10;40% of all Texas receipts&#10;13% of all U.S. receipts&#10;&#10;Dairy Products, milk&#10;13% of all Texas receipts&#10;6% of all U.S. receipts&#10;&#10;Broilers (chickens)&#10;10% of all Texas receipts&#10;7% of all U.S. receipts&#10;&#10;Cotton&#10;10% of all Texas receipts&#10;38% of all U.S. receipts">
            <a:extLst>
              <a:ext uri="{FF2B5EF4-FFF2-40B4-BE49-F238E27FC236}">
                <a16:creationId xmlns:a16="http://schemas.microsoft.com/office/drawing/2014/main" id="{04F5D686-A3FB-F631-B6A7-209D07AA4168}"/>
              </a:ext>
            </a:extLst>
          </p:cNvPr>
          <p:cNvGraphicFramePr/>
          <p:nvPr>
            <p:extLst>
              <p:ext uri="{D42A27DB-BD31-4B8C-83A1-F6EECF244321}">
                <p14:modId xmlns:p14="http://schemas.microsoft.com/office/powerpoint/2010/main" val="1891522968"/>
              </p:ext>
            </p:extLst>
          </p:nvPr>
        </p:nvGraphicFramePr>
        <p:xfrm>
          <a:off x="2068286" y="880946"/>
          <a:ext cx="9546771" cy="5419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605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6B2659-B1D9-7908-6FDD-7E240758390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D8DD562-DCD4-CEE1-3F0B-65E113715707}"/>
              </a:ext>
            </a:extLst>
          </p:cNvPr>
          <p:cNvSpPr txBox="1">
            <a:spLocks noGrp="1"/>
          </p:cNvSpPr>
          <p:nvPr>
            <p:ph type="title" idx="4294967295"/>
          </p:nvPr>
        </p:nvSpPr>
        <p:spPr>
          <a:xfrm>
            <a:off x="2525486" y="13061"/>
            <a:ext cx="8737141" cy="966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Gotham Medium"/>
                <a:ea typeface="+mj-ea"/>
                <a:cs typeface="+mj-cs"/>
              </a:rPr>
              <a:t>Station</a:t>
            </a:r>
            <a:r>
              <a:rPr kumimoji="0" lang="en-US" sz="6000" b="0" i="0" u="none" strike="noStrike" kern="1200" cap="none" spc="0" normalizeH="0" baseline="0" noProof="0" dirty="0">
                <a:ln>
                  <a:noFill/>
                </a:ln>
                <a:solidFill>
                  <a:srgbClr val="C00000"/>
                </a:solidFill>
                <a:effectLst/>
                <a:uLnTx/>
                <a:uFillTx/>
                <a:latin typeface="Gotham Medium"/>
                <a:ea typeface="+mj-ea"/>
                <a:cs typeface="+mj-cs"/>
              </a:rPr>
              <a:t> </a:t>
            </a:r>
            <a:r>
              <a:rPr lang="en-US" sz="4800" dirty="0">
                <a:solidFill>
                  <a:srgbClr val="C00000"/>
                </a:solidFill>
                <a:latin typeface="Gotham Medium"/>
              </a:rPr>
              <a:t>4</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graphicFrame>
        <p:nvGraphicFramePr>
          <p:cNvPr id="3" name="Chart 2" descr="Chart titled &quot;Cotton planted and harvested in Texas: 2017 - 2022&quot; subtitle: &quot;Measured by the number of pounds per acre (for example: 700 = 700 pounds per acre)&#10;&#10;2017&#10;700 lbs planted&#10;580 lbs harvested&#10;&#10;2018&#10;800 lbs planted&#10;410 lbs harvested&#10;&#10;2019&#10;710 lbs planted&#10;510 lbs harvested&#10;&#10;2020&#10;690 lbs planted&#10;310 lbs harvested&#10;&#10;2021&#10;650 lbs planted&#10;550 lbs harvested&#10;&#10;2022&#10;790 lbs planted&#10;200 lbs harvested">
            <a:extLst>
              <a:ext uri="{FF2B5EF4-FFF2-40B4-BE49-F238E27FC236}">
                <a16:creationId xmlns:a16="http://schemas.microsoft.com/office/drawing/2014/main" id="{887190C2-14B0-99BD-7271-CD3A01776E82}"/>
              </a:ext>
            </a:extLst>
          </p:cNvPr>
          <p:cNvGraphicFramePr/>
          <p:nvPr/>
        </p:nvGraphicFramePr>
        <p:xfrm>
          <a:off x="2057400" y="923289"/>
          <a:ext cx="9205227" cy="54557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606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17B76B-B81E-B275-3400-42F562A3522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29E03C2-74B8-586C-4DFA-A014D13FD10F}"/>
              </a:ext>
            </a:extLst>
          </p:cNvPr>
          <p:cNvSpPr txBox="1">
            <a:spLocks noGrp="1"/>
          </p:cNvSpPr>
          <p:nvPr>
            <p:ph type="title" idx="4294967295"/>
          </p:nvPr>
        </p:nvSpPr>
        <p:spPr>
          <a:xfrm>
            <a:off x="2525486" y="13061"/>
            <a:ext cx="8737141" cy="966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Gotham Medium"/>
                <a:ea typeface="+mj-ea"/>
                <a:cs typeface="+mj-cs"/>
              </a:rPr>
              <a:t>Station</a:t>
            </a:r>
            <a:r>
              <a:rPr kumimoji="0" lang="en-US" sz="6000" b="0" i="0" u="none" strike="noStrike" kern="1200" cap="none" spc="0" normalizeH="0" baseline="0" noProof="0" dirty="0">
                <a:ln>
                  <a:noFill/>
                </a:ln>
                <a:solidFill>
                  <a:srgbClr val="C00000"/>
                </a:solidFill>
                <a:effectLst/>
                <a:uLnTx/>
                <a:uFillTx/>
                <a:latin typeface="Gotham Medium"/>
                <a:ea typeface="+mj-ea"/>
                <a:cs typeface="+mj-cs"/>
              </a:rPr>
              <a:t> </a:t>
            </a:r>
            <a:r>
              <a:rPr kumimoji="0" lang="en-US" sz="4800" b="0" i="0" u="none" strike="noStrike" kern="1200" cap="none" spc="0" normalizeH="0" baseline="0" noProof="0" dirty="0">
                <a:ln>
                  <a:noFill/>
                </a:ln>
                <a:solidFill>
                  <a:srgbClr val="C00000"/>
                </a:solidFill>
                <a:effectLst/>
                <a:uLnTx/>
                <a:uFillTx/>
                <a:latin typeface="Gotham Medium"/>
                <a:ea typeface="+mj-ea"/>
                <a:cs typeface="+mj-cs"/>
              </a:rPr>
              <a:t>5</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graphicFrame>
        <p:nvGraphicFramePr>
          <p:cNvPr id="3" name="Chart 2" descr="Chart titled &quot;Historical drought conditions in Texas: Chart shows percentage of land affected across the state&quot;&#10;&#10;2018&#10;65% abnormally affected&#10;62% moderately affected&#10;46% severely affected&#10;27% extremely affected&#10;4% exceptionally affected&#10;&#10;2019&#10;44% abnormally affected&#10;18% moderately affected&#10;3% severely affected&#10;&#10;2020&#10;66% abnormally affected&#10;45% moderately affected&#10;25% severely affected&#10;5% extremely affected&#10;2% exceptionally affected&#10;&#10;2021&#10;100% abnormally affected&#10;83% moderately affected&#10;48% severely affected&#10;37% extremely affected&#10;17% exceptionally affected&#10;&#10;2022&#10;100% abnormally affected&#10;85% moderately affected&#10;65% severely affected&#10;45% extremely affected&#10;20% exceptionally affected&#10;&#10;&#10;&#10;">
            <a:extLst>
              <a:ext uri="{FF2B5EF4-FFF2-40B4-BE49-F238E27FC236}">
                <a16:creationId xmlns:a16="http://schemas.microsoft.com/office/drawing/2014/main" id="{97BC70A5-79BE-A45B-BFFC-7C5002D31508}"/>
              </a:ext>
            </a:extLst>
          </p:cNvPr>
          <p:cNvGraphicFramePr/>
          <p:nvPr>
            <p:extLst>
              <p:ext uri="{D42A27DB-BD31-4B8C-83A1-F6EECF244321}">
                <p14:modId xmlns:p14="http://schemas.microsoft.com/office/powerpoint/2010/main" val="507601629"/>
              </p:ext>
            </p:extLst>
          </p:nvPr>
        </p:nvGraphicFramePr>
        <p:xfrm>
          <a:off x="2177144" y="787082"/>
          <a:ext cx="9720942" cy="5591947"/>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20D2F198-2C1F-ADB7-EDAA-087B21878830}"/>
              </a:ext>
              <a:ext uri="{C183D7F6-B498-43B3-948B-1728B52AA6E4}">
                <adec:decorative xmlns:adec="http://schemas.microsoft.com/office/drawing/2017/decorative" val="1"/>
              </a:ext>
            </a:extLst>
          </p:cNvPr>
          <p:cNvSpPr/>
          <p:nvPr/>
        </p:nvSpPr>
        <p:spPr>
          <a:xfrm>
            <a:off x="2177144" y="979714"/>
            <a:ext cx="664027" cy="446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672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7BBA96-15E0-BF22-6C47-2D10B3CE7D7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3D4E5D9-155A-5BF5-036A-B7822BDCD423}"/>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7200" b="1" i="1" dirty="0">
                <a:latin typeface="Gotham Medium"/>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386829A-1DEE-C7BC-F656-4E5508E021FC}"/>
              </a:ext>
            </a:extLst>
          </p:cNvPr>
          <p:cNvSpPr txBox="1"/>
          <p:nvPr/>
        </p:nvSpPr>
        <p:spPr>
          <a:xfrm>
            <a:off x="3385455" y="1926771"/>
            <a:ext cx="4811487" cy="45550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Gotham book"/>
                <a:ea typeface="+mn-ea"/>
                <a:cs typeface="+mn-cs"/>
              </a:rPr>
              <a:t>Read the five events listed on your exit ticket.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E2841">
                    <a:lumMod val="75000"/>
                    <a:lumOff val="25000"/>
                  </a:srgbClr>
                </a:solidFill>
                <a:effectLst/>
                <a:uLnTx/>
                <a:uFillTx/>
                <a:latin typeface="Gotham book"/>
                <a:ea typeface="+mn-ea"/>
                <a:cs typeface="+mn-cs"/>
              </a:rPr>
              <a:t>Put the events in the correct chronological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30A0"/>
                </a:solidFill>
                <a:effectLst/>
                <a:uLnTx/>
                <a:uFillTx/>
                <a:latin typeface="Gotham book"/>
                <a:ea typeface="+mn-ea"/>
                <a:cs typeface="+mn-cs"/>
              </a:rPr>
              <a:t>Discuss with a partner</a:t>
            </a:r>
          </a:p>
        </p:txBody>
      </p:sp>
      <p:pic>
        <p:nvPicPr>
          <p:cNvPr id="7" name="Picture 6" descr="A lightbulb&#10;">
            <a:extLst>
              <a:ext uri="{FF2B5EF4-FFF2-40B4-BE49-F238E27FC236}">
                <a16:creationId xmlns:a16="http://schemas.microsoft.com/office/drawing/2014/main" id="{819FD89F-E996-B7C5-BC10-765486129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346" y="1609044"/>
            <a:ext cx="5429250" cy="4162425"/>
          </a:xfrm>
          <a:prstGeom prst="rect">
            <a:avLst/>
          </a:prstGeom>
        </p:spPr>
      </p:pic>
      <p:pic>
        <p:nvPicPr>
          <p:cNvPr id="8" name="Graphic 7">
            <a:extLst>
              <a:ext uri="{FF2B5EF4-FFF2-40B4-BE49-F238E27FC236}">
                <a16:creationId xmlns:a16="http://schemas.microsoft.com/office/drawing/2014/main" id="{7419E067-EDF6-B965-3264-DC4490355A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2964" y="2159079"/>
            <a:ext cx="1071092" cy="1071092"/>
          </a:xfrm>
          <a:prstGeom prst="rect">
            <a:avLst/>
          </a:prstGeom>
        </p:spPr>
      </p:pic>
      <p:pic>
        <p:nvPicPr>
          <p:cNvPr id="9" name="Graphic 8">
            <a:extLst>
              <a:ext uri="{FF2B5EF4-FFF2-40B4-BE49-F238E27FC236}">
                <a16:creationId xmlns:a16="http://schemas.microsoft.com/office/drawing/2014/main" id="{BF35D947-B5FD-A15B-9F3A-EFFBD766267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2964" y="3829311"/>
            <a:ext cx="925793" cy="925793"/>
          </a:xfrm>
          <a:prstGeom prst="rect">
            <a:avLst/>
          </a:prstGeom>
        </p:spPr>
      </p:pic>
      <p:pic>
        <p:nvPicPr>
          <p:cNvPr id="10" name="Graphic 9">
            <a:extLst>
              <a:ext uri="{FF2B5EF4-FFF2-40B4-BE49-F238E27FC236}">
                <a16:creationId xmlns:a16="http://schemas.microsoft.com/office/drawing/2014/main" id="{A603C17D-80A8-E7BF-8013-DD067A49D4D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24633" y="5179440"/>
            <a:ext cx="842453" cy="842453"/>
          </a:xfrm>
          <a:prstGeom prst="rect">
            <a:avLst/>
          </a:prstGeom>
        </p:spPr>
      </p:pic>
    </p:spTree>
    <p:extLst>
      <p:ext uri="{BB962C8B-B14F-4D97-AF65-F5344CB8AC3E}">
        <p14:creationId xmlns:p14="http://schemas.microsoft.com/office/powerpoint/2010/main" val="406052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667436-A6E4-1908-E601-37476334A8F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AA717D0-D83A-E328-9E8E-16B79B5D07F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2F9A9063-18CB-BD60-0726-8492985539CA}"/>
              </a:ext>
            </a:extLst>
          </p:cNvPr>
          <p:cNvSpPr/>
          <p:nvPr/>
        </p:nvSpPr>
        <p:spPr>
          <a:xfrm>
            <a:off x="2496559" y="1575231"/>
            <a:ext cx="6527697" cy="3449274"/>
          </a:xfrm>
          <a:prstGeom prst="wedgeRoundRectCallout">
            <a:avLst>
              <a:gd name="adj1" fmla="val 66536"/>
              <a:gd name="adj2" fmla="val 3427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rPr>
              <a:t>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rPr>
              <a:t> </a:t>
            </a:r>
            <a:r>
              <a:rPr kumimoji="0" lang="en-US" sz="4000" b="1" i="0" u="sng" strike="noStrike" kern="1200" cap="none" spc="0" normalizeH="0" baseline="0" noProof="0" dirty="0">
                <a:ln>
                  <a:noFill/>
                </a:ln>
                <a:solidFill>
                  <a:srgbClr val="F20000"/>
                </a:solidFill>
                <a:effectLst/>
                <a:uLnTx/>
                <a:uFillTx/>
                <a:latin typeface="Calibri" panose="020F0502020204030204"/>
                <a:ea typeface="+mn-ea"/>
                <a:cs typeface="+mn-cs"/>
              </a:rPr>
              <a:t>(first)</a:t>
            </a:r>
            <a:r>
              <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rPr>
              <a:t> </a:t>
            </a:r>
            <a:r>
              <a:rPr kumimoji="0" lang="en-US" sz="4000" b="1" i="0" u="sng" strike="noStrike" kern="1200" cap="none" spc="0" normalizeH="0" baseline="0" noProof="0" dirty="0">
                <a:ln>
                  <a:noFill/>
                </a:ln>
                <a:solidFill>
                  <a:srgbClr val="F20000"/>
                </a:solidFill>
                <a:effectLst/>
                <a:uLnTx/>
                <a:uFillTx/>
                <a:latin typeface="Calibri" panose="020F0502020204030204"/>
                <a:ea typeface="+mn-ea"/>
                <a:cs typeface="+mn-cs"/>
              </a:rPr>
              <a:t>(second)</a:t>
            </a:r>
            <a:r>
              <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rPr>
              <a:t> </a:t>
            </a:r>
            <a:r>
              <a:rPr kumimoji="0" lang="en-US" sz="4000" b="1" i="0" u="sng" strike="noStrike" kern="1200" cap="none" spc="0" normalizeH="0" baseline="0" noProof="0" dirty="0">
                <a:ln>
                  <a:noFill/>
                </a:ln>
                <a:solidFill>
                  <a:srgbClr val="F20000"/>
                </a:solidFill>
                <a:effectLst/>
                <a:uLnTx/>
                <a:uFillTx/>
                <a:latin typeface="Calibri" panose="020F0502020204030204"/>
                <a:ea typeface="+mn-ea"/>
                <a:cs typeface="+mn-cs"/>
              </a:rPr>
              <a:t>(third) </a:t>
            </a:r>
            <a:r>
              <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rPr>
              <a:t> </a:t>
            </a:r>
            <a:r>
              <a:rPr kumimoji="0" lang="en-US" sz="4000" b="1" i="0" u="sng" strike="noStrike" kern="1200" cap="none" spc="0" normalizeH="0" baseline="0" noProof="0" dirty="0">
                <a:ln>
                  <a:noFill/>
                </a:ln>
                <a:solidFill>
                  <a:srgbClr val="F20000"/>
                </a:solidFill>
                <a:effectLst/>
                <a:uLnTx/>
                <a:uFillTx/>
                <a:latin typeface="Calibri" panose="020F0502020204030204"/>
                <a:ea typeface="+mn-ea"/>
                <a:cs typeface="+mn-cs"/>
              </a:rPr>
              <a:t>(fourth)</a:t>
            </a:r>
            <a:r>
              <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rPr>
              <a:t> </a:t>
            </a:r>
            <a:r>
              <a:rPr kumimoji="0" lang="en-US" sz="4000" b="1" i="0" u="sng" strike="noStrike" kern="1200" cap="none" spc="0" normalizeH="0" baseline="0" noProof="0" dirty="0">
                <a:ln>
                  <a:noFill/>
                </a:ln>
                <a:solidFill>
                  <a:srgbClr val="F20000"/>
                </a:solidFill>
                <a:effectLst/>
                <a:uLnTx/>
                <a:uFillTx/>
                <a:latin typeface="Calibri" panose="020F0502020204030204"/>
                <a:ea typeface="+mn-ea"/>
                <a:cs typeface="+mn-cs"/>
              </a:rPr>
              <a:t>(fifth)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rPr>
              <a:t>event was _____</a:t>
            </a:r>
          </a:p>
        </p:txBody>
      </p:sp>
      <p:pic>
        <p:nvPicPr>
          <p:cNvPr id="4" name="Graphic 3">
            <a:extLst>
              <a:ext uri="{FF2B5EF4-FFF2-40B4-BE49-F238E27FC236}">
                <a16:creationId xmlns:a16="http://schemas.microsoft.com/office/drawing/2014/main" id="{80677663-4D6E-63B5-3510-1A490B33AB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2599" y="3506697"/>
            <a:ext cx="1344476" cy="1344476"/>
          </a:xfrm>
          <a:prstGeom prst="rect">
            <a:avLst/>
          </a:prstGeom>
        </p:spPr>
      </p:pic>
    </p:spTree>
    <p:extLst>
      <p:ext uri="{BB962C8B-B14F-4D97-AF65-F5344CB8AC3E}">
        <p14:creationId xmlns:p14="http://schemas.microsoft.com/office/powerpoint/2010/main" val="363440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52488308-4F26-DB64-F28B-5FAE1A0D993E}"/>
              </a:ext>
            </a:extLst>
          </p:cNvPr>
          <p:cNvSpPr txBox="1"/>
          <p:nvPr/>
        </p:nvSpPr>
        <p:spPr>
          <a:xfrm>
            <a:off x="3385455" y="1926771"/>
            <a:ext cx="4811487" cy="40010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Gotham book"/>
                <a:ea typeface="+mn-ea"/>
                <a:cs typeface="+mn-cs"/>
              </a:rPr>
              <a:t>Use the pie chart to answer the questions on your warm-up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E2841">
                    <a:lumMod val="75000"/>
                    <a:lumOff val="25000"/>
                  </a:srgbClr>
                </a:solidFill>
                <a:effectLst/>
                <a:uLnTx/>
                <a:uFillTx/>
                <a:latin typeface="Gotham book"/>
                <a:ea typeface="+mn-ea"/>
                <a:cs typeface="+mn-cs"/>
              </a:rPr>
              <a:t>Record your answers in the space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30A0"/>
                </a:solidFill>
                <a:effectLst/>
                <a:uLnTx/>
                <a:uFillTx/>
                <a:latin typeface="Gotham book"/>
                <a:ea typeface="+mn-ea"/>
                <a:cs typeface="+mn-cs"/>
              </a:rPr>
              <a:t>Discuss with a partner</a:t>
            </a:r>
          </a:p>
        </p:txBody>
      </p:sp>
      <p:pic>
        <p:nvPicPr>
          <p:cNvPr id="7" name="Picture 6" descr="A lightbulb&#10;">
            <a:extLst>
              <a:ext uri="{FF2B5EF4-FFF2-40B4-BE49-F238E27FC236}">
                <a16:creationId xmlns:a16="http://schemas.microsoft.com/office/drawing/2014/main" id="{2C31D9BC-F46C-2674-95BB-9B5EC8177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346" y="1609044"/>
            <a:ext cx="5429250" cy="4162425"/>
          </a:xfrm>
          <a:prstGeom prst="rect">
            <a:avLst/>
          </a:prstGeom>
        </p:spPr>
      </p:pic>
      <p:pic>
        <p:nvPicPr>
          <p:cNvPr id="8" name="Graphic 7">
            <a:extLst>
              <a:ext uri="{FF2B5EF4-FFF2-40B4-BE49-F238E27FC236}">
                <a16:creationId xmlns:a16="http://schemas.microsoft.com/office/drawing/2014/main" id="{59F69140-7B6B-9B46-D763-49CEE350657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2964" y="2159079"/>
            <a:ext cx="1071092" cy="1071092"/>
          </a:xfrm>
          <a:prstGeom prst="rect">
            <a:avLst/>
          </a:prstGeom>
        </p:spPr>
      </p:pic>
      <p:pic>
        <p:nvPicPr>
          <p:cNvPr id="9" name="Graphic 8">
            <a:extLst>
              <a:ext uri="{FF2B5EF4-FFF2-40B4-BE49-F238E27FC236}">
                <a16:creationId xmlns:a16="http://schemas.microsoft.com/office/drawing/2014/main" id="{6C40DC32-5E0E-8953-43D2-9397214556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2964" y="3829311"/>
            <a:ext cx="925793" cy="925793"/>
          </a:xfrm>
          <a:prstGeom prst="rect">
            <a:avLst/>
          </a:prstGeom>
        </p:spPr>
      </p:pic>
      <p:pic>
        <p:nvPicPr>
          <p:cNvPr id="10" name="Graphic 9">
            <a:extLst>
              <a:ext uri="{FF2B5EF4-FFF2-40B4-BE49-F238E27FC236}">
                <a16:creationId xmlns:a16="http://schemas.microsoft.com/office/drawing/2014/main" id="{E43E822C-008D-733E-CA87-BE3696E12AB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24633" y="5179440"/>
            <a:ext cx="842453" cy="842453"/>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300617" y="1544091"/>
            <a:ext cx="6527697" cy="1097282"/>
          </a:xfrm>
          <a:prstGeom prst="wedgeRoundRectCallout">
            <a:avLst>
              <a:gd name="adj1" fmla="val 66536"/>
              <a:gd name="adj2" fmla="val 3427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This chart shows us 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199" y="1296897"/>
            <a:ext cx="1344476" cy="1344476"/>
          </a:xfrm>
          <a:prstGeom prst="rect">
            <a:avLst/>
          </a:prstGeom>
        </p:spPr>
      </p:pic>
      <p:sp>
        <p:nvSpPr>
          <p:cNvPr id="5" name="Speech Bubble: Rectangle with Corners Rounded 4">
            <a:extLst>
              <a:ext uri="{FF2B5EF4-FFF2-40B4-BE49-F238E27FC236}">
                <a16:creationId xmlns:a16="http://schemas.microsoft.com/office/drawing/2014/main" id="{97F1B849-FCF1-35C8-33AE-782AD12A50CD}"/>
              </a:ext>
            </a:extLst>
          </p:cNvPr>
          <p:cNvSpPr/>
          <p:nvPr/>
        </p:nvSpPr>
        <p:spPr>
          <a:xfrm>
            <a:off x="4005944" y="2992382"/>
            <a:ext cx="7685314" cy="1440275"/>
          </a:xfrm>
          <a:prstGeom prst="wedgeRoundRectCallout">
            <a:avLst>
              <a:gd name="adj1" fmla="val -61370"/>
              <a:gd name="adj2" fmla="val 3923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observe about the information in this chart is _____</a:t>
            </a:r>
          </a:p>
        </p:txBody>
      </p:sp>
      <p:pic>
        <p:nvPicPr>
          <p:cNvPr id="6" name="Graphic 5">
            <a:extLst>
              <a:ext uri="{FF2B5EF4-FFF2-40B4-BE49-F238E27FC236}">
                <a16:creationId xmlns:a16="http://schemas.microsoft.com/office/drawing/2014/main" id="{6B352DD8-E910-71E6-BCD8-8A3452A0D1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8379" y="3088181"/>
            <a:ext cx="1344476" cy="1344476"/>
          </a:xfrm>
          <a:prstGeom prst="rect">
            <a:avLst/>
          </a:prstGeom>
        </p:spPr>
      </p:pic>
      <p:sp>
        <p:nvSpPr>
          <p:cNvPr id="7" name="Speech Bubble: Rectangle with Corners Rounded 6">
            <a:extLst>
              <a:ext uri="{FF2B5EF4-FFF2-40B4-BE49-F238E27FC236}">
                <a16:creationId xmlns:a16="http://schemas.microsoft.com/office/drawing/2014/main" id="{7444C690-93C3-1545-EB58-70DFD51C8FDB}"/>
              </a:ext>
            </a:extLst>
          </p:cNvPr>
          <p:cNvSpPr/>
          <p:nvPr/>
        </p:nvSpPr>
        <p:spPr>
          <a:xfrm>
            <a:off x="2137331" y="4827710"/>
            <a:ext cx="6527697" cy="1344475"/>
          </a:xfrm>
          <a:prstGeom prst="wedgeRoundRectCallout">
            <a:avLst>
              <a:gd name="adj1" fmla="val 66536"/>
              <a:gd name="adj2" fmla="val 3427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 about this chart is _______</a:t>
            </a:r>
          </a:p>
        </p:txBody>
      </p:sp>
      <p:pic>
        <p:nvPicPr>
          <p:cNvPr id="8" name="Graphic 7">
            <a:extLst>
              <a:ext uri="{FF2B5EF4-FFF2-40B4-BE49-F238E27FC236}">
                <a16:creationId xmlns:a16="http://schemas.microsoft.com/office/drawing/2014/main" id="{B5A8DE52-017B-9419-84BA-CA9879FD53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2741" y="4827710"/>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317171" y="1985144"/>
            <a:ext cx="992777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rPr>
              <a:t>In what ways can we see the effects of the Empresario System on the Texas economy today? </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437553" y="1955608"/>
            <a:ext cx="11316894" cy="3785652"/>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 examine five charts and graphs on the modern Texas economy and climate related to the significance of cotton cultivation in the state. </a:t>
            </a: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rPr>
              <a:t> make observations, conclusions, and inferences about information in each chart or graph and record my responses on my work.</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BC1DE-D4CC-5965-C059-1A44196AD1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3D6B26-4C7A-87DA-1AEA-78095D20F5A7}"/>
              </a:ext>
            </a:extLst>
          </p:cNvPr>
          <p:cNvSpPr txBox="1">
            <a:spLocks noGrp="1"/>
          </p:cNvSpPr>
          <p:nvPr>
            <p:ph type="title" idx="4294967295"/>
          </p:nvPr>
        </p:nvSpPr>
        <p:spPr>
          <a:xfrm>
            <a:off x="2328708" y="2074126"/>
            <a:ext cx="8240486" cy="2323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Texas Today</a:t>
            </a:r>
            <a:br>
              <a:rPr kumimoji="0" lang="en-US" sz="72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br>
            <a:r>
              <a:rPr kumimoji="0" lang="en-US" sz="72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Stations Activity</a:t>
            </a:r>
          </a:p>
        </p:txBody>
      </p:sp>
    </p:spTree>
    <p:extLst>
      <p:ext uri="{BB962C8B-B14F-4D97-AF65-F5344CB8AC3E}">
        <p14:creationId xmlns:p14="http://schemas.microsoft.com/office/powerpoint/2010/main" val="19954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302BB4-6073-6FA8-85CC-59CBCE3E452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7652B58-D82F-F93C-B957-52169FB3A122}"/>
              </a:ext>
            </a:extLst>
          </p:cNvPr>
          <p:cNvSpPr txBox="1">
            <a:spLocks noGrp="1"/>
          </p:cNvSpPr>
          <p:nvPr>
            <p:ph type="title" idx="4294967295"/>
          </p:nvPr>
        </p:nvSpPr>
        <p:spPr>
          <a:xfrm>
            <a:off x="2314319" y="68823"/>
            <a:ext cx="8865310" cy="8564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Cotton &amp; the Lone Star State</a:t>
            </a:r>
          </a:p>
        </p:txBody>
      </p:sp>
      <p:pic>
        <p:nvPicPr>
          <p:cNvPr id="1026" name="Picture 2" descr="A black and white photograph from the early 1900s of the Selz Cotton Gin in Pilot Point, Texas. There are hundreds of bales of cotton stacked in the foreground. The farm buildings and water tower can be seen in the background. ">
            <a:extLst>
              <a:ext uri="{FF2B5EF4-FFF2-40B4-BE49-F238E27FC236}">
                <a16:creationId xmlns:a16="http://schemas.microsoft.com/office/drawing/2014/main" id="{50EE39D3-1951-7745-2E69-D87033129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577" y="990001"/>
            <a:ext cx="7296150" cy="487799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F541DE-C13B-F138-591F-96FF42786F17}"/>
              </a:ext>
            </a:extLst>
          </p:cNvPr>
          <p:cNvSpPr txBox="1"/>
          <p:nvPr/>
        </p:nvSpPr>
        <p:spPr>
          <a:xfrm>
            <a:off x="3007577" y="5954486"/>
            <a:ext cx="72961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Gotham book"/>
                <a:ea typeface="+mn-ea"/>
                <a:cs typeface="+mn-cs"/>
              </a:rPr>
              <a:t>Selz Cotton Gin, Pilot Point, Texas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Gotham book"/>
                <a:ea typeface="+mn-ea"/>
                <a:cs typeface="+mn-cs"/>
              </a:rPr>
              <a:t>The Portal to Texas History</a:t>
            </a:r>
          </a:p>
        </p:txBody>
      </p:sp>
    </p:spTree>
    <p:extLst>
      <p:ext uri="{BB962C8B-B14F-4D97-AF65-F5344CB8AC3E}">
        <p14:creationId xmlns:p14="http://schemas.microsoft.com/office/powerpoint/2010/main" val="98274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872715-D023-050F-AB8E-7A7DFD5E9D6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9964B70-C855-82F4-22F7-A2768950CE79}"/>
              </a:ext>
            </a:extLst>
          </p:cNvPr>
          <p:cNvSpPr txBox="1">
            <a:spLocks noGrp="1"/>
          </p:cNvSpPr>
          <p:nvPr>
            <p:ph type="title" idx="4294967295"/>
          </p:nvPr>
        </p:nvSpPr>
        <p:spPr>
          <a:xfrm>
            <a:off x="2280556" y="-152400"/>
            <a:ext cx="8737141" cy="923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Medium"/>
                <a:ea typeface="+mj-ea"/>
                <a:cs typeface="+mj-cs"/>
              </a:rPr>
              <a:t>Station</a:t>
            </a:r>
            <a:r>
              <a:rPr kumimoji="0" lang="en-US" sz="4800" b="0" i="0" u="none" strike="noStrike" kern="1200" cap="none" spc="0" normalizeH="0" baseline="0" noProof="0" dirty="0">
                <a:ln>
                  <a:noFill/>
                </a:ln>
                <a:solidFill>
                  <a:srgbClr val="C00000"/>
                </a:solidFill>
                <a:effectLst/>
                <a:uLnTx/>
                <a:uFillTx/>
                <a:latin typeface="Gotham Medium"/>
                <a:ea typeface="+mj-ea"/>
                <a:cs typeface="+mj-cs"/>
              </a:rPr>
              <a:t> </a:t>
            </a:r>
            <a:r>
              <a:rPr kumimoji="0" lang="en-US" sz="4000" b="0" i="0" u="none" strike="noStrike" kern="1200" cap="none" spc="0" normalizeH="0" baseline="0" noProof="0" dirty="0">
                <a:ln>
                  <a:noFill/>
                </a:ln>
                <a:solidFill>
                  <a:srgbClr val="C00000"/>
                </a:solidFill>
                <a:effectLst/>
                <a:uLnTx/>
                <a:uFillTx/>
                <a:latin typeface="Gotham Medium"/>
                <a:ea typeface="+mj-ea"/>
                <a:cs typeface="+mj-cs"/>
              </a:rPr>
              <a:t>1</a:t>
            </a:r>
            <a:endParaRPr kumimoji="0" lang="en-US" sz="4800" b="0" i="0" u="none" strike="noStrike" kern="1200" cap="none" spc="0" normalizeH="0" baseline="0" noProof="0" dirty="0">
              <a:ln>
                <a:noFill/>
              </a:ln>
              <a:solidFill>
                <a:srgbClr val="C00000"/>
              </a:solidFill>
              <a:effectLst/>
              <a:uLnTx/>
              <a:uFillTx/>
              <a:latin typeface="Gotham Medium"/>
              <a:ea typeface="+mj-ea"/>
              <a:cs typeface="+mj-cs"/>
            </a:endParaRPr>
          </a:p>
        </p:txBody>
      </p:sp>
      <p:graphicFrame>
        <p:nvGraphicFramePr>
          <p:cNvPr id="3" name="Chart 2" descr="A chart titled &quot;Leading U.S. Cotton Producing States, 2018 - 2020&quot; It shows bales of cotton produced by the million.&#10;&#10;Texas&#10;2018 = 6.9 million bales&#10;2019 = 6.2 million bales&#10;2020 = 6 million bales&#10;&#10;Georgia&#10;2018 = 2 million bales&#10;2019 = 2.9 million bales&#10;2020 = 2.5 million bales&#10;&#10;Mississippi&#10;2018 = 1.5 million bales&#10;2019 = 1.6 million bales&#10;2020 = 1.4 million bales&#10;&#10;Arkansas&#10;2018 = 1.3 million bales&#10;2019 = 1.6 million bales&#10;2020 - 1.5 million bales&#10;&#10;">
            <a:extLst>
              <a:ext uri="{FF2B5EF4-FFF2-40B4-BE49-F238E27FC236}">
                <a16:creationId xmlns:a16="http://schemas.microsoft.com/office/drawing/2014/main" id="{294C2E97-AB08-41C7-93D4-7C3B8FF710B8}"/>
              </a:ext>
            </a:extLst>
          </p:cNvPr>
          <p:cNvGraphicFramePr/>
          <p:nvPr>
            <p:extLst>
              <p:ext uri="{D42A27DB-BD31-4B8C-83A1-F6EECF244321}">
                <p14:modId xmlns:p14="http://schemas.microsoft.com/office/powerpoint/2010/main" val="1778466328"/>
              </p:ext>
            </p:extLst>
          </p:nvPr>
        </p:nvGraphicFramePr>
        <p:xfrm>
          <a:off x="2362204" y="672736"/>
          <a:ext cx="8737141" cy="56083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707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872715-D023-050F-AB8E-7A7DFD5E9D6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9964B70-C855-82F4-22F7-A2768950CE79}"/>
              </a:ext>
            </a:extLst>
          </p:cNvPr>
          <p:cNvSpPr txBox="1">
            <a:spLocks noGrp="1"/>
          </p:cNvSpPr>
          <p:nvPr>
            <p:ph type="title" idx="4294967295"/>
          </p:nvPr>
        </p:nvSpPr>
        <p:spPr>
          <a:xfrm>
            <a:off x="2177144" y="13062"/>
            <a:ext cx="9655628" cy="1162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kumimoji="0" lang="en-US" sz="4800" b="0" i="0" u="none" strike="noStrike" kern="1200" cap="none" spc="0" normalizeH="0" baseline="0" noProof="0" dirty="0">
                <a:ln>
                  <a:noFill/>
                </a:ln>
                <a:solidFill>
                  <a:srgbClr val="E20000"/>
                </a:solidFill>
                <a:effectLst/>
                <a:uLnTx/>
                <a:uFillTx/>
                <a:latin typeface="Gotham Medium"/>
                <a:ea typeface="+mj-ea"/>
                <a:cs typeface="+mj-cs"/>
              </a:rPr>
              <a:t>Station</a:t>
            </a:r>
            <a:r>
              <a:rPr kumimoji="0" lang="en-US" sz="6000" b="0" i="0" u="none" strike="noStrike" kern="1200" cap="none" spc="0" normalizeH="0" baseline="0" noProof="0" dirty="0">
                <a:ln>
                  <a:noFill/>
                </a:ln>
                <a:solidFill>
                  <a:srgbClr val="E20000"/>
                </a:solidFill>
                <a:effectLst/>
                <a:uLnTx/>
                <a:uFillTx/>
                <a:latin typeface="Gotham Medium"/>
                <a:ea typeface="+mj-ea"/>
                <a:cs typeface="+mj-cs"/>
              </a:rPr>
              <a:t> </a:t>
            </a:r>
            <a:r>
              <a:rPr lang="en-US" sz="4800" dirty="0">
                <a:solidFill>
                  <a:srgbClr val="E20000"/>
                </a:solidFill>
                <a:latin typeface="Gotham Medium"/>
              </a:rPr>
              <a:t>2</a:t>
            </a:r>
            <a:br>
              <a:rPr lang="en-US" sz="4800" dirty="0">
                <a:solidFill>
                  <a:srgbClr val="E20000"/>
                </a:solidFill>
                <a:latin typeface="Gotham Medium"/>
              </a:rPr>
            </a:br>
            <a:r>
              <a:rPr lang="en-US" sz="3600" b="1" kern="100" dirty="0">
                <a:solidFill>
                  <a:srgbClr val="E20000"/>
                </a:solidFill>
                <a:effectLst/>
                <a:latin typeface="Gotham Book"/>
                <a:ea typeface="Aptos" panose="020B0004020202020204" pitchFamily="34" charset="0"/>
                <a:cs typeface="Times New Roman" panose="02020603050405020304" pitchFamily="18" charset="0"/>
              </a:rPr>
              <a:t>Acres of Cotton Harvested in the United States, 2017</a:t>
            </a:r>
            <a:endParaRPr kumimoji="0" lang="en-US" sz="4800" b="0" i="0" u="none" strike="noStrike" kern="1200" cap="none" spc="0" normalizeH="0" baseline="0" noProof="0" dirty="0">
              <a:ln>
                <a:noFill/>
              </a:ln>
              <a:solidFill>
                <a:srgbClr val="E20000"/>
              </a:solidFill>
              <a:effectLst/>
              <a:uLnTx/>
              <a:uFillTx/>
              <a:latin typeface="Gotham Medium"/>
              <a:ea typeface="+mj-ea"/>
              <a:cs typeface="+mj-cs"/>
            </a:endParaRPr>
          </a:p>
        </p:txBody>
      </p:sp>
      <p:pic>
        <p:nvPicPr>
          <p:cNvPr id="3" name="Picture 2" descr="A map of the United States showing cotton producing states. &#10;&#10;Cotton is produced across the South from North Carolina in the east to California in the west. &#10;&#10;The southeastern states farm about 25,000 acres of cotton on average. &#10;&#10;The southwestern states farm about 25,000 to 50,000 acres of cotton on average. &#10;&#10;The majority of U.S. cotton is produced in Texas in the Coastal Plains and Great Plains regions. Those regions produce 50,000 to upwards of 100,000 acres of cotton on average. &#10;&#10;There is no cotton production recorded in the northern states of the U.S. ">
            <a:extLst>
              <a:ext uri="{FF2B5EF4-FFF2-40B4-BE49-F238E27FC236}">
                <a16:creationId xmlns:a16="http://schemas.microsoft.com/office/drawing/2014/main" id="{8AC121D9-C2C3-2D82-8DFD-93399A1E7489}"/>
              </a:ext>
            </a:extLst>
          </p:cNvPr>
          <p:cNvPicPr>
            <a:picLocks noChangeAspect="1"/>
          </p:cNvPicPr>
          <p:nvPr/>
        </p:nvPicPr>
        <p:blipFill rotWithShape="1">
          <a:blip r:embed="rId4"/>
          <a:srcRect t="127" r="779"/>
          <a:stretch/>
        </p:blipFill>
        <p:spPr bwMode="auto">
          <a:xfrm>
            <a:off x="3592286" y="1175170"/>
            <a:ext cx="6771362" cy="5219060"/>
          </a:xfrm>
          <a:prstGeom prst="rect">
            <a:avLst/>
          </a:prstGeom>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20663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209</TotalTime>
  <Words>619</Words>
  <Application>Microsoft Office PowerPoint</Application>
  <PresentationFormat>Widescreen</PresentationFormat>
  <Paragraphs>62</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Calibri</vt:lpstr>
      <vt:lpstr>Gotham Book</vt:lpstr>
      <vt:lpstr>Gotham Book</vt:lpstr>
      <vt:lpstr>Gotham Medium</vt:lpstr>
      <vt:lpstr>Josefin Sans</vt:lpstr>
      <vt:lpstr>Office Theme</vt:lpstr>
      <vt:lpstr>Unit 4:  The Mexican National Era</vt:lpstr>
      <vt:lpstr>Warm-up Follow the directions below to complete your warm-up </vt:lpstr>
      <vt:lpstr>Share with the class:</vt:lpstr>
      <vt:lpstr>Essential Question</vt:lpstr>
      <vt:lpstr>In Today’s Lesson</vt:lpstr>
      <vt:lpstr>Texas Today Stations Activity</vt:lpstr>
      <vt:lpstr>Cotton &amp; the Lone Star State</vt:lpstr>
      <vt:lpstr>Station 1</vt:lpstr>
      <vt:lpstr>Station 2 Acres of Cotton Harvested in the United States, 2017</vt:lpstr>
      <vt:lpstr>Station 3</vt:lpstr>
      <vt:lpstr>Station 4</vt:lpstr>
      <vt:lpstr>Station 5</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4</cp:revision>
  <dcterms:created xsi:type="dcterms:W3CDTF">2025-01-30T18:09:31Z</dcterms:created>
  <dcterms:modified xsi:type="dcterms:W3CDTF">2025-03-07T13:36:00Z</dcterms:modified>
</cp:coreProperties>
</file>