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339" r:id="rId6"/>
    <p:sldId id="340" r:id="rId7"/>
    <p:sldId id="338" r:id="rId8"/>
    <p:sldId id="341" r:id="rId9"/>
    <p:sldId id="345" r:id="rId10"/>
    <p:sldId id="354" r:id="rId11"/>
    <p:sldId id="346" r:id="rId12"/>
    <p:sldId id="347" r:id="rId13"/>
    <p:sldId id="348" r:id="rId14"/>
    <p:sldId id="349" r:id="rId15"/>
    <p:sldId id="350" r:id="rId16"/>
    <p:sldId id="355" r:id="rId17"/>
    <p:sldId id="3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478F6-674C-4188-BEE8-EF89D9A14C44}" v="46" dt="2025-12-05T00:13:15.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05T00:13:31.040" v="44" actId="115"/>
      <pc:docMkLst>
        <pc:docMk/>
      </pc:docMkLst>
      <pc:sldChg chg="modSp mod">
        <pc:chgData name="Wilkinson, Ulises" userId="aece8d85-eb83-4e23-bf28-c30077cba893" providerId="ADAL" clId="{884F47B1-B553-4192-9126-1C112833296C}" dt="2025-12-05T00:09:16.545" v="12" actId="20577"/>
        <pc:sldMkLst>
          <pc:docMk/>
          <pc:sldMk cId="3586965934" sldId="338"/>
        </pc:sldMkLst>
        <pc:spChg chg="mod">
          <ac:chgData name="Wilkinson, Ulises" userId="aece8d85-eb83-4e23-bf28-c30077cba893" providerId="ADAL" clId="{884F47B1-B553-4192-9126-1C112833296C}" dt="2025-12-05T00:09:16.545" v="12" actId="20577"/>
          <ac:spMkLst>
            <pc:docMk/>
            <pc:sldMk cId="3586965934" sldId="338"/>
            <ac:spMk id="3" creationId="{4E749B0F-B873-9D1D-8410-CEB4810829B9}"/>
          </ac:spMkLst>
        </pc:spChg>
      </pc:sldChg>
      <pc:sldChg chg="modSp mod">
        <pc:chgData name="Wilkinson, Ulises" userId="aece8d85-eb83-4e23-bf28-c30077cba893" providerId="ADAL" clId="{884F47B1-B553-4192-9126-1C112833296C}" dt="2025-12-05T00:08:32.051" v="8" actId="255"/>
        <pc:sldMkLst>
          <pc:docMk/>
          <pc:sldMk cId="3301560021" sldId="339"/>
        </pc:sldMkLst>
        <pc:spChg chg="mod">
          <ac:chgData name="Wilkinson, Ulises" userId="aece8d85-eb83-4e23-bf28-c30077cba893" providerId="ADAL" clId="{884F47B1-B553-4192-9126-1C112833296C}" dt="2025-12-05T00:07:50.160" v="0" actId="27636"/>
          <ac:spMkLst>
            <pc:docMk/>
            <pc:sldMk cId="3301560021" sldId="339"/>
            <ac:spMk id="2" creationId="{DC16EF74-143E-DAD0-8BCE-C61955120291}"/>
          </ac:spMkLst>
        </pc:spChg>
        <pc:spChg chg="mod">
          <ac:chgData name="Wilkinson, Ulises" userId="aece8d85-eb83-4e23-bf28-c30077cba893" providerId="ADAL" clId="{884F47B1-B553-4192-9126-1C112833296C}" dt="2025-12-05T00:08:32.051" v="8" actId="255"/>
          <ac:spMkLst>
            <pc:docMk/>
            <pc:sldMk cId="3301560021" sldId="339"/>
            <ac:spMk id="3" creationId="{52488308-4F26-DB64-F28B-5FAE1A0D993E}"/>
          </ac:spMkLst>
        </pc:spChg>
      </pc:sldChg>
      <pc:sldChg chg="modSp mod">
        <pc:chgData name="Wilkinson, Ulises" userId="aece8d85-eb83-4e23-bf28-c30077cba893" providerId="ADAL" clId="{884F47B1-B553-4192-9126-1C112833296C}" dt="2025-12-05T00:08:54.093" v="10" actId="255"/>
        <pc:sldMkLst>
          <pc:docMk/>
          <pc:sldMk cId="3201968540" sldId="340"/>
        </pc:sldMkLst>
        <pc:spChg chg="mod">
          <ac:chgData name="Wilkinson, Ulises" userId="aece8d85-eb83-4e23-bf28-c30077cba893" providerId="ADAL" clId="{884F47B1-B553-4192-9126-1C112833296C}" dt="2025-12-05T00:08:45.607" v="9" actId="255"/>
          <ac:spMkLst>
            <pc:docMk/>
            <pc:sldMk cId="3201968540" sldId="340"/>
            <ac:spMk id="3" creationId="{CD019BFF-4ED0-C81E-3141-6FD2B967D594}"/>
          </ac:spMkLst>
        </pc:spChg>
        <pc:spChg chg="mod">
          <ac:chgData name="Wilkinson, Ulises" userId="aece8d85-eb83-4e23-bf28-c30077cba893" providerId="ADAL" clId="{884F47B1-B553-4192-9126-1C112833296C}" dt="2025-12-05T00:08:54.093" v="10" actId="255"/>
          <ac:spMkLst>
            <pc:docMk/>
            <pc:sldMk cId="3201968540" sldId="340"/>
            <ac:spMk id="5" creationId="{97F1B849-FCF1-35C8-33AE-782AD12A50CD}"/>
          </ac:spMkLst>
        </pc:spChg>
      </pc:sldChg>
      <pc:sldChg chg="modSp mod">
        <pc:chgData name="Wilkinson, Ulises" userId="aece8d85-eb83-4e23-bf28-c30077cba893" providerId="ADAL" clId="{884F47B1-B553-4192-9126-1C112833296C}" dt="2025-12-05T00:09:46.758" v="21" actId="114"/>
        <pc:sldMkLst>
          <pc:docMk/>
          <pc:sldMk cId="369712763" sldId="341"/>
        </pc:sldMkLst>
        <pc:spChg chg="mod">
          <ac:chgData name="Wilkinson, Ulises" userId="aece8d85-eb83-4e23-bf28-c30077cba893" providerId="ADAL" clId="{884F47B1-B553-4192-9126-1C112833296C}" dt="2025-12-05T00:09:22.501" v="13" actId="27636"/>
          <ac:spMkLst>
            <pc:docMk/>
            <pc:sldMk cId="369712763" sldId="341"/>
            <ac:spMk id="2" creationId="{84BFAC29-EF51-C89D-4D0A-E092BF6D9DC9}"/>
          </ac:spMkLst>
        </pc:spChg>
        <pc:spChg chg="mod">
          <ac:chgData name="Wilkinson, Ulises" userId="aece8d85-eb83-4e23-bf28-c30077cba893" providerId="ADAL" clId="{884F47B1-B553-4192-9126-1C112833296C}" dt="2025-12-05T00:09:46.758" v="21" actId="114"/>
          <ac:spMkLst>
            <pc:docMk/>
            <pc:sldMk cId="369712763" sldId="341"/>
            <ac:spMk id="3" creationId="{B8FD51CF-8891-4238-A8FD-8B05D72CBC10}"/>
          </ac:spMkLst>
        </pc:spChg>
      </pc:sldChg>
      <pc:sldChg chg="modSp mod">
        <pc:chgData name="Wilkinson, Ulises" userId="aece8d85-eb83-4e23-bf28-c30077cba893" providerId="ADAL" clId="{884F47B1-B553-4192-9126-1C112833296C}" dt="2025-12-05T00:10:15.204" v="27" actId="255"/>
        <pc:sldMkLst>
          <pc:docMk/>
          <pc:sldMk cId="1995423365" sldId="345"/>
        </pc:sldMkLst>
        <pc:spChg chg="mod">
          <ac:chgData name="Wilkinson, Ulises" userId="aece8d85-eb83-4e23-bf28-c30077cba893" providerId="ADAL" clId="{884F47B1-B553-4192-9126-1C112833296C}" dt="2025-12-05T00:10:15.204" v="27" actId="255"/>
          <ac:spMkLst>
            <pc:docMk/>
            <pc:sldMk cId="1995423365" sldId="345"/>
            <ac:spMk id="2" creationId="{CD3D6B26-4C7A-87DA-1AEA-78095D20F5A7}"/>
          </ac:spMkLst>
        </pc:spChg>
      </pc:sldChg>
      <pc:sldChg chg="modSp">
        <pc:chgData name="Wilkinson, Ulises" userId="aece8d85-eb83-4e23-bf28-c30077cba893" providerId="ADAL" clId="{884F47B1-B553-4192-9126-1C112833296C}" dt="2025-12-05T00:10:52.778" v="33" actId="5793"/>
        <pc:sldMkLst>
          <pc:docMk/>
          <pc:sldMk cId="1937073293" sldId="346"/>
        </pc:sldMkLst>
        <pc:graphicFrameChg chg="mod">
          <ac:chgData name="Wilkinson, Ulises" userId="aece8d85-eb83-4e23-bf28-c30077cba893" providerId="ADAL" clId="{884F47B1-B553-4192-9126-1C112833296C}" dt="2025-12-05T00:10:52.778" v="33" actId="5793"/>
          <ac:graphicFrameMkLst>
            <pc:docMk/>
            <pc:sldMk cId="1937073293" sldId="346"/>
            <ac:graphicFrameMk id="3" creationId="{294C2E97-AB08-41C7-93D4-7C3B8FF710B8}"/>
          </ac:graphicFrameMkLst>
        </pc:graphicFrameChg>
      </pc:sldChg>
      <pc:sldChg chg="modSp">
        <pc:chgData name="Wilkinson, Ulises" userId="aece8d85-eb83-4e23-bf28-c30077cba893" providerId="ADAL" clId="{884F47B1-B553-4192-9126-1C112833296C}" dt="2025-12-05T00:11:19.800" v="34" actId="20577"/>
        <pc:sldMkLst>
          <pc:docMk/>
          <pc:sldMk cId="3176057889" sldId="348"/>
        </pc:sldMkLst>
        <pc:graphicFrameChg chg="mod">
          <ac:chgData name="Wilkinson, Ulises" userId="aece8d85-eb83-4e23-bf28-c30077cba893" providerId="ADAL" clId="{884F47B1-B553-4192-9126-1C112833296C}" dt="2025-12-05T00:11:19.800" v="34" actId="20577"/>
          <ac:graphicFrameMkLst>
            <pc:docMk/>
            <pc:sldMk cId="3176057889" sldId="348"/>
            <ac:graphicFrameMk id="5" creationId="{04F5D686-A3FB-F631-B6A7-209D07AA4168}"/>
          </ac:graphicFrameMkLst>
        </pc:graphicFrameChg>
      </pc:sldChg>
      <pc:sldChg chg="modSp">
        <pc:chgData name="Wilkinson, Ulises" userId="aece8d85-eb83-4e23-bf28-c30077cba893" providerId="ADAL" clId="{884F47B1-B553-4192-9126-1C112833296C}" dt="2025-12-05T00:12:03.632" v="35" actId="20577"/>
        <pc:sldMkLst>
          <pc:docMk/>
          <pc:sldMk cId="2556723096" sldId="350"/>
        </pc:sldMkLst>
        <pc:graphicFrameChg chg="mod">
          <ac:chgData name="Wilkinson, Ulises" userId="aece8d85-eb83-4e23-bf28-c30077cba893" providerId="ADAL" clId="{884F47B1-B553-4192-9126-1C112833296C}" dt="2025-12-05T00:12:03.632" v="35" actId="20577"/>
          <ac:graphicFrameMkLst>
            <pc:docMk/>
            <pc:sldMk cId="2556723096" sldId="350"/>
            <ac:graphicFrameMk id="3" creationId="{97BC70A5-79BE-A45B-BFFC-7C5002D31508}"/>
          </ac:graphicFrameMkLst>
        </pc:graphicFrameChg>
      </pc:sldChg>
      <pc:sldChg chg="modSp mod">
        <pc:chgData name="Wilkinson, Ulises" userId="aece8d85-eb83-4e23-bf28-c30077cba893" providerId="ADAL" clId="{884F47B1-B553-4192-9126-1C112833296C}" dt="2025-12-05T00:10:31.721" v="31" actId="255"/>
        <pc:sldMkLst>
          <pc:docMk/>
          <pc:sldMk cId="982740499" sldId="354"/>
        </pc:sldMkLst>
        <pc:spChg chg="mod">
          <ac:chgData name="Wilkinson, Ulises" userId="aece8d85-eb83-4e23-bf28-c30077cba893" providerId="ADAL" clId="{884F47B1-B553-4192-9126-1C112833296C}" dt="2025-12-05T00:10:31.721" v="31" actId="255"/>
          <ac:spMkLst>
            <pc:docMk/>
            <pc:sldMk cId="982740499" sldId="354"/>
            <ac:spMk id="2" creationId="{C7652B58-D82F-F93C-B957-52169FB3A122}"/>
          </ac:spMkLst>
        </pc:spChg>
      </pc:sldChg>
      <pc:sldChg chg="modSp mod">
        <pc:chgData name="Wilkinson, Ulises" userId="aece8d85-eb83-4e23-bf28-c30077cba893" providerId="ADAL" clId="{884F47B1-B553-4192-9126-1C112833296C}" dt="2025-12-05T00:12:53.249" v="42" actId="255"/>
        <pc:sldMkLst>
          <pc:docMk/>
          <pc:sldMk cId="4060520626" sldId="355"/>
        </pc:sldMkLst>
        <pc:spChg chg="mod">
          <ac:chgData name="Wilkinson, Ulises" userId="aece8d85-eb83-4e23-bf28-c30077cba893" providerId="ADAL" clId="{884F47B1-B553-4192-9126-1C112833296C}" dt="2025-12-05T00:12:26.005" v="36" actId="27636"/>
          <ac:spMkLst>
            <pc:docMk/>
            <pc:sldMk cId="4060520626" sldId="355"/>
            <ac:spMk id="2" creationId="{73D4E5D9-155A-5BF5-036A-B7822BDCD423}"/>
          </ac:spMkLst>
        </pc:spChg>
        <pc:spChg chg="mod">
          <ac:chgData name="Wilkinson, Ulises" userId="aece8d85-eb83-4e23-bf28-c30077cba893" providerId="ADAL" clId="{884F47B1-B553-4192-9126-1C112833296C}" dt="2025-12-05T00:12:53.249" v="42" actId="255"/>
          <ac:spMkLst>
            <pc:docMk/>
            <pc:sldMk cId="4060520626" sldId="355"/>
            <ac:spMk id="3" creationId="{4386829A-1DEE-C7BC-F656-4E5508E021FC}"/>
          </ac:spMkLst>
        </pc:spChg>
      </pc:sldChg>
      <pc:sldChg chg="modSp mod">
        <pc:chgData name="Wilkinson, Ulises" userId="aece8d85-eb83-4e23-bf28-c30077cba893" providerId="ADAL" clId="{884F47B1-B553-4192-9126-1C112833296C}" dt="2025-12-05T00:13:31.040" v="44" actId="115"/>
        <pc:sldMkLst>
          <pc:docMk/>
          <pc:sldMk cId="3634401770" sldId="356"/>
        </pc:sldMkLst>
        <pc:spChg chg="mod">
          <ac:chgData name="Wilkinson, Ulises" userId="aece8d85-eb83-4e23-bf28-c30077cba893" providerId="ADAL" clId="{884F47B1-B553-4192-9126-1C112833296C}" dt="2025-12-05T00:13:31.040" v="44" actId="115"/>
          <ac:spMkLst>
            <pc:docMk/>
            <pc:sldMk cId="3634401770" sldId="356"/>
            <ac:spMk id="3" creationId="{2F9A9063-18CB-BD60-0726-8492985539C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2400" b="1" dirty="0"/>
              <a:t>Principales Estados productores de algodón de EE. UU., 2018 – 2020</a:t>
            </a:r>
          </a:p>
          <a:p>
            <a:pPr>
              <a:defRPr/>
            </a:pPr>
            <a:r>
              <a:rPr lang="es-ES" sz="1800" dirty="0"/>
              <a:t>Fardos de algodón producidos por millón</a:t>
            </a:r>
            <a:endParaRPr lang="en-US" sz="1800" dirty="0"/>
          </a:p>
        </c:rich>
      </c:tx>
      <c:layout>
        <c:manualLayout>
          <c:xMode val="edge"/>
          <c:yMode val="edge"/>
          <c:x val="0.11624810864882558"/>
          <c:y val="2.3519399426017893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bg1">
                <a:lumMod val="85000"/>
              </a:schemeClr>
            </a:solidFill>
            <a:ln w="28575">
              <a:solidFill>
                <a:schemeClr val="tx1"/>
              </a:solidFill>
            </a:ln>
            <a:effectLst/>
          </c:spPr>
          <c:invertIfNegative val="0"/>
          <c:cat>
            <c:strRef>
              <c:f>Sheet1!$A$2:$A$5</c:f>
              <c:strCache>
                <c:ptCount val="4"/>
                <c:pt idx="0">
                  <c:v>Texas</c:v>
                </c:pt>
                <c:pt idx="1">
                  <c:v>Georgia</c:v>
                </c:pt>
                <c:pt idx="2">
                  <c:v>Mississippi</c:v>
                </c:pt>
                <c:pt idx="3">
                  <c:v>Arkansas</c:v>
                </c:pt>
              </c:strCache>
            </c:strRef>
          </c:cat>
          <c:val>
            <c:numRef>
              <c:f>Sheet1!$B$2:$B$5</c:f>
              <c:numCache>
                <c:formatCode>General</c:formatCode>
                <c:ptCount val="4"/>
                <c:pt idx="0">
                  <c:v>6.9</c:v>
                </c:pt>
                <c:pt idx="1">
                  <c:v>2</c:v>
                </c:pt>
                <c:pt idx="2">
                  <c:v>1.5</c:v>
                </c:pt>
                <c:pt idx="3">
                  <c:v>1.3</c:v>
                </c:pt>
              </c:numCache>
            </c:numRef>
          </c:val>
          <c:extLst>
            <c:ext xmlns:c16="http://schemas.microsoft.com/office/drawing/2014/chart" uri="{C3380CC4-5D6E-409C-BE32-E72D297353CC}">
              <c16:uniqueId val="{00000000-4C78-41BE-A2EC-08C83F17B497}"/>
            </c:ext>
          </c:extLst>
        </c:ser>
        <c:ser>
          <c:idx val="1"/>
          <c:order val="1"/>
          <c:tx>
            <c:strRef>
              <c:f>Sheet1!$C$1</c:f>
              <c:strCache>
                <c:ptCount val="1"/>
                <c:pt idx="0">
                  <c:v>2019</c:v>
                </c:pt>
              </c:strCache>
            </c:strRef>
          </c:tx>
          <c:spPr>
            <a:solidFill>
              <a:schemeClr val="bg1">
                <a:lumMod val="65000"/>
              </a:schemeClr>
            </a:solidFill>
            <a:ln w="28575">
              <a:solidFill>
                <a:schemeClr val="tx1"/>
              </a:solidFill>
            </a:ln>
            <a:effectLst/>
          </c:spPr>
          <c:invertIfNegative val="0"/>
          <c:cat>
            <c:strRef>
              <c:f>Sheet1!$A$2:$A$5</c:f>
              <c:strCache>
                <c:ptCount val="4"/>
                <c:pt idx="0">
                  <c:v>Texas</c:v>
                </c:pt>
                <c:pt idx="1">
                  <c:v>Georgia</c:v>
                </c:pt>
                <c:pt idx="2">
                  <c:v>Mississippi</c:v>
                </c:pt>
                <c:pt idx="3">
                  <c:v>Arkansas</c:v>
                </c:pt>
              </c:strCache>
            </c:strRef>
          </c:cat>
          <c:val>
            <c:numRef>
              <c:f>Sheet1!$C$2:$C$5</c:f>
              <c:numCache>
                <c:formatCode>General</c:formatCode>
                <c:ptCount val="4"/>
                <c:pt idx="0">
                  <c:v>6.3</c:v>
                </c:pt>
                <c:pt idx="1">
                  <c:v>2.9</c:v>
                </c:pt>
                <c:pt idx="2">
                  <c:v>1.6</c:v>
                </c:pt>
                <c:pt idx="3">
                  <c:v>1.6</c:v>
                </c:pt>
              </c:numCache>
            </c:numRef>
          </c:val>
          <c:extLst>
            <c:ext xmlns:c16="http://schemas.microsoft.com/office/drawing/2014/chart" uri="{C3380CC4-5D6E-409C-BE32-E72D297353CC}">
              <c16:uniqueId val="{00000001-4C78-41BE-A2EC-08C83F17B497}"/>
            </c:ext>
          </c:extLst>
        </c:ser>
        <c:ser>
          <c:idx val="2"/>
          <c:order val="2"/>
          <c:tx>
            <c:strRef>
              <c:f>Sheet1!$D$1</c:f>
              <c:strCache>
                <c:ptCount val="1"/>
                <c:pt idx="0">
                  <c:v>2020</c:v>
                </c:pt>
              </c:strCache>
            </c:strRef>
          </c:tx>
          <c:spPr>
            <a:solidFill>
              <a:schemeClr val="tx1">
                <a:lumMod val="85000"/>
                <a:lumOff val="15000"/>
              </a:schemeClr>
            </a:solidFill>
            <a:ln>
              <a:noFill/>
            </a:ln>
            <a:effectLst/>
          </c:spPr>
          <c:invertIfNegative val="0"/>
          <c:cat>
            <c:strRef>
              <c:f>Sheet1!$A$2:$A$5</c:f>
              <c:strCache>
                <c:ptCount val="4"/>
                <c:pt idx="0">
                  <c:v>Texas</c:v>
                </c:pt>
                <c:pt idx="1">
                  <c:v>Georgia</c:v>
                </c:pt>
                <c:pt idx="2">
                  <c:v>Mississippi</c:v>
                </c:pt>
                <c:pt idx="3">
                  <c:v>Arkansas</c:v>
                </c:pt>
              </c:strCache>
            </c:strRef>
          </c:cat>
          <c:val>
            <c:numRef>
              <c:f>Sheet1!$D$2:$D$5</c:f>
              <c:numCache>
                <c:formatCode>General</c:formatCode>
                <c:ptCount val="4"/>
                <c:pt idx="0">
                  <c:v>6</c:v>
                </c:pt>
                <c:pt idx="1">
                  <c:v>2.6</c:v>
                </c:pt>
                <c:pt idx="2">
                  <c:v>1.4</c:v>
                </c:pt>
                <c:pt idx="3">
                  <c:v>1.5</c:v>
                </c:pt>
              </c:numCache>
            </c:numRef>
          </c:val>
          <c:extLst>
            <c:ext xmlns:c16="http://schemas.microsoft.com/office/drawing/2014/chart" uri="{C3380CC4-5D6E-409C-BE32-E72D297353CC}">
              <c16:uniqueId val="{00000002-4C78-41BE-A2EC-08C83F17B497}"/>
            </c:ext>
          </c:extLst>
        </c:ser>
        <c:dLbls>
          <c:showLegendKey val="0"/>
          <c:showVal val="0"/>
          <c:showCatName val="0"/>
          <c:showSerName val="0"/>
          <c:showPercent val="0"/>
          <c:showBubbleSize val="0"/>
        </c:dLbls>
        <c:gapWidth val="219"/>
        <c:overlap val="-27"/>
        <c:axId val="1880800447"/>
        <c:axId val="1880800927"/>
      </c:barChart>
      <c:catAx>
        <c:axId val="18808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0800927"/>
        <c:crosses val="autoZero"/>
        <c:auto val="1"/>
        <c:lblAlgn val="ctr"/>
        <c:lblOffset val="100"/>
        <c:noMultiLvlLbl val="0"/>
      </c:catAx>
      <c:valAx>
        <c:axId val="188080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0800447"/>
        <c:crosses val="autoZero"/>
        <c:crossBetween val="between"/>
      </c:valAx>
      <c:spPr>
        <a:noFill/>
        <a:ln>
          <a:noFill/>
        </a:ln>
        <a:effectLst/>
      </c:spPr>
    </c:plotArea>
    <c:legend>
      <c:legendPos val="b"/>
      <c:layout>
        <c:manualLayout>
          <c:xMode val="edge"/>
          <c:yMode val="edge"/>
          <c:x val="0.31829523162041579"/>
          <c:y val="0.94780788797728655"/>
          <c:w val="0.36648354038049064"/>
          <c:h val="4.37503100393972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2400" baseline="0" dirty="0"/>
              <a:t>Los 5 productos agrícolas más rentables</a:t>
            </a:r>
          </a:p>
          <a:p>
            <a:pPr>
              <a:defRPr/>
            </a:pPr>
            <a:r>
              <a:rPr lang="en-US" sz="2000" baseline="0" dirty="0"/>
              <a:t>Texas, 2021</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34223854327291"/>
          <c:y val="0.144610759714977"/>
          <c:w val="0.72786400763148085"/>
          <c:h val="0.7082195696165674"/>
        </c:manualLayout>
      </c:layout>
      <c:barChart>
        <c:barDir val="bar"/>
        <c:grouping val="clustered"/>
        <c:varyColors val="0"/>
        <c:ser>
          <c:idx val="0"/>
          <c:order val="0"/>
          <c:tx>
            <c:strRef>
              <c:f>Sheet1!$B$1</c:f>
              <c:strCache>
                <c:ptCount val="1"/>
                <c:pt idx="0">
                  <c:v>Share of Total Texas Receipts</c:v>
                </c:pt>
              </c:strCache>
            </c:strRef>
          </c:tx>
          <c:spPr>
            <a:solidFill>
              <a:sysClr val="windowText" lastClr="000000">
                <a:lumMod val="85000"/>
                <a:lumOff val="15000"/>
              </a:sysClr>
            </a:solidFill>
            <a:ln>
              <a:noFill/>
            </a:ln>
            <a:effectLst/>
          </c:spPr>
          <c:invertIfNegative val="0"/>
          <c:cat>
            <c:strRef>
              <c:f>Sheet1!$A$2:$A$5</c:f>
              <c:strCache>
                <c:ptCount val="4"/>
                <c:pt idx="0">
                  <c:v>Cotton</c:v>
                </c:pt>
                <c:pt idx="1">
                  <c:v>Broilers (Chickens)</c:v>
                </c:pt>
                <c:pt idx="2">
                  <c:v>Dairy Products, Milk</c:v>
                </c:pt>
                <c:pt idx="3">
                  <c:v>Cattle and Calves</c:v>
                </c:pt>
              </c:strCache>
            </c:strRef>
          </c:cat>
          <c:val>
            <c:numRef>
              <c:f>Sheet1!$B$2:$B$5</c:f>
              <c:numCache>
                <c:formatCode>0%</c:formatCode>
                <c:ptCount val="4"/>
                <c:pt idx="0">
                  <c:v>9.9000000000000005E-2</c:v>
                </c:pt>
                <c:pt idx="1">
                  <c:v>0.1</c:v>
                </c:pt>
                <c:pt idx="2">
                  <c:v>0.12</c:v>
                </c:pt>
                <c:pt idx="3">
                  <c:v>0.4</c:v>
                </c:pt>
              </c:numCache>
            </c:numRef>
          </c:val>
          <c:extLst>
            <c:ext xmlns:c16="http://schemas.microsoft.com/office/drawing/2014/chart" uri="{C3380CC4-5D6E-409C-BE32-E72D297353CC}">
              <c16:uniqueId val="{00000000-F2EB-4CDF-99D0-2FE1579BB178}"/>
            </c:ext>
          </c:extLst>
        </c:ser>
        <c:ser>
          <c:idx val="1"/>
          <c:order val="1"/>
          <c:tx>
            <c:strRef>
              <c:f>Sheet1!$C$1</c:f>
              <c:strCache>
                <c:ptCount val="1"/>
                <c:pt idx="0">
                  <c:v>Share of U.S. Receipts</c:v>
                </c:pt>
              </c:strCache>
            </c:strRef>
          </c:tx>
          <c:spPr>
            <a:solidFill>
              <a:sysClr val="window" lastClr="FFFFFF">
                <a:lumMod val="75000"/>
              </a:sysClr>
            </a:solidFill>
            <a:ln w="28575">
              <a:solidFill>
                <a:sysClr val="windowText" lastClr="000000"/>
              </a:solidFill>
            </a:ln>
            <a:effectLst/>
          </c:spPr>
          <c:invertIfNegative val="0"/>
          <c:cat>
            <c:strRef>
              <c:f>Sheet1!$A$2:$A$5</c:f>
              <c:strCache>
                <c:ptCount val="4"/>
                <c:pt idx="0">
                  <c:v>Cotton</c:v>
                </c:pt>
                <c:pt idx="1">
                  <c:v>Broilers (Chickens)</c:v>
                </c:pt>
                <c:pt idx="2">
                  <c:v>Dairy Products, Milk</c:v>
                </c:pt>
                <c:pt idx="3">
                  <c:v>Cattle and Calves</c:v>
                </c:pt>
              </c:strCache>
            </c:strRef>
          </c:cat>
          <c:val>
            <c:numRef>
              <c:f>Sheet1!$C$2:$C$5</c:f>
              <c:numCache>
                <c:formatCode>0%</c:formatCode>
                <c:ptCount val="4"/>
                <c:pt idx="0">
                  <c:v>0.39</c:v>
                </c:pt>
                <c:pt idx="1">
                  <c:v>0.08</c:v>
                </c:pt>
                <c:pt idx="2">
                  <c:v>7.0000000000000007E-2</c:v>
                </c:pt>
                <c:pt idx="3">
                  <c:v>0.14000000000000001</c:v>
                </c:pt>
              </c:numCache>
            </c:numRef>
          </c:val>
          <c:extLst>
            <c:ext xmlns:c16="http://schemas.microsoft.com/office/drawing/2014/chart" uri="{C3380CC4-5D6E-409C-BE32-E72D297353CC}">
              <c16:uniqueId val="{00000001-F2EB-4CDF-99D0-2FE1579BB178}"/>
            </c:ext>
          </c:extLst>
        </c:ser>
        <c:dLbls>
          <c:showLegendKey val="0"/>
          <c:showVal val="0"/>
          <c:showCatName val="0"/>
          <c:showSerName val="0"/>
          <c:showPercent val="0"/>
          <c:showBubbleSize val="0"/>
        </c:dLbls>
        <c:gapWidth val="182"/>
        <c:axId val="665495535"/>
        <c:axId val="665496015"/>
      </c:barChart>
      <c:catAx>
        <c:axId val="665495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5496015"/>
        <c:crosses val="autoZero"/>
        <c:auto val="1"/>
        <c:lblAlgn val="ctr"/>
        <c:lblOffset val="100"/>
        <c:noMultiLvlLbl val="0"/>
      </c:catAx>
      <c:valAx>
        <c:axId val="6654960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5495535"/>
        <c:crosses val="autoZero"/>
        <c:crossBetween val="between"/>
      </c:valAx>
      <c:spPr>
        <a:noFill/>
        <a:ln>
          <a:noFill/>
        </a:ln>
        <a:effectLst/>
      </c:spPr>
    </c:plotArea>
    <c:legend>
      <c:legendPos val="b"/>
      <c:layout>
        <c:manualLayout>
          <c:xMode val="edge"/>
          <c:yMode val="edge"/>
          <c:x val="0.15000213161078232"/>
          <c:y val="0.92090994489705957"/>
          <c:w val="0.6999957367784353"/>
          <c:h val="7.9090055102940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2400" b="1" dirty="0"/>
              <a:t>Algodón plantado y cosecha en Texas</a:t>
            </a:r>
            <a:r>
              <a:rPr lang="en-US" sz="2400" b="1" baseline="0" dirty="0"/>
              <a:t>: 2017 - 2022</a:t>
            </a:r>
          </a:p>
          <a:p>
            <a:pPr>
              <a:defRPr/>
            </a:pPr>
            <a:r>
              <a:rPr lang="es-ES" sz="1800" baseline="0" dirty="0"/>
              <a:t>Medido por el número de libras por acre
(Por ejemplo: 700 = 700 libras por acre)</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706552411836483E-2"/>
          <c:y val="0.28185504308160164"/>
          <c:w val="0.91190782057082687"/>
          <c:h val="0.55872427375873501"/>
        </c:manualLayout>
      </c:layout>
      <c:lineChart>
        <c:grouping val="standard"/>
        <c:varyColors val="0"/>
        <c:ser>
          <c:idx val="0"/>
          <c:order val="0"/>
          <c:tx>
            <c:strRef>
              <c:f>Sheet1!$B$1</c:f>
              <c:strCache>
                <c:ptCount val="1"/>
                <c:pt idx="0">
                  <c:v>Cotton Planted</c:v>
                </c:pt>
              </c:strCache>
            </c:strRef>
          </c:tx>
          <c:spPr>
            <a:ln w="28575"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700</c:v>
                </c:pt>
                <c:pt idx="1">
                  <c:v>790</c:v>
                </c:pt>
                <c:pt idx="2">
                  <c:v>710</c:v>
                </c:pt>
                <c:pt idx="3">
                  <c:v>690</c:v>
                </c:pt>
                <c:pt idx="4">
                  <c:v>640</c:v>
                </c:pt>
                <c:pt idx="5">
                  <c:v>790</c:v>
                </c:pt>
              </c:numCache>
            </c:numRef>
          </c:val>
          <c:smooth val="0"/>
          <c:extLst>
            <c:ext xmlns:c16="http://schemas.microsoft.com/office/drawing/2014/chart" uri="{C3380CC4-5D6E-409C-BE32-E72D297353CC}">
              <c16:uniqueId val="{00000000-2C18-49A1-B017-4B302A3D44C5}"/>
            </c:ext>
          </c:extLst>
        </c:ser>
        <c:ser>
          <c:idx val="1"/>
          <c:order val="1"/>
          <c:tx>
            <c:strRef>
              <c:f>Sheet1!$C$1</c:f>
              <c:strCache>
                <c:ptCount val="1"/>
                <c:pt idx="0">
                  <c:v>Cotton Harvested</c:v>
                </c:pt>
              </c:strCache>
            </c:strRef>
          </c:tx>
          <c:spPr>
            <a:ln w="28575" cap="rnd">
              <a:solidFill>
                <a:schemeClr val="accent2"/>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General</c:formatCode>
                <c:ptCount val="6"/>
                <c:pt idx="0">
                  <c:v>560</c:v>
                </c:pt>
                <c:pt idx="1">
                  <c:v>420</c:v>
                </c:pt>
                <c:pt idx="2">
                  <c:v>510</c:v>
                </c:pt>
                <c:pt idx="3">
                  <c:v>310</c:v>
                </c:pt>
                <c:pt idx="4">
                  <c:v>560</c:v>
                </c:pt>
                <c:pt idx="5">
                  <c:v>200</c:v>
                </c:pt>
              </c:numCache>
            </c:numRef>
          </c:val>
          <c:smooth val="0"/>
          <c:extLst>
            <c:ext xmlns:c16="http://schemas.microsoft.com/office/drawing/2014/chart" uri="{C3380CC4-5D6E-409C-BE32-E72D297353CC}">
              <c16:uniqueId val="{00000001-2C18-49A1-B017-4B302A3D44C5}"/>
            </c:ext>
          </c:extLst>
        </c:ser>
        <c:dLbls>
          <c:showLegendKey val="0"/>
          <c:showVal val="0"/>
          <c:showCatName val="0"/>
          <c:showSerName val="0"/>
          <c:showPercent val="0"/>
          <c:showBubbleSize val="0"/>
        </c:dLbls>
        <c:smooth val="0"/>
        <c:axId val="1146572159"/>
        <c:axId val="1146572639"/>
      </c:lineChart>
      <c:catAx>
        <c:axId val="114657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2639"/>
        <c:crosses val="autoZero"/>
        <c:auto val="1"/>
        <c:lblAlgn val="ctr"/>
        <c:lblOffset val="100"/>
        <c:noMultiLvlLbl val="0"/>
      </c:catAx>
      <c:valAx>
        <c:axId val="114657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3000" b="1" dirty="0"/>
              <a:t>Condiciones históricas de sequía en Texas</a:t>
            </a:r>
          </a:p>
          <a:p>
            <a:pPr>
              <a:defRPr/>
            </a:pPr>
            <a:r>
              <a:rPr lang="es-ES" sz="2000" b="0" i="1" baseline="0" dirty="0"/>
              <a:t>El gráfico muestra el porcentaje de tierras afectadas en todo el estado</a:t>
            </a:r>
            <a:endParaRPr lang="en-US" sz="1800" b="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314994781369948E-2"/>
          <c:y val="8.6348100223410565E-2"/>
          <c:w val="0.89831396998356738"/>
          <c:h val="0.74675421637579897"/>
        </c:manualLayout>
      </c:layout>
      <c:barChart>
        <c:barDir val="col"/>
        <c:grouping val="stacked"/>
        <c:varyColors val="0"/>
        <c:ser>
          <c:idx val="0"/>
          <c:order val="0"/>
          <c:tx>
            <c:strRef>
              <c:f>Sheet1!$B$1</c:f>
              <c:strCache>
                <c:ptCount val="1"/>
                <c:pt idx="0">
                  <c:v>Exceptional</c:v>
                </c:pt>
              </c:strCache>
            </c:strRef>
          </c:tx>
          <c:spPr>
            <a:solidFill>
              <a:sysClr val="windowText" lastClr="000000">
                <a:lumMod val="95000"/>
                <a:lumOff val="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Sheet1!$B$2:$B$7</c:f>
              <c:numCache>
                <c:formatCode>0%</c:formatCode>
                <c:ptCount val="6"/>
                <c:pt idx="0">
                  <c:v>0.05</c:v>
                </c:pt>
                <c:pt idx="1">
                  <c:v>0</c:v>
                </c:pt>
                <c:pt idx="2">
                  <c:v>0.02</c:v>
                </c:pt>
                <c:pt idx="3">
                  <c:v>0.15</c:v>
                </c:pt>
                <c:pt idx="4">
                  <c:v>0.2</c:v>
                </c:pt>
              </c:numCache>
            </c:numRef>
          </c:val>
          <c:extLst>
            <c:ext xmlns:c16="http://schemas.microsoft.com/office/drawing/2014/chart" uri="{C3380CC4-5D6E-409C-BE32-E72D297353CC}">
              <c16:uniqueId val="{00000000-0AE2-4FD2-927D-638C7AE54218}"/>
            </c:ext>
          </c:extLst>
        </c:ser>
        <c:ser>
          <c:idx val="1"/>
          <c:order val="1"/>
          <c:tx>
            <c:strRef>
              <c:f>Sheet1!$C$1</c:f>
              <c:strCache>
                <c:ptCount val="1"/>
                <c:pt idx="0">
                  <c:v>Extreme</c:v>
                </c:pt>
              </c:strCache>
            </c:strRef>
          </c:tx>
          <c:spPr>
            <a:solidFill>
              <a:sysClr val="windowText" lastClr="000000">
                <a:lumMod val="65000"/>
                <a:lumOff val="3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Sheet1!$C$2:$C$7</c:f>
              <c:numCache>
                <c:formatCode>0%</c:formatCode>
                <c:ptCount val="6"/>
                <c:pt idx="0">
                  <c:v>0.3</c:v>
                </c:pt>
                <c:pt idx="1">
                  <c:v>0</c:v>
                </c:pt>
                <c:pt idx="2">
                  <c:v>0.08</c:v>
                </c:pt>
                <c:pt idx="3">
                  <c:v>0.2</c:v>
                </c:pt>
                <c:pt idx="4">
                  <c:v>0.3</c:v>
                </c:pt>
              </c:numCache>
            </c:numRef>
          </c:val>
          <c:extLst>
            <c:ext xmlns:c16="http://schemas.microsoft.com/office/drawing/2014/chart" uri="{C3380CC4-5D6E-409C-BE32-E72D297353CC}">
              <c16:uniqueId val="{00000001-0AE2-4FD2-927D-638C7AE54218}"/>
            </c:ext>
          </c:extLst>
        </c:ser>
        <c:ser>
          <c:idx val="2"/>
          <c:order val="2"/>
          <c:tx>
            <c:strRef>
              <c:f>Sheet1!$D$1</c:f>
              <c:strCache>
                <c:ptCount val="1"/>
                <c:pt idx="0">
                  <c:v>Severe</c:v>
                </c:pt>
              </c:strCache>
            </c:strRef>
          </c:tx>
          <c:spPr>
            <a:solidFill>
              <a:sysClr val="window" lastClr="FFFFFF">
                <a:lumMod val="6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Sheet1!$D$2:$D$7</c:f>
              <c:numCache>
                <c:formatCode>0%</c:formatCode>
                <c:ptCount val="6"/>
                <c:pt idx="0">
                  <c:v>0.2</c:v>
                </c:pt>
                <c:pt idx="1">
                  <c:v>0.03</c:v>
                </c:pt>
                <c:pt idx="2">
                  <c:v>0.2</c:v>
                </c:pt>
                <c:pt idx="3">
                  <c:v>0.2</c:v>
                </c:pt>
                <c:pt idx="4">
                  <c:v>0.2</c:v>
                </c:pt>
              </c:numCache>
            </c:numRef>
          </c:val>
          <c:extLst>
            <c:ext xmlns:c16="http://schemas.microsoft.com/office/drawing/2014/chart" uri="{C3380CC4-5D6E-409C-BE32-E72D297353CC}">
              <c16:uniqueId val="{00000002-0AE2-4FD2-927D-638C7AE54218}"/>
            </c:ext>
          </c:extLst>
        </c:ser>
        <c:ser>
          <c:idx val="3"/>
          <c:order val="3"/>
          <c:tx>
            <c:strRef>
              <c:f>Sheet1!$E$1</c:f>
              <c:strCache>
                <c:ptCount val="1"/>
                <c:pt idx="0">
                  <c:v>Moderate</c:v>
                </c:pt>
              </c:strCache>
            </c:strRef>
          </c:tx>
          <c:spPr>
            <a:solidFill>
              <a:sysClr val="window" lastClr="FFFFFF">
                <a:lumMod val="85000"/>
              </a:sysClr>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Sheet1!$E$2:$E$7</c:f>
              <c:numCache>
                <c:formatCode>0%</c:formatCode>
                <c:ptCount val="6"/>
                <c:pt idx="0">
                  <c:v>0.1</c:v>
                </c:pt>
                <c:pt idx="1">
                  <c:v>0.15</c:v>
                </c:pt>
                <c:pt idx="2">
                  <c:v>0.2</c:v>
                </c:pt>
                <c:pt idx="3">
                  <c:v>0.3</c:v>
                </c:pt>
                <c:pt idx="4">
                  <c:v>0.2</c:v>
                </c:pt>
              </c:numCache>
            </c:numRef>
          </c:val>
          <c:extLst>
            <c:ext xmlns:c16="http://schemas.microsoft.com/office/drawing/2014/chart" uri="{C3380CC4-5D6E-409C-BE32-E72D297353CC}">
              <c16:uniqueId val="{00000003-0AE2-4FD2-927D-638C7AE54218}"/>
            </c:ext>
          </c:extLst>
        </c:ser>
        <c:ser>
          <c:idx val="4"/>
          <c:order val="4"/>
          <c:tx>
            <c:strRef>
              <c:f>Sheet1!$F$1</c:f>
              <c:strCache>
                <c:ptCount val="1"/>
                <c:pt idx="0">
                  <c:v>Abnormal</c:v>
                </c:pt>
              </c:strCache>
            </c:strRef>
          </c:tx>
          <c:spPr>
            <a:solidFill>
              <a:sysClr val="window" lastClr="FFFFFF"/>
            </a:solidFill>
            <a:ln w="19050">
              <a:solidFill>
                <a:sysClr val="windowText" lastClr="000000"/>
              </a:solidFill>
            </a:ln>
            <a:effectLst/>
          </c:spPr>
          <c:invertIfNegative val="0"/>
          <c:cat>
            <c:numRef>
              <c:f>Sheet1!$A$2:$A$7</c:f>
              <c:numCache>
                <c:formatCode>General</c:formatCode>
                <c:ptCount val="6"/>
                <c:pt idx="0">
                  <c:v>2018</c:v>
                </c:pt>
                <c:pt idx="1">
                  <c:v>2019</c:v>
                </c:pt>
                <c:pt idx="2">
                  <c:v>2020</c:v>
                </c:pt>
                <c:pt idx="3">
                  <c:v>2021</c:v>
                </c:pt>
                <c:pt idx="4">
                  <c:v>2022</c:v>
                </c:pt>
              </c:numCache>
            </c:numRef>
          </c:cat>
          <c:val>
            <c:numRef>
              <c:f>Sheet1!$F$2:$F$7</c:f>
              <c:numCache>
                <c:formatCode>0%</c:formatCode>
                <c:ptCount val="6"/>
                <c:pt idx="0">
                  <c:v>0.05</c:v>
                </c:pt>
                <c:pt idx="1">
                  <c:v>0.3</c:v>
                </c:pt>
                <c:pt idx="2">
                  <c:v>0.2</c:v>
                </c:pt>
                <c:pt idx="3">
                  <c:v>0.15</c:v>
                </c:pt>
                <c:pt idx="4">
                  <c:v>0.1</c:v>
                </c:pt>
              </c:numCache>
            </c:numRef>
          </c:val>
          <c:extLst>
            <c:ext xmlns:c16="http://schemas.microsoft.com/office/drawing/2014/chart" uri="{C3380CC4-5D6E-409C-BE32-E72D297353CC}">
              <c16:uniqueId val="{00000004-0AE2-4FD2-927D-638C7AE54218}"/>
            </c:ext>
          </c:extLst>
        </c:ser>
        <c:dLbls>
          <c:showLegendKey val="0"/>
          <c:showVal val="0"/>
          <c:showCatName val="0"/>
          <c:showSerName val="0"/>
          <c:showPercent val="0"/>
          <c:showBubbleSize val="0"/>
        </c:dLbls>
        <c:gapWidth val="150"/>
        <c:overlap val="100"/>
        <c:axId val="1146571679"/>
        <c:axId val="1206474768"/>
      </c:barChart>
      <c:catAx>
        <c:axId val="114657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6474768"/>
        <c:crosses val="autoZero"/>
        <c:auto val="1"/>
        <c:lblAlgn val="ctr"/>
        <c:lblOffset val="100"/>
        <c:noMultiLvlLbl val="0"/>
      </c:catAx>
      <c:valAx>
        <c:axId val="120647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46571679"/>
        <c:crosses val="autoZero"/>
        <c:crossBetween val="between"/>
      </c:valAx>
      <c:spPr>
        <a:noFill/>
        <a:ln>
          <a:noFill/>
        </a:ln>
        <a:effectLst/>
      </c:spPr>
    </c:plotArea>
    <c:legend>
      <c:legendPos val="b"/>
      <c:layout>
        <c:manualLayout>
          <c:xMode val="edge"/>
          <c:yMode val="edge"/>
          <c:x val="6.7831904326055167E-2"/>
          <c:y val="0.92632131775500182"/>
          <c:w val="0.85031319681220896"/>
          <c:h val="5.87662180972721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EB6A-6052-4A51-8E9B-547D75BFBCBD}"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F7F29-F19D-4369-A1D5-087984E0D925}" type="slidenum">
              <a:rPr lang="en-US" smtClean="0"/>
              <a:t>‹#›</a:t>
            </a:fld>
            <a:endParaRPr lang="en-US"/>
          </a:p>
        </p:txBody>
      </p:sp>
    </p:spTree>
    <p:extLst>
      <p:ext uri="{BB962C8B-B14F-4D97-AF65-F5344CB8AC3E}">
        <p14:creationId xmlns:p14="http://schemas.microsoft.com/office/powerpoint/2010/main" val="201935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531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usda.gov/topics/crops/cotton-and-wool/cotton-sector-at-a-gl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s.usda.gov/topics/crops/cotton-and-wool/cotton-sector-at-a-gl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ptroller.texas.gov/economy/fiscal-notes/archive/2022/oct/agriculture.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ss.usda.gov/Statistics_by_State/Texas/Publications/Current_News_Release/2023_Rls/tx-cotton-review-202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rought.gov/states/texa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Aerial view of a cotton picking harvester, during the Ernie Schirmer Farms cotton harvest which has family, fellow farmers, and workers banding together for the long days of work, in Batesville, TX, on August 23, 2020. Photos taken during visit by United States Department of Agriculture (USDA). USDA Photo and Media by Lance Cheung. U.S. Department of Agriculture. https://commons.wikimedia.org/wiki/File:Cotton_harvester_in_Batesville,_Texas_field_-_angle_view.jpg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[Many round bales of cotton at Selz Cotton Gin], photograph, Date Unknown; (</a:t>
            </a:r>
            <a:r>
              <a:rPr lang="en-US" b="0" i="0" u="none" strike="noStrike" dirty="0">
                <a:solidFill>
                  <a:srgbClr val="0277BD"/>
                </a:solidFill>
                <a:effectLst/>
                <a:latin typeface="Josefin Sans" pitchFamily="2" charset="0"/>
                <a:hlinkClick r:id="rId3"/>
              </a:rPr>
              <a:t>https://texashistory.unt.edu/ark:/67531/metapth25319/</a:t>
            </a:r>
            <a:r>
              <a:rPr lang="en-US" b="0" i="0" dirty="0">
                <a:solidFill>
                  <a:srgbClr val="757575"/>
                </a:solidFill>
                <a:effectLst/>
                <a:latin typeface="Josefin Sans" pitchFamily="2" charset="0"/>
              </a:rPr>
              <a:t>: accessed February 4,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Denton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61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USDA National Agricultural Statistics Service, </a:t>
            </a:r>
            <a:r>
              <a:rPr lang="en-US" sz="1800" i="1" dirty="0">
                <a:effectLst/>
                <a:latin typeface="Gotham Book"/>
                <a:ea typeface="Times New Roman" panose="02020603050405020304" pitchFamily="18" charset="0"/>
                <a:cs typeface="Times New Roman" panose="02020603050405020304" pitchFamily="18" charset="0"/>
              </a:rPr>
              <a:t>Crop Production </a:t>
            </a:r>
            <a:r>
              <a:rPr lang="en-US" sz="1800" dirty="0">
                <a:effectLst/>
                <a:latin typeface="Gotham Book"/>
                <a:ea typeface="Times New Roman" panose="02020603050405020304" pitchFamily="18" charset="0"/>
                <a:cs typeface="Times New Roman" panose="02020603050405020304" pitchFamily="18" charset="0"/>
              </a:rPr>
              <a:t>reports. January 8, 2025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https://www.ers.usda.gov/topics/crops/cotton-and-wool/cotton-sector-at-a-glance</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506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 Book"/>
                <a:ea typeface="Times New Roman" panose="02020603050405020304" pitchFamily="18" charset="0"/>
                <a:cs typeface="Times New Roman" panose="02020603050405020304" pitchFamily="18" charset="0"/>
              </a:rPr>
              <a:t>USDA National Agricultural Statistics Service, </a:t>
            </a:r>
            <a:r>
              <a:rPr lang="en-US" sz="1200" i="1" dirty="0">
                <a:effectLst/>
                <a:latin typeface="Gotham Book"/>
                <a:ea typeface="Times New Roman" panose="02020603050405020304" pitchFamily="18" charset="0"/>
                <a:cs typeface="Times New Roman" panose="02020603050405020304" pitchFamily="18" charset="0"/>
              </a:rPr>
              <a:t>Crop Production </a:t>
            </a:r>
            <a:r>
              <a:rPr lang="en-US" sz="1200" dirty="0">
                <a:effectLst/>
                <a:latin typeface="Gotham Book"/>
                <a:ea typeface="Times New Roman" panose="02020603050405020304" pitchFamily="18" charset="0"/>
                <a:cs typeface="Times New Roman" panose="02020603050405020304" pitchFamily="18" charset="0"/>
              </a:rPr>
              <a:t>reports. January 8, 2025 </a:t>
            </a:r>
            <a:r>
              <a:rPr lang="en-US" sz="12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https://www.ers.usda.gov/topics/crops/cotton-and-wool/cotton-sector-at-a-glance</a:t>
            </a:r>
            <a:r>
              <a:rPr lang="en-US" sz="1200" dirty="0">
                <a:effectLst/>
                <a:latin typeface="Gotham Book"/>
                <a:ea typeface="Times New Roman" panose="02020603050405020304" pitchFamily="18" charset="0"/>
                <a:cs typeface="Times New Roman" panose="02020603050405020304" pitchFamily="18" charset="0"/>
              </a:rPr>
              <a:t> </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56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 Department of Agriculture, Economic Research Service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Agriculture Industry Grows Texas</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798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U.S. Department of Agriculture National Agricultural Statistics Service, Annual Cotton Review, Monthly Crop Production Reports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Annual Cotton Review</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063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National Integrated Drought Information System, The National Oceanic and Atmospheric Administration.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Texas | Drought.gov</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3ED-DA2A-4DB3-869B-E64AAEE75C5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551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4932-ED30-0B8C-592E-CE1862AA4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C98CE-F072-2B99-65D7-0AA997A04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F4C17-56D5-D7DE-D61A-6340F244C898}"/>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965BF21E-188C-15F8-B1EC-3CE5DF2DD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1960-E027-63C1-48DE-84977779917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4884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DC0D-AE56-E491-0DF1-A0E99235D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A5F10-1147-254B-83D0-389EF45F6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A9844-9F59-C7ED-EE9B-6BF4997AD862}"/>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C9C5E004-0B52-CF57-5789-58AD2B447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6BE20-DAFC-997A-4B00-54ED86DCFB1B}"/>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03330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D7463-B26D-D7F1-ED0D-D7A2FC070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AC933-18AA-DABB-3815-BEA8A1E874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3C6C1-08C7-0751-420E-10D2235B8FDD}"/>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3A5BFCFE-0A53-8523-1D87-27FBBE2E3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79DCC-AE57-2FFF-F790-09F2943805D0}"/>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1544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1F6B-662D-4DAF-2B0B-F8B8479E2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77815-B0F8-27CB-F2C7-BA8007D2D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4AE93-14F9-10AA-3C9D-B5A875338F54}"/>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15372706-0D11-6DC4-835E-1151D6A6D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23550-6769-5C69-3B8D-B87290092F87}"/>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35328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4E3F-87F1-8383-ABE0-9A7BCC454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86031-EA23-309C-E713-E912838B6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8C9BC-BA15-13BB-4922-450FACFDC747}"/>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9A58CFC3-631E-1BAA-D0A5-C2BEB73ED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90B05-299B-F00A-8B2E-AC03C93E421F}"/>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09589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6FB2-2DCB-A38D-4195-D4579F64E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AAEB6-BCB6-57E0-5C04-06042AB08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B1B142-BC1B-8FF7-2E0C-FD350E497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E9C69-A320-BF85-405F-B27519533F9D}"/>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6" name="Footer Placeholder 5">
            <a:extLst>
              <a:ext uri="{FF2B5EF4-FFF2-40B4-BE49-F238E27FC236}">
                <a16:creationId xmlns:a16="http://schemas.microsoft.com/office/drawing/2014/main" id="{4D25D8ED-4FEA-CE5E-73C0-020F3E0A7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F821A-9F34-00A2-DE6E-B6C624F141EC}"/>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98560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ED61-C5AD-7D2B-AF13-B126474F7A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61C5E9-540E-22BE-8EDD-200AC9D9A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141A5-B391-B7CB-510C-99A56AE22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41F88-316B-38C5-FAC8-A354CCB20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D0CB4-3353-D2C5-E646-CAD40A7D6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0559A-BE28-7ED5-793B-2A9907B4E738}"/>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8" name="Footer Placeholder 7">
            <a:extLst>
              <a:ext uri="{FF2B5EF4-FFF2-40B4-BE49-F238E27FC236}">
                <a16:creationId xmlns:a16="http://schemas.microsoft.com/office/drawing/2014/main" id="{93CB06E2-6072-A603-7E9C-F2488F006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24B10E-2C7C-2147-BCB3-D700CC769961}"/>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17821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EE4B-556E-63C2-DD9F-327488E2E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716EE-DFB5-1893-59B0-38C361561857}"/>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4" name="Footer Placeholder 3">
            <a:extLst>
              <a:ext uri="{FF2B5EF4-FFF2-40B4-BE49-F238E27FC236}">
                <a16:creationId xmlns:a16="http://schemas.microsoft.com/office/drawing/2014/main" id="{40121150-B4E3-F362-2992-3F8ED90AE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94A3F-FA1C-2B6D-CBAE-1D135540EDC1}"/>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6820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07FF-F96F-F7E6-2464-32CB2258AD7E}"/>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3" name="Footer Placeholder 2">
            <a:extLst>
              <a:ext uri="{FF2B5EF4-FFF2-40B4-BE49-F238E27FC236}">
                <a16:creationId xmlns:a16="http://schemas.microsoft.com/office/drawing/2014/main" id="{7D1E92AA-001F-52DF-90FB-255DC743C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07247-5C4F-EBD2-71ED-C961AEF250A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71361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11E8-7AFE-6040-2BBD-1DBD6DAE7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F39A5-E515-EEC7-3161-B9EE9BEB0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7BCBB-67E5-DE1F-EA27-E4A65391D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9DE54-6F73-77E6-FADC-B896D7D6AD4D}"/>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6" name="Footer Placeholder 5">
            <a:extLst>
              <a:ext uri="{FF2B5EF4-FFF2-40B4-BE49-F238E27FC236}">
                <a16:creationId xmlns:a16="http://schemas.microsoft.com/office/drawing/2014/main" id="{C5C39006-851F-37F5-B732-75B1BC4BC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139FA2-7879-2CFE-FEBE-21CAB622C825}"/>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209957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D125-B874-D8DA-0BB0-FFC43E3DB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CF3E8-3E07-49AC-A048-3010886E4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5EAC16-CB81-141B-16C5-1BD320C65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77EBE-FD64-7A2E-8E79-DE56A78D4CE6}"/>
              </a:ext>
            </a:extLst>
          </p:cNvPr>
          <p:cNvSpPr>
            <a:spLocks noGrp="1"/>
          </p:cNvSpPr>
          <p:nvPr>
            <p:ph type="dt" sz="half" idx="10"/>
          </p:nvPr>
        </p:nvSpPr>
        <p:spPr/>
        <p:txBody>
          <a:bodyPr/>
          <a:lstStyle/>
          <a:p>
            <a:fld id="{AA08AC4D-F6F1-46E6-97DB-1F7567622781}" type="datetimeFigureOut">
              <a:rPr lang="en-US" smtClean="0"/>
              <a:t>12/4/2025</a:t>
            </a:fld>
            <a:endParaRPr lang="en-US"/>
          </a:p>
        </p:txBody>
      </p:sp>
      <p:sp>
        <p:nvSpPr>
          <p:cNvPr id="6" name="Footer Placeholder 5">
            <a:extLst>
              <a:ext uri="{FF2B5EF4-FFF2-40B4-BE49-F238E27FC236}">
                <a16:creationId xmlns:a16="http://schemas.microsoft.com/office/drawing/2014/main" id="{3F1058F1-051F-3D83-C6BC-3352EADB2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9549E-7202-C9A0-1531-9C4718B752CB}"/>
              </a:ext>
            </a:extLst>
          </p:cNvPr>
          <p:cNvSpPr>
            <a:spLocks noGrp="1"/>
          </p:cNvSpPr>
          <p:nvPr>
            <p:ph type="sldNum" sz="quarter" idx="12"/>
          </p:nvPr>
        </p:nvSpPr>
        <p:spPr/>
        <p:txBody>
          <a:bodyPr/>
          <a:lstStyle/>
          <a:p>
            <a:fld id="{9D053991-A256-4A52-AA3D-9604FE793B6D}" type="slidenum">
              <a:rPr lang="en-US" smtClean="0"/>
              <a:t>‹#›</a:t>
            </a:fld>
            <a:endParaRPr lang="en-US"/>
          </a:p>
        </p:txBody>
      </p:sp>
    </p:spTree>
    <p:extLst>
      <p:ext uri="{BB962C8B-B14F-4D97-AF65-F5344CB8AC3E}">
        <p14:creationId xmlns:p14="http://schemas.microsoft.com/office/powerpoint/2010/main" val="336932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4DCC9-68FB-2284-4582-9120D444D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B0CFE-E938-5540-60B4-62A70C313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4285C-518D-5309-089A-1D3DD7163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08AC4D-F6F1-46E6-97DB-1F7567622781}" type="datetimeFigureOut">
              <a:rPr lang="en-US" smtClean="0"/>
              <a:t>12/4/2025</a:t>
            </a:fld>
            <a:endParaRPr lang="en-US"/>
          </a:p>
        </p:txBody>
      </p:sp>
      <p:sp>
        <p:nvSpPr>
          <p:cNvPr id="5" name="Footer Placeholder 4">
            <a:extLst>
              <a:ext uri="{FF2B5EF4-FFF2-40B4-BE49-F238E27FC236}">
                <a16:creationId xmlns:a16="http://schemas.microsoft.com/office/drawing/2014/main" id="{60619B43-0D86-6FE1-E9F1-FC8D55B9C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0314CC-81B4-A8AE-D579-39F6943FB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053991-A256-4A52-AA3D-9604FE793B6D}" type="slidenum">
              <a:rPr lang="en-US" smtClean="0"/>
              <a:t>‹#›</a:t>
            </a:fld>
            <a:endParaRPr lang="en-US"/>
          </a:p>
        </p:txBody>
      </p:sp>
    </p:spTree>
    <p:extLst>
      <p:ext uri="{BB962C8B-B14F-4D97-AF65-F5344CB8AC3E}">
        <p14:creationId xmlns:p14="http://schemas.microsoft.com/office/powerpoint/2010/main" val="396157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7" y="640080"/>
            <a:ext cx="4334805" cy="3566160"/>
          </a:xfrm>
        </p:spPr>
        <p:txBody>
          <a:bodyPr anchor="b">
            <a:normAutofit/>
          </a:bodyPr>
          <a:lstStyle/>
          <a:p>
            <a:pPr algn="l"/>
            <a:r>
              <a:rPr lang="en-US" sz="5400" b="1" i="1" dirty="0">
                <a:solidFill>
                  <a:schemeClr val="bg2">
                    <a:lumMod val="25000"/>
                  </a:schemeClr>
                </a:solidFill>
              </a:rPr>
              <a:t>Unidad 4: </a:t>
            </a:r>
            <a:br>
              <a:rPr lang="en-US" sz="5400" b="1" i="1" dirty="0"/>
            </a:br>
            <a:r>
              <a:rPr lang="en-US" sz="5400" b="1" i="1" dirty="0">
                <a:solidFill>
                  <a:srgbClr val="F20000"/>
                </a:solidFill>
              </a:rPr>
              <a:t>La Era Nacional Mexicana</a:t>
            </a:r>
            <a:endParaRPr lang="en-US" sz="5400" b="1" dirty="0">
              <a:solidFill>
                <a:srgbClr val="F2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9" y="4636008"/>
            <a:ext cx="3734014" cy="1572768"/>
          </a:xfrm>
        </p:spPr>
        <p:txBody>
          <a:bodyPr>
            <a:normAutofit/>
          </a:bodyPr>
          <a:lstStyle/>
          <a:p>
            <a:pPr algn="l"/>
            <a:r>
              <a:rPr lang="en-US" sz="3200" b="1" i="1" dirty="0" err="1">
                <a:solidFill>
                  <a:schemeClr val="bg2">
                    <a:lumMod val="25000"/>
                  </a:schemeClr>
                </a:solidFill>
                <a:latin typeface="Gotham book"/>
              </a:rPr>
              <a:t>Lección</a:t>
            </a:r>
            <a:r>
              <a:rPr lang="en-US" sz="3200" b="1" i="1" dirty="0">
                <a:solidFill>
                  <a:schemeClr val="bg2">
                    <a:lumMod val="25000"/>
                  </a:schemeClr>
                </a:solidFill>
                <a:latin typeface="Gotham book"/>
              </a:rPr>
              <a:t> 11: </a:t>
            </a:r>
          </a:p>
          <a:p>
            <a:pPr algn="l"/>
            <a:r>
              <a:rPr lang="en-US" sz="3200" b="1" i="1" dirty="0">
                <a:solidFill>
                  <a:srgbClr val="FF0000"/>
                </a:solidFill>
                <a:latin typeface="Gotham book"/>
              </a:rPr>
              <a:t>Texas hoy</a:t>
            </a:r>
          </a:p>
        </p:txBody>
      </p:sp>
      <p:sp>
        <p:nvSpPr>
          <p:cNvPr id="5" name="TextBox 4">
            <a:extLst>
              <a:ext uri="{FF2B5EF4-FFF2-40B4-BE49-F238E27FC236}">
                <a16:creationId xmlns:a16="http://schemas.microsoft.com/office/drawing/2014/main" id="{5E0FA1B3-21AD-291A-0BCE-06FCC87F7A08}"/>
              </a:ext>
            </a:extLst>
          </p:cNvPr>
          <p:cNvSpPr txBox="1"/>
          <p:nvPr/>
        </p:nvSpPr>
        <p:spPr>
          <a:xfrm>
            <a:off x="3240157" y="6217920"/>
            <a:ext cx="244574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Cotton Harvester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Batesville, TX</a:t>
            </a:r>
          </a:p>
        </p:txBody>
      </p:sp>
      <p:pic>
        <p:nvPicPr>
          <p:cNvPr id="4" name="Picture 3" descr="A cotton-picking harvester working in a large cotton field in modern-day Batesville, Texas.">
            <a:extLst>
              <a:ext uri="{FF2B5EF4-FFF2-40B4-BE49-F238E27FC236}">
                <a16:creationId xmlns:a16="http://schemas.microsoft.com/office/drawing/2014/main" id="{1DAAD13F-85DA-7973-767D-38B1CC258C3D}"/>
              </a:ext>
            </a:extLst>
          </p:cNvPr>
          <p:cNvPicPr>
            <a:picLocks noChangeAspect="1"/>
          </p:cNvPicPr>
          <p:nvPr/>
        </p:nvPicPr>
        <p:blipFill>
          <a:blip r:embed="rId3">
            <a:extLst>
              <a:ext uri="{28A0092B-C50C-407E-A947-70E740481C1C}">
                <a14:useLocalDpi xmlns:a14="http://schemas.microsoft.com/office/drawing/2010/main" val="0"/>
              </a:ext>
            </a:extLst>
          </a:blip>
          <a:srcRect l="10359" r="2268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584CB6-D25B-89AA-3804-DD13D708C27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6B013AE-DFA9-7230-26ED-AE9DE2128A5F}"/>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800" dirty="0">
                <a:solidFill>
                  <a:srgbClr val="C00000"/>
                </a:solidFill>
                <a:latin typeface="Gotham Medium"/>
              </a:rPr>
              <a:t>Estación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3</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5" name="Chart 4" descr="Chart titled &quot;Top 5 most profitable agricultural products, Texas 2021&quot;&#10;&#10;Cattle and Calves&#10;40% of all Texas receipts&#10;13% of all U.S. receipts&#10;&#10;Dairy Products, milk&#10;13% of all Texas receipts&#10;6% of all U.S. receipts&#10;&#10;Broilers (chickens)&#10;10% of all Texas receipts&#10;7% of all U.S. receipts&#10;&#10;Cotton&#10;10% of all Texas receipts&#10;38% of all U.S. receipts">
            <a:extLst>
              <a:ext uri="{FF2B5EF4-FFF2-40B4-BE49-F238E27FC236}">
                <a16:creationId xmlns:a16="http://schemas.microsoft.com/office/drawing/2014/main" id="{04F5D686-A3FB-F631-B6A7-209D07AA4168}"/>
              </a:ext>
            </a:extLst>
          </p:cNvPr>
          <p:cNvGraphicFramePr/>
          <p:nvPr>
            <p:extLst>
              <p:ext uri="{D42A27DB-BD31-4B8C-83A1-F6EECF244321}">
                <p14:modId xmlns:p14="http://schemas.microsoft.com/office/powerpoint/2010/main" val="2973115594"/>
              </p:ext>
            </p:extLst>
          </p:nvPr>
        </p:nvGraphicFramePr>
        <p:xfrm>
          <a:off x="2068286" y="880946"/>
          <a:ext cx="9546771" cy="5419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605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6B2659-B1D9-7908-6FDD-7E240758390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D8DD562-DCD4-CEE1-3F0B-65E113715707}"/>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800" dirty="0">
                <a:solidFill>
                  <a:srgbClr val="C00000"/>
                </a:solidFill>
                <a:latin typeface="Gotham Medium"/>
              </a:rPr>
              <a:t>Estación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lang="en-US" sz="4800" dirty="0">
                <a:solidFill>
                  <a:srgbClr val="C00000"/>
                </a:solidFill>
                <a:latin typeface="Gotham Medium"/>
              </a:rPr>
              <a:t>4</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3" name="Chart 2" descr="Chart titled &quot;Cotton planted and harvested in Texas: 2017 - 2022&quot; subtitle: &quot;Measured by the number of pounds per acre (for example: 700 = 700 pounds per acre)&#10;&#10;2017&#10;700 lbs planted&#10;580 lbs harvested&#10;&#10;2018&#10;800 lbs planted&#10;410 lbs harvested&#10;&#10;2019&#10;710 lbs planted&#10;510 lbs harvested&#10;&#10;2020&#10;690 lbs planted&#10;310 lbs harvested&#10;&#10;2021&#10;650 lbs planted&#10;550 lbs harvested&#10;&#10;2022&#10;790 lbs planted&#10;200 lbs harvested">
            <a:extLst>
              <a:ext uri="{FF2B5EF4-FFF2-40B4-BE49-F238E27FC236}">
                <a16:creationId xmlns:a16="http://schemas.microsoft.com/office/drawing/2014/main" id="{887190C2-14B0-99BD-7271-CD3A01776E82}"/>
              </a:ext>
            </a:extLst>
          </p:cNvPr>
          <p:cNvGraphicFramePr/>
          <p:nvPr/>
        </p:nvGraphicFramePr>
        <p:xfrm>
          <a:off x="2057400" y="923289"/>
          <a:ext cx="9205227" cy="54557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06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17B76B-B81E-B275-3400-42F562A3522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29E03C2-74B8-586C-4DFA-A014D13FD10F}"/>
              </a:ext>
            </a:extLst>
          </p:cNvPr>
          <p:cNvSpPr txBox="1">
            <a:spLocks noGrp="1"/>
          </p:cNvSpPr>
          <p:nvPr>
            <p:ph type="title" idx="4294967295"/>
          </p:nvPr>
        </p:nvSpPr>
        <p:spPr>
          <a:xfrm>
            <a:off x="2525486" y="13061"/>
            <a:ext cx="8737141" cy="966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800" dirty="0">
                <a:solidFill>
                  <a:srgbClr val="C00000"/>
                </a:solidFill>
                <a:latin typeface="Gotham Medium"/>
              </a:rPr>
              <a:t>Estación</a:t>
            </a:r>
            <a:r>
              <a:rPr kumimoji="0" lang="en-US" sz="60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5</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graphicFrame>
        <p:nvGraphicFramePr>
          <p:cNvPr id="3" name="Chart 2" descr="Chart titled &quot;Historical drought conditions in Texas: Chart shows percentage of land affected across the state&quot;&#10;&#10;2018&#10;65% abnormally affected&#10;62% moderately affected&#10;46% severely affected&#10;27% extremely affected&#10;4% exceptionally affected&#10;&#10;2019&#10;44% abnormally affected&#10;18% moderately affected&#10;3% severely affected&#10;&#10;2020&#10;66% abnormally affected&#10;45% moderately affected&#10;25% severely affected&#10;5% extremely affected&#10;2% exceptionally affected&#10;&#10;2021&#10;100% abnormally affected&#10;83% moderately affected&#10;48% severely affected&#10;37% extremely affected&#10;17% exceptionally affected&#10;&#10;2022&#10;100% abnormally affected&#10;85% moderately affected&#10;65% severely affected&#10;45% extremely affected&#10;20% exceptionally affected&#10;&#10;&#10;&#10;">
            <a:extLst>
              <a:ext uri="{FF2B5EF4-FFF2-40B4-BE49-F238E27FC236}">
                <a16:creationId xmlns:a16="http://schemas.microsoft.com/office/drawing/2014/main" id="{97BC70A5-79BE-A45B-BFFC-7C5002D31508}"/>
              </a:ext>
            </a:extLst>
          </p:cNvPr>
          <p:cNvGraphicFramePr/>
          <p:nvPr>
            <p:extLst>
              <p:ext uri="{D42A27DB-BD31-4B8C-83A1-F6EECF244321}">
                <p14:modId xmlns:p14="http://schemas.microsoft.com/office/powerpoint/2010/main" val="3651403278"/>
              </p:ext>
            </p:extLst>
          </p:nvPr>
        </p:nvGraphicFramePr>
        <p:xfrm>
          <a:off x="2177144" y="787082"/>
          <a:ext cx="9720942" cy="559194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20D2F198-2C1F-ADB7-EDAA-087B21878830}"/>
              </a:ext>
              <a:ext uri="{C183D7F6-B498-43B3-948B-1728B52AA6E4}">
                <adec:decorative xmlns:adec="http://schemas.microsoft.com/office/drawing/2017/decorative" val="1"/>
              </a:ext>
            </a:extLst>
          </p:cNvPr>
          <p:cNvSpPr/>
          <p:nvPr/>
        </p:nvSpPr>
        <p:spPr>
          <a:xfrm>
            <a:off x="2177144" y="979714"/>
            <a:ext cx="664027" cy="446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672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7BBA96-15E0-BF22-6C47-2D10B3CE7D7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3D4E5D9-155A-5BF5-036A-B7822BDCD423}"/>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7200" b="1" i="1" dirty="0" err="1">
                <a:latin typeface="Gotham Medium"/>
              </a:rPr>
              <a:t>Billete</a:t>
            </a:r>
            <a:r>
              <a:rPr lang="en-US" sz="7200" b="1" i="1" dirty="0">
                <a:latin typeface="Gotham Medium"/>
              </a:rPr>
              <a:t> de </a:t>
            </a:r>
            <a:r>
              <a:rPr lang="en-US" sz="7200" b="1" i="1" dirty="0" err="1">
                <a:latin typeface="Gotham Medium"/>
              </a:rPr>
              <a:t>salida</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lang="es-ES" sz="3200" dirty="0">
                <a:latin typeface="Gotham Medium"/>
              </a:rPr>
              <a:t>Sigue las instrucciones a continuación para completar tu ticket de salida</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386829A-1DEE-C7BC-F656-4E5508E021FC}"/>
              </a:ext>
            </a:extLst>
          </p:cNvPr>
          <p:cNvSpPr txBox="1"/>
          <p:nvPr/>
        </p:nvSpPr>
        <p:spPr>
          <a:xfrm>
            <a:off x="3385455" y="1926771"/>
            <a:ext cx="4811487" cy="4662815"/>
          </a:xfrm>
          <a:prstGeom prst="rect">
            <a:avLst/>
          </a:prstGeom>
          <a:noFill/>
        </p:spPr>
        <p:txBody>
          <a:bodyPr wrap="square" rtlCol="0">
            <a:spAutoFit/>
          </a:bodyPr>
          <a:lstStyle/>
          <a:p>
            <a:pPr marL="285750" lvl="0" indent="-285750">
              <a:buFont typeface="Arial" panose="020B0604020202020204" pitchFamily="34" charset="0"/>
              <a:buChar char="•"/>
              <a:defRPr/>
            </a:pPr>
            <a:r>
              <a:rPr lang="es-ES" sz="3300" dirty="0">
                <a:solidFill>
                  <a:srgbClr val="C00000"/>
                </a:solidFill>
                <a:latin typeface="Gotham book"/>
              </a:rPr>
              <a:t>Lee los cinco eventos que aparecen en tu ticket de salida</a:t>
            </a:r>
            <a:r>
              <a:rPr kumimoji="0" lang="en-US" sz="3300" b="0" i="0" u="none" strike="noStrike" kern="1200" cap="none" spc="0" normalizeH="0" baseline="0" noProof="0" dirty="0">
                <a:ln>
                  <a:noFill/>
                </a:ln>
                <a:solidFill>
                  <a:srgbClr val="C00000"/>
                </a:solidFill>
                <a:effectLst/>
                <a:uLnTx/>
                <a:uFillTx/>
                <a:latin typeface="Gotham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prstClr val="black"/>
              </a:solidFill>
              <a:effectLst/>
              <a:uLnTx/>
              <a:uFillTx/>
              <a:latin typeface="Gotham book"/>
              <a:ea typeface="+mn-ea"/>
              <a:cs typeface="+mn-cs"/>
            </a:endParaRPr>
          </a:p>
          <a:p>
            <a:pPr marL="285750" lvl="0" indent="-285750">
              <a:buFont typeface="Arial" panose="020B0604020202020204" pitchFamily="34" charset="0"/>
              <a:buChar char="•"/>
              <a:defRPr/>
            </a:pPr>
            <a:r>
              <a:rPr lang="es-ES" sz="3300" dirty="0">
                <a:solidFill>
                  <a:srgbClr val="0E2841">
                    <a:lumMod val="75000"/>
                    <a:lumOff val="25000"/>
                  </a:srgbClr>
                </a:solidFill>
                <a:latin typeface="Gotham book"/>
              </a:rPr>
              <a:t>Pon los acontecimientos en el orden cronológico correcto</a:t>
            </a:r>
            <a:r>
              <a:rPr kumimoji="0" lang="en-US" sz="3300" b="0" i="0" u="none" strike="noStrike" kern="1200" cap="none" spc="0" normalizeH="0" baseline="0" noProof="0" dirty="0">
                <a:ln>
                  <a:noFill/>
                </a:ln>
                <a:solidFill>
                  <a:srgbClr val="0E2841">
                    <a:lumMod val="75000"/>
                    <a:lumOff val="25000"/>
                  </a:srgbClr>
                </a:solidFill>
                <a:effectLst/>
                <a:uLnTx/>
                <a:uFillTx/>
                <a:latin typeface="Gotham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prstClr val="black"/>
              </a:solidFill>
              <a:effectLst/>
              <a:uLnTx/>
              <a:uFillTx/>
              <a:latin typeface="Gotham book"/>
              <a:ea typeface="+mn-ea"/>
              <a:cs typeface="+mn-cs"/>
            </a:endParaRPr>
          </a:p>
          <a:p>
            <a:pPr marL="285750" lvl="0" indent="-285750">
              <a:buFont typeface="Arial" panose="020B0604020202020204" pitchFamily="34" charset="0"/>
              <a:buChar char="•"/>
              <a:defRPr/>
            </a:pPr>
            <a:r>
              <a:rPr lang="en-US" sz="3300" dirty="0">
                <a:solidFill>
                  <a:srgbClr val="7030A0"/>
                </a:solidFill>
                <a:latin typeface="Gotham book"/>
              </a:rPr>
              <a:t>Habla con </a:t>
            </a:r>
            <a:r>
              <a:rPr lang="en-US" sz="3300" dirty="0" err="1">
                <a:solidFill>
                  <a:srgbClr val="7030A0"/>
                </a:solidFill>
                <a:latin typeface="Gotham book"/>
              </a:rPr>
              <a:t>una</a:t>
            </a:r>
            <a:r>
              <a:rPr lang="en-US" sz="3300" dirty="0">
                <a:solidFill>
                  <a:srgbClr val="7030A0"/>
                </a:solidFill>
                <a:latin typeface="Gotham book"/>
              </a:rPr>
              <a:t> pareja.</a:t>
            </a:r>
            <a:endParaRPr kumimoji="0" lang="en-US" sz="3300" b="0" i="0" u="none" strike="noStrike" kern="1200" cap="none" spc="0" normalizeH="0" baseline="0" noProof="0" dirty="0">
              <a:ln>
                <a:noFill/>
              </a:ln>
              <a:solidFill>
                <a:srgbClr val="7030A0"/>
              </a:solidFill>
              <a:effectLst/>
              <a:uLnTx/>
              <a:uFillTx/>
              <a:latin typeface="Gotham book"/>
              <a:ea typeface="+mn-ea"/>
              <a:cs typeface="+mn-cs"/>
            </a:endParaRPr>
          </a:p>
        </p:txBody>
      </p:sp>
      <p:pic>
        <p:nvPicPr>
          <p:cNvPr id="7" name="Picture 6" descr="A lightbulb&#10;">
            <a:extLst>
              <a:ext uri="{FF2B5EF4-FFF2-40B4-BE49-F238E27FC236}">
                <a16:creationId xmlns:a16="http://schemas.microsoft.com/office/drawing/2014/main" id="{819FD89F-E996-B7C5-BC10-765486129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346" y="1609044"/>
            <a:ext cx="5429250" cy="4162425"/>
          </a:xfrm>
          <a:prstGeom prst="rect">
            <a:avLst/>
          </a:prstGeom>
        </p:spPr>
      </p:pic>
      <p:pic>
        <p:nvPicPr>
          <p:cNvPr id="8" name="Graphic 7">
            <a:extLst>
              <a:ext uri="{FF2B5EF4-FFF2-40B4-BE49-F238E27FC236}">
                <a16:creationId xmlns:a16="http://schemas.microsoft.com/office/drawing/2014/main" id="{7419E067-EDF6-B965-3264-DC4490355A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2964" y="2159079"/>
            <a:ext cx="1071092" cy="1071092"/>
          </a:xfrm>
          <a:prstGeom prst="rect">
            <a:avLst/>
          </a:prstGeom>
        </p:spPr>
      </p:pic>
      <p:pic>
        <p:nvPicPr>
          <p:cNvPr id="9" name="Graphic 8">
            <a:extLst>
              <a:ext uri="{FF2B5EF4-FFF2-40B4-BE49-F238E27FC236}">
                <a16:creationId xmlns:a16="http://schemas.microsoft.com/office/drawing/2014/main" id="{BF35D947-B5FD-A15B-9F3A-EFFBD766267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2964" y="3829311"/>
            <a:ext cx="925793" cy="925793"/>
          </a:xfrm>
          <a:prstGeom prst="rect">
            <a:avLst/>
          </a:prstGeom>
        </p:spPr>
      </p:pic>
      <p:pic>
        <p:nvPicPr>
          <p:cNvPr id="10" name="Graphic 9">
            <a:extLst>
              <a:ext uri="{FF2B5EF4-FFF2-40B4-BE49-F238E27FC236}">
                <a16:creationId xmlns:a16="http://schemas.microsoft.com/office/drawing/2014/main" id="{A603C17D-80A8-E7BF-8013-DD067A49D4D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4633" y="5179440"/>
            <a:ext cx="842453" cy="842453"/>
          </a:xfrm>
          <a:prstGeom prst="rect">
            <a:avLst/>
          </a:prstGeom>
        </p:spPr>
      </p:pic>
    </p:spTree>
    <p:extLst>
      <p:ext uri="{BB962C8B-B14F-4D97-AF65-F5344CB8AC3E}">
        <p14:creationId xmlns:p14="http://schemas.microsoft.com/office/powerpoint/2010/main" val="406052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667436-A6E4-1908-E601-37476334A8F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A717D0-D83A-E328-9E8E-16B79B5D07F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dirty="0" err="1">
                <a:latin typeface="Gotham Medium"/>
              </a:rPr>
              <a:t>Comparte</a:t>
            </a:r>
            <a:r>
              <a:rPr lang="en-US" dirty="0">
                <a:latin typeface="Gotham Medium"/>
              </a:rPr>
              <a:t> con la </a:t>
            </a:r>
            <a:r>
              <a:rPr lang="en-US" dirty="0" err="1">
                <a:latin typeface="Gotham Medium"/>
              </a:rPr>
              <a:t>clase</a:t>
            </a:r>
            <a:r>
              <a:rPr kumimoji="0" lang="en-US" sz="6000" b="0" i="0" u="none" strike="noStrike" kern="1200" cap="none" spc="0" normalizeH="0" baseline="0" noProof="0" dirty="0">
                <a:ln>
                  <a:noFill/>
                </a:ln>
                <a:solidFill>
                  <a:schemeClr val="tx1"/>
                </a:solidFill>
                <a:effectLst/>
                <a:uLnTx/>
                <a:uFillTx/>
                <a:latin typeface="Gotham Medium"/>
                <a:ea typeface="+mj-ea"/>
                <a:cs typeface="+mj-cs"/>
              </a:rPr>
              <a:t>: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2F9A9063-18CB-BD60-0726-8492985539CA}"/>
              </a:ext>
            </a:extLst>
          </p:cNvPr>
          <p:cNvSpPr/>
          <p:nvPr/>
        </p:nvSpPr>
        <p:spPr>
          <a:xfrm>
            <a:off x="2496559" y="1575231"/>
            <a:ext cx="6527697" cy="3449274"/>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F20000"/>
                </a:solidFill>
                <a:latin typeface="Calibri" panose="020F0502020204030204"/>
              </a:rPr>
              <a:t>El
 </a:t>
            </a:r>
            <a:r>
              <a:rPr lang="es-ES" sz="4000" b="1" u="sng" dirty="0">
                <a:solidFill>
                  <a:srgbClr val="F20000"/>
                </a:solidFill>
                <a:latin typeface="Calibri" panose="020F0502020204030204"/>
              </a:rPr>
              <a:t>(primero) (segundo) (tercera)  (cuarto) (quinta)</a:t>
            </a:r>
            <a:r>
              <a:rPr lang="es-ES" sz="4000" dirty="0">
                <a:solidFill>
                  <a:srgbClr val="F20000"/>
                </a:solidFill>
                <a:latin typeface="Calibri" panose="020F0502020204030204"/>
              </a:rPr>
              <a:t>
el evento fue _____</a:t>
            </a:r>
            <a:endParaRPr kumimoji="0" lang="en-US" sz="4000" b="0" i="0" u="none" strike="noStrike" kern="1200" cap="none" spc="0" normalizeH="0" baseline="0" noProof="0" dirty="0">
              <a:ln>
                <a:noFill/>
              </a:ln>
              <a:solidFill>
                <a:srgbClr val="F2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80677663-4D6E-63B5-3510-1A490B33AB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2599" y="3506697"/>
            <a:ext cx="1344476" cy="1344476"/>
          </a:xfrm>
          <a:prstGeom prst="rect">
            <a:avLst/>
          </a:prstGeom>
        </p:spPr>
      </p:pic>
    </p:spTree>
    <p:extLst>
      <p:ext uri="{BB962C8B-B14F-4D97-AF65-F5344CB8AC3E}">
        <p14:creationId xmlns:p14="http://schemas.microsoft.com/office/powerpoint/2010/main" val="363440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7200" b="1" i="1" dirty="0" err="1">
                <a:latin typeface="Gotham Medium"/>
              </a:rPr>
              <a:t>Calentamiento</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lang="es-ES" sz="3200" dirty="0">
                <a:latin typeface="Gotham Medium"/>
              </a:rPr>
              <a:t>Sigue las instrucciones de abajo para completar tu calentamiento</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2488308-4F26-DB64-F28B-5FAE1A0D993E}"/>
              </a:ext>
            </a:extLst>
          </p:cNvPr>
          <p:cNvSpPr txBox="1"/>
          <p:nvPr/>
        </p:nvSpPr>
        <p:spPr>
          <a:xfrm>
            <a:off x="3385455" y="1926771"/>
            <a:ext cx="4811487" cy="4662815"/>
          </a:xfrm>
          <a:prstGeom prst="rect">
            <a:avLst/>
          </a:prstGeom>
          <a:noFill/>
        </p:spPr>
        <p:txBody>
          <a:bodyPr wrap="square" rtlCol="0">
            <a:spAutoFit/>
          </a:bodyPr>
          <a:lstStyle/>
          <a:p>
            <a:pPr marL="285750" lvl="0" indent="-285750">
              <a:buFont typeface="Arial" panose="020B0604020202020204" pitchFamily="34" charset="0"/>
              <a:buChar char="•"/>
              <a:defRPr/>
            </a:pPr>
            <a:r>
              <a:rPr lang="es-ES" sz="3300" dirty="0">
                <a:solidFill>
                  <a:srgbClr val="C00000"/>
                </a:solidFill>
                <a:latin typeface="Gotham book"/>
              </a:rPr>
              <a:t>Utiliza el gráfico circular para responder a las preguntas de tu calentamiento</a:t>
            </a:r>
          </a:p>
          <a:p>
            <a:pPr lvl="0">
              <a:defRPr/>
            </a:pPr>
            <a:endParaRPr kumimoji="0" lang="en-US" sz="3300" b="0" i="0" u="none" strike="noStrike" kern="1200" cap="none" spc="0" normalizeH="0" baseline="0" noProof="0" dirty="0">
              <a:ln>
                <a:noFill/>
              </a:ln>
              <a:solidFill>
                <a:prstClr val="black"/>
              </a:solidFill>
              <a:effectLst/>
              <a:uLnTx/>
              <a:uFillTx/>
              <a:latin typeface="Gotham book"/>
              <a:ea typeface="+mn-ea"/>
              <a:cs typeface="+mn-cs"/>
            </a:endParaRPr>
          </a:p>
          <a:p>
            <a:pPr marL="285750" lvl="0" indent="-285750">
              <a:buFont typeface="Arial" panose="020B0604020202020204" pitchFamily="34" charset="0"/>
              <a:buChar char="•"/>
              <a:defRPr/>
            </a:pPr>
            <a:r>
              <a:rPr lang="es-ES" sz="3300" dirty="0">
                <a:solidFill>
                  <a:srgbClr val="0E2841">
                    <a:lumMod val="75000"/>
                    <a:lumOff val="25000"/>
                  </a:srgbClr>
                </a:solidFill>
                <a:latin typeface="Gotham book"/>
              </a:rPr>
              <a:t>Registra tus respuestas en el espacio disponible</a:t>
            </a:r>
            <a:r>
              <a:rPr kumimoji="0" lang="en-US" sz="3300" b="0" i="0" u="none" strike="noStrike" kern="1200" cap="none" spc="0" normalizeH="0" baseline="0" noProof="0" dirty="0">
                <a:ln>
                  <a:noFill/>
                </a:ln>
                <a:solidFill>
                  <a:srgbClr val="0E2841">
                    <a:lumMod val="75000"/>
                    <a:lumOff val="25000"/>
                  </a:srgbClr>
                </a:solidFill>
                <a:effectLst/>
                <a:uLnTx/>
                <a:uFillTx/>
                <a:latin typeface="Gotham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prstClr val="black"/>
              </a:solidFill>
              <a:effectLst/>
              <a:uLnTx/>
              <a:uFillTx/>
              <a:latin typeface="Gotham book"/>
              <a:ea typeface="+mn-ea"/>
              <a:cs typeface="+mn-cs"/>
            </a:endParaRPr>
          </a:p>
          <a:p>
            <a:pPr marL="285750" lvl="0" indent="-285750">
              <a:buFont typeface="Arial" panose="020B0604020202020204" pitchFamily="34" charset="0"/>
              <a:buChar char="•"/>
              <a:defRPr/>
            </a:pPr>
            <a:r>
              <a:rPr lang="en-US" sz="3300" dirty="0">
                <a:solidFill>
                  <a:srgbClr val="7030A0"/>
                </a:solidFill>
                <a:latin typeface="Gotham book"/>
              </a:rPr>
              <a:t>Habla con </a:t>
            </a:r>
            <a:r>
              <a:rPr lang="en-US" sz="3300" dirty="0" err="1">
                <a:solidFill>
                  <a:srgbClr val="7030A0"/>
                </a:solidFill>
                <a:latin typeface="Gotham book"/>
              </a:rPr>
              <a:t>una</a:t>
            </a:r>
            <a:r>
              <a:rPr lang="en-US" sz="3300" dirty="0">
                <a:solidFill>
                  <a:srgbClr val="7030A0"/>
                </a:solidFill>
                <a:latin typeface="Gotham book"/>
              </a:rPr>
              <a:t> pareja</a:t>
            </a:r>
            <a:endParaRPr kumimoji="0" lang="en-US" sz="3300" b="0" i="0" u="none" strike="noStrike" kern="1200" cap="none" spc="0" normalizeH="0" baseline="0" noProof="0" dirty="0">
              <a:ln>
                <a:noFill/>
              </a:ln>
              <a:solidFill>
                <a:srgbClr val="7030A0"/>
              </a:solidFill>
              <a:effectLst/>
              <a:uLnTx/>
              <a:uFillTx/>
              <a:latin typeface="Gotham book"/>
              <a:ea typeface="+mn-ea"/>
              <a:cs typeface="+mn-cs"/>
            </a:endParaRPr>
          </a:p>
        </p:txBody>
      </p:sp>
      <p:pic>
        <p:nvPicPr>
          <p:cNvPr id="7" name="Picture 6" descr="A lightbulb&#10;">
            <a:extLst>
              <a:ext uri="{FF2B5EF4-FFF2-40B4-BE49-F238E27FC236}">
                <a16:creationId xmlns:a16="http://schemas.microsoft.com/office/drawing/2014/main" id="{2C31D9BC-F46C-2674-95BB-9B5EC8177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346" y="1609044"/>
            <a:ext cx="5429250" cy="4162425"/>
          </a:xfrm>
          <a:prstGeom prst="rect">
            <a:avLst/>
          </a:prstGeom>
        </p:spPr>
      </p:pic>
      <p:pic>
        <p:nvPicPr>
          <p:cNvPr id="8" name="Graphic 7">
            <a:extLst>
              <a:ext uri="{FF2B5EF4-FFF2-40B4-BE49-F238E27FC236}">
                <a16:creationId xmlns:a16="http://schemas.microsoft.com/office/drawing/2014/main" id="{59F69140-7B6B-9B46-D763-49CEE35065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2964" y="2159079"/>
            <a:ext cx="1071092" cy="1071092"/>
          </a:xfrm>
          <a:prstGeom prst="rect">
            <a:avLst/>
          </a:prstGeom>
        </p:spPr>
      </p:pic>
      <p:pic>
        <p:nvPicPr>
          <p:cNvPr id="9" name="Graphic 8">
            <a:extLst>
              <a:ext uri="{FF2B5EF4-FFF2-40B4-BE49-F238E27FC236}">
                <a16:creationId xmlns:a16="http://schemas.microsoft.com/office/drawing/2014/main" id="{6C40DC32-5E0E-8953-43D2-9397214556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2964" y="3829311"/>
            <a:ext cx="925793" cy="925793"/>
          </a:xfrm>
          <a:prstGeom prst="rect">
            <a:avLst/>
          </a:prstGeom>
        </p:spPr>
      </p:pic>
      <p:pic>
        <p:nvPicPr>
          <p:cNvPr id="10" name="Graphic 9">
            <a:extLst>
              <a:ext uri="{FF2B5EF4-FFF2-40B4-BE49-F238E27FC236}">
                <a16:creationId xmlns:a16="http://schemas.microsoft.com/office/drawing/2014/main" id="{E43E822C-008D-733E-CA87-BE3696E12AB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4633" y="5179440"/>
            <a:ext cx="842453" cy="842453"/>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dirty="0" err="1">
                <a:latin typeface="Gotham Medium"/>
              </a:rPr>
              <a:t>Comparte</a:t>
            </a:r>
            <a:r>
              <a:rPr lang="en-US" dirty="0">
                <a:latin typeface="Gotham Medium"/>
              </a:rPr>
              <a:t> con la </a:t>
            </a:r>
            <a:r>
              <a:rPr lang="en-US" dirty="0" err="1">
                <a:latin typeface="Gotham Medium"/>
              </a:rPr>
              <a:t>clase</a:t>
            </a:r>
            <a:r>
              <a:rPr kumimoji="0" lang="en-US" sz="6000" b="0" i="0" u="none" strike="noStrike" kern="1200" cap="none" spc="0" normalizeH="0" baseline="0" noProof="0" dirty="0">
                <a:ln>
                  <a:noFill/>
                </a:ln>
                <a:solidFill>
                  <a:schemeClr val="tx1"/>
                </a:solidFill>
                <a:effectLst/>
                <a:uLnTx/>
                <a:uFillTx/>
                <a:latin typeface="Gotham Medium"/>
                <a:ea typeface="+mj-ea"/>
                <a:cs typeface="+mj-cs"/>
              </a:rPr>
              <a:t>:</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300617" y="1544091"/>
            <a:ext cx="6527697" cy="1097282"/>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800" dirty="0">
                <a:solidFill>
                  <a:srgbClr val="C00000"/>
                </a:solidFill>
                <a:latin typeface="Calibri" panose="020F0502020204030204"/>
              </a:rPr>
              <a:t>Este </a:t>
            </a:r>
            <a:r>
              <a:rPr lang="en-US" sz="3800" dirty="0" err="1">
                <a:solidFill>
                  <a:srgbClr val="C00000"/>
                </a:solidFill>
                <a:latin typeface="Calibri" panose="020F0502020204030204"/>
              </a:rPr>
              <a:t>gráfico</a:t>
            </a:r>
            <a:r>
              <a:rPr lang="en-US" sz="3800" dirty="0">
                <a:solidFill>
                  <a:srgbClr val="C00000"/>
                </a:solidFill>
                <a:latin typeface="Calibri" panose="020F0502020204030204"/>
              </a:rPr>
              <a:t> </a:t>
            </a:r>
            <a:r>
              <a:rPr lang="en-US" sz="3800" dirty="0" err="1">
                <a:solidFill>
                  <a:srgbClr val="C00000"/>
                </a:solidFill>
                <a:latin typeface="Calibri" panose="020F0502020204030204"/>
              </a:rPr>
              <a:t>nos</a:t>
            </a:r>
            <a:r>
              <a:rPr lang="en-US" sz="3800" dirty="0">
                <a:solidFill>
                  <a:srgbClr val="C00000"/>
                </a:solidFill>
                <a:latin typeface="Calibri" panose="020F0502020204030204"/>
              </a:rPr>
              <a:t> </a:t>
            </a:r>
            <a:r>
              <a:rPr lang="en-US" sz="3800" dirty="0" err="1">
                <a:solidFill>
                  <a:srgbClr val="C00000"/>
                </a:solidFill>
                <a:latin typeface="Calibri" panose="020F0502020204030204"/>
              </a:rPr>
              <a:t>muestra</a:t>
            </a:r>
            <a:r>
              <a:rPr lang="en-US" sz="3800" dirty="0">
                <a:solidFill>
                  <a:srgbClr val="C00000"/>
                </a:solidFill>
                <a:latin typeface="Calibri" panose="020F0502020204030204"/>
              </a:rPr>
              <a:t> 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199" y="1296897"/>
            <a:ext cx="1344476" cy="1344476"/>
          </a:xfrm>
          <a:prstGeom prst="rect">
            <a:avLst/>
          </a:prstGeom>
        </p:spPr>
      </p:pic>
      <p:sp>
        <p:nvSpPr>
          <p:cNvPr id="5" name="Speech Bubble: Rectangle with Corners Rounded 4">
            <a:extLst>
              <a:ext uri="{FF2B5EF4-FFF2-40B4-BE49-F238E27FC236}">
                <a16:creationId xmlns:a16="http://schemas.microsoft.com/office/drawing/2014/main" id="{97F1B849-FCF1-35C8-33AE-782AD12A50CD}"/>
              </a:ext>
            </a:extLst>
          </p:cNvPr>
          <p:cNvSpPr/>
          <p:nvPr/>
        </p:nvSpPr>
        <p:spPr>
          <a:xfrm>
            <a:off x="4005944" y="2992382"/>
            <a:ext cx="7685314" cy="1440275"/>
          </a:xfrm>
          <a:prstGeom prst="wedgeRoundRectCallout">
            <a:avLst>
              <a:gd name="adj1" fmla="val -61370"/>
              <a:gd name="adj2" fmla="val 3923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Una cosa que observo sobre la información de este gráfico es 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6B352DD8-E910-71E6-BCD8-8A3452A0D1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8379" y="3088181"/>
            <a:ext cx="1344476" cy="1344476"/>
          </a:xfrm>
          <a:prstGeom prst="rect">
            <a:avLst/>
          </a:prstGeom>
        </p:spPr>
      </p:pic>
      <p:sp>
        <p:nvSpPr>
          <p:cNvPr id="7" name="Speech Bubble: Rectangle with Corners Rounded 6">
            <a:extLst>
              <a:ext uri="{FF2B5EF4-FFF2-40B4-BE49-F238E27FC236}">
                <a16:creationId xmlns:a16="http://schemas.microsoft.com/office/drawing/2014/main" id="{7444C690-93C3-1545-EB58-70DFD51C8FDB}"/>
              </a:ext>
            </a:extLst>
          </p:cNvPr>
          <p:cNvSpPr/>
          <p:nvPr/>
        </p:nvSpPr>
        <p:spPr>
          <a:xfrm>
            <a:off x="2137331" y="4827710"/>
            <a:ext cx="6527697" cy="1344475"/>
          </a:xfrm>
          <a:prstGeom prst="wedgeRoundRectCallout">
            <a:avLst>
              <a:gd name="adj1" fmla="val 66536"/>
              <a:gd name="adj2" fmla="val 3427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latin typeface="Calibri" panose="020F0502020204030204"/>
              </a:rPr>
              <a:t>Una pregunta que tengo sobre esta tabla es 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B5A8DE52-017B-9419-84BA-CA9879FD53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2741" y="4827710"/>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E749B0F-B873-9D1D-8410-CEB4810829B9}"/>
              </a:ext>
            </a:extLst>
          </p:cNvPr>
          <p:cNvSpPr txBox="1"/>
          <p:nvPr/>
        </p:nvSpPr>
        <p:spPr>
          <a:xfrm>
            <a:off x="1317171" y="1985144"/>
            <a:ext cx="9927771" cy="2585323"/>
          </a:xfrm>
          <a:prstGeom prst="rect">
            <a:avLst/>
          </a:prstGeom>
          <a:noFill/>
        </p:spPr>
        <p:txBody>
          <a:bodyPr wrap="square" rtlCol="0">
            <a:spAutoFit/>
          </a:bodyPr>
          <a:lstStyle/>
          <a:p>
            <a:pPr lvl="0" algn="ctr">
              <a:defRPr/>
            </a:pPr>
            <a:r>
              <a:rPr lang="es-ES" sz="5400" i="1" dirty="0">
                <a:solidFill>
                  <a:srgbClr val="C00000"/>
                </a:solidFill>
                <a:latin typeface="Calibri" panose="020F0502020204030204"/>
              </a:rPr>
              <a:t>De qué maneras podemos ver los efectos del Sistema Empresario en la economía de Texas hoy en día</a:t>
            </a: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8000" dirty="0">
                <a:solidFill>
                  <a:schemeClr val="bg1"/>
                </a:solidFill>
                <a:latin typeface="Gotham Medium"/>
              </a:rPr>
              <a:t>En la lección de hoy</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8FD51CF-8891-4238-A8FD-8B05D72CBC10}"/>
              </a:ext>
            </a:extLst>
          </p:cNvPr>
          <p:cNvSpPr txBox="1"/>
          <p:nvPr/>
        </p:nvSpPr>
        <p:spPr>
          <a:xfrm>
            <a:off x="437553" y="1955608"/>
            <a:ext cx="11316894" cy="4401205"/>
          </a:xfrm>
          <a:prstGeom prst="rect">
            <a:avLst/>
          </a:prstGeom>
          <a:noFill/>
        </p:spPr>
        <p:txBody>
          <a:bodyPr wrap="square" rtlCol="0">
            <a:spAutoFit/>
          </a:bodyPr>
          <a:lstStyle/>
          <a:p>
            <a:pPr marL="914400" lvl="0" indent="-914400">
              <a:buFont typeface="+mj-lt"/>
              <a:buAutoNum type="arabicPeriod"/>
              <a:defRPr/>
            </a:pPr>
            <a:r>
              <a:rPr lang="es-ES" sz="4000" b="1" i="1" u="sng" dirty="0">
                <a:solidFill>
                  <a:srgbClr val="C00000"/>
                </a:solidFill>
                <a:latin typeface="Calibri" panose="020F0502020204030204"/>
              </a:rPr>
              <a:t>Examinaremos</a:t>
            </a:r>
            <a:r>
              <a:rPr lang="es-ES" sz="4000" dirty="0">
                <a:solidFill>
                  <a:srgbClr val="C00000"/>
                </a:solidFill>
                <a:latin typeface="Calibri" panose="020F0502020204030204"/>
              </a:rPr>
              <a:t> cinco gráficos y tablas sobre la economía y el clima modernos de Texas relacionados con la importancia del cultivo de algodón en el estado</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 </a:t>
            </a:r>
          </a:p>
          <a:p>
            <a:pPr marL="914400" lvl="0" indent="-914400">
              <a:buFont typeface="+mj-lt"/>
              <a:buAutoNum type="arabicPeriod"/>
              <a:defRPr/>
            </a:pPr>
            <a:r>
              <a:rPr lang="es-ES" sz="4000" b="1" i="1" u="sng" dirty="0">
                <a:solidFill>
                  <a:srgbClr val="002060"/>
                </a:solidFill>
                <a:latin typeface="Calibri" panose="020F0502020204030204"/>
              </a:rPr>
              <a:t>Haré</a:t>
            </a:r>
            <a:r>
              <a:rPr lang="es-ES" sz="4000" dirty="0">
                <a:solidFill>
                  <a:srgbClr val="002060"/>
                </a:solidFill>
                <a:latin typeface="Calibri" panose="020F0502020204030204"/>
              </a:rPr>
              <a:t> observaciones, conclusiones e inferencias sobre la información de cada gráfico o diagrama y registraré mis respuestas sobre mi trabajo</a:t>
            </a: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328708" y="2074126"/>
            <a:ext cx="8240486" cy="2323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6200" dirty="0">
                <a:solidFill>
                  <a:schemeClr val="accent2">
                    <a:lumMod val="20000"/>
                    <a:lumOff val="80000"/>
                  </a:schemeClr>
                </a:solidFill>
                <a:latin typeface="Gotham Medium"/>
              </a:rPr>
              <a:t>Texas hoy</a:t>
            </a:r>
            <a:br>
              <a:rPr kumimoji="0" lang="en-US" sz="62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br>
            <a:r>
              <a:rPr lang="en-US" sz="6200" dirty="0" err="1">
                <a:solidFill>
                  <a:schemeClr val="accent2">
                    <a:lumMod val="20000"/>
                    <a:lumOff val="80000"/>
                  </a:schemeClr>
                </a:solidFill>
                <a:latin typeface="Gotham Medium"/>
              </a:rPr>
              <a:t>Actividad</a:t>
            </a:r>
            <a:r>
              <a:rPr lang="en-US" sz="6200" dirty="0">
                <a:solidFill>
                  <a:schemeClr val="accent2">
                    <a:lumMod val="20000"/>
                    <a:lumOff val="80000"/>
                  </a:schemeClr>
                </a:solidFill>
                <a:latin typeface="Gotham Medium"/>
              </a:rPr>
              <a:t> de las </a:t>
            </a:r>
            <a:r>
              <a:rPr lang="en-US" sz="6200" dirty="0" err="1">
                <a:solidFill>
                  <a:schemeClr val="accent2">
                    <a:lumMod val="20000"/>
                    <a:lumOff val="80000"/>
                  </a:schemeClr>
                </a:solidFill>
                <a:latin typeface="Gotham Medium"/>
              </a:rPr>
              <a:t>emisoras</a:t>
            </a:r>
            <a:endParaRPr kumimoji="0" lang="en-US" sz="62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Tree>
    <p:extLst>
      <p:ext uri="{BB962C8B-B14F-4D97-AF65-F5344CB8AC3E}">
        <p14:creationId xmlns:p14="http://schemas.microsoft.com/office/powerpoint/2010/main" val="19954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302BB4-6073-6FA8-85CC-59CBCE3E452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7652B58-D82F-F93C-B957-52169FB3A122}"/>
              </a:ext>
            </a:extLst>
          </p:cNvPr>
          <p:cNvSpPr txBox="1">
            <a:spLocks noGrp="1"/>
          </p:cNvSpPr>
          <p:nvPr>
            <p:ph type="title" idx="4294967295"/>
          </p:nvPr>
        </p:nvSpPr>
        <p:spPr>
          <a:xfrm>
            <a:off x="2314319" y="68823"/>
            <a:ext cx="8865310" cy="8564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3800" dirty="0">
                <a:latin typeface="Gotham Medium"/>
              </a:rPr>
              <a:t>El algodón y el estado de la Estrella Solitaria</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black and white photograph from the early 1900s of the Selz Cotton Gin in Pilot Point, Texas. There are hundreds of bales of cotton stacked in the foreground. The farm buildings and water tower can be seen in the background. ">
            <a:extLst>
              <a:ext uri="{FF2B5EF4-FFF2-40B4-BE49-F238E27FC236}">
                <a16:creationId xmlns:a16="http://schemas.microsoft.com/office/drawing/2014/main" id="{50EE39D3-1951-7745-2E69-D87033129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577" y="990001"/>
            <a:ext cx="7296150" cy="487799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F541DE-C13B-F138-591F-96FF42786F17}"/>
              </a:ext>
            </a:extLst>
          </p:cNvPr>
          <p:cNvSpPr txBox="1"/>
          <p:nvPr/>
        </p:nvSpPr>
        <p:spPr>
          <a:xfrm>
            <a:off x="3007577" y="5954486"/>
            <a:ext cx="7296150" cy="769441"/>
          </a:xfrm>
          <a:prstGeom prst="rect">
            <a:avLst/>
          </a:prstGeom>
          <a:noFill/>
        </p:spPr>
        <p:txBody>
          <a:bodyPr wrap="square" rtlCol="0">
            <a:spAutoFit/>
          </a:bodyPr>
          <a:lstStyle/>
          <a:p>
            <a:pPr lvl="0" algn="ctr">
              <a:defRPr/>
            </a:pPr>
            <a:r>
              <a:rPr lang="es-ES" sz="2200" i="1" dirty="0">
                <a:solidFill>
                  <a:prstClr val="black"/>
                </a:solidFill>
                <a:latin typeface="Gotham book"/>
              </a:rPr>
              <a:t>Desmotadora de algodón </a:t>
            </a:r>
            <a:r>
              <a:rPr lang="es-ES" sz="2200" i="1" dirty="0" err="1">
                <a:solidFill>
                  <a:prstClr val="black"/>
                </a:solidFill>
                <a:latin typeface="Gotham book"/>
              </a:rPr>
              <a:t>Selz</a:t>
            </a:r>
            <a:r>
              <a:rPr lang="es-ES" sz="2200" i="1" dirty="0">
                <a:solidFill>
                  <a:prstClr val="black"/>
                </a:solidFill>
                <a:latin typeface="Gotham book"/>
              </a:rPr>
              <a:t>, </a:t>
            </a:r>
            <a:r>
              <a:rPr lang="es-ES" sz="2200" i="1" dirty="0" err="1">
                <a:solidFill>
                  <a:prstClr val="black"/>
                </a:solidFill>
                <a:latin typeface="Gotham book"/>
              </a:rPr>
              <a:t>Pilot</a:t>
            </a:r>
            <a:r>
              <a:rPr lang="es-ES" sz="2200" i="1" dirty="0">
                <a:solidFill>
                  <a:prstClr val="black"/>
                </a:solidFill>
                <a:latin typeface="Gotham book"/>
              </a:rPr>
              <a:t> Point, Texas
El portal a la historia de Texas</a:t>
            </a:r>
            <a:endParaRPr kumimoji="0" lang="en-US" sz="2200" b="0" i="1"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98274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872715-D023-050F-AB8E-7A7DFD5E9D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9964B70-C855-82F4-22F7-A2768950CE79}"/>
              </a:ext>
            </a:extLst>
          </p:cNvPr>
          <p:cNvSpPr txBox="1">
            <a:spLocks noGrp="1"/>
          </p:cNvSpPr>
          <p:nvPr>
            <p:ph type="title" idx="4294967295"/>
          </p:nvPr>
        </p:nvSpPr>
        <p:spPr>
          <a:xfrm>
            <a:off x="2280556" y="-152400"/>
            <a:ext cx="8737141" cy="923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000" dirty="0">
                <a:solidFill>
                  <a:srgbClr val="C00000"/>
                </a:solidFill>
                <a:latin typeface="Gotham Medium"/>
              </a:rPr>
              <a:t>Estación</a:t>
            </a:r>
            <a:r>
              <a:rPr kumimoji="0" lang="en-US" sz="4800" b="0" i="0" u="none" strike="noStrike" kern="1200" cap="none" spc="0" normalizeH="0" baseline="0" noProof="0" dirty="0">
                <a:ln>
                  <a:noFill/>
                </a:ln>
                <a:solidFill>
                  <a:srgbClr val="C00000"/>
                </a:solidFill>
                <a:effectLst/>
                <a:uLnTx/>
                <a:uFillTx/>
                <a:latin typeface="Gotham Medium"/>
                <a:ea typeface="+mj-ea"/>
                <a:cs typeface="+mj-cs"/>
              </a:rPr>
              <a:t> </a:t>
            </a:r>
            <a:r>
              <a:rPr kumimoji="0" lang="en-US" sz="4000" b="0" i="0" u="none" strike="noStrike" kern="1200" cap="none" spc="0" normalizeH="0" baseline="0" noProof="0" dirty="0">
                <a:ln>
                  <a:noFill/>
                </a:ln>
                <a:solidFill>
                  <a:srgbClr val="C00000"/>
                </a:solidFill>
                <a:effectLst/>
                <a:uLnTx/>
                <a:uFillTx/>
                <a:latin typeface="Gotham Medium"/>
                <a:ea typeface="+mj-ea"/>
                <a:cs typeface="+mj-cs"/>
              </a:rPr>
              <a:t>1</a:t>
            </a:r>
            <a:endParaRPr kumimoji="0" lang="en-US" sz="4800" b="0" i="0" u="none" strike="noStrike" kern="1200" cap="none" spc="0" normalizeH="0" baseline="0" noProof="0" dirty="0">
              <a:ln>
                <a:noFill/>
              </a:ln>
              <a:solidFill>
                <a:srgbClr val="C00000"/>
              </a:solidFill>
              <a:effectLst/>
              <a:uLnTx/>
              <a:uFillTx/>
              <a:latin typeface="Gotham Medium"/>
              <a:ea typeface="+mj-ea"/>
              <a:cs typeface="+mj-cs"/>
            </a:endParaRPr>
          </a:p>
        </p:txBody>
      </p:sp>
      <p:graphicFrame>
        <p:nvGraphicFramePr>
          <p:cNvPr id="3" name="Chart 2" descr="A chart titled &quot;Leading U.S. Cotton Producing States, 2018 - 2020&quot; It shows bales of cotton produced by the million.&#10;&#10;Texas&#10;2018 = 6.9 million bales&#10;2019 = 6.2 million bales&#10;2020 = 6 million bales&#10;&#10;Georgia&#10;2018 = 2 million bales&#10;2019 = 2.9 million bales&#10;2020 = 2.5 million bales&#10;&#10;Mississippi&#10;2018 = 1.5 million bales&#10;2019 = 1.6 million bales&#10;2020 = 1.4 million bales&#10;&#10;Arkansas&#10;2018 = 1.3 million bales&#10;2019 = 1.6 million bales&#10;2020 - 1.5 million bales&#10;&#10;">
            <a:extLst>
              <a:ext uri="{FF2B5EF4-FFF2-40B4-BE49-F238E27FC236}">
                <a16:creationId xmlns:a16="http://schemas.microsoft.com/office/drawing/2014/main" id="{294C2E97-AB08-41C7-93D4-7C3B8FF710B8}"/>
              </a:ext>
            </a:extLst>
          </p:cNvPr>
          <p:cNvGraphicFramePr/>
          <p:nvPr>
            <p:extLst>
              <p:ext uri="{D42A27DB-BD31-4B8C-83A1-F6EECF244321}">
                <p14:modId xmlns:p14="http://schemas.microsoft.com/office/powerpoint/2010/main" val="3291348138"/>
              </p:ext>
            </p:extLst>
          </p:nvPr>
        </p:nvGraphicFramePr>
        <p:xfrm>
          <a:off x="2362204" y="672736"/>
          <a:ext cx="8737141" cy="5608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70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872715-D023-050F-AB8E-7A7DFD5E9D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9964B70-C855-82F4-22F7-A2768950CE79}"/>
              </a:ext>
            </a:extLst>
          </p:cNvPr>
          <p:cNvSpPr txBox="1">
            <a:spLocks noGrp="1"/>
          </p:cNvSpPr>
          <p:nvPr>
            <p:ph type="title" idx="4294967295"/>
          </p:nvPr>
        </p:nvSpPr>
        <p:spPr>
          <a:xfrm>
            <a:off x="2177144" y="13062"/>
            <a:ext cx="9655628" cy="1162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800" dirty="0">
                <a:solidFill>
                  <a:srgbClr val="E20000"/>
                </a:solidFill>
                <a:latin typeface="Gotham Medium"/>
              </a:rPr>
              <a:t>Estación</a:t>
            </a:r>
            <a:r>
              <a:rPr kumimoji="0" lang="en-US" sz="6000" b="0" i="0" u="none" strike="noStrike" kern="1200" cap="none" spc="0" normalizeH="0" baseline="0" noProof="0" dirty="0">
                <a:ln>
                  <a:noFill/>
                </a:ln>
                <a:solidFill>
                  <a:srgbClr val="E20000"/>
                </a:solidFill>
                <a:effectLst/>
                <a:uLnTx/>
                <a:uFillTx/>
                <a:latin typeface="Gotham Medium"/>
                <a:ea typeface="+mj-ea"/>
                <a:cs typeface="+mj-cs"/>
              </a:rPr>
              <a:t> </a:t>
            </a:r>
            <a:r>
              <a:rPr lang="en-US" sz="4800" dirty="0">
                <a:solidFill>
                  <a:srgbClr val="E20000"/>
                </a:solidFill>
                <a:latin typeface="Gotham Medium"/>
              </a:rPr>
              <a:t>2</a:t>
            </a:r>
            <a:br>
              <a:rPr lang="en-US" sz="4800" dirty="0">
                <a:solidFill>
                  <a:srgbClr val="E20000"/>
                </a:solidFill>
                <a:latin typeface="Gotham Medium"/>
              </a:rPr>
            </a:br>
            <a:r>
              <a:rPr lang="es-ES" sz="3600" b="1" kern="100" dirty="0">
                <a:solidFill>
                  <a:srgbClr val="E20000"/>
                </a:solidFill>
                <a:latin typeface="Gotham Book"/>
                <a:ea typeface="Aptos" panose="020B0004020202020204" pitchFamily="34" charset="0"/>
                <a:cs typeface="Times New Roman" panose="02020603050405020304" pitchFamily="18" charset="0"/>
              </a:rPr>
              <a:t>Acres de algodón cosechados en Estados Unidos, 2017</a:t>
            </a:r>
            <a:endParaRPr kumimoji="0" lang="en-US" sz="4800" b="0" i="0" u="none" strike="noStrike" kern="1200" cap="none" spc="0" normalizeH="0" baseline="0" noProof="0" dirty="0">
              <a:ln>
                <a:noFill/>
              </a:ln>
              <a:solidFill>
                <a:srgbClr val="E20000"/>
              </a:solidFill>
              <a:effectLst/>
              <a:uLnTx/>
              <a:uFillTx/>
              <a:latin typeface="Gotham Medium"/>
              <a:ea typeface="+mj-ea"/>
              <a:cs typeface="+mj-cs"/>
            </a:endParaRPr>
          </a:p>
        </p:txBody>
      </p:sp>
      <p:pic>
        <p:nvPicPr>
          <p:cNvPr id="3" name="Picture 2" descr="A map of the United States showing cotton producing states. &#10;&#10;Cotton is produced across the South from North Carolina in the east to California in the west. &#10;&#10;The southeastern states farm about 25,000 acres of cotton on average. &#10;&#10;The southwestern states farm about 25,000 to 50,000 acres of cotton on average. &#10;&#10;The majority of U.S. cotton is produced in Texas in the Coastal Plains and Great Plains regions. Those regions produce 50,000 to upwards of 100,000 acres of cotton on average. &#10;&#10;There is no cotton production recorded in the northern states of the U.S. ">
            <a:extLst>
              <a:ext uri="{FF2B5EF4-FFF2-40B4-BE49-F238E27FC236}">
                <a16:creationId xmlns:a16="http://schemas.microsoft.com/office/drawing/2014/main" id="{8AC121D9-C2C3-2D82-8DFD-93399A1E7489}"/>
              </a:ext>
            </a:extLst>
          </p:cNvPr>
          <p:cNvPicPr>
            <a:picLocks noChangeAspect="1"/>
          </p:cNvPicPr>
          <p:nvPr/>
        </p:nvPicPr>
        <p:blipFill rotWithShape="1">
          <a:blip r:embed="rId4"/>
          <a:srcRect t="127" r="779"/>
          <a:stretch/>
        </p:blipFill>
        <p:spPr bwMode="auto">
          <a:xfrm>
            <a:off x="3592286" y="1175170"/>
            <a:ext cx="6771362" cy="5219060"/>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2066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47B9E-2351-4838-A681-BA065DEE009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45cb1ba-8b8a-41a6-8528-558dc0e9756b"/>
    <ds:schemaRef ds:uri="http://www.w3.org/XML/1998/namespace"/>
    <ds:schemaRef ds:uri="http://schemas.microsoft.com/office/infopath/2007/PartnerControls"/>
    <ds:schemaRef ds:uri="33acec14-576f-4745-8bc6-f1209321bcba"/>
    <ds:schemaRef ds:uri="http://purl.org/dc/dcmitype/"/>
  </ds:schemaRefs>
</ds:datastoreItem>
</file>

<file path=customXml/itemProps2.xml><?xml version="1.0" encoding="utf-8"?>
<ds:datastoreItem xmlns:ds="http://schemas.openxmlformats.org/officeDocument/2006/customXml" ds:itemID="{108B510C-865A-47E4-BD8B-2DBAD7E38D2E}">
  <ds:schemaRefs>
    <ds:schemaRef ds:uri="http://schemas.microsoft.com/sharepoint/v3/contenttype/forms"/>
  </ds:schemaRefs>
</ds:datastoreItem>
</file>

<file path=customXml/itemProps3.xml><?xml version="1.0" encoding="utf-8"?>
<ds:datastoreItem xmlns:ds="http://schemas.openxmlformats.org/officeDocument/2006/customXml" ds:itemID="{D28F0DE2-A9D9-4F92-BBA7-230CAD92ED34}"/>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234</TotalTime>
  <Words>646</Words>
  <Application>Microsoft Office PowerPoint</Application>
  <PresentationFormat>Widescreen</PresentationFormat>
  <Paragraphs>58</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Calibri</vt:lpstr>
      <vt:lpstr>Gotham Book</vt:lpstr>
      <vt:lpstr>Gotham Book</vt:lpstr>
      <vt:lpstr>Gotham Medium</vt:lpstr>
      <vt:lpstr>Josefin Sans</vt:lpstr>
      <vt:lpstr>Office Theme</vt:lpstr>
      <vt:lpstr>Unidad 4:  La Era Nacional Mexicana</vt:lpstr>
      <vt:lpstr>Calentamiento Sigue las instrucciones de abajo para completar tu calentamiento</vt:lpstr>
      <vt:lpstr>Comparte con la clase:</vt:lpstr>
      <vt:lpstr>Pregunta esencial</vt:lpstr>
      <vt:lpstr>En la lección de hoy</vt:lpstr>
      <vt:lpstr>Texas hoy Actividad de las emisoras</vt:lpstr>
      <vt:lpstr>El algodón y el estado de la Estrella Solitaria</vt:lpstr>
      <vt:lpstr>Estación 1</vt:lpstr>
      <vt:lpstr>Estación 2 Acres de algodón cosechados en Estados Unidos, 2017</vt:lpstr>
      <vt:lpstr>Estación 3</vt:lpstr>
      <vt:lpstr>Estación 4</vt:lpstr>
      <vt:lpstr>Estación 5</vt:lpstr>
      <vt:lpstr>Billete de salida Sigue las instrucciones a continuación para completar tu ticket de salida</vt:lpstr>
      <vt:lpstr>Comparte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2025-01-30T18:09:31Z</dcterms:created>
  <dcterms:modified xsi:type="dcterms:W3CDTF">2025-12-05T00:13:36Z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