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0"/>
  </p:notesMasterIdLst>
  <p:sldIdLst>
    <p:sldId id="328" r:id="rId3"/>
    <p:sldId id="327" r:id="rId4"/>
    <p:sldId id="329" r:id="rId5"/>
    <p:sldId id="330" r:id="rId6"/>
    <p:sldId id="324" r:id="rId7"/>
    <p:sldId id="325" r:id="rId8"/>
    <p:sldId id="289" r:id="rId9"/>
    <p:sldId id="312" r:id="rId10"/>
    <p:sldId id="282" r:id="rId11"/>
    <p:sldId id="331" r:id="rId12"/>
    <p:sldId id="332" r:id="rId13"/>
    <p:sldId id="333" r:id="rId14"/>
    <p:sldId id="334" r:id="rId15"/>
    <p:sldId id="335" r:id="rId16"/>
    <p:sldId id="336" r:id="rId17"/>
    <p:sldId id="337" r:id="rId18"/>
    <p:sldId id="3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15B90-29DE-45DF-9E4C-8547200378FC}"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1C6CC-8AAE-45E2-B53B-572C1723999A}" type="slidenum">
              <a:rPr lang="en-US" smtClean="0"/>
              <a:t>‹#›</a:t>
            </a:fld>
            <a:endParaRPr lang="en-US"/>
          </a:p>
        </p:txBody>
      </p:sp>
    </p:spTree>
    <p:extLst>
      <p:ext uri="{BB962C8B-B14F-4D97-AF65-F5344CB8AC3E}">
        <p14:creationId xmlns:p14="http://schemas.microsoft.com/office/powerpoint/2010/main" val="356412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n: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United_States_Copyright_Office" TargetMode="External"/><Relationship Id="rId5" Type="http://schemas.openxmlformats.org/officeDocument/2006/relationships/hyperlink" Target="https://commons.wikimedia.org/wiki/Commons:Publication" TargetMode="External"/><Relationship Id="rId4" Type="http://schemas.openxmlformats.org/officeDocument/2006/relationships/hyperlink" Target="https://en.wikipedia.org/wiki/United_Stat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pictures/item/20226333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pictures/item/9172289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loc.gov/rr/print/" TargetMode="External"/><Relationship Id="rId3" Type="http://schemas.openxmlformats.org/officeDocument/2006/relationships/hyperlink" Target="https://en.wikipedia.org/wiki/public_domain" TargetMode="External"/><Relationship Id="rId7" Type="http://schemas.openxmlformats.org/officeDocument/2006/relationships/hyperlink" Target="https://commons.wikimedia.org/wiki/Library_of_Congres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ommons.wikimedia.org/wiki/Commons:Hirtle_chart" TargetMode="External"/><Relationship Id="rId5" Type="http://schemas.openxmlformats.org/officeDocument/2006/relationships/hyperlink" Target="https://en.wikipedia.org/wiki/publication" TargetMode="External"/><Relationship Id="rId4" Type="http://schemas.openxmlformats.org/officeDocument/2006/relationships/hyperlink" Target="https://commons.wikimedia.org/wiki/United_States" TargetMode="External"/><Relationship Id="rId9" Type="http://schemas.openxmlformats.org/officeDocument/2006/relationships/hyperlink" Target="https://hdl.loc.gov/loc.pnp/cph.3g032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exashistory.unt.edu/ark:/67531/metapth31277/"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“Connected Map of Austin’s Colony, 1833 – 1837.” [1892] #1944, Map Collection, Archives and Records Program, Texas General Land Office, Austin.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otham Book"/>
                <a:ea typeface="Times New Roman" panose="02020603050405020304" pitchFamily="18" charset="0"/>
                <a:cs typeface="Times New Roman" panose="02020603050405020304" pitchFamily="18" charset="0"/>
              </a:rPr>
              <a:t>“Connected Map of Austin’s Colony, 1833 – 1837.” [1892] #1944, Map Collection, Archives and Records Program, Texas General Land Office, Austin.</a:t>
            </a:r>
            <a:endParaRPr lang="en-US" sz="12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681C6CC-8AAE-45E2-B53B-572C1723999A}" type="slidenum">
              <a:rPr lang="en-US" smtClean="0"/>
              <a:t>7</a:t>
            </a:fld>
            <a:endParaRPr lang="en-US"/>
          </a:p>
        </p:txBody>
      </p:sp>
    </p:spTree>
    <p:extLst>
      <p:ext uri="{BB962C8B-B14F-4D97-AF65-F5344CB8AC3E}">
        <p14:creationId xmlns:p14="http://schemas.microsoft.com/office/powerpoint/2010/main" val="423858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First Mexican Empire Map 1821. I, the copyright holder of this work, release this work into the </a:t>
            </a:r>
            <a:r>
              <a:rPr lang="en-US" b="1" i="0" u="none" strike="noStrike" dirty="0">
                <a:solidFill>
                  <a:srgbClr val="3366BB"/>
                </a:solidFill>
                <a:effectLst/>
                <a:latin typeface="Arial" panose="020B0604020202020204" pitchFamily="34" charset="0"/>
                <a:hlinkClick r:id="rId3" tooltip="w:en:public domain"/>
              </a:rPr>
              <a:t>public domain</a:t>
            </a:r>
            <a:r>
              <a:rPr lang="en-US" b="0" i="0" dirty="0">
                <a:solidFill>
                  <a:srgbClr val="202122"/>
                </a:solidFill>
                <a:effectLst/>
                <a:latin typeface="Arial" panose="020B0604020202020204" pitchFamily="34" charset="0"/>
              </a:rPr>
              <a:t>. This applies worldwide. https://commons.wikimedia.org/wiki/File:Mapa_de_Mexico_(Imperio_Mexicano)_1821.PNG </a:t>
            </a:r>
            <a:endParaRPr lang="en-US" dirty="0"/>
          </a:p>
        </p:txBody>
      </p:sp>
      <p:sp>
        <p:nvSpPr>
          <p:cNvPr id="4" name="Slide Number Placeholder 3"/>
          <p:cNvSpPr>
            <a:spLocks noGrp="1"/>
          </p:cNvSpPr>
          <p:nvPr>
            <p:ph type="sldNum" sz="quarter" idx="5"/>
          </p:nvPr>
        </p:nvSpPr>
        <p:spPr/>
        <p:txBody>
          <a:bodyPr/>
          <a:lstStyle/>
          <a:p>
            <a:fld id="{3681C6CC-8AAE-45E2-B53B-572C1723999A}" type="slidenum">
              <a:rPr lang="en-US" smtClean="0"/>
              <a:t>9</a:t>
            </a:fld>
            <a:endParaRPr lang="en-US"/>
          </a:p>
        </p:txBody>
      </p:sp>
    </p:spTree>
    <p:extLst>
      <p:ext uri="{BB962C8B-B14F-4D97-AF65-F5344CB8AC3E}">
        <p14:creationId xmlns:p14="http://schemas.microsoft.com/office/powerpoint/2010/main" val="6772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B246-2891-0BC5-A19F-8ECD4073BC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06E01-4C1F-19FE-1665-F7EFD7D6C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FF2EC-58D4-1CAB-5359-9169DFB062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Mexican National Palace Damaged by </a:t>
            </a:r>
            <a:r>
              <a:rPr lang="en-US" b="0" i="0" dirty="0">
                <a:solidFill>
                  <a:srgbClr val="202122"/>
                </a:solidFill>
                <a:effectLst/>
                <a:latin typeface="Arial" panose="020B0604020202020204" pitchFamily="34" charset="0"/>
              </a:rPr>
              <a:t>Juan de Dios Arias. Damage sustained to the Mexican National Palace in the wake of the Federalist Revolt of 1840. </a:t>
            </a:r>
            <a:r>
              <a:rPr lang="es-ES" b="0" i="0" dirty="0">
                <a:solidFill>
                  <a:srgbClr val="202122"/>
                </a:solidFill>
                <a:effectLst/>
                <a:latin typeface="Arial" panose="020B0604020202020204" pitchFamily="34" charset="0"/>
              </a:rPr>
              <a:t>México a través de los siglos Tomo IV México independiente (1821 - 1855) </a:t>
            </a:r>
            <a:r>
              <a:rPr lang="en-US" b="0" i="0" dirty="0">
                <a:solidFill>
                  <a:srgbClr val="202122"/>
                </a:solidFill>
                <a:effectLst/>
                <a:latin typeface="Arial" panose="020B0604020202020204" pitchFamily="34" charset="0"/>
              </a:rPr>
              <a:t>This work is in the </a:t>
            </a:r>
            <a:r>
              <a:rPr lang="en-US" b="1" i="0" u="none" strike="noStrike" dirty="0">
                <a:solidFill>
                  <a:srgbClr val="3366BB"/>
                </a:solidFill>
                <a:effectLst/>
                <a:latin typeface="Arial" panose="020B0604020202020204" pitchFamily="34" charset="0"/>
                <a:hlinkClick r:id="rId3" tooltip="en:public domain"/>
              </a:rPr>
              <a:t>public domain</a:t>
            </a:r>
            <a:r>
              <a:rPr lang="en-US" b="0" i="0" dirty="0">
                <a:solidFill>
                  <a:srgbClr val="202122"/>
                </a:solidFill>
                <a:effectLst/>
                <a:latin typeface="Arial" panose="020B0604020202020204" pitchFamily="34" charset="0"/>
              </a:rPr>
              <a:t> in the </a:t>
            </a:r>
            <a:r>
              <a:rPr lang="en-US" b="0" i="0" u="none" strike="noStrike" dirty="0">
                <a:solidFill>
                  <a:srgbClr val="3366BB"/>
                </a:solidFill>
                <a:effectLst/>
                <a:latin typeface="Arial" panose="020B0604020202020204" pitchFamily="34" charset="0"/>
                <a:hlinkClick r:id="rId4" tooltip="en:United States"/>
              </a:rPr>
              <a:t>United States</a:t>
            </a:r>
            <a:r>
              <a:rPr lang="en-US" b="0" i="0" dirty="0">
                <a:solidFill>
                  <a:srgbClr val="202122"/>
                </a:solidFill>
                <a:effectLst/>
                <a:latin typeface="Arial" panose="020B0604020202020204" pitchFamily="34" charset="0"/>
              </a:rPr>
              <a:t> because it was </a:t>
            </a:r>
            <a:r>
              <a:rPr lang="en-US" b="0" i="0" u="none" strike="noStrike" dirty="0">
                <a:solidFill>
                  <a:srgbClr val="0645AD"/>
                </a:solidFill>
                <a:effectLst/>
                <a:latin typeface="Arial" panose="020B0604020202020204" pitchFamily="34" charset="0"/>
                <a:hlinkClick r:id="rId5" tooltip="Commons:Publication"/>
              </a:rPr>
              <a:t>published</a:t>
            </a:r>
            <a:r>
              <a:rPr lang="en-US" b="0" i="0" dirty="0">
                <a:solidFill>
                  <a:srgbClr val="202122"/>
                </a:solidFill>
                <a:effectLst/>
                <a:latin typeface="Arial" panose="020B0604020202020204" pitchFamily="34" charset="0"/>
              </a:rPr>
              <a:t> (or registered with the </a:t>
            </a:r>
            <a:r>
              <a:rPr lang="en-US" b="0" i="0" u="none" strike="noStrike" dirty="0">
                <a:solidFill>
                  <a:srgbClr val="3366BB"/>
                </a:solidFill>
                <a:effectLst/>
                <a:latin typeface="Arial" panose="020B0604020202020204" pitchFamily="34" charset="0"/>
                <a:hlinkClick r:id="rId6" tooltip="en:United States Copyright Office"/>
              </a:rPr>
              <a:t>U.S. Copyright Office</a:t>
            </a:r>
            <a:r>
              <a:rPr lang="en-US" b="0" i="0" dirty="0">
                <a:solidFill>
                  <a:srgbClr val="202122"/>
                </a:solidFill>
                <a:effectLst/>
                <a:latin typeface="Arial" panose="020B0604020202020204" pitchFamily="34" charset="0"/>
              </a:rPr>
              <a:t>) before January 1, 1929. https://commons.wikimedia.org/wiki/File:Mexican_National_Palace_Damaged.png </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983148F6-88CB-12E0-17DC-C42A86C47BEF}"/>
              </a:ext>
            </a:extLst>
          </p:cNvPr>
          <p:cNvSpPr>
            <a:spLocks noGrp="1"/>
          </p:cNvSpPr>
          <p:nvPr>
            <p:ph type="sldNum" sz="quarter" idx="5"/>
          </p:nvPr>
        </p:nvSpPr>
        <p:spPr/>
        <p:txBody>
          <a:bodyPr/>
          <a:lstStyle/>
          <a:p>
            <a:fld id="{3681C6CC-8AAE-45E2-B53B-572C1723999A}" type="slidenum">
              <a:rPr lang="en-US" smtClean="0"/>
              <a:t>10</a:t>
            </a:fld>
            <a:endParaRPr lang="en-US"/>
          </a:p>
        </p:txBody>
      </p:sp>
    </p:spTree>
    <p:extLst>
      <p:ext uri="{BB962C8B-B14F-4D97-AF65-F5344CB8AC3E}">
        <p14:creationId xmlns:p14="http://schemas.microsoft.com/office/powerpoint/2010/main" val="33273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C957-2AAC-6592-B43D-B3E3ED1E6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FE4B5-6A25-A7E5-EB7B-BE503E030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FC9B8-6192-1FAB-B741-412FB96B5100}"/>
              </a:ext>
            </a:extLst>
          </p:cNvPr>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San Antonio De Bexar.</a:t>
            </a:r>
            <a:r>
              <a:rPr lang="en-US" sz="1800" b="0" i="0" u="none" strike="noStrike" dirty="0">
                <a:solidFill>
                  <a:srgbClr val="000000"/>
                </a:solidFill>
                <a:effectLst/>
                <a:latin typeface="Times New Roman" panose="02020603050405020304" pitchFamily="18" charset="0"/>
              </a:rPr>
              <a:t> 1846. Lithograph. Library of Congress Prints and Photographs Division. </a:t>
            </a:r>
            <a:r>
              <a:rPr lang="en-US" sz="1800" b="0" i="0" u="sng" strike="noStrike">
                <a:solidFill>
                  <a:srgbClr val="1155CC"/>
                </a:solidFill>
                <a:effectLst/>
                <a:latin typeface="Times New Roman" panose="02020603050405020304" pitchFamily="18" charset="0"/>
                <a:hlinkClick r:id="rId3"/>
              </a:rPr>
              <a:t>https://www.loc.gov/pictures/item/2022633317/</a:t>
            </a:r>
            <a:r>
              <a:rPr lang="en-US" sz="1800" b="0" i="0" u="none" strike="noStrike">
                <a:solidFill>
                  <a:srgbClr val="000000"/>
                </a:solidFill>
                <a:effectLst/>
                <a:latin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F377D8A-D3C6-481E-ACA3-0149E92EED93}"/>
              </a:ext>
            </a:extLst>
          </p:cNvPr>
          <p:cNvSpPr>
            <a:spLocks noGrp="1"/>
          </p:cNvSpPr>
          <p:nvPr>
            <p:ph type="sldNum" sz="quarter" idx="5"/>
          </p:nvPr>
        </p:nvSpPr>
        <p:spPr/>
        <p:txBody>
          <a:bodyPr/>
          <a:lstStyle/>
          <a:p>
            <a:fld id="{3681C6CC-8AAE-45E2-B53B-572C1723999A}" type="slidenum">
              <a:rPr lang="en-US" smtClean="0"/>
              <a:t>11</a:t>
            </a:fld>
            <a:endParaRPr lang="en-US"/>
          </a:p>
        </p:txBody>
      </p:sp>
    </p:spTree>
    <p:extLst>
      <p:ext uri="{BB962C8B-B14F-4D97-AF65-F5344CB8AC3E}">
        <p14:creationId xmlns:p14="http://schemas.microsoft.com/office/powerpoint/2010/main" val="14027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66C4-5A83-ACD6-50BE-48E745A30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3A0F9-F588-797B-5BB9-CE572717C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701B4-8971-56CA-A258-F291A8348B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Linux Libertine"/>
              </a:rPr>
              <a:t>Cotton plantation on the Mississippi, 1884. Library of Congress. </a:t>
            </a:r>
            <a:r>
              <a:rPr lang="en-US" b="0" i="0" u="sng" dirty="0">
                <a:solidFill>
                  <a:srgbClr val="3366BB"/>
                </a:solidFill>
                <a:effectLst/>
                <a:latin typeface="Arial" panose="020B0604020202020204" pitchFamily="34" charset="0"/>
                <a:hlinkClick r:id="rId3"/>
              </a:rPr>
              <a:t>https://www.loc.gov/pictures/item/91722891/</a:t>
            </a:r>
            <a:endParaRPr lang="en-US" b="0" i="0" dirty="0">
              <a:effectLst/>
              <a:latin typeface="Linux Libertine"/>
            </a:endParaRPr>
          </a:p>
          <a:p>
            <a:endParaRPr lang="en-US" dirty="0"/>
          </a:p>
        </p:txBody>
      </p:sp>
      <p:sp>
        <p:nvSpPr>
          <p:cNvPr id="4" name="Slide Number Placeholder 3">
            <a:extLst>
              <a:ext uri="{FF2B5EF4-FFF2-40B4-BE49-F238E27FC236}">
                <a16:creationId xmlns:a16="http://schemas.microsoft.com/office/drawing/2014/main" id="{CB65B361-477E-34FC-CB04-6A9A49186982}"/>
              </a:ext>
            </a:extLst>
          </p:cNvPr>
          <p:cNvSpPr>
            <a:spLocks noGrp="1"/>
          </p:cNvSpPr>
          <p:nvPr>
            <p:ph type="sldNum" sz="quarter" idx="5"/>
          </p:nvPr>
        </p:nvSpPr>
        <p:spPr/>
        <p:txBody>
          <a:bodyPr/>
          <a:lstStyle/>
          <a:p>
            <a:fld id="{3681C6CC-8AAE-45E2-B53B-572C1723999A}" type="slidenum">
              <a:rPr lang="en-US" smtClean="0"/>
              <a:t>12</a:t>
            </a:fld>
            <a:endParaRPr lang="en-US"/>
          </a:p>
        </p:txBody>
      </p:sp>
    </p:spTree>
    <p:extLst>
      <p:ext uri="{BB962C8B-B14F-4D97-AF65-F5344CB8AC3E}">
        <p14:creationId xmlns:p14="http://schemas.microsoft.com/office/powerpoint/2010/main" val="9429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4455-99A1-0A54-D7FB-96B5C3226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FC1DF-AF97-BD77-B36D-929E51061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4EF3C-B828-709C-E4F3-95C92ED2B75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US Whig poster showing unemployment in 1837.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a:t>
            </a:r>
            <a:r>
              <a:rPr lang="en-US" b="0" i="0" dirty="0">
                <a:solidFill>
                  <a:srgbClr val="202122"/>
                </a:solidFill>
                <a:effectLst/>
                <a:latin typeface="Arial" panose="020B0604020202020204" pitchFamily="34" charset="0"/>
              </a:rPr>
              <a:t>This image is available from the United States </a:t>
            </a:r>
            <a:r>
              <a:rPr lang="en-US" b="0" i="0" u="none" strike="noStrike" dirty="0">
                <a:solidFill>
                  <a:srgbClr val="0645AD"/>
                </a:solidFill>
                <a:effectLst/>
                <a:latin typeface="Arial" panose="020B0604020202020204" pitchFamily="34" charset="0"/>
                <a:hlinkClick r:id="rId7" tooltip="Library of Congress"/>
              </a:rPr>
              <a:t>Library of Congress</a:t>
            </a:r>
            <a:r>
              <a:rPr lang="en-US" b="0" i="0" dirty="0">
                <a:solidFill>
                  <a:srgbClr val="202122"/>
                </a:solidFill>
                <a:effectLst/>
                <a:latin typeface="Arial" panose="020B0604020202020204" pitchFamily="34" charset="0"/>
              </a:rPr>
              <a:t>'s </a:t>
            </a:r>
            <a:r>
              <a:rPr lang="en-US" b="0" i="0" u="none" strike="noStrike" dirty="0">
                <a:solidFill>
                  <a:srgbClr val="3366BB"/>
                </a:solidFill>
                <a:effectLst/>
                <a:latin typeface="Arial" panose="020B0604020202020204" pitchFamily="34" charset="0"/>
                <a:hlinkClick r:id="rId8"/>
              </a:rPr>
              <a:t>Prints and Photographs division</a:t>
            </a:r>
            <a:br>
              <a:rPr lang="en-US" dirty="0"/>
            </a:br>
            <a:r>
              <a:rPr lang="en-US" b="0" i="0" dirty="0">
                <a:solidFill>
                  <a:srgbClr val="202122"/>
                </a:solidFill>
                <a:effectLst/>
                <a:latin typeface="Arial" panose="020B0604020202020204" pitchFamily="34" charset="0"/>
              </a:rPr>
              <a:t>under the digital ID </a:t>
            </a:r>
            <a:r>
              <a:rPr lang="en-US" b="0" i="0" u="sng" dirty="0">
                <a:solidFill>
                  <a:srgbClr val="3366BB"/>
                </a:solidFill>
                <a:effectLst/>
                <a:latin typeface="Arial" panose="020B0604020202020204" pitchFamily="34" charset="0"/>
                <a:hlinkClick r:id="rId9"/>
              </a:rPr>
              <a:t>cph.3g03240</a:t>
            </a:r>
            <a:endParaRPr lang="en-US" dirty="0"/>
          </a:p>
        </p:txBody>
      </p:sp>
      <p:sp>
        <p:nvSpPr>
          <p:cNvPr id="4" name="Slide Number Placeholder 3">
            <a:extLst>
              <a:ext uri="{FF2B5EF4-FFF2-40B4-BE49-F238E27FC236}">
                <a16:creationId xmlns:a16="http://schemas.microsoft.com/office/drawing/2014/main" id="{6BB3F5F8-B592-C90B-4EA3-CF5CE8D43C2D}"/>
              </a:ext>
            </a:extLst>
          </p:cNvPr>
          <p:cNvSpPr>
            <a:spLocks noGrp="1"/>
          </p:cNvSpPr>
          <p:nvPr>
            <p:ph type="sldNum" sz="quarter" idx="5"/>
          </p:nvPr>
        </p:nvSpPr>
        <p:spPr/>
        <p:txBody>
          <a:bodyPr/>
          <a:lstStyle/>
          <a:p>
            <a:fld id="{3681C6CC-8AAE-45E2-B53B-572C1723999A}" type="slidenum">
              <a:rPr lang="en-US" smtClean="0"/>
              <a:t>13</a:t>
            </a:fld>
            <a:endParaRPr lang="en-US"/>
          </a:p>
        </p:txBody>
      </p:sp>
    </p:spTree>
    <p:extLst>
      <p:ext uri="{BB962C8B-B14F-4D97-AF65-F5344CB8AC3E}">
        <p14:creationId xmlns:p14="http://schemas.microsoft.com/office/powerpoint/2010/main" val="379893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30CCC-673F-BB05-56BB-9F81D9623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AA954-C50E-C210-18D8-1E150E0DD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D135A-CFC9-5924-6998-CE9CA3CE2A62}"/>
              </a:ext>
            </a:extLst>
          </p:cNvPr>
          <p:cNvSpPr>
            <a:spLocks noGrp="1"/>
          </p:cNvSpPr>
          <p:nvPr>
            <p:ph type="body" idx="1"/>
          </p:nvPr>
        </p:nvSpPr>
        <p:spPr/>
        <p:txBody>
          <a:bodyPr/>
          <a:lstStyle/>
          <a:p>
            <a:pPr rtl="0">
              <a:spcBef>
                <a:spcPts val="1200"/>
              </a:spcBef>
              <a:spcAft>
                <a:spcPts val="1200"/>
              </a:spcAft>
            </a:pPr>
            <a:r>
              <a:rPr lang="en-US" sz="1800" b="0" i="0" u="none" strike="noStrike" dirty="0">
                <a:solidFill>
                  <a:srgbClr val="757575"/>
                </a:solidFill>
                <a:effectLst/>
                <a:latin typeface="Arial" panose="020B0604020202020204" pitchFamily="34" charset="0"/>
              </a:rPr>
              <a:t>"Map of Texas with parts of the Adjoining States. Compiled by Stephen F. Austin.", map, Date Unknown; (</a:t>
            </a:r>
            <a:r>
              <a:rPr lang="en-US" sz="1800" b="0" i="0" u="none" strike="noStrike" dirty="0">
                <a:solidFill>
                  <a:srgbClr val="0277BD"/>
                </a:solidFill>
                <a:effectLst/>
                <a:latin typeface="Arial" panose="020B0604020202020204" pitchFamily="34" charset="0"/>
                <a:hlinkClick r:id="rId3"/>
              </a:rPr>
              <a:t>https://texashistory.unt.edu/ark:/67531/metapth31277/</a:t>
            </a:r>
            <a:r>
              <a:rPr lang="en-US" sz="1800" b="0" i="0" u="none" strike="noStrike" dirty="0">
                <a:solidFill>
                  <a:srgbClr val="757575"/>
                </a:solidFill>
                <a:effectLst/>
                <a:latin typeface="Arial" panose="020B0604020202020204" pitchFamily="34" charset="0"/>
              </a:rPr>
              <a:t>: accessed November 27,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Star of the Republic Museum.</a:t>
            </a:r>
            <a:endParaRPr lang="en-US" b="0" dirty="0">
              <a:effectLst/>
            </a:endParaRPr>
          </a:p>
          <a:p>
            <a:br>
              <a:rPr lang="en-US" dirty="0"/>
            </a:br>
            <a:endParaRPr lang="en-US" b="0" i="0" dirty="0"/>
          </a:p>
        </p:txBody>
      </p:sp>
      <p:sp>
        <p:nvSpPr>
          <p:cNvPr id="4" name="Slide Number Placeholder 3">
            <a:extLst>
              <a:ext uri="{FF2B5EF4-FFF2-40B4-BE49-F238E27FC236}">
                <a16:creationId xmlns:a16="http://schemas.microsoft.com/office/drawing/2014/main" id="{20AB5B02-EEB8-446F-8442-95F94CE62F3B}"/>
              </a:ext>
            </a:extLst>
          </p:cNvPr>
          <p:cNvSpPr>
            <a:spLocks noGrp="1"/>
          </p:cNvSpPr>
          <p:nvPr>
            <p:ph type="sldNum" sz="quarter" idx="5"/>
          </p:nvPr>
        </p:nvSpPr>
        <p:spPr/>
        <p:txBody>
          <a:bodyPr/>
          <a:lstStyle/>
          <a:p>
            <a:fld id="{3681C6CC-8AAE-45E2-B53B-572C1723999A}" type="slidenum">
              <a:rPr lang="en-US" smtClean="0"/>
              <a:t>14</a:t>
            </a:fld>
            <a:endParaRPr lang="en-US"/>
          </a:p>
        </p:txBody>
      </p:sp>
    </p:spTree>
    <p:extLst>
      <p:ext uri="{BB962C8B-B14F-4D97-AF65-F5344CB8AC3E}">
        <p14:creationId xmlns:p14="http://schemas.microsoft.com/office/powerpoint/2010/main" val="15939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348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371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2435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9537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8340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71435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8989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838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2186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85215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6578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5732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9283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075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9602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950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786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109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0582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4870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2078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2/18/2025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5741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2/18/2025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42379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2/18/2025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521138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13.svg"/><Relationship Id="rId2" Type="http://schemas.openxmlformats.org/officeDocument/2006/relationships/image" Target="../media/image14.jpe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image" Target="../media/image15.png"/><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from the 1830s showing plots of land granted to Anglo American settlers along rivers in Texas. The land plots are long and rectangular and all of them border on a river. There are last names listed on each, like Austin, Bradley, Roberts, and Groce. ">
            <a:extLst>
              <a:ext uri="{FF2B5EF4-FFF2-40B4-BE49-F238E27FC236}">
                <a16:creationId xmlns:a16="http://schemas.microsoft.com/office/drawing/2014/main" id="{A8BBCF0D-8650-FA66-7B0A-F7EE56010D9E}"/>
              </a:ext>
            </a:extLst>
          </p:cNvPr>
          <p:cNvPicPr>
            <a:picLocks noChangeAspect="1"/>
          </p:cNvPicPr>
          <p:nvPr/>
        </p:nvPicPr>
        <p:blipFill>
          <a:blip r:embed="rId3" cstate="print">
            <a:extLst>
              <a:ext uri="{28A0092B-C50C-407E-A947-70E740481C1C}">
                <a14:useLocalDpi xmlns:a14="http://schemas.microsoft.com/office/drawing/2010/main" val="0"/>
              </a:ext>
            </a:extLst>
          </a:blip>
          <a:srcRect t="26656" r="9091" b="23178"/>
          <a:stretch/>
        </p:blipFill>
        <p:spPr bwMode="auto">
          <a:xfrm>
            <a:off x="3523488" y="10"/>
            <a:ext cx="8668512" cy="6857990"/>
          </a:xfrm>
          <a:prstGeom prst="rect">
            <a:avLst/>
          </a:prstGeom>
          <a:noFill/>
          <a:extLst>
            <a:ext uri="{53640926-AAD7-44D8-BBD7-CCE9431645EC}">
              <a14:shadowObscured xmlns:a14="http://schemas.microsoft.com/office/drawing/2010/main"/>
            </a:ext>
          </a:extLst>
        </p:spPr>
      </p:pic>
      <p:sp>
        <p:nvSpPr>
          <p:cNvPr id="38"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0A8DEAE-A9B6-640B-F551-61D3E4F9A569}"/>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2">
                    <a:lumMod val="25000"/>
                  </a:schemeClr>
                </a:solidFill>
                <a:latin typeface="Gotham book"/>
              </a:rPr>
              <a:t>Unit 4</a:t>
            </a:r>
            <a:r>
              <a:rPr lang="en-US" sz="4800" b="1" dirty="0">
                <a:solidFill>
                  <a:schemeClr val="bg2">
                    <a:lumMod val="25000"/>
                  </a:schemeClr>
                </a:solidFill>
                <a:latin typeface="Gotham book"/>
              </a:rPr>
              <a:t>: </a:t>
            </a:r>
            <a:br>
              <a:rPr lang="en-US" sz="4800" b="1" i="1" dirty="0">
                <a:latin typeface="Gotham book"/>
              </a:rPr>
            </a:br>
            <a:r>
              <a:rPr lang="en-US" sz="4800" b="1" dirty="0">
                <a:solidFill>
                  <a:srgbClr val="0070C0"/>
                </a:solidFill>
                <a:latin typeface="Gotham book"/>
              </a:rPr>
              <a:t>The Mexican National Era</a:t>
            </a:r>
          </a:p>
        </p:txBody>
      </p:sp>
      <p:sp>
        <p:nvSpPr>
          <p:cNvPr id="10" name="Subtitle 2">
            <a:extLst>
              <a:ext uri="{FF2B5EF4-FFF2-40B4-BE49-F238E27FC236}">
                <a16:creationId xmlns:a16="http://schemas.microsoft.com/office/drawing/2014/main" id="{E9DDB4C8-273A-799B-78FC-882EBA6569DA}"/>
              </a:ext>
            </a:extLst>
          </p:cNvPr>
          <p:cNvSpPr>
            <a:spLocks noGrp="1"/>
          </p:cNvSpPr>
          <p:nvPr>
            <p:ph type="subTitle" idx="1"/>
          </p:nvPr>
        </p:nvSpPr>
        <p:spPr>
          <a:xfrm>
            <a:off x="477980" y="4872922"/>
            <a:ext cx="4023359" cy="1208141"/>
          </a:xfrm>
        </p:spPr>
        <p:txBody>
          <a:bodyPr>
            <a:normAutofit/>
          </a:bodyPr>
          <a:lstStyle/>
          <a:p>
            <a:pPr algn="l"/>
            <a:r>
              <a:rPr lang="en-US" sz="3200" dirty="0">
                <a:solidFill>
                  <a:schemeClr val="bg2">
                    <a:lumMod val="25000"/>
                  </a:schemeClr>
                </a:solidFill>
                <a:latin typeface="Gotham book"/>
              </a:rPr>
              <a:t>Lesson 1: </a:t>
            </a:r>
          </a:p>
          <a:p>
            <a:pPr algn="l"/>
            <a:r>
              <a:rPr lang="en-US" sz="3200" b="1" dirty="0">
                <a:solidFill>
                  <a:srgbClr val="0070C0"/>
                </a:solidFill>
                <a:latin typeface="Gotham book"/>
              </a:rPr>
              <a:t>The Big Picture</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167CA3A-9096-0D42-D0AA-0AADC31B4669}"/>
              </a:ext>
              <a:ext uri="{C183D7F6-B498-43B3-948B-1728B52AA6E4}">
                <adec:decorative xmlns:adec="http://schemas.microsoft.com/office/drawing/2017/decorative" val="1"/>
              </a:ext>
            </a:extLst>
          </p:cNvPr>
          <p:cNvSpPr/>
          <p:nvPr/>
        </p:nvSpPr>
        <p:spPr>
          <a:xfrm>
            <a:off x="293914" y="485806"/>
            <a:ext cx="1219200" cy="446314"/>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08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B0A7-4DFE-117D-8055-A2A9661CE2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76FFD4-8172-9CFB-665F-3CBB37E12E8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ED1A9AD-FF1D-AA32-3644-47FED470A717}"/>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EC5D9D43-6BFE-4C26-58E4-288D027E166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B40D900-D338-E2DA-0302-58A9EF9C2A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62361004-BD40-C7E5-0E49-CDC7F431A10E}"/>
              </a:ext>
            </a:extLst>
          </p:cNvPr>
          <p:cNvSpPr txBox="1">
            <a:spLocks noGrp="1"/>
          </p:cNvSpPr>
          <p:nvPr>
            <p:ph type="title"/>
          </p:nvPr>
        </p:nvSpPr>
        <p:spPr>
          <a:xfrm>
            <a:off x="1621972" y="-311471"/>
            <a:ext cx="10549514" cy="114429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Gotham Medium"/>
              </a:rPr>
              <a:t>Second Paragraph: </a:t>
            </a:r>
            <a:r>
              <a:rPr lang="en-US" sz="4800" b="1" dirty="0">
                <a:solidFill>
                  <a:schemeClr val="accent1">
                    <a:lumMod val="75000"/>
                  </a:schemeClr>
                </a:solidFill>
                <a:latin typeface="Gotham Medium"/>
              </a:rPr>
              <a:t>Instability in the New Country</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E05034B5-74A1-14B4-DDE6-10A51AAD34B2}"/>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rtwork depicting the National Palace in Mexico City. Part of the building has been damaged in what appears to have been a bomb attack. There are Mexican officers outside of the building in ranks, and some looking at the building. ">
            <a:extLst>
              <a:ext uri="{FF2B5EF4-FFF2-40B4-BE49-F238E27FC236}">
                <a16:creationId xmlns:a16="http://schemas.microsoft.com/office/drawing/2014/main" id="{EB82E5FA-B3C0-D881-C519-3275CD22D7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29" t="4339" r="2571" b="3586"/>
          <a:stretch/>
        </p:blipFill>
        <p:spPr bwMode="auto">
          <a:xfrm>
            <a:off x="2801249" y="909449"/>
            <a:ext cx="7202154" cy="499115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AC6E98-8816-A8D1-D3E9-F5B8A71497B4}"/>
              </a:ext>
            </a:extLst>
          </p:cNvPr>
          <p:cNvSpPr txBox="1"/>
          <p:nvPr/>
        </p:nvSpPr>
        <p:spPr>
          <a:xfrm>
            <a:off x="3272352" y="5977236"/>
            <a:ext cx="6875257" cy="430887"/>
          </a:xfrm>
          <a:prstGeom prst="rect">
            <a:avLst/>
          </a:prstGeom>
          <a:noFill/>
        </p:spPr>
        <p:txBody>
          <a:bodyPr wrap="square" rtlCol="0">
            <a:spAutoFit/>
          </a:bodyPr>
          <a:lstStyle/>
          <a:p>
            <a:r>
              <a:rPr lang="en-US" sz="2200" i="1" dirty="0">
                <a:latin typeface="Gotham book"/>
              </a:rPr>
              <a:t>The National Palace Damaged by the Federalist Revolt</a:t>
            </a:r>
          </a:p>
        </p:txBody>
      </p:sp>
    </p:spTree>
    <p:extLst>
      <p:ext uri="{BB962C8B-B14F-4D97-AF65-F5344CB8AC3E}">
        <p14:creationId xmlns:p14="http://schemas.microsoft.com/office/powerpoint/2010/main" val="14222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8805-D838-5A27-5B79-909554A8655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4F5017C-DA2A-CEBB-0D36-B54103551AAD}"/>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806AAD-25D7-A958-9BEC-77D63B4876FA}"/>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5ABA566-7451-7277-D228-0D5AAA280E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278455C-7E91-2E73-588B-76FFF37EC43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74CFAF4-9205-E22E-144A-C2721ED28DAF}"/>
              </a:ext>
            </a:extLst>
          </p:cNvPr>
          <p:cNvSpPr txBox="1">
            <a:spLocks noGrp="1"/>
          </p:cNvSpPr>
          <p:nvPr>
            <p:ph type="title"/>
          </p:nvPr>
        </p:nvSpPr>
        <p:spPr>
          <a:xfrm>
            <a:off x="1621972" y="-311471"/>
            <a:ext cx="10549514"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latin typeface="Gotham Medium"/>
              </a:rPr>
              <a:t>Third Paragraph: </a:t>
            </a:r>
            <a:r>
              <a:rPr lang="en-US" sz="4800" b="1" dirty="0">
                <a:solidFill>
                  <a:schemeClr val="accent1">
                    <a:lumMod val="75000"/>
                  </a:schemeClr>
                </a:solidFill>
                <a:latin typeface="Gotham Medium"/>
              </a:rPr>
              <a:t>A Weak &amp; Vulnerable Texas</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17941BAD-E011-399A-DD7F-C4B0FCE32682}"/>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305543B-339B-D50A-2AA0-DDBB9E0FAF30}"/>
              </a:ext>
            </a:extLst>
          </p:cNvPr>
          <p:cNvSpPr txBox="1"/>
          <p:nvPr/>
        </p:nvSpPr>
        <p:spPr>
          <a:xfrm>
            <a:off x="2865200" y="5909039"/>
            <a:ext cx="6875257" cy="769441"/>
          </a:xfrm>
          <a:prstGeom prst="rect">
            <a:avLst/>
          </a:prstGeom>
          <a:noFill/>
        </p:spPr>
        <p:txBody>
          <a:bodyPr wrap="square" rtlCol="0">
            <a:spAutoFit/>
          </a:bodyPr>
          <a:lstStyle/>
          <a:p>
            <a:pPr algn="ctr"/>
            <a:r>
              <a:rPr lang="en-US" sz="2200" i="1" dirty="0">
                <a:latin typeface="Gotham book"/>
              </a:rPr>
              <a:t>San Antonio de Bexar, 1846</a:t>
            </a:r>
          </a:p>
          <a:p>
            <a:pPr algn="ctr"/>
            <a:r>
              <a:rPr lang="en-US" sz="2200" i="1" dirty="0">
                <a:latin typeface="Gotham book"/>
              </a:rPr>
              <a:t>The Library of Congress</a:t>
            </a:r>
          </a:p>
        </p:txBody>
      </p:sp>
      <p:pic>
        <p:nvPicPr>
          <p:cNvPr id="1026" name="Picture 2" descr="A drawing of San Antonio in 1846 showing a river with trees and shrubs around it and houses in the background.">
            <a:extLst>
              <a:ext uri="{FF2B5EF4-FFF2-40B4-BE49-F238E27FC236}">
                <a16:creationId xmlns:a16="http://schemas.microsoft.com/office/drawing/2014/main" id="{C68ACF5B-228C-C796-2513-EF04937E4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5229" y="1037125"/>
            <a:ext cx="7277184" cy="472317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2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ABF4C-CD60-7877-81D4-1A22256A890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7007A3-1CE1-CEA7-9974-A9BDDC5AD94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253E4EA-237C-0B4C-C265-E3F2961FA4AD}"/>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A704FDDF-1296-CD25-DA4C-F5B66FA2BBE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066B5E55-99B9-7534-24C1-E5D9EEDCB33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599D1AE0-7C5E-63D1-3EBD-056F17DA66DF}"/>
              </a:ext>
            </a:extLst>
          </p:cNvPr>
          <p:cNvSpPr txBox="1">
            <a:spLocks noGrp="1"/>
          </p:cNvSpPr>
          <p:nvPr>
            <p:ph type="title"/>
          </p:nvPr>
        </p:nvSpPr>
        <p:spPr>
          <a:xfrm>
            <a:off x="1621972" y="-311471"/>
            <a:ext cx="9964145"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Fourth Paragraph: </a:t>
            </a:r>
            <a:r>
              <a:rPr lang="en-US" sz="4800" b="1" dirty="0">
                <a:solidFill>
                  <a:schemeClr val="accent1">
                    <a:lumMod val="75000"/>
                  </a:schemeClr>
                </a:solidFill>
                <a:latin typeface="Gotham Medium"/>
              </a:rPr>
              <a:t>Cotton is King</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F8B22C7A-633C-FF55-929A-DD59F8499514}"/>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A painting of a large cotton plantation in Mississippi. There are dozens of enslaved African Americans working the fields and driving wagons. There are some Anglo Americans in the foreground talking. In the distance there is a steamboat on the Mississippi River and a large plantation building. ">
            <a:extLst>
              <a:ext uri="{FF2B5EF4-FFF2-40B4-BE49-F238E27FC236}">
                <a16:creationId xmlns:a16="http://schemas.microsoft.com/office/drawing/2014/main" id="{19D05D7C-3D85-2BC1-AE11-2FD131270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008" y="865423"/>
            <a:ext cx="7620000" cy="506730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39A0ED-A5F0-912E-C48A-3EF42CEFFEC3}"/>
              </a:ext>
            </a:extLst>
          </p:cNvPr>
          <p:cNvSpPr txBox="1"/>
          <p:nvPr/>
        </p:nvSpPr>
        <p:spPr>
          <a:xfrm>
            <a:off x="3166415" y="5992577"/>
            <a:ext cx="6875257" cy="769441"/>
          </a:xfrm>
          <a:prstGeom prst="rect">
            <a:avLst/>
          </a:prstGeom>
          <a:noFill/>
        </p:spPr>
        <p:txBody>
          <a:bodyPr wrap="square" rtlCol="0">
            <a:spAutoFit/>
          </a:bodyPr>
          <a:lstStyle/>
          <a:p>
            <a:pPr algn="ctr"/>
            <a:r>
              <a:rPr lang="en-US" sz="2200" i="1" dirty="0">
                <a:latin typeface="Gotham book"/>
              </a:rPr>
              <a:t>A cotton plantation in the Mississippi River. </a:t>
            </a:r>
          </a:p>
          <a:p>
            <a:pPr algn="ctr"/>
            <a:r>
              <a:rPr lang="en-US" sz="2200" i="1" dirty="0">
                <a:latin typeface="Gotham book"/>
              </a:rPr>
              <a:t>Library of Congress</a:t>
            </a:r>
          </a:p>
        </p:txBody>
      </p:sp>
    </p:spTree>
    <p:extLst>
      <p:ext uri="{BB962C8B-B14F-4D97-AF65-F5344CB8AC3E}">
        <p14:creationId xmlns:p14="http://schemas.microsoft.com/office/powerpoint/2010/main" val="83307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E1F2-BBBF-5571-5777-0CD0DFC04B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0E98C67-C53C-FA88-CBA1-7770414BBDF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BBC31C9-6BCE-85D5-FBE4-9C559E68EFA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54D13C45-33F7-FFB7-091A-F57F58FC73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FBB5B3B-57D2-3437-3CBF-6A2CAAE367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E82DEB2-FEA6-0A0F-DA41-07C83A84FB49}"/>
              </a:ext>
            </a:extLst>
          </p:cNvPr>
          <p:cNvSpPr txBox="1">
            <a:spLocks noGrp="1"/>
          </p:cNvSpPr>
          <p:nvPr>
            <p:ph type="title"/>
          </p:nvPr>
        </p:nvSpPr>
        <p:spPr>
          <a:xfrm>
            <a:off x="1621972" y="-311471"/>
            <a:ext cx="9964145"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Fifth Paragraph: </a:t>
            </a:r>
            <a:r>
              <a:rPr lang="en-US" sz="4800" b="1" dirty="0">
                <a:solidFill>
                  <a:schemeClr val="accent1">
                    <a:lumMod val="75000"/>
                  </a:schemeClr>
                </a:solidFill>
                <a:latin typeface="Gotham Medium"/>
              </a:rPr>
              <a:t>Financial Panic</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96CA65F6-17AD-CBD4-9155-1E813052D203}"/>
              </a:ext>
              <a:ext uri="{C183D7F6-B498-43B3-948B-1728B52AA6E4}">
                <adec:decorative xmlns:adec="http://schemas.microsoft.com/office/drawing/2017/decorative" val="1"/>
              </a:ext>
            </a:extLst>
          </p:cNvPr>
          <p:cNvSpPr txBox="1"/>
          <p:nvPr/>
        </p:nvSpPr>
        <p:spPr>
          <a:xfrm>
            <a:off x="8442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62DC9CC-1F98-86B0-2B89-B34B5677BFCB}"/>
              </a:ext>
            </a:extLst>
          </p:cNvPr>
          <p:cNvSpPr txBox="1"/>
          <p:nvPr/>
        </p:nvSpPr>
        <p:spPr>
          <a:xfrm>
            <a:off x="2824048" y="5992577"/>
            <a:ext cx="7310543" cy="769441"/>
          </a:xfrm>
          <a:prstGeom prst="rect">
            <a:avLst/>
          </a:prstGeom>
          <a:noFill/>
        </p:spPr>
        <p:txBody>
          <a:bodyPr wrap="square" rtlCol="0">
            <a:spAutoFit/>
          </a:bodyPr>
          <a:lstStyle/>
          <a:p>
            <a:pPr algn="ctr"/>
            <a:r>
              <a:rPr lang="en-US" sz="2200" i="1" dirty="0">
                <a:latin typeface="Gotham book"/>
              </a:rPr>
              <a:t>A political cartoon of one of the financial panics of the 1800s</a:t>
            </a:r>
          </a:p>
          <a:p>
            <a:pPr algn="ctr"/>
            <a:r>
              <a:rPr lang="en-US" sz="2200" i="1" dirty="0">
                <a:latin typeface="Gotham book"/>
              </a:rPr>
              <a:t>Library of Congress</a:t>
            </a:r>
          </a:p>
        </p:txBody>
      </p:sp>
      <p:pic>
        <p:nvPicPr>
          <p:cNvPr id="1026" name="Picture 2" descr="A political cartoon of the financial panic of 1837. It shows a family sitting in their home. The man is saying he has no money. The children are saying they are hungry and the wife is asking the husband to find food for the children. Men are at the door ready to rent out the family's home. ">
            <a:extLst>
              <a:ext uri="{FF2B5EF4-FFF2-40B4-BE49-F238E27FC236}">
                <a16:creationId xmlns:a16="http://schemas.microsoft.com/office/drawing/2014/main" id="{17FC8127-19D7-C698-F166-A586C00CB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056" y="866058"/>
            <a:ext cx="7310544" cy="512651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0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EDAE-494D-0CFF-A8AF-7260DB2B785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06B982-9544-4D0C-67A7-C3BE64CDDD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D05C9B7-7FA9-D840-143F-EC501A0CE76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1BA2EB1C-3207-7D46-DA3A-AFBD28ADEB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45CA239D-EE82-35E5-CB29-0DA6FC72339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F05D5CA-F9E0-13B8-1263-417E017B085D}"/>
              </a:ext>
            </a:extLst>
          </p:cNvPr>
          <p:cNvSpPr txBox="1">
            <a:spLocks noGrp="1"/>
          </p:cNvSpPr>
          <p:nvPr>
            <p:ph type="title"/>
          </p:nvPr>
        </p:nvSpPr>
        <p:spPr>
          <a:xfrm>
            <a:off x="1443438" y="-685861"/>
            <a:ext cx="4486513" cy="35007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Conclusion: </a:t>
            </a:r>
            <a:br>
              <a:rPr lang="en-US" sz="3600" dirty="0">
                <a:latin typeface="Gotham Medium"/>
              </a:rPr>
            </a:br>
            <a:r>
              <a:rPr lang="en-US" sz="4800" b="1" dirty="0">
                <a:solidFill>
                  <a:schemeClr val="accent1">
                    <a:lumMod val="75000"/>
                  </a:schemeClr>
                </a:solidFill>
                <a:latin typeface="Gotham Medium"/>
              </a:rPr>
              <a:t>Texas &amp; the Mexican National Era</a:t>
            </a:r>
            <a:endParaRPr lang="en-US" sz="4400" b="1" dirty="0">
              <a:solidFill>
                <a:schemeClr val="accent1">
                  <a:lumMod val="75000"/>
                </a:schemeClr>
              </a:solidFill>
              <a:latin typeface="Gotham Medium"/>
            </a:endParaRPr>
          </a:p>
        </p:txBody>
      </p:sp>
      <p:sp>
        <p:nvSpPr>
          <p:cNvPr id="12" name="TextBox 11">
            <a:extLst>
              <a:ext uri="{FF2B5EF4-FFF2-40B4-BE49-F238E27FC236}">
                <a16:creationId xmlns:a16="http://schemas.microsoft.com/office/drawing/2014/main" id="{4C74095A-7657-FB83-DD5A-148EA82D56CA}"/>
              </a:ext>
              <a:ext uri="{C183D7F6-B498-43B3-948B-1728B52AA6E4}">
                <adec:decorative xmlns:adec="http://schemas.microsoft.com/office/drawing/2017/decorative" val="1"/>
              </a:ext>
            </a:extLst>
          </p:cNvPr>
          <p:cNvSpPr txBox="1"/>
          <p:nvPr/>
        </p:nvSpPr>
        <p:spPr>
          <a:xfrm>
            <a:off x="176405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B2917E2-5B8F-AFDD-D63F-6DC8D3114562}"/>
              </a:ext>
            </a:extLst>
          </p:cNvPr>
          <p:cNvSpPr txBox="1"/>
          <p:nvPr/>
        </p:nvSpPr>
        <p:spPr>
          <a:xfrm>
            <a:off x="1352385" y="3426690"/>
            <a:ext cx="4743615" cy="1200329"/>
          </a:xfrm>
          <a:prstGeom prst="rect">
            <a:avLst/>
          </a:prstGeom>
          <a:noFill/>
        </p:spPr>
        <p:txBody>
          <a:bodyPr wrap="square" rtlCol="0">
            <a:spAutoFit/>
          </a:bodyPr>
          <a:lstStyle/>
          <a:p>
            <a:pPr algn="ctr"/>
            <a:r>
              <a:rPr lang="en-US" sz="2400" i="1" dirty="0">
                <a:latin typeface="Gotham book"/>
              </a:rPr>
              <a:t>A Map of Texas</a:t>
            </a:r>
          </a:p>
          <a:p>
            <a:pPr algn="ctr"/>
            <a:r>
              <a:rPr lang="en-US" sz="2400" i="1" dirty="0">
                <a:latin typeface="Gotham book"/>
              </a:rPr>
              <a:t>By Stephen F. Austin</a:t>
            </a:r>
          </a:p>
          <a:p>
            <a:pPr algn="ctr"/>
            <a:r>
              <a:rPr lang="en-US" sz="2400" i="1" dirty="0">
                <a:latin typeface="Gotham book"/>
              </a:rPr>
              <a:t>The Portal to Texas History</a:t>
            </a:r>
          </a:p>
        </p:txBody>
      </p:sp>
      <p:pic>
        <p:nvPicPr>
          <p:cNvPr id="2052" name="Picture 4" descr="A map of Texas, 1836, by Stephen F. Austin showing the locations and borders of Anglo-American empresario land tracts within Texas.">
            <a:extLst>
              <a:ext uri="{FF2B5EF4-FFF2-40B4-BE49-F238E27FC236}">
                <a16:creationId xmlns:a16="http://schemas.microsoft.com/office/drawing/2014/main" id="{835B4340-BD64-4538-63E4-B02229E199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9" t="1589" r="2322" b="1402"/>
          <a:stretch/>
        </p:blipFill>
        <p:spPr bwMode="auto">
          <a:xfrm>
            <a:off x="6792686" y="121578"/>
            <a:ext cx="5125785" cy="652063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8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CF81-E86D-5D51-9F18-0CCD1D15D58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FA1B319-E977-4733-3043-C277128E12D8}"/>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C66F93C6-1C4F-AC2E-4933-005C7C9B0072}"/>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CA555937-5916-E105-1EB2-FCE9B356DC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B3AD524B-F8BA-0E10-B110-E7811ED829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AE9D6D24-F632-8321-5669-9476C8E2F11C}"/>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61C940CB-0668-DC75-8DEF-0493FBA8DFCF}"/>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2">
                    <a:lumMod val="90000"/>
                  </a:schemeClr>
                </a:solidFill>
                <a:latin typeface="Gotham book"/>
              </a:rPr>
              <a:t>The Big Picture</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A9A7242A-1902-BB46-BEB3-6A72B491AA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33387B9D-9F95-82F2-3FB5-FB371C598FA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A0AE12-A2D1-C715-57D0-C030EE2B1EF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2BDCF045-EA77-7160-115A-3CA2A48839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1E6DF9E5-389A-F7F7-16C8-983B4CF79DC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35878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E085-8DF2-4D6B-FD69-1135E1C11E7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7F1C54-E258-4FAC-31D2-4AFC89BF884D}"/>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2196340-4BAD-03D6-99CA-CE0D12264837}"/>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52A4CC9-7E7F-729E-158C-9586B0657F6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1486BA8-551D-3C32-5DBB-906A765D3F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C49C8375-3BCF-0076-E6CD-C6EDE5388DEA}"/>
              </a:ext>
            </a:extLst>
          </p:cNvPr>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FF2B5EF4-FFF2-40B4-BE49-F238E27FC236}">
                <a16:creationId xmlns:a16="http://schemas.microsoft.com/office/drawing/2014/main" id="{68991D2F-0753-5894-3975-26636FB54BAD}"/>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7276F5E-4B9D-15EE-BD77-DC1832C82798}"/>
              </a:ext>
            </a:extLst>
          </p:cNvPr>
          <p:cNvSpPr txBox="1"/>
          <p:nvPr/>
        </p:nvSpPr>
        <p:spPr>
          <a:xfrm>
            <a:off x="4125684" y="1503485"/>
            <a:ext cx="5801709"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Gotham book"/>
                <a:ea typeface="+mn-ea"/>
                <a:cs typeface="+mn-cs"/>
              </a:rPr>
              <a:t>Read each option for how Mexico</a:t>
            </a:r>
            <a:r>
              <a:rPr lang="en-US" sz="3600" dirty="0">
                <a:solidFill>
                  <a:srgbClr val="FF0000"/>
                </a:solidFill>
                <a:latin typeface="Gotham book"/>
              </a:rPr>
              <a:t> could address the issues facing Texas.</a:t>
            </a:r>
            <a:endParaRPr kumimoji="0" lang="en-US" sz="3600" b="0" i="0" u="none" strike="noStrike" kern="1200" cap="none" spc="0" normalizeH="0" baseline="0" noProof="0" dirty="0">
              <a:ln>
                <a:noFill/>
              </a:ln>
              <a:solidFill>
                <a:srgbClr val="FF0000"/>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AD47">
                    <a:lumMod val="75000"/>
                  </a:srgbClr>
                </a:solidFill>
                <a:effectLst/>
                <a:uLnTx/>
                <a:uFillTx/>
                <a:latin typeface="Gotham book"/>
                <a:ea typeface="+mn-ea"/>
                <a:cs typeface="+mn-cs"/>
              </a:rPr>
              <a:t>Consider the pros and cons of each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Record why each option could be good and bad.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Share with a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5AFE5A7-51EF-B5E3-5019-488866B43E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5351" y="1262743"/>
            <a:ext cx="1208326" cy="1208326"/>
          </a:xfrm>
          <a:prstGeom prst="rect">
            <a:avLst/>
          </a:prstGeom>
        </p:spPr>
      </p:pic>
      <p:pic>
        <p:nvPicPr>
          <p:cNvPr id="10" name="Graphic 9">
            <a:extLst>
              <a:ext uri="{FF2B5EF4-FFF2-40B4-BE49-F238E27FC236}">
                <a16:creationId xmlns:a16="http://schemas.microsoft.com/office/drawing/2014/main" id="{B186E7C1-E9EF-B103-845D-0258FBF3711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71286" y="4209538"/>
            <a:ext cx="925793" cy="925793"/>
          </a:xfrm>
          <a:prstGeom prst="rect">
            <a:avLst/>
          </a:prstGeom>
        </p:spPr>
      </p:pic>
      <p:pic>
        <p:nvPicPr>
          <p:cNvPr id="14" name="Graphic 13">
            <a:extLst>
              <a:ext uri="{FF2B5EF4-FFF2-40B4-BE49-F238E27FC236}">
                <a16:creationId xmlns:a16="http://schemas.microsoft.com/office/drawing/2014/main" id="{C839789F-5851-E19E-EEE8-D5E7540F392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11694" y="5417966"/>
            <a:ext cx="842453" cy="842453"/>
          </a:xfrm>
          <a:prstGeom prst="rect">
            <a:avLst/>
          </a:prstGeom>
        </p:spPr>
      </p:pic>
      <p:pic>
        <p:nvPicPr>
          <p:cNvPr id="3" name="Graphic 2">
            <a:extLst>
              <a:ext uri="{FF2B5EF4-FFF2-40B4-BE49-F238E27FC236}">
                <a16:creationId xmlns:a16="http://schemas.microsoft.com/office/drawing/2014/main" id="{D18F59FF-E65F-1351-5A2F-1F09BC72BFF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11694" y="2971348"/>
            <a:ext cx="1071092" cy="1071092"/>
          </a:xfrm>
          <a:prstGeom prst="rect">
            <a:avLst/>
          </a:prstGeom>
        </p:spPr>
      </p:pic>
    </p:spTree>
    <p:extLst>
      <p:ext uri="{BB962C8B-B14F-4D97-AF65-F5344CB8AC3E}">
        <p14:creationId xmlns:p14="http://schemas.microsoft.com/office/powerpoint/2010/main" val="423669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C817-484F-3A19-55E7-E74E51C667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39416DA-8C35-A085-847D-E578EC4D2DA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436E477-E6BC-DA77-3F0D-3282C688D8CE}"/>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4F9BA6C9-5A3E-92DE-CDEC-F9691568FC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68C324D-CCF5-7320-7A11-BFF1540252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153EE4FD-625E-2A40-A39C-A44581B01FCB}"/>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r>
              <a:rPr lang="en-US" sz="5400" b="1" dirty="0">
                <a:latin typeface="Gotham Medium"/>
              </a:rPr>
              <a:t> </a:t>
            </a:r>
            <a:endParaRPr lang="en-US" sz="5400" dirty="0">
              <a:latin typeface="Gotham Medium"/>
            </a:endParaRPr>
          </a:p>
        </p:txBody>
      </p:sp>
      <p:sp>
        <p:nvSpPr>
          <p:cNvPr id="12" name="TextBox 11">
            <a:extLst>
              <a:ext uri="{FF2B5EF4-FFF2-40B4-BE49-F238E27FC236}">
                <a16:creationId xmlns:a16="http://schemas.microsoft.com/office/drawing/2014/main" id="{96D5616C-7455-41FD-CCBE-1B0FA0B35BED}"/>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B8D5C283-F301-4F6B-6A66-7DEE429444CC}"/>
              </a:ext>
            </a:extLst>
          </p:cNvPr>
          <p:cNvSpPr/>
          <p:nvPr/>
        </p:nvSpPr>
        <p:spPr>
          <a:xfrm>
            <a:off x="4620520" y="1072355"/>
            <a:ext cx="7173686" cy="1573234"/>
          </a:xfrm>
          <a:prstGeom prst="wedgeRoundRectCallout">
            <a:avLst>
              <a:gd name="adj1" fmla="val -68924"/>
              <a:gd name="adj2" fmla="val 3306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ea typeface="+mn-ea"/>
                <a:cs typeface="+mn-cs"/>
              </a:rPr>
              <a:t>One option that could address the issues in Texas is __________.</a:t>
            </a:r>
          </a:p>
        </p:txBody>
      </p:sp>
      <p:pic>
        <p:nvPicPr>
          <p:cNvPr id="3" name="Graphic 2">
            <a:extLst>
              <a:ext uri="{FF2B5EF4-FFF2-40B4-BE49-F238E27FC236}">
                <a16:creationId xmlns:a16="http://schemas.microsoft.com/office/drawing/2014/main" id="{D16A3FD0-5F2E-C2A5-2C99-7A8A230C64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0957" y="1262603"/>
            <a:ext cx="1382985" cy="1382985"/>
          </a:xfrm>
          <a:prstGeom prst="rect">
            <a:avLst/>
          </a:prstGeom>
        </p:spPr>
      </p:pic>
      <p:sp>
        <p:nvSpPr>
          <p:cNvPr id="4" name="Speech Bubble: Rectangle with Corners Rounded 3">
            <a:extLst>
              <a:ext uri="{FF2B5EF4-FFF2-40B4-BE49-F238E27FC236}">
                <a16:creationId xmlns:a16="http://schemas.microsoft.com/office/drawing/2014/main" id="{1786909F-F40F-2BBA-55DE-B95F4D1E4DDF}"/>
              </a:ext>
            </a:extLst>
          </p:cNvPr>
          <p:cNvSpPr/>
          <p:nvPr/>
        </p:nvSpPr>
        <p:spPr>
          <a:xfrm>
            <a:off x="1900957" y="3002049"/>
            <a:ext cx="7428100" cy="1382986"/>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ea typeface="+mn-ea"/>
                <a:cs typeface="+mn-cs"/>
              </a:rPr>
              <a:t>This could be a </a:t>
            </a:r>
            <a:r>
              <a:rPr kumimoji="0" lang="en-US" sz="3600" b="0" i="0" u="none" strike="noStrike" kern="1200" cap="none" spc="0" normalizeH="0" baseline="0" noProof="0" dirty="0">
                <a:ln>
                  <a:noFill/>
                </a:ln>
                <a:solidFill>
                  <a:schemeClr val="accent4">
                    <a:lumMod val="40000"/>
                    <a:lumOff val="60000"/>
                  </a:schemeClr>
                </a:solidFill>
                <a:effectLst/>
                <a:uLnTx/>
                <a:uFillTx/>
                <a:latin typeface="Gotham book"/>
                <a:ea typeface="+mn-ea"/>
                <a:cs typeface="+mn-cs"/>
              </a:rPr>
              <a:t>good</a:t>
            </a:r>
            <a:r>
              <a:rPr kumimoji="0" lang="en-US" sz="3600" b="0" i="0" u="none" strike="noStrike" kern="1200" cap="none" spc="0" normalizeH="0" baseline="0" noProof="0" dirty="0">
                <a:ln>
                  <a:noFill/>
                </a:ln>
                <a:solidFill>
                  <a:prstClr val="white"/>
                </a:solidFill>
                <a:effectLst/>
                <a:uLnTx/>
                <a:uFillTx/>
                <a:latin typeface="Gotham book"/>
                <a:ea typeface="+mn-ea"/>
                <a:cs typeface="+mn-cs"/>
              </a:rPr>
              <a:t> option because _________</a:t>
            </a:r>
          </a:p>
        </p:txBody>
      </p:sp>
      <p:pic>
        <p:nvPicPr>
          <p:cNvPr id="9" name="Graphic 8">
            <a:extLst>
              <a:ext uri="{FF2B5EF4-FFF2-40B4-BE49-F238E27FC236}">
                <a16:creationId xmlns:a16="http://schemas.microsoft.com/office/drawing/2014/main" id="{605C7B42-9905-AEFA-6027-899A6CC036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7421" y="3142015"/>
            <a:ext cx="1382985" cy="1382985"/>
          </a:xfrm>
          <a:prstGeom prst="rect">
            <a:avLst/>
          </a:prstGeom>
        </p:spPr>
      </p:pic>
      <p:sp>
        <p:nvSpPr>
          <p:cNvPr id="10" name="Speech Bubble: Rectangle with Corners Rounded 9">
            <a:extLst>
              <a:ext uri="{FF2B5EF4-FFF2-40B4-BE49-F238E27FC236}">
                <a16:creationId xmlns:a16="http://schemas.microsoft.com/office/drawing/2014/main" id="{3416A502-7FBE-600D-37CB-1DCD1DBD4F59}"/>
              </a:ext>
            </a:extLst>
          </p:cNvPr>
          <p:cNvSpPr/>
          <p:nvPr/>
        </p:nvSpPr>
        <p:spPr>
          <a:xfrm>
            <a:off x="1900957" y="4741497"/>
            <a:ext cx="7428100" cy="1382986"/>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ea typeface="+mn-ea"/>
                <a:cs typeface="+mn-cs"/>
              </a:rPr>
              <a:t>This could be a </a:t>
            </a:r>
            <a:r>
              <a:rPr kumimoji="0" lang="en-US" sz="3600" b="0" i="0" u="none" strike="noStrike" kern="1200" cap="none" spc="0" normalizeH="0" baseline="0" noProof="0" dirty="0">
                <a:ln>
                  <a:noFill/>
                </a:ln>
                <a:solidFill>
                  <a:schemeClr val="accent4">
                    <a:lumMod val="40000"/>
                    <a:lumOff val="60000"/>
                  </a:schemeClr>
                </a:solidFill>
                <a:effectLst/>
                <a:uLnTx/>
                <a:uFillTx/>
                <a:latin typeface="Gotham book"/>
                <a:ea typeface="+mn-ea"/>
                <a:cs typeface="+mn-cs"/>
              </a:rPr>
              <a:t>bad</a:t>
            </a:r>
            <a:r>
              <a:rPr kumimoji="0" lang="en-US" sz="3600" b="0" i="0" u="none" strike="noStrike" kern="1200" cap="none" spc="0" normalizeH="0" baseline="0" noProof="0" dirty="0">
                <a:ln>
                  <a:noFill/>
                </a:ln>
                <a:solidFill>
                  <a:prstClr val="white"/>
                </a:solidFill>
                <a:effectLst/>
                <a:uLnTx/>
                <a:uFillTx/>
                <a:latin typeface="Gotham book"/>
                <a:ea typeface="+mn-ea"/>
                <a:cs typeface="+mn-cs"/>
              </a:rPr>
              <a:t> option because _________</a:t>
            </a:r>
          </a:p>
        </p:txBody>
      </p:sp>
      <p:pic>
        <p:nvPicPr>
          <p:cNvPr id="13" name="Graphic 12">
            <a:extLst>
              <a:ext uri="{FF2B5EF4-FFF2-40B4-BE49-F238E27FC236}">
                <a16:creationId xmlns:a16="http://schemas.microsoft.com/office/drawing/2014/main" id="{E768307D-D40C-938C-1FEC-0D396C58C99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35486" y="4755909"/>
            <a:ext cx="1382985" cy="1382985"/>
          </a:xfrm>
          <a:prstGeom prst="rect">
            <a:avLst/>
          </a:prstGeom>
        </p:spPr>
      </p:pic>
    </p:spTree>
    <p:extLst>
      <p:ext uri="{BB962C8B-B14F-4D97-AF65-F5344CB8AC3E}">
        <p14:creationId xmlns:p14="http://schemas.microsoft.com/office/powerpoint/2010/main" val="154504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i="1" dirty="0">
                <a:solidFill>
                  <a:schemeClr val="bg2">
                    <a:lumMod val="90000"/>
                  </a:schemeClr>
                </a:solidFill>
                <a:latin typeface="Gotham book"/>
              </a:rPr>
              <a:t>The Big Picture</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4BA425-9A6D-64C1-33B9-6CB780C75C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8405" b="596"/>
          <a:stretch/>
        </p:blipFill>
        <p:spPr>
          <a:xfrm>
            <a:off x="6428005" y="1762191"/>
            <a:ext cx="5763995" cy="4170258"/>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2FEBBA6-5EB3-CABE-79EB-9B605EB95738}"/>
              </a:ext>
            </a:extLst>
          </p:cNvPr>
          <p:cNvSpPr txBox="1"/>
          <p:nvPr/>
        </p:nvSpPr>
        <p:spPr>
          <a:xfrm>
            <a:off x="3047999" y="1503485"/>
            <a:ext cx="4822371" cy="4985980"/>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FF0000"/>
                </a:solidFill>
                <a:latin typeface="Gotham book"/>
              </a:rPr>
              <a:t>Read each item in the answer bank.</a:t>
            </a:r>
          </a:p>
          <a:p>
            <a:pPr marL="285750" indent="-285750">
              <a:buFont typeface="Arial" panose="020B0604020202020204" pitchFamily="34" charset="0"/>
              <a:buChar char="•"/>
            </a:pPr>
            <a:r>
              <a:rPr lang="en-US" sz="3000" dirty="0">
                <a:solidFill>
                  <a:schemeClr val="accent6">
                    <a:lumMod val="75000"/>
                  </a:schemeClr>
                </a:solidFill>
                <a:latin typeface="Gotham book"/>
              </a:rPr>
              <a:t>Circle or highlight all items that you think are true for Texas as we enter the new era of this unit.</a:t>
            </a:r>
          </a:p>
          <a:p>
            <a:pPr marL="285750" indent="-285750">
              <a:buFont typeface="Arial" panose="020B0604020202020204" pitchFamily="34" charset="0"/>
              <a:buChar char="•"/>
            </a:pPr>
            <a:r>
              <a:rPr lang="en-US" sz="3000" dirty="0">
                <a:solidFill>
                  <a:srgbClr val="0070C0"/>
                </a:solidFill>
                <a:latin typeface="Gotham book"/>
              </a:rPr>
              <a:t>Choose one item and write what you think could have caused it to happen.</a:t>
            </a:r>
          </a:p>
          <a:p>
            <a:pPr marL="285750" indent="-285750">
              <a:buFont typeface="Arial" panose="020B0604020202020204" pitchFamily="34" charset="0"/>
              <a:buChar char="•"/>
            </a:pPr>
            <a:r>
              <a:rPr lang="en-US" sz="3000" dirty="0">
                <a:solidFill>
                  <a:srgbClr val="7030A0"/>
                </a:solidFill>
                <a:latin typeface="Gotham book"/>
              </a:rPr>
              <a:t>Share with a partner.</a:t>
            </a:r>
          </a:p>
          <a:p>
            <a:endParaRPr lang="en-US" dirty="0"/>
          </a:p>
        </p:txBody>
      </p:sp>
      <p:pic>
        <p:nvPicPr>
          <p:cNvPr id="9" name="Graphic 8">
            <a:extLst>
              <a:ext uri="{FF2B5EF4-FFF2-40B4-BE49-F238E27FC236}">
                <a16:creationId xmlns:a16="http://schemas.microsoft.com/office/drawing/2014/main" id="{D2C536A0-62DC-8C88-D3AB-69C606AABF9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1837" y="1349829"/>
            <a:ext cx="1208326" cy="1208326"/>
          </a:xfrm>
          <a:prstGeom prst="rect">
            <a:avLst/>
          </a:prstGeom>
        </p:spPr>
      </p:pic>
      <p:pic>
        <p:nvPicPr>
          <p:cNvPr id="10" name="Graphic 9">
            <a:extLst>
              <a:ext uri="{FF2B5EF4-FFF2-40B4-BE49-F238E27FC236}">
                <a16:creationId xmlns:a16="http://schemas.microsoft.com/office/drawing/2014/main" id="{491FA454-85E6-5566-37EE-BAFF65FD2C0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1829" y="2558155"/>
            <a:ext cx="925793" cy="925793"/>
          </a:xfrm>
          <a:prstGeom prst="rect">
            <a:avLst/>
          </a:prstGeom>
        </p:spPr>
      </p:pic>
      <p:pic>
        <p:nvPicPr>
          <p:cNvPr id="13" name="Graphic 12">
            <a:extLst>
              <a:ext uri="{FF2B5EF4-FFF2-40B4-BE49-F238E27FC236}">
                <a16:creationId xmlns:a16="http://schemas.microsoft.com/office/drawing/2014/main" id="{FE4DC80D-92B7-018C-B4D4-B7DA2840957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3593" y="4299846"/>
            <a:ext cx="925793" cy="925793"/>
          </a:xfrm>
          <a:prstGeom prst="rect">
            <a:avLst/>
          </a:prstGeom>
        </p:spPr>
      </p:pic>
      <p:pic>
        <p:nvPicPr>
          <p:cNvPr id="14" name="Graphic 13">
            <a:extLst>
              <a:ext uri="{FF2B5EF4-FFF2-40B4-BE49-F238E27FC236}">
                <a16:creationId xmlns:a16="http://schemas.microsoft.com/office/drawing/2014/main" id="{2D41E3FB-9B23-8114-1453-BA2C4BF9B5A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5262" y="5557408"/>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620520" y="1503485"/>
            <a:ext cx="7173686" cy="1763485"/>
          </a:xfrm>
          <a:prstGeom prst="wedgeRoundRectCallout">
            <a:avLst>
              <a:gd name="adj1" fmla="val -68924"/>
              <a:gd name="adj2" fmla="val 33063"/>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One thing I think is true of Texas at the beginning of the Mexican National Era is that ________</a:t>
            </a:r>
          </a:p>
        </p:txBody>
      </p:sp>
      <p:pic>
        <p:nvPicPr>
          <p:cNvPr id="3" name="Graphic 2">
            <a:extLst>
              <a:ext uri="{FF2B5EF4-FFF2-40B4-BE49-F238E27FC236}">
                <a16:creationId xmlns:a16="http://schemas.microsoft.com/office/drawing/2014/main" id="{1C38F8DC-46D9-1BB0-F035-C65B57CB27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7414" y="1693734"/>
            <a:ext cx="1382985" cy="1382985"/>
          </a:xfrm>
          <a:prstGeom prst="rect">
            <a:avLst/>
          </a:prstGeom>
        </p:spPr>
      </p:pic>
      <p:sp>
        <p:nvSpPr>
          <p:cNvPr id="4" name="Speech Bubble: Rectangle with Corners Rounded 3">
            <a:extLst>
              <a:ext uri="{FF2B5EF4-FFF2-40B4-BE49-F238E27FC236}">
                <a16:creationId xmlns:a16="http://schemas.microsoft.com/office/drawing/2014/main" id="{28887CA8-F228-ED90-A55F-F37A6668411A}"/>
              </a:ext>
            </a:extLst>
          </p:cNvPr>
          <p:cNvSpPr/>
          <p:nvPr/>
        </p:nvSpPr>
        <p:spPr>
          <a:xfrm>
            <a:off x="2225662" y="3714540"/>
            <a:ext cx="7173686" cy="1763485"/>
          </a:xfrm>
          <a:prstGeom prst="wedgeRoundRectCallout">
            <a:avLst>
              <a:gd name="adj1" fmla="val 64915"/>
              <a:gd name="adj2" fmla="val 36149"/>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I think this was</a:t>
            </a:r>
            <a:r>
              <a:rPr lang="en-US" sz="3600" dirty="0">
                <a:solidFill>
                  <a:prstClr val="white"/>
                </a:solidFill>
                <a:latin typeface="Gotham book"/>
              </a:rPr>
              <a:t> caused by 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9" name="Graphic 8">
            <a:extLst>
              <a:ext uri="{FF2B5EF4-FFF2-40B4-BE49-F238E27FC236}">
                <a16:creationId xmlns:a16="http://schemas.microsoft.com/office/drawing/2014/main" id="{1109F9BB-0E01-D8AD-71D4-A748A10DCE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1221" y="4088634"/>
            <a:ext cx="1382985" cy="1382985"/>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 uri="{C183D7F6-B498-43B3-948B-1728B52AA6E4}">
                <adec:decorative xmlns:adec="http://schemas.microsoft.com/office/drawing/2017/decorative" val="0"/>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major issues, concerns, and goals of Mexico, many Tejanos, and some Anglo-Americans during the Mexican National Era?</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631371" y="1785257"/>
            <a:ext cx="11162836"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 </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examine the historical context of major issues in the world, in the U.S.A., in Mexico, and in Texas during the Mexican National Era.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a short passage identifying the primary issues of this unit and summarize the cause of each of these concerns.</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BEBA8EAE-BF5A-486C-A8C5-ECC9F3942E4B}">
                <a14:imgProps xmlns:a14="http://schemas.microsoft.com/office/drawing/2010/main">
                  <a14:imgLayer r:embed="rId4">
                    <a14:imgEffect>
                      <a14:saturation sat="0"/>
                    </a14:imgEffect>
                  </a14:imgLayer>
                </a14:imgProps>
              </a:ext>
            </a:extLst>
          </a:blip>
          <a:srcRect/>
          <a:stretch>
            <a:fillRect t="-36000" b="-3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5">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4629" y="-3"/>
            <a:ext cx="4091552" cy="15034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Part I: </a:t>
            </a:r>
            <a:br>
              <a:rPr lang="en-US" sz="4500" dirty="0">
                <a:latin typeface="Gotham Medium"/>
              </a:rPr>
            </a:br>
            <a:r>
              <a:rPr lang="en-US" sz="4000" b="1" dirty="0">
                <a:solidFill>
                  <a:srgbClr val="0070C0"/>
                </a:solidFill>
                <a:latin typeface="Gotham Medium"/>
              </a:rPr>
              <a:t>Analyze an Image</a:t>
            </a:r>
            <a:endParaRPr lang="en-US" sz="4400" b="1" dirty="0">
              <a:solidFill>
                <a:srgbClr val="0070C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6022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F275217-63A8-784D-1826-8F3ACA747A75}"/>
              </a:ext>
            </a:extLst>
          </p:cNvPr>
          <p:cNvSpPr txBox="1"/>
          <p:nvPr/>
        </p:nvSpPr>
        <p:spPr>
          <a:xfrm>
            <a:off x="1751210" y="1631053"/>
            <a:ext cx="3962400" cy="5078313"/>
          </a:xfrm>
          <a:prstGeom prst="rect">
            <a:avLst/>
          </a:prstGeom>
          <a:noFill/>
        </p:spPr>
        <p:txBody>
          <a:bodyPr wrap="square" rtlCol="0">
            <a:spAutoFit/>
          </a:bodyPr>
          <a:lstStyle/>
          <a:p>
            <a:pPr marL="342900" indent="-342900">
              <a:buAutoNum type="arabicPeriod"/>
            </a:pPr>
            <a:r>
              <a:rPr lang="en-US" sz="4000" dirty="0">
                <a:solidFill>
                  <a:schemeClr val="accent6">
                    <a:lumMod val="75000"/>
                  </a:schemeClr>
                </a:solidFill>
                <a:latin typeface="Gotham book"/>
              </a:rPr>
              <a:t>What do you observe?</a:t>
            </a:r>
          </a:p>
          <a:p>
            <a:pPr marL="342900" indent="-342900">
              <a:buAutoNum type="arabicPeriod"/>
            </a:pPr>
            <a:r>
              <a:rPr lang="en-US" sz="4000" dirty="0">
                <a:solidFill>
                  <a:srgbClr val="7030A0"/>
                </a:solidFill>
                <a:latin typeface="Gotham book"/>
              </a:rPr>
              <a:t>What can you infer?</a:t>
            </a:r>
          </a:p>
          <a:p>
            <a:pPr marL="342900" indent="-342900">
              <a:buAutoNum type="arabicPeriod"/>
            </a:pPr>
            <a:r>
              <a:rPr lang="en-US" sz="4000" dirty="0">
                <a:solidFill>
                  <a:schemeClr val="accent2">
                    <a:lumMod val="75000"/>
                  </a:schemeClr>
                </a:solidFill>
                <a:latin typeface="Gotham book"/>
              </a:rPr>
              <a:t>What do you predict? </a:t>
            </a:r>
          </a:p>
          <a:p>
            <a:endParaRPr lang="en-US" sz="2800" dirty="0">
              <a:solidFill>
                <a:schemeClr val="accent2">
                  <a:lumMod val="75000"/>
                </a:schemeClr>
              </a:solidFill>
              <a:latin typeface="Gotham book"/>
            </a:endParaRPr>
          </a:p>
          <a:p>
            <a:r>
              <a:rPr lang="en-US" sz="2400" b="1" i="1" dirty="0">
                <a:solidFill>
                  <a:srgbClr val="002060"/>
                </a:solidFill>
                <a:latin typeface="Gotham book"/>
              </a:rPr>
              <a:t>Infer</a:t>
            </a:r>
            <a:r>
              <a:rPr lang="en-US" sz="2400" dirty="0">
                <a:solidFill>
                  <a:srgbClr val="002060"/>
                </a:solidFill>
                <a:latin typeface="Gotham book"/>
              </a:rPr>
              <a:t>: Make an educated guess based on evidence</a:t>
            </a:r>
            <a:r>
              <a:rPr lang="en-US" sz="2800" dirty="0">
                <a:solidFill>
                  <a:schemeClr val="accent2">
                    <a:lumMod val="75000"/>
                  </a:schemeClr>
                </a:solidFill>
                <a:latin typeface="Gotham book"/>
              </a:rPr>
              <a:t>.</a:t>
            </a:r>
          </a:p>
        </p:txBody>
      </p:sp>
      <p:pic>
        <p:nvPicPr>
          <p:cNvPr id="4" name="Picture 3" descr="A map from the 1830s showing plots of land granted to Anglo American settlers along rivers in Texas. The land plots are long and rectangular and all of them border on a river. There are last names listed on each, like Austin, Bradley, Roberts, and Groce. ">
            <a:extLst>
              <a:ext uri="{FF2B5EF4-FFF2-40B4-BE49-F238E27FC236}">
                <a16:creationId xmlns:a16="http://schemas.microsoft.com/office/drawing/2014/main" id="{E71427E3-42BD-B4AF-8387-ECE4694B5DCB}"/>
              </a:ext>
            </a:extLst>
          </p:cNvPr>
          <p:cNvPicPr>
            <a:picLocks noChangeAspect="1"/>
          </p:cNvPicPr>
          <p:nvPr/>
        </p:nvPicPr>
        <p:blipFill>
          <a:blip r:embed="rId8" cstate="print">
            <a:extLst>
              <a:ext uri="{28A0092B-C50C-407E-A947-70E740481C1C}">
                <a14:useLocalDpi xmlns:a14="http://schemas.microsoft.com/office/drawing/2010/main" val="0"/>
              </a:ext>
            </a:extLst>
          </a:blip>
          <a:srcRect t="14053" b="14053"/>
          <a:stretch>
            <a:fillRect/>
          </a:stretch>
        </p:blipFill>
        <p:spPr bwMode="auto">
          <a:xfrm>
            <a:off x="5940817" y="204116"/>
            <a:ext cx="5977653" cy="6164027"/>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051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2192385"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bg1"/>
                </a:solidFill>
                <a:latin typeface="Gotham Medium"/>
              </a:rPr>
              <a:t>Part II: </a:t>
            </a:r>
            <a:br>
              <a:rPr lang="en-US" sz="4400" dirty="0">
                <a:solidFill>
                  <a:schemeClr val="bg1"/>
                </a:solidFill>
                <a:latin typeface="Gotham Medium"/>
              </a:rPr>
            </a:br>
            <a:r>
              <a:rPr lang="en-US" b="1" dirty="0">
                <a:solidFill>
                  <a:schemeClr val="bg1"/>
                </a:solidFill>
                <a:latin typeface="Gotham Medium"/>
              </a:rPr>
              <a:t>Essential Ideas Reading Passage</a:t>
            </a: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4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621972" y="-311471"/>
            <a:ext cx="10549514" cy="11442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Gotham Medium"/>
              </a:rPr>
              <a:t>First Paragraph: </a:t>
            </a:r>
            <a:r>
              <a:rPr lang="en-US" sz="4800" b="1" dirty="0">
                <a:solidFill>
                  <a:schemeClr val="accent1">
                    <a:lumMod val="75000"/>
                  </a:schemeClr>
                </a:solidFill>
                <a:latin typeface="Gotham Medium"/>
              </a:rPr>
              <a:t>Mexican Independence</a:t>
            </a:r>
            <a:endParaRPr lang="en-US" sz="4400" b="1" dirty="0">
              <a:solidFill>
                <a:schemeClr val="accent1">
                  <a:lumMod val="75000"/>
                </a:schemeClr>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32757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A map of North America showing the political boundaries of Mexico in 1821. The territory encompasses most of the land in the modern United States. ">
            <a:extLst>
              <a:ext uri="{FF2B5EF4-FFF2-40B4-BE49-F238E27FC236}">
                <a16:creationId xmlns:a16="http://schemas.microsoft.com/office/drawing/2014/main" id="{EE645907-599B-B122-1CDC-CB0728FAAD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21" r="4534" b="5815"/>
          <a:stretch/>
        </p:blipFill>
        <p:spPr bwMode="auto">
          <a:xfrm>
            <a:off x="3323063" y="914957"/>
            <a:ext cx="6402277" cy="524759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7F642-6677-D716-B76D-AC7244FB4EC5}"/>
              </a:ext>
            </a:extLst>
          </p:cNvPr>
          <p:cNvSpPr txBox="1"/>
          <p:nvPr/>
        </p:nvSpPr>
        <p:spPr>
          <a:xfrm>
            <a:off x="3323063" y="6244683"/>
            <a:ext cx="4730977" cy="400110"/>
          </a:xfrm>
          <a:prstGeom prst="rect">
            <a:avLst/>
          </a:prstGeom>
          <a:noFill/>
        </p:spPr>
        <p:txBody>
          <a:bodyPr wrap="square" rtlCol="0">
            <a:spAutoFit/>
          </a:bodyPr>
          <a:lstStyle/>
          <a:p>
            <a:r>
              <a:rPr lang="en-US" sz="2000" i="1" dirty="0">
                <a:latin typeface="Gotham book"/>
              </a:rPr>
              <a:t>Map: First Mexican Empire</a:t>
            </a:r>
          </a:p>
        </p:txBody>
      </p:sp>
    </p:spTree>
    <p:extLst>
      <p:ext uri="{BB962C8B-B14F-4D97-AF65-F5344CB8AC3E}">
        <p14:creationId xmlns:p14="http://schemas.microsoft.com/office/powerpoint/2010/main" val="12111317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308</TotalTime>
  <Words>1011</Words>
  <Application>Microsoft Office PowerPoint</Application>
  <PresentationFormat>Widescreen</PresentationFormat>
  <Paragraphs>84</Paragraphs>
  <Slides>17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Aptos</vt:lpstr>
      <vt:lpstr>Aptos Display</vt:lpstr>
      <vt:lpstr>Arial</vt:lpstr>
      <vt:lpstr>Calibri</vt:lpstr>
      <vt:lpstr>Calibri Light</vt:lpstr>
      <vt:lpstr>Gotham book</vt:lpstr>
      <vt:lpstr>Gotham book</vt:lpstr>
      <vt:lpstr>Gotham Medium</vt:lpstr>
      <vt:lpstr>Linux Libertine</vt:lpstr>
      <vt:lpstr>Times New Roman</vt:lpstr>
      <vt:lpstr>1_Office Theme</vt:lpstr>
      <vt:lpstr>Office Theme</vt:lpstr>
      <vt:lpstr>Unit 4:  The Mexican National Era</vt:lpstr>
      <vt:lpstr>The Big Picture Warm-up</vt:lpstr>
      <vt:lpstr>Warm-up:  Follow the directions to complete your warm-up</vt:lpstr>
      <vt:lpstr>Share with the class</vt:lpstr>
      <vt:lpstr>Essential Question</vt:lpstr>
      <vt:lpstr>In today’s lesson…</vt:lpstr>
      <vt:lpstr>Part I:  Analyze an Image</vt:lpstr>
      <vt:lpstr>Part II:  Essential Ideas Reading Passage</vt:lpstr>
      <vt:lpstr>First Paragraph: Mexican Independence</vt:lpstr>
      <vt:lpstr>Second Paragraph: Instability in the New Country</vt:lpstr>
      <vt:lpstr>Third Paragraph: A Weak &amp; Vulnerable Texas</vt:lpstr>
      <vt:lpstr>Fourth Paragraph: Cotton is King</vt:lpstr>
      <vt:lpstr>Fifth Paragraph: Financial Panic</vt:lpstr>
      <vt:lpstr>Conclusion:  Texas &amp; the Mexican National Era</vt:lpstr>
      <vt:lpstr>The Big Picture Exit Ticket</vt:lpstr>
      <vt:lpstr>Exit Ticket:  Follow the directions to complete your warm-up</vt:lpstr>
      <vt:lpstr>Share with the class 2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8</cp:revision>
  <dcterms:created xsi:type="dcterms:W3CDTF">2024-11-26T22:16:55Z</dcterms:created>
  <dcterms:modified xsi:type="dcterms:W3CDTF">2025-02-18T17:24:10Z</dcterms:modified>
</cp:coreProperties>
</file>