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23"/>
  </p:notesMasterIdLst>
  <p:sldIdLst>
    <p:sldId id="328" r:id="rId6"/>
    <p:sldId id="327" r:id="rId7"/>
    <p:sldId id="329" r:id="rId8"/>
    <p:sldId id="330" r:id="rId9"/>
    <p:sldId id="324" r:id="rId10"/>
    <p:sldId id="325" r:id="rId11"/>
    <p:sldId id="289" r:id="rId12"/>
    <p:sldId id="312" r:id="rId13"/>
    <p:sldId id="282" r:id="rId14"/>
    <p:sldId id="331" r:id="rId15"/>
    <p:sldId id="332" r:id="rId16"/>
    <p:sldId id="333" r:id="rId17"/>
    <p:sldId id="334" r:id="rId18"/>
    <p:sldId id="335" r:id="rId19"/>
    <p:sldId id="336" r:id="rId20"/>
    <p:sldId id="337" r:id="rId21"/>
    <p:sldId id="3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019C9-1993-489F-BF07-8D411786BFE7}" v="59" dt="2025-12-05T01:19:09.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05T01:19:12.996" v="34" actId="207"/>
      <pc:docMkLst>
        <pc:docMk/>
      </pc:docMkLst>
      <pc:sldChg chg="modSp mod">
        <pc:chgData name="Wilkinson, Ulises" userId="aece8d85-eb83-4e23-bf28-c30077cba893" providerId="ADAL" clId="{884F47B1-B553-4192-9126-1C112833296C}" dt="2025-12-05T01:13:44.480" v="23"/>
        <pc:sldMkLst>
          <pc:docMk/>
          <pc:sldMk cId="1050513507" sldId="289"/>
        </pc:sldMkLst>
        <pc:spChg chg="mod">
          <ac:chgData name="Wilkinson, Ulises" userId="aece8d85-eb83-4e23-bf28-c30077cba893" providerId="ADAL" clId="{884F47B1-B553-4192-9126-1C112833296C}" dt="2025-12-05T01:13:44.480" v="23"/>
          <ac:spMkLst>
            <pc:docMk/>
            <pc:sldMk cId="1050513507" sldId="289"/>
            <ac:spMk id="3" creationId="{DF275217-63A8-784D-1826-8F3ACA747A75}"/>
          </ac:spMkLst>
        </pc:spChg>
        <pc:spChg chg="mod">
          <ac:chgData name="Wilkinson, Ulises" userId="aece8d85-eb83-4e23-bf28-c30077cba893" providerId="ADAL" clId="{884F47B1-B553-4192-9126-1C112833296C}" dt="2025-12-05T01:12:52.214" v="16" actId="27636"/>
          <ac:spMkLst>
            <pc:docMk/>
            <pc:sldMk cId="1050513507" sldId="289"/>
            <ac:spMk id="10" creationId="{00000000-0000-0000-0000-000000000000}"/>
          </ac:spMkLst>
        </pc:spChg>
      </pc:sldChg>
      <pc:sldChg chg="modSp mod">
        <pc:chgData name="Wilkinson, Ulises" userId="aece8d85-eb83-4e23-bf28-c30077cba893" providerId="ADAL" clId="{884F47B1-B553-4192-9126-1C112833296C}" dt="2025-12-05T01:12:16.090" v="5" actId="20577"/>
        <pc:sldMkLst>
          <pc:docMk/>
          <pc:sldMk cId="269195466" sldId="324"/>
        </pc:sldMkLst>
        <pc:spChg chg="mod">
          <ac:chgData name="Wilkinson, Ulises" userId="aece8d85-eb83-4e23-bf28-c30077cba893" providerId="ADAL" clId="{884F47B1-B553-4192-9126-1C112833296C}" dt="2025-12-05T01:12:16.090" v="5" actId="20577"/>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2-05T01:12:43.259" v="15" actId="114"/>
        <pc:sldMkLst>
          <pc:docMk/>
          <pc:sldMk cId="279607379" sldId="325"/>
        </pc:sldMkLst>
        <pc:spChg chg="mod">
          <ac:chgData name="Wilkinson, Ulises" userId="aece8d85-eb83-4e23-bf28-c30077cba893" providerId="ADAL" clId="{884F47B1-B553-4192-9126-1C112833296C}" dt="2025-12-05T01:12:23.911" v="8" actId="255"/>
          <ac:spMkLst>
            <pc:docMk/>
            <pc:sldMk cId="279607379" sldId="325"/>
            <ac:spMk id="12" creationId="{AA0FBFBF-DF50-12F8-85CD-D1AB10083F91}"/>
          </ac:spMkLst>
        </pc:spChg>
        <pc:spChg chg="mod">
          <ac:chgData name="Wilkinson, Ulises" userId="aece8d85-eb83-4e23-bf28-c30077cba893" providerId="ADAL" clId="{884F47B1-B553-4192-9126-1C112833296C}" dt="2025-12-05T01:12:43.259" v="15"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2-05T01:10:33.017" v="0" actId="27636"/>
        <pc:sldMkLst>
          <pc:docMk/>
          <pc:sldMk cId="3431575100" sldId="327"/>
        </pc:sldMkLst>
        <pc:spChg chg="mod">
          <ac:chgData name="Wilkinson, Ulises" userId="aece8d85-eb83-4e23-bf28-c30077cba893" providerId="ADAL" clId="{884F47B1-B553-4192-9126-1C112833296C}" dt="2025-12-05T01:10:33.017" v="0" actId="27636"/>
          <ac:spMkLst>
            <pc:docMk/>
            <pc:sldMk cId="3431575100" sldId="327"/>
            <ac:spMk id="4" creationId="{C6D4C57C-7352-31D5-D327-85FCCA92DF00}"/>
          </ac:spMkLst>
        </pc:spChg>
      </pc:sldChg>
      <pc:sldChg chg="modSp mod">
        <pc:chgData name="Wilkinson, Ulises" userId="aece8d85-eb83-4e23-bf28-c30077cba893" providerId="ADAL" clId="{884F47B1-B553-4192-9126-1C112833296C}" dt="2025-12-05T01:11:01.797" v="3"/>
        <pc:sldMkLst>
          <pc:docMk/>
          <pc:sldMk cId="2989061337" sldId="329"/>
        </pc:sldMkLst>
        <pc:spChg chg="mod">
          <ac:chgData name="Wilkinson, Ulises" userId="aece8d85-eb83-4e23-bf28-c30077cba893" providerId="ADAL" clId="{884F47B1-B553-4192-9126-1C112833296C}" dt="2025-12-05T01:11:01.797" v="3"/>
          <ac:spMkLst>
            <pc:docMk/>
            <pc:sldMk cId="2989061337" sldId="329"/>
            <ac:spMk id="2" creationId="{52FEBBA6-5EB3-CABE-79EB-9B605EB95738}"/>
          </ac:spMkLst>
        </pc:spChg>
        <pc:spChg chg="mod">
          <ac:chgData name="Wilkinson, Ulises" userId="aece8d85-eb83-4e23-bf28-c30077cba893" providerId="ADAL" clId="{884F47B1-B553-4192-9126-1C112833296C}" dt="2025-12-05T01:10:52.907" v="2" actId="255"/>
          <ac:spMkLst>
            <pc:docMk/>
            <pc:sldMk cId="2989061337" sldId="329"/>
            <ac:spMk id="11" creationId="{00000000-0000-0000-0000-000000000000}"/>
          </ac:spMkLst>
        </pc:spChg>
      </pc:sldChg>
      <pc:sldChg chg="modSp mod">
        <pc:chgData name="Wilkinson, Ulises" userId="aece8d85-eb83-4e23-bf28-c30077cba893" providerId="ADAL" clId="{884F47B1-B553-4192-9126-1C112833296C}" dt="2025-12-05T01:15:05.530" v="25" actId="255"/>
        <pc:sldMkLst>
          <pc:docMk/>
          <pc:sldMk cId="4201905399" sldId="334"/>
        </pc:sldMkLst>
        <pc:spChg chg="mod">
          <ac:chgData name="Wilkinson, Ulises" userId="aece8d85-eb83-4e23-bf28-c30077cba893" providerId="ADAL" clId="{884F47B1-B553-4192-9126-1C112833296C}" dt="2025-12-05T01:15:05.530" v="25" actId="255"/>
          <ac:spMkLst>
            <pc:docMk/>
            <pc:sldMk cId="4201905399" sldId="334"/>
            <ac:spMk id="3" creationId="{F62DC9CC-1F98-86B0-2B89-B34B5677BFCB}"/>
          </ac:spMkLst>
        </pc:spChg>
      </pc:sldChg>
      <pc:sldChg chg="modSp mod">
        <pc:chgData name="Wilkinson, Ulises" userId="aece8d85-eb83-4e23-bf28-c30077cba893" providerId="ADAL" clId="{884F47B1-B553-4192-9126-1C112833296C}" dt="2025-12-05T01:15:46.007" v="27" actId="255"/>
        <pc:sldMkLst>
          <pc:docMk/>
          <pc:sldMk cId="3358785122" sldId="336"/>
        </pc:sldMkLst>
        <pc:spChg chg="mod">
          <ac:chgData name="Wilkinson, Ulises" userId="aece8d85-eb83-4e23-bf28-c30077cba893" providerId="ADAL" clId="{884F47B1-B553-4192-9126-1C112833296C}" dt="2025-12-05T01:15:46.007" v="27" actId="255"/>
          <ac:spMkLst>
            <pc:docMk/>
            <pc:sldMk cId="3358785122" sldId="336"/>
            <ac:spMk id="4" creationId="{61C940CB-0668-DC75-8DEF-0493FBA8DFCF}"/>
          </ac:spMkLst>
        </pc:spChg>
      </pc:sldChg>
      <pc:sldChg chg="modSp mod">
        <pc:chgData name="Wilkinson, Ulises" userId="aece8d85-eb83-4e23-bf28-c30077cba893" providerId="ADAL" clId="{884F47B1-B553-4192-9126-1C112833296C}" dt="2025-12-05T01:18:40.894" v="32" actId="255"/>
        <pc:sldMkLst>
          <pc:docMk/>
          <pc:sldMk cId="4236696933" sldId="337"/>
        </pc:sldMkLst>
        <pc:spChg chg="mod">
          <ac:chgData name="Wilkinson, Ulises" userId="aece8d85-eb83-4e23-bf28-c30077cba893" providerId="ADAL" clId="{884F47B1-B553-4192-9126-1C112833296C}" dt="2025-12-05T01:18:40.894" v="32" actId="255"/>
          <ac:spMkLst>
            <pc:docMk/>
            <pc:sldMk cId="4236696933" sldId="337"/>
            <ac:spMk id="2" creationId="{07276F5E-4B9D-15EE-BD77-DC1832C82798}"/>
          </ac:spMkLst>
        </pc:spChg>
        <pc:spChg chg="mod">
          <ac:chgData name="Wilkinson, Ulises" userId="aece8d85-eb83-4e23-bf28-c30077cba893" providerId="ADAL" clId="{884F47B1-B553-4192-9126-1C112833296C}" dt="2025-12-05T01:15:57.875" v="29" actId="255"/>
          <ac:spMkLst>
            <pc:docMk/>
            <pc:sldMk cId="4236696933" sldId="337"/>
            <ac:spMk id="11" creationId="{C49C8375-3BCF-0076-E6CD-C6EDE5388DEA}"/>
          </ac:spMkLst>
        </pc:spChg>
      </pc:sldChg>
      <pc:sldChg chg="modSp mod">
        <pc:chgData name="Wilkinson, Ulises" userId="aece8d85-eb83-4e23-bf28-c30077cba893" providerId="ADAL" clId="{884F47B1-B553-4192-9126-1C112833296C}" dt="2025-12-05T01:19:12.996" v="34" actId="207"/>
        <pc:sldMkLst>
          <pc:docMk/>
          <pc:sldMk cId="1545041496" sldId="338"/>
        </pc:sldMkLst>
        <pc:spChg chg="mod">
          <ac:chgData name="Wilkinson, Ulises" userId="aece8d85-eb83-4e23-bf28-c30077cba893" providerId="ADAL" clId="{884F47B1-B553-4192-9126-1C112833296C}" dt="2025-12-05T01:18:59.892" v="33" actId="207"/>
          <ac:spMkLst>
            <pc:docMk/>
            <pc:sldMk cId="1545041496" sldId="338"/>
            <ac:spMk id="4" creationId="{1786909F-F40F-2BBA-55DE-B95F4D1E4DDF}"/>
          </ac:spMkLst>
        </pc:spChg>
        <pc:spChg chg="mod">
          <ac:chgData name="Wilkinson, Ulises" userId="aece8d85-eb83-4e23-bf28-c30077cba893" providerId="ADAL" clId="{884F47B1-B553-4192-9126-1C112833296C}" dt="2025-12-05T01:19:12.996" v="34" actId="207"/>
          <ac:spMkLst>
            <pc:docMk/>
            <pc:sldMk cId="1545041496" sldId="338"/>
            <ac:spMk id="10" creationId="{3416A502-7FBE-600D-37CB-1DCD1DBD4F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15B90-29DE-45DF-9E4C-8547200378FC}"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1C6CC-8AAE-45E2-B53B-572C1723999A}" type="slidenum">
              <a:rPr lang="en-US" smtClean="0"/>
              <a:t>‹#›</a:t>
            </a:fld>
            <a:endParaRPr lang="en-US"/>
          </a:p>
        </p:txBody>
      </p:sp>
    </p:spTree>
    <p:extLst>
      <p:ext uri="{BB962C8B-B14F-4D97-AF65-F5344CB8AC3E}">
        <p14:creationId xmlns:p14="http://schemas.microsoft.com/office/powerpoint/2010/main" val="356412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public_dom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United_States_Copyright_Office" TargetMode="External"/><Relationship Id="rId5" Type="http://schemas.openxmlformats.org/officeDocument/2006/relationships/hyperlink" Target="https://commons.wikimedia.org/wiki/Commons:Publication" TargetMode="External"/><Relationship Id="rId4" Type="http://schemas.openxmlformats.org/officeDocument/2006/relationships/hyperlink" Target="https://en.wikipedia.org/wiki/United_Stat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pictures/item/202263331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pictures/item/9172289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loc.gov/rr/print/" TargetMode="External"/><Relationship Id="rId3" Type="http://schemas.openxmlformats.org/officeDocument/2006/relationships/hyperlink" Target="https://en.wikipedia.org/wiki/public_domain" TargetMode="External"/><Relationship Id="rId7" Type="http://schemas.openxmlformats.org/officeDocument/2006/relationships/hyperlink" Target="https://commons.wikimedia.org/wiki/Library_of_Congres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ommons.wikimedia.org/wiki/Commons:Hirtle_chart" TargetMode="External"/><Relationship Id="rId5" Type="http://schemas.openxmlformats.org/officeDocument/2006/relationships/hyperlink" Target="https://en.wikipedia.org/wiki/publication" TargetMode="External"/><Relationship Id="rId4" Type="http://schemas.openxmlformats.org/officeDocument/2006/relationships/hyperlink" Target="https://commons.wikimedia.org/wiki/United_States" TargetMode="External"/><Relationship Id="rId9" Type="http://schemas.openxmlformats.org/officeDocument/2006/relationships/hyperlink" Target="https://hdl.loc.gov/loc.pnp/cph.3g032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3127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“Connected Map of Austin’s Colony, 1833 – 1837.” [1892] #1944, Map Collection, Archives and Records Program, Texas General Land Office, Austin.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otham Book"/>
                <a:ea typeface="Times New Roman" panose="02020603050405020304" pitchFamily="18" charset="0"/>
                <a:cs typeface="Times New Roman" panose="02020603050405020304" pitchFamily="18" charset="0"/>
              </a:rPr>
              <a:t>“Connected Map of Austin’s Colony, 1833 – 1837.” [1892] #1944, Map Collection, Archives and Records Program, Texas General Land Office, Austin.</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681C6CC-8AAE-45E2-B53B-572C1723999A}" type="slidenum">
              <a:rPr lang="en-US" smtClean="0"/>
              <a:t>7</a:t>
            </a:fld>
            <a:endParaRPr lang="en-US"/>
          </a:p>
        </p:txBody>
      </p:sp>
    </p:spTree>
    <p:extLst>
      <p:ext uri="{BB962C8B-B14F-4D97-AF65-F5344CB8AC3E}">
        <p14:creationId xmlns:p14="http://schemas.microsoft.com/office/powerpoint/2010/main" val="423858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First Mexican Empire Map 1821. I, the copyright holder of this work, release this work into the </a:t>
            </a:r>
            <a:r>
              <a:rPr lang="en-US" b="1" i="0" u="none" strike="noStrike" dirty="0">
                <a:solidFill>
                  <a:srgbClr val="3366BB"/>
                </a:solidFill>
                <a:effectLst/>
                <a:latin typeface="Arial" panose="020B0604020202020204" pitchFamily="34" charset="0"/>
                <a:hlinkClick r:id="rId3" tooltip="w:en:public domain"/>
              </a:rPr>
              <a:t>public domain</a:t>
            </a:r>
            <a:r>
              <a:rPr lang="en-US" b="0" i="0" dirty="0">
                <a:solidFill>
                  <a:srgbClr val="202122"/>
                </a:solidFill>
                <a:effectLst/>
                <a:latin typeface="Arial" panose="020B0604020202020204" pitchFamily="34" charset="0"/>
              </a:rPr>
              <a:t>. This applies worldwide. https://commons.wikimedia.org/wiki/File:Mapa_de_Mexico_(Imperio_Mexicano)_1821.PNG </a:t>
            </a:r>
            <a:endParaRPr lang="en-US" dirty="0"/>
          </a:p>
        </p:txBody>
      </p:sp>
      <p:sp>
        <p:nvSpPr>
          <p:cNvPr id="4" name="Slide Number Placeholder 3"/>
          <p:cNvSpPr>
            <a:spLocks noGrp="1"/>
          </p:cNvSpPr>
          <p:nvPr>
            <p:ph type="sldNum" sz="quarter" idx="5"/>
          </p:nvPr>
        </p:nvSpPr>
        <p:spPr/>
        <p:txBody>
          <a:bodyPr/>
          <a:lstStyle/>
          <a:p>
            <a:fld id="{3681C6CC-8AAE-45E2-B53B-572C1723999A}" type="slidenum">
              <a:rPr lang="en-US" smtClean="0"/>
              <a:t>9</a:t>
            </a:fld>
            <a:endParaRPr lang="en-US"/>
          </a:p>
        </p:txBody>
      </p:sp>
    </p:spTree>
    <p:extLst>
      <p:ext uri="{BB962C8B-B14F-4D97-AF65-F5344CB8AC3E}">
        <p14:creationId xmlns:p14="http://schemas.microsoft.com/office/powerpoint/2010/main" val="6772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B246-2891-0BC5-A19F-8ECD4073B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06E01-4C1F-19FE-1665-F7EFD7D6C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FF2EC-58D4-1CAB-5359-9169DFB062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Mexican National Palace Damaged by </a:t>
            </a:r>
            <a:r>
              <a:rPr lang="en-US" b="0" i="0" dirty="0">
                <a:solidFill>
                  <a:srgbClr val="202122"/>
                </a:solidFill>
                <a:effectLst/>
                <a:latin typeface="Arial" panose="020B0604020202020204" pitchFamily="34" charset="0"/>
              </a:rPr>
              <a:t>Juan de Dios Arias. Damage sustained to the Mexican National Palace in the wake of the Federalist Revolt of 1840. </a:t>
            </a:r>
            <a:r>
              <a:rPr lang="es-ES" b="0" i="0" dirty="0">
                <a:solidFill>
                  <a:srgbClr val="202122"/>
                </a:solidFill>
                <a:effectLst/>
                <a:latin typeface="Arial" panose="020B0604020202020204" pitchFamily="34" charset="0"/>
              </a:rPr>
              <a:t>México a través de los siglos Tomo IV México independiente (1821 - 1855) </a:t>
            </a:r>
            <a:r>
              <a:rPr lang="en-US" b="0" i="0" dirty="0">
                <a:solidFill>
                  <a:srgbClr val="202122"/>
                </a:solidFill>
                <a:effectLst/>
                <a:latin typeface="Arial" panose="020B0604020202020204" pitchFamily="34" charset="0"/>
              </a:rPr>
              <a:t>This work is in the </a:t>
            </a:r>
            <a:r>
              <a:rPr lang="en-US" b="1" i="0" u="none" strike="noStrike" dirty="0">
                <a:solidFill>
                  <a:srgbClr val="3366BB"/>
                </a:solidFill>
                <a:effectLst/>
                <a:latin typeface="Arial" panose="020B0604020202020204" pitchFamily="34" charset="0"/>
                <a:hlinkClick r:id="rId3" tooltip="en:public domain"/>
              </a:rPr>
              <a:t>public domain</a:t>
            </a:r>
            <a:r>
              <a:rPr lang="en-US" b="0" i="0" dirty="0">
                <a:solidFill>
                  <a:srgbClr val="202122"/>
                </a:solidFill>
                <a:effectLst/>
                <a:latin typeface="Arial" panose="020B0604020202020204" pitchFamily="34" charset="0"/>
              </a:rPr>
              <a:t> in the </a:t>
            </a:r>
            <a:r>
              <a:rPr lang="en-US" b="0" i="0" u="none" strike="noStrike" dirty="0">
                <a:solidFill>
                  <a:srgbClr val="3366BB"/>
                </a:solidFill>
                <a:effectLst/>
                <a:latin typeface="Arial" panose="020B0604020202020204" pitchFamily="34" charset="0"/>
                <a:hlinkClick r:id="rId4" tooltip="en:United States"/>
              </a:rPr>
              <a:t>United States</a:t>
            </a:r>
            <a:r>
              <a:rPr lang="en-US" b="0" i="0" dirty="0">
                <a:solidFill>
                  <a:srgbClr val="202122"/>
                </a:solidFill>
                <a:effectLst/>
                <a:latin typeface="Arial" panose="020B0604020202020204" pitchFamily="34" charset="0"/>
              </a:rPr>
              <a:t> because it was </a:t>
            </a:r>
            <a:r>
              <a:rPr lang="en-US" b="0" i="0" u="none" strike="noStrike" dirty="0">
                <a:solidFill>
                  <a:srgbClr val="0645AD"/>
                </a:solidFill>
                <a:effectLst/>
                <a:latin typeface="Arial" panose="020B0604020202020204" pitchFamily="34" charset="0"/>
                <a:hlinkClick r:id="rId5" tooltip="Commons:Publication"/>
              </a:rPr>
              <a:t>published</a:t>
            </a:r>
            <a:r>
              <a:rPr lang="en-US" b="0" i="0" dirty="0">
                <a:solidFill>
                  <a:srgbClr val="202122"/>
                </a:solidFill>
                <a:effectLst/>
                <a:latin typeface="Arial" panose="020B0604020202020204" pitchFamily="34" charset="0"/>
              </a:rPr>
              <a:t> (or registered with the </a:t>
            </a:r>
            <a:r>
              <a:rPr lang="en-US" b="0" i="0" u="none" strike="noStrike" dirty="0">
                <a:solidFill>
                  <a:srgbClr val="3366BB"/>
                </a:solidFill>
                <a:effectLst/>
                <a:latin typeface="Arial" panose="020B0604020202020204" pitchFamily="34" charset="0"/>
                <a:hlinkClick r:id="rId6" tooltip="en:United States Copyright Office"/>
              </a:rPr>
              <a:t>U.S. Copyright Office</a:t>
            </a:r>
            <a:r>
              <a:rPr lang="en-US" b="0" i="0" dirty="0">
                <a:solidFill>
                  <a:srgbClr val="202122"/>
                </a:solidFill>
                <a:effectLst/>
                <a:latin typeface="Arial" panose="020B0604020202020204" pitchFamily="34" charset="0"/>
              </a:rPr>
              <a:t>) before January 1, 1929. https://commons.wikimedia.org/wiki/File:Mexican_National_Palace_Damaged.png </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983148F6-88CB-12E0-17DC-C42A86C47BEF}"/>
              </a:ext>
            </a:extLst>
          </p:cNvPr>
          <p:cNvSpPr>
            <a:spLocks noGrp="1"/>
          </p:cNvSpPr>
          <p:nvPr>
            <p:ph type="sldNum" sz="quarter" idx="5"/>
          </p:nvPr>
        </p:nvSpPr>
        <p:spPr/>
        <p:txBody>
          <a:bodyPr/>
          <a:lstStyle/>
          <a:p>
            <a:fld id="{3681C6CC-8AAE-45E2-B53B-572C1723999A}" type="slidenum">
              <a:rPr lang="en-US" smtClean="0"/>
              <a:t>10</a:t>
            </a:fld>
            <a:endParaRPr lang="en-US"/>
          </a:p>
        </p:txBody>
      </p:sp>
    </p:spTree>
    <p:extLst>
      <p:ext uri="{BB962C8B-B14F-4D97-AF65-F5344CB8AC3E}">
        <p14:creationId xmlns:p14="http://schemas.microsoft.com/office/powerpoint/2010/main" val="332731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C957-2AAC-6592-B43D-B3E3ED1E6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FE4B5-6A25-A7E5-EB7B-BE503E030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FC9B8-6192-1FAB-B741-412FB96B5100}"/>
              </a:ext>
            </a:extLst>
          </p:cNvPr>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San Antonio De Bexar.</a:t>
            </a:r>
            <a:r>
              <a:rPr lang="en-US" sz="1800" b="0" i="0" u="none" strike="noStrike" dirty="0">
                <a:solidFill>
                  <a:srgbClr val="000000"/>
                </a:solidFill>
                <a:effectLst/>
                <a:latin typeface="Times New Roman" panose="02020603050405020304" pitchFamily="18" charset="0"/>
              </a:rPr>
              <a:t> 1846. Lithograph. Library of Congress Prints and Photographs Division. </a:t>
            </a:r>
            <a:r>
              <a:rPr lang="en-US" sz="1800" b="0" i="0" u="sng" strike="noStrike">
                <a:solidFill>
                  <a:srgbClr val="1155CC"/>
                </a:solidFill>
                <a:effectLst/>
                <a:latin typeface="Times New Roman" panose="02020603050405020304" pitchFamily="18" charset="0"/>
                <a:hlinkClick r:id="rId3"/>
              </a:rPr>
              <a:t>https://www.loc.gov/pictures/item/2022633317/</a:t>
            </a:r>
            <a:r>
              <a:rPr lang="en-US" sz="1800" b="0" i="0" u="none" strike="noStrike">
                <a:solidFill>
                  <a:srgbClr val="000000"/>
                </a:solidFill>
                <a:effectLst/>
                <a:latin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FF377D8A-D3C6-481E-ACA3-0149E92EED93}"/>
              </a:ext>
            </a:extLst>
          </p:cNvPr>
          <p:cNvSpPr>
            <a:spLocks noGrp="1"/>
          </p:cNvSpPr>
          <p:nvPr>
            <p:ph type="sldNum" sz="quarter" idx="5"/>
          </p:nvPr>
        </p:nvSpPr>
        <p:spPr/>
        <p:txBody>
          <a:bodyPr/>
          <a:lstStyle/>
          <a:p>
            <a:fld id="{3681C6CC-8AAE-45E2-B53B-572C1723999A}" type="slidenum">
              <a:rPr lang="en-US" smtClean="0"/>
              <a:t>11</a:t>
            </a:fld>
            <a:endParaRPr lang="en-US"/>
          </a:p>
        </p:txBody>
      </p:sp>
    </p:spTree>
    <p:extLst>
      <p:ext uri="{BB962C8B-B14F-4D97-AF65-F5344CB8AC3E}">
        <p14:creationId xmlns:p14="http://schemas.microsoft.com/office/powerpoint/2010/main" val="140275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66C4-5A83-ACD6-50BE-48E745A30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3A0F9-F588-797B-5BB9-CE572717C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701B4-8971-56CA-A258-F291A8348B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Cotton plantation on the Mississippi, 1884. Library of Congress. </a:t>
            </a:r>
            <a:r>
              <a:rPr lang="en-US" b="0" i="0" u="sng" dirty="0">
                <a:solidFill>
                  <a:srgbClr val="3366BB"/>
                </a:solidFill>
                <a:effectLst/>
                <a:latin typeface="Arial" panose="020B0604020202020204" pitchFamily="34" charset="0"/>
                <a:hlinkClick r:id="rId3"/>
              </a:rPr>
              <a:t>https://www.loc.gov/pictures/item/91722891/</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CB65B361-477E-34FC-CB04-6A9A49186982}"/>
              </a:ext>
            </a:extLst>
          </p:cNvPr>
          <p:cNvSpPr>
            <a:spLocks noGrp="1"/>
          </p:cNvSpPr>
          <p:nvPr>
            <p:ph type="sldNum" sz="quarter" idx="5"/>
          </p:nvPr>
        </p:nvSpPr>
        <p:spPr/>
        <p:txBody>
          <a:bodyPr/>
          <a:lstStyle/>
          <a:p>
            <a:fld id="{3681C6CC-8AAE-45E2-B53B-572C1723999A}" type="slidenum">
              <a:rPr lang="en-US" smtClean="0"/>
              <a:t>12</a:t>
            </a:fld>
            <a:endParaRPr lang="en-US"/>
          </a:p>
        </p:txBody>
      </p:sp>
    </p:spTree>
    <p:extLst>
      <p:ext uri="{BB962C8B-B14F-4D97-AF65-F5344CB8AC3E}">
        <p14:creationId xmlns:p14="http://schemas.microsoft.com/office/powerpoint/2010/main" val="9429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4455-99A1-0A54-D7FB-96B5C322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FC1DF-AF97-BD77-B36D-929E51061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4EF3C-B828-709C-E4F3-95C92ED2B752}"/>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US Whig poster showing unemployment in 1837.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  </a:t>
            </a:r>
            <a:r>
              <a:rPr lang="en-US" b="0" i="0" dirty="0">
                <a:solidFill>
                  <a:srgbClr val="202122"/>
                </a:solidFill>
                <a:effectLst/>
                <a:latin typeface="Arial" panose="020B0604020202020204" pitchFamily="34" charset="0"/>
              </a:rPr>
              <a:t>This image is available from the United States </a:t>
            </a:r>
            <a:r>
              <a:rPr lang="en-US" b="0" i="0" u="none" strike="noStrike" dirty="0">
                <a:solidFill>
                  <a:srgbClr val="0645AD"/>
                </a:solidFill>
                <a:effectLst/>
                <a:latin typeface="Arial" panose="020B0604020202020204" pitchFamily="34" charset="0"/>
                <a:hlinkClick r:id="rId7" tooltip="Library of Congress"/>
              </a:rPr>
              <a:t>Library of Congress</a:t>
            </a:r>
            <a:r>
              <a:rPr lang="en-US" b="0" i="0" dirty="0">
                <a:solidFill>
                  <a:srgbClr val="202122"/>
                </a:solidFill>
                <a:effectLst/>
                <a:latin typeface="Arial" panose="020B0604020202020204" pitchFamily="34" charset="0"/>
              </a:rPr>
              <a:t>'s </a:t>
            </a:r>
            <a:r>
              <a:rPr lang="en-US" b="0" i="0" u="none" strike="noStrike" dirty="0">
                <a:solidFill>
                  <a:srgbClr val="3366BB"/>
                </a:solidFill>
                <a:effectLst/>
                <a:latin typeface="Arial" panose="020B0604020202020204" pitchFamily="34" charset="0"/>
                <a:hlinkClick r:id="rId8"/>
              </a:rPr>
              <a:t>Prints and Photographs division</a:t>
            </a:r>
            <a:br>
              <a:rPr lang="en-US" dirty="0"/>
            </a:br>
            <a:r>
              <a:rPr lang="en-US" b="0" i="0" dirty="0">
                <a:solidFill>
                  <a:srgbClr val="202122"/>
                </a:solidFill>
                <a:effectLst/>
                <a:latin typeface="Arial" panose="020B0604020202020204" pitchFamily="34" charset="0"/>
              </a:rPr>
              <a:t>under the digital ID </a:t>
            </a:r>
            <a:r>
              <a:rPr lang="en-US" b="0" i="0" u="sng" dirty="0">
                <a:solidFill>
                  <a:srgbClr val="3366BB"/>
                </a:solidFill>
                <a:effectLst/>
                <a:latin typeface="Arial" panose="020B0604020202020204" pitchFamily="34" charset="0"/>
                <a:hlinkClick r:id="rId9"/>
              </a:rPr>
              <a:t>cph.3g03240</a:t>
            </a:r>
            <a:endParaRPr lang="en-US" dirty="0"/>
          </a:p>
        </p:txBody>
      </p:sp>
      <p:sp>
        <p:nvSpPr>
          <p:cNvPr id="4" name="Slide Number Placeholder 3">
            <a:extLst>
              <a:ext uri="{FF2B5EF4-FFF2-40B4-BE49-F238E27FC236}">
                <a16:creationId xmlns:a16="http://schemas.microsoft.com/office/drawing/2014/main" id="{6BB3F5F8-B592-C90B-4EA3-CF5CE8D43C2D}"/>
              </a:ext>
            </a:extLst>
          </p:cNvPr>
          <p:cNvSpPr>
            <a:spLocks noGrp="1"/>
          </p:cNvSpPr>
          <p:nvPr>
            <p:ph type="sldNum" sz="quarter" idx="5"/>
          </p:nvPr>
        </p:nvSpPr>
        <p:spPr/>
        <p:txBody>
          <a:bodyPr/>
          <a:lstStyle/>
          <a:p>
            <a:fld id="{3681C6CC-8AAE-45E2-B53B-572C1723999A}" type="slidenum">
              <a:rPr lang="en-US" smtClean="0"/>
              <a:t>13</a:t>
            </a:fld>
            <a:endParaRPr lang="en-US"/>
          </a:p>
        </p:txBody>
      </p:sp>
    </p:spTree>
    <p:extLst>
      <p:ext uri="{BB962C8B-B14F-4D97-AF65-F5344CB8AC3E}">
        <p14:creationId xmlns:p14="http://schemas.microsoft.com/office/powerpoint/2010/main" val="379893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0CCC-673F-BB05-56BB-9F81D9623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AA954-C50E-C210-18D8-1E150E0DD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D135A-CFC9-5924-6998-CE9CA3CE2A62}"/>
              </a:ext>
            </a:extLst>
          </p:cNvPr>
          <p:cNvSpPr>
            <a:spLocks noGrp="1"/>
          </p:cNvSpPr>
          <p:nvPr>
            <p:ph type="body" idx="1"/>
          </p:nvPr>
        </p:nvSpPr>
        <p:spPr/>
        <p:txBody>
          <a:bodyPr/>
          <a:lstStyle/>
          <a:p>
            <a:pPr rtl="0">
              <a:spcBef>
                <a:spcPts val="1200"/>
              </a:spcBef>
              <a:spcAft>
                <a:spcPts val="1200"/>
              </a:spcAft>
            </a:pPr>
            <a:r>
              <a:rPr lang="en-US" sz="1800" b="0" i="0" u="none" strike="noStrike" dirty="0">
                <a:solidFill>
                  <a:srgbClr val="757575"/>
                </a:solidFill>
                <a:effectLst/>
                <a:latin typeface="Arial" panose="020B0604020202020204" pitchFamily="34" charset="0"/>
              </a:rPr>
              <a:t>"Map of Texas with parts of the Adjoining States. Compiled by Stephen F. Austin.", map, Date Unknown; (</a:t>
            </a:r>
            <a:r>
              <a:rPr lang="en-US" sz="1800" b="0" i="0" u="none" strike="noStrike" dirty="0">
                <a:solidFill>
                  <a:srgbClr val="0277BD"/>
                </a:solidFill>
                <a:effectLst/>
                <a:latin typeface="Arial" panose="020B0604020202020204" pitchFamily="34" charset="0"/>
                <a:hlinkClick r:id="rId3"/>
              </a:rPr>
              <a:t>https://texashistory.unt.edu/ark:/67531/metapth31277/</a:t>
            </a:r>
            <a:r>
              <a:rPr lang="en-US" sz="1800" b="0" i="0" u="none" strike="noStrike" dirty="0">
                <a:solidFill>
                  <a:srgbClr val="757575"/>
                </a:solidFill>
                <a:effectLst/>
                <a:latin typeface="Arial" panose="020B0604020202020204" pitchFamily="34" charset="0"/>
              </a:rPr>
              <a:t>: accessed November 27,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Star of the Republic Museum.</a:t>
            </a:r>
            <a:endParaRPr lang="en-US" b="0" dirty="0">
              <a:effectLst/>
            </a:endParaRPr>
          </a:p>
          <a:p>
            <a:br>
              <a:rPr lang="en-US" dirty="0"/>
            </a:br>
            <a:endParaRPr lang="en-US" b="0" i="0" dirty="0"/>
          </a:p>
        </p:txBody>
      </p:sp>
      <p:sp>
        <p:nvSpPr>
          <p:cNvPr id="4" name="Slide Number Placeholder 3">
            <a:extLst>
              <a:ext uri="{FF2B5EF4-FFF2-40B4-BE49-F238E27FC236}">
                <a16:creationId xmlns:a16="http://schemas.microsoft.com/office/drawing/2014/main" id="{20AB5B02-EEB8-446F-8442-95F94CE62F3B}"/>
              </a:ext>
            </a:extLst>
          </p:cNvPr>
          <p:cNvSpPr>
            <a:spLocks noGrp="1"/>
          </p:cNvSpPr>
          <p:nvPr>
            <p:ph type="sldNum" sz="quarter" idx="5"/>
          </p:nvPr>
        </p:nvSpPr>
        <p:spPr/>
        <p:txBody>
          <a:bodyPr/>
          <a:lstStyle/>
          <a:p>
            <a:fld id="{3681C6CC-8AAE-45E2-B53B-572C1723999A}" type="slidenum">
              <a:rPr lang="en-US" smtClean="0"/>
              <a:t>14</a:t>
            </a:fld>
            <a:endParaRPr lang="en-US"/>
          </a:p>
        </p:txBody>
      </p:sp>
    </p:spTree>
    <p:extLst>
      <p:ext uri="{BB962C8B-B14F-4D97-AF65-F5344CB8AC3E}">
        <p14:creationId xmlns:p14="http://schemas.microsoft.com/office/powerpoint/2010/main" val="159396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348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371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2435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9537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8340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143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8989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838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2186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85215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6578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5732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9283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50751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9602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2950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786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109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0582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487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2078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5741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42379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1521138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13.svg"/><Relationship Id="rId2"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5.png"/><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from the 1830s showing plots of land granted to Anglo American settlers along rivers in Texas. The land plots are long and rectangular and all of them border on a river. There are last names listed on each, like Austin, Bradley, Roberts, and Groce. ">
            <a:extLst>
              <a:ext uri="{FF2B5EF4-FFF2-40B4-BE49-F238E27FC236}">
                <a16:creationId xmlns:a16="http://schemas.microsoft.com/office/drawing/2014/main" id="{A8BBCF0D-8650-FA66-7B0A-F7EE56010D9E}"/>
              </a:ext>
            </a:extLst>
          </p:cNvPr>
          <p:cNvPicPr>
            <a:picLocks noChangeAspect="1"/>
          </p:cNvPicPr>
          <p:nvPr/>
        </p:nvPicPr>
        <p:blipFill>
          <a:blip r:embed="rId3" cstate="print">
            <a:extLst>
              <a:ext uri="{28A0092B-C50C-407E-A947-70E740481C1C}">
                <a14:useLocalDpi xmlns:a14="http://schemas.microsoft.com/office/drawing/2010/main" val="0"/>
              </a:ext>
            </a:extLst>
          </a:blip>
          <a:srcRect t="26656" r="9091" b="23178"/>
          <a:stretch/>
        </p:blipFill>
        <p:spPr bwMode="auto">
          <a:xfrm>
            <a:off x="3523488" y="10"/>
            <a:ext cx="8668512" cy="6857990"/>
          </a:xfrm>
          <a:prstGeom prst="rect">
            <a:avLst/>
          </a:prstGeom>
          <a:noFill/>
          <a:extLst>
            <a:ext uri="{53640926-AAD7-44D8-BBD7-CCE9431645EC}">
              <a14:shadowObscured xmlns:a14="http://schemas.microsoft.com/office/drawing/2010/main"/>
            </a:ext>
          </a:extLst>
        </p:spPr>
      </p:pic>
      <p:sp>
        <p:nvSpPr>
          <p:cNvPr id="38" name="Rectangle 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0A8DEAE-A9B6-640B-F551-61D3E4F9A569}"/>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2">
                    <a:lumMod val="25000"/>
                  </a:schemeClr>
                </a:solidFill>
                <a:latin typeface="Gotham book"/>
              </a:rPr>
              <a:t>Unidad 4</a:t>
            </a:r>
            <a:r>
              <a:rPr lang="en-US" sz="4800" b="1" dirty="0">
                <a:solidFill>
                  <a:schemeClr val="bg2">
                    <a:lumMod val="25000"/>
                  </a:schemeClr>
                </a:solidFill>
                <a:latin typeface="Gotham book"/>
              </a:rPr>
              <a:t>: </a:t>
            </a:r>
            <a:br>
              <a:rPr lang="en-US" sz="4800" b="1" i="1" dirty="0">
                <a:latin typeface="Gotham book"/>
              </a:rPr>
            </a:br>
            <a:r>
              <a:rPr lang="en-US" sz="4800" b="1" dirty="0">
                <a:solidFill>
                  <a:srgbClr val="0070C0"/>
                </a:solidFill>
                <a:latin typeface="Gotham book"/>
              </a:rPr>
              <a:t>La Era Nacional Mexicana</a:t>
            </a:r>
          </a:p>
        </p:txBody>
      </p:sp>
      <p:sp>
        <p:nvSpPr>
          <p:cNvPr id="10" name="Subtitle 2">
            <a:extLst>
              <a:ext uri="{FF2B5EF4-FFF2-40B4-BE49-F238E27FC236}">
                <a16:creationId xmlns:a16="http://schemas.microsoft.com/office/drawing/2014/main" id="{E9DDB4C8-273A-799B-78FC-882EBA6569DA}"/>
              </a:ext>
            </a:extLst>
          </p:cNvPr>
          <p:cNvSpPr>
            <a:spLocks noGrp="1"/>
          </p:cNvSpPr>
          <p:nvPr>
            <p:ph type="subTitle" idx="1"/>
          </p:nvPr>
        </p:nvSpPr>
        <p:spPr>
          <a:xfrm>
            <a:off x="477980" y="4872922"/>
            <a:ext cx="4023359" cy="1208141"/>
          </a:xfrm>
        </p:spPr>
        <p:txBody>
          <a:bodyPr>
            <a:normAutofit/>
          </a:bodyPr>
          <a:lstStyle/>
          <a:p>
            <a:pPr algn="l"/>
            <a:r>
              <a:rPr lang="en-US" sz="3200" dirty="0" err="1">
                <a:solidFill>
                  <a:schemeClr val="bg2">
                    <a:lumMod val="25000"/>
                  </a:schemeClr>
                </a:solidFill>
                <a:latin typeface="Gotham book"/>
              </a:rPr>
              <a:t>Lección</a:t>
            </a:r>
            <a:r>
              <a:rPr lang="en-US" sz="3200" dirty="0">
                <a:solidFill>
                  <a:schemeClr val="bg2">
                    <a:lumMod val="25000"/>
                  </a:schemeClr>
                </a:solidFill>
                <a:latin typeface="Gotham book"/>
              </a:rPr>
              <a:t> 1: </a:t>
            </a:r>
          </a:p>
          <a:p>
            <a:pPr algn="l"/>
            <a:r>
              <a:rPr lang="en-US" sz="3200" b="1" dirty="0">
                <a:solidFill>
                  <a:srgbClr val="0070C0"/>
                </a:solidFill>
                <a:latin typeface="Gotham book"/>
              </a:rPr>
              <a:t>La </a:t>
            </a:r>
            <a:r>
              <a:rPr lang="en-US" sz="3200" b="1" dirty="0" err="1">
                <a:solidFill>
                  <a:srgbClr val="0070C0"/>
                </a:solidFill>
                <a:latin typeface="Gotham book"/>
              </a:rPr>
              <a:t>visión</a:t>
            </a:r>
            <a:r>
              <a:rPr lang="en-US" sz="3200" b="1" dirty="0">
                <a:solidFill>
                  <a:srgbClr val="0070C0"/>
                </a:solidFill>
                <a:latin typeface="Gotham book"/>
              </a:rPr>
              <a:t> general</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167CA3A-9096-0D42-D0AA-0AADC31B4669}"/>
              </a:ext>
              <a:ext uri="{C183D7F6-B498-43B3-948B-1728B52AA6E4}">
                <adec:decorative xmlns:adec="http://schemas.microsoft.com/office/drawing/2017/decorative" val="1"/>
              </a:ext>
            </a:extLst>
          </p:cNvPr>
          <p:cNvSpPr/>
          <p:nvPr/>
        </p:nvSpPr>
        <p:spPr>
          <a:xfrm>
            <a:off x="293914" y="485806"/>
            <a:ext cx="1219200" cy="44631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08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7B0A7-4DFE-117D-8055-A2A9661CE2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876FFD4-8172-9CFB-665F-3CBB37E12E8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ED1A9AD-FF1D-AA32-3644-47FED470A717}"/>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EC5D9D43-6BFE-4C26-58E4-288D027E16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B40D900-D338-E2DA-0302-58A9EF9C2A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62361004-BD40-C7E5-0E49-CDC7F431A10E}"/>
              </a:ext>
            </a:extLst>
          </p:cNvPr>
          <p:cNvSpPr txBox="1">
            <a:spLocks noGrp="1"/>
          </p:cNvSpPr>
          <p:nvPr>
            <p:ph type="title"/>
          </p:nvPr>
        </p:nvSpPr>
        <p:spPr>
          <a:xfrm>
            <a:off x="1621972" y="-311471"/>
            <a:ext cx="10549514" cy="11442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Gotham Medium"/>
              </a:rPr>
              <a:t>Segundo </a:t>
            </a:r>
            <a:r>
              <a:rPr lang="en-US" sz="3600" dirty="0" err="1">
                <a:latin typeface="Gotham Medium"/>
              </a:rPr>
              <a:t>párrafo</a:t>
            </a:r>
            <a:r>
              <a:rPr lang="en-US" sz="3600" dirty="0">
                <a:latin typeface="Gotham Medium"/>
              </a:rPr>
              <a:t>: </a:t>
            </a:r>
            <a:r>
              <a:rPr lang="es-ES" sz="4800" b="1" dirty="0">
                <a:solidFill>
                  <a:schemeClr val="accent1">
                    <a:lumMod val="75000"/>
                  </a:schemeClr>
                </a:solidFill>
                <a:latin typeface="Gotham Medium"/>
              </a:rPr>
              <a:t>Inestabilidad en el nuevo país</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E05034B5-74A1-14B4-DDE6-10A51AAD34B2}"/>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rtwork depicting the National Palace in Mexico City. Part of the building has been damaged in what appears to have been a bomb attack. There are Mexican officers outside of the building in ranks, and some looking at the building. ">
            <a:extLst>
              <a:ext uri="{FF2B5EF4-FFF2-40B4-BE49-F238E27FC236}">
                <a16:creationId xmlns:a16="http://schemas.microsoft.com/office/drawing/2014/main" id="{EB82E5FA-B3C0-D881-C519-3275CD22D7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29" t="4339" r="2571" b="3586"/>
          <a:stretch/>
        </p:blipFill>
        <p:spPr bwMode="auto">
          <a:xfrm>
            <a:off x="2801249" y="909449"/>
            <a:ext cx="7202154" cy="499115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AC6E98-8816-A8D1-D3E9-F5B8A71497B4}"/>
              </a:ext>
            </a:extLst>
          </p:cNvPr>
          <p:cNvSpPr txBox="1"/>
          <p:nvPr/>
        </p:nvSpPr>
        <p:spPr>
          <a:xfrm>
            <a:off x="3272352" y="5977236"/>
            <a:ext cx="6875257" cy="430887"/>
          </a:xfrm>
          <a:prstGeom prst="rect">
            <a:avLst/>
          </a:prstGeom>
          <a:noFill/>
        </p:spPr>
        <p:txBody>
          <a:bodyPr wrap="square" rtlCol="0">
            <a:spAutoFit/>
          </a:bodyPr>
          <a:lstStyle/>
          <a:p>
            <a:r>
              <a:rPr lang="es-ES" sz="2200" i="1" dirty="0">
                <a:latin typeface="Gotham book"/>
              </a:rPr>
              <a:t>El Palacio Nacional dañado por la revuelta federalista</a:t>
            </a:r>
            <a:endParaRPr lang="en-US" sz="2200" i="1" dirty="0">
              <a:latin typeface="Gotham book"/>
            </a:endParaRPr>
          </a:p>
        </p:txBody>
      </p:sp>
    </p:spTree>
    <p:extLst>
      <p:ext uri="{BB962C8B-B14F-4D97-AF65-F5344CB8AC3E}">
        <p14:creationId xmlns:p14="http://schemas.microsoft.com/office/powerpoint/2010/main" val="14222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8805-D838-5A27-5B79-909554A8655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4F5017C-DA2A-CEBB-0D36-B54103551AAD}"/>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806AAD-25D7-A958-9BEC-77D63B4876F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5ABA566-7451-7277-D228-0D5AAA280E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278455C-7E91-2E73-588B-76FFF37EC43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F74CFAF4-9205-E22E-144A-C2721ED28DAF}"/>
              </a:ext>
            </a:extLst>
          </p:cNvPr>
          <p:cNvSpPr txBox="1">
            <a:spLocks noGrp="1"/>
          </p:cNvSpPr>
          <p:nvPr>
            <p:ph type="title"/>
          </p:nvPr>
        </p:nvSpPr>
        <p:spPr>
          <a:xfrm>
            <a:off x="1621972" y="-311471"/>
            <a:ext cx="10549514"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err="1">
                <a:latin typeface="Gotham Medium"/>
              </a:rPr>
              <a:t>Tercer</a:t>
            </a:r>
            <a:r>
              <a:rPr lang="en-US" sz="3600" dirty="0">
                <a:latin typeface="Gotham Medium"/>
              </a:rPr>
              <a:t> </a:t>
            </a:r>
            <a:r>
              <a:rPr lang="en-US" sz="3600" dirty="0" err="1">
                <a:latin typeface="Gotham Medium"/>
              </a:rPr>
              <a:t>párrafo</a:t>
            </a:r>
            <a:r>
              <a:rPr lang="en-US" sz="3600" dirty="0">
                <a:latin typeface="Gotham Medium"/>
              </a:rPr>
              <a:t>: </a:t>
            </a:r>
            <a:r>
              <a:rPr lang="en-US" sz="4800" b="1" dirty="0">
                <a:solidFill>
                  <a:schemeClr val="accent1">
                    <a:lumMod val="75000"/>
                  </a:schemeClr>
                </a:solidFill>
                <a:latin typeface="Gotham Medium"/>
              </a:rPr>
              <a:t>Un Texas </a:t>
            </a:r>
            <a:r>
              <a:rPr lang="en-US" sz="4800" b="1" dirty="0" err="1">
                <a:solidFill>
                  <a:schemeClr val="accent1">
                    <a:lumMod val="75000"/>
                  </a:schemeClr>
                </a:solidFill>
                <a:latin typeface="Gotham Medium"/>
              </a:rPr>
              <a:t>débil</a:t>
            </a:r>
            <a:r>
              <a:rPr lang="en-US" sz="4800" b="1" dirty="0">
                <a:solidFill>
                  <a:schemeClr val="accent1">
                    <a:lumMod val="75000"/>
                  </a:schemeClr>
                </a:solidFill>
                <a:latin typeface="Gotham Medium"/>
              </a:rPr>
              <a:t> y vulnerable</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17941BAD-E011-399A-DD7F-C4B0FCE32682}"/>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305543B-339B-D50A-2AA0-DDBB9E0FAF30}"/>
              </a:ext>
            </a:extLst>
          </p:cNvPr>
          <p:cNvSpPr txBox="1"/>
          <p:nvPr/>
        </p:nvSpPr>
        <p:spPr>
          <a:xfrm>
            <a:off x="2865200" y="5909039"/>
            <a:ext cx="6875257" cy="769441"/>
          </a:xfrm>
          <a:prstGeom prst="rect">
            <a:avLst/>
          </a:prstGeom>
          <a:noFill/>
        </p:spPr>
        <p:txBody>
          <a:bodyPr wrap="square" rtlCol="0">
            <a:spAutoFit/>
          </a:bodyPr>
          <a:lstStyle/>
          <a:p>
            <a:pPr algn="ctr"/>
            <a:r>
              <a:rPr lang="en-US" sz="2200" i="1" dirty="0">
                <a:latin typeface="Gotham book"/>
              </a:rPr>
              <a:t>San Antonio de Bexar, 1846
La </a:t>
            </a:r>
            <a:r>
              <a:rPr lang="en-US" sz="2200" i="1" dirty="0" err="1">
                <a:latin typeface="Gotham book"/>
              </a:rPr>
              <a:t>Biblioteca</a:t>
            </a:r>
            <a:r>
              <a:rPr lang="en-US" sz="2200" i="1" dirty="0">
                <a:latin typeface="Gotham book"/>
              </a:rPr>
              <a:t> del Congreso</a:t>
            </a:r>
          </a:p>
        </p:txBody>
      </p:sp>
      <p:pic>
        <p:nvPicPr>
          <p:cNvPr id="1026" name="Picture 2" descr="A drawing of San Antonio in 1846 showing a river with trees and shrubs around it and houses in the background.">
            <a:extLst>
              <a:ext uri="{FF2B5EF4-FFF2-40B4-BE49-F238E27FC236}">
                <a16:creationId xmlns:a16="http://schemas.microsoft.com/office/drawing/2014/main" id="{C68ACF5B-228C-C796-2513-EF04937E4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5229" y="1037125"/>
            <a:ext cx="7277184" cy="472317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2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ABF4C-CD60-7877-81D4-1A22256A89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7007A3-1CE1-CEA7-9974-A9BDDC5AD94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253E4EA-237C-0B4C-C265-E3F2961FA4AD}"/>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A704FDDF-1296-CD25-DA4C-F5B66FA2BB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66B5E55-99B9-7534-24C1-E5D9EEDCB33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599D1AE0-7C5E-63D1-3EBD-056F17DA66DF}"/>
              </a:ext>
            </a:extLst>
          </p:cNvPr>
          <p:cNvSpPr txBox="1">
            <a:spLocks noGrp="1"/>
          </p:cNvSpPr>
          <p:nvPr>
            <p:ph type="title"/>
          </p:nvPr>
        </p:nvSpPr>
        <p:spPr>
          <a:xfrm>
            <a:off x="1621972" y="-311471"/>
            <a:ext cx="9964145"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Cuarto </a:t>
            </a:r>
            <a:r>
              <a:rPr lang="en-US" sz="3600" dirty="0" err="1">
                <a:latin typeface="Gotham Medium"/>
              </a:rPr>
              <a:t>párrafo</a:t>
            </a:r>
            <a:r>
              <a:rPr lang="en-US" sz="3600" dirty="0">
                <a:latin typeface="Gotham Medium"/>
              </a:rPr>
              <a:t>: </a:t>
            </a:r>
            <a:r>
              <a:rPr lang="en-US" sz="4800" b="1" dirty="0">
                <a:solidFill>
                  <a:schemeClr val="accent1">
                    <a:lumMod val="75000"/>
                  </a:schemeClr>
                </a:solidFill>
                <a:latin typeface="Gotham Medium"/>
              </a:rPr>
              <a:t>El </a:t>
            </a:r>
            <a:r>
              <a:rPr lang="en-US" sz="4800" b="1" dirty="0" err="1">
                <a:solidFill>
                  <a:schemeClr val="accent1">
                    <a:lumMod val="75000"/>
                  </a:schemeClr>
                </a:solidFill>
                <a:latin typeface="Gotham Medium"/>
              </a:rPr>
              <a:t>algodón</a:t>
            </a:r>
            <a:r>
              <a:rPr lang="en-US" sz="4800" b="1" dirty="0">
                <a:solidFill>
                  <a:schemeClr val="accent1">
                    <a:lumMod val="75000"/>
                  </a:schemeClr>
                </a:solidFill>
                <a:latin typeface="Gotham Medium"/>
              </a:rPr>
              <a:t> es </a:t>
            </a:r>
            <a:r>
              <a:rPr lang="en-US" sz="4800" b="1" dirty="0" err="1">
                <a:solidFill>
                  <a:schemeClr val="accent1">
                    <a:lumMod val="75000"/>
                  </a:schemeClr>
                </a:solidFill>
                <a:latin typeface="Gotham Medium"/>
              </a:rPr>
              <a:t>rey</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F8B22C7A-633C-FF55-929A-DD59F8499514}"/>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A painting of a large cotton plantation in Mississippi. There are dozens of enslaved African Americans working the fields and driving wagons. There are some Anglo Americans in the foreground talking. In the distance there is a steamboat on the Mississippi River and a large plantation building. ">
            <a:extLst>
              <a:ext uri="{FF2B5EF4-FFF2-40B4-BE49-F238E27FC236}">
                <a16:creationId xmlns:a16="http://schemas.microsoft.com/office/drawing/2014/main" id="{19D05D7C-3D85-2BC1-AE11-2FD131270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008" y="865423"/>
            <a:ext cx="7620000" cy="50673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39A0ED-A5F0-912E-C48A-3EF42CEFFEC3}"/>
              </a:ext>
            </a:extLst>
          </p:cNvPr>
          <p:cNvSpPr txBox="1"/>
          <p:nvPr/>
        </p:nvSpPr>
        <p:spPr>
          <a:xfrm>
            <a:off x="3166415" y="5992577"/>
            <a:ext cx="6875257" cy="769441"/>
          </a:xfrm>
          <a:prstGeom prst="rect">
            <a:avLst/>
          </a:prstGeom>
          <a:noFill/>
        </p:spPr>
        <p:txBody>
          <a:bodyPr wrap="square" rtlCol="0">
            <a:spAutoFit/>
          </a:bodyPr>
          <a:lstStyle/>
          <a:p>
            <a:pPr algn="ctr"/>
            <a:r>
              <a:rPr lang="es-ES" sz="2200" i="1" dirty="0">
                <a:latin typeface="Gotham book"/>
              </a:rPr>
              <a:t>Una plantación de algodón en el río Misisipi. 
Biblioteca del Congreso</a:t>
            </a:r>
            <a:endParaRPr lang="en-US" sz="2200" i="1" dirty="0">
              <a:latin typeface="Gotham book"/>
            </a:endParaRPr>
          </a:p>
        </p:txBody>
      </p:sp>
    </p:spTree>
    <p:extLst>
      <p:ext uri="{BB962C8B-B14F-4D97-AF65-F5344CB8AC3E}">
        <p14:creationId xmlns:p14="http://schemas.microsoft.com/office/powerpoint/2010/main" val="83307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5E1F2-BBBF-5571-5777-0CD0DFC04B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0E98C67-C53C-FA88-CBA1-7770414BBDF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BBC31C9-6BCE-85D5-FBE4-9C559E68EFA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4D13C45-33F7-FFB7-091A-F57F58FC73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FBB5B3B-57D2-3437-3CBF-6A2CAAE367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FE82DEB2-FEA6-0A0F-DA41-07C83A84FB49}"/>
              </a:ext>
            </a:extLst>
          </p:cNvPr>
          <p:cNvSpPr txBox="1">
            <a:spLocks noGrp="1"/>
          </p:cNvSpPr>
          <p:nvPr>
            <p:ph type="title"/>
          </p:nvPr>
        </p:nvSpPr>
        <p:spPr>
          <a:xfrm>
            <a:off x="1621972" y="-311471"/>
            <a:ext cx="9964145"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Quinto </a:t>
            </a:r>
            <a:r>
              <a:rPr lang="en-US" sz="3600" dirty="0" err="1">
                <a:latin typeface="Gotham Medium"/>
              </a:rPr>
              <a:t>párrafo</a:t>
            </a:r>
            <a:r>
              <a:rPr lang="en-US" sz="3600" dirty="0">
                <a:latin typeface="Gotham Medium"/>
              </a:rPr>
              <a:t>: </a:t>
            </a:r>
            <a:r>
              <a:rPr lang="en-US" sz="4800" b="1" dirty="0" err="1">
                <a:solidFill>
                  <a:schemeClr val="accent1">
                    <a:lumMod val="75000"/>
                  </a:schemeClr>
                </a:solidFill>
                <a:latin typeface="Gotham Medium"/>
              </a:rPr>
              <a:t>Pánico</a:t>
            </a:r>
            <a:r>
              <a:rPr lang="en-US" sz="4800" b="1" dirty="0">
                <a:solidFill>
                  <a:schemeClr val="accent1">
                    <a:lumMod val="75000"/>
                  </a:schemeClr>
                </a:solidFill>
                <a:latin typeface="Gotham Medium"/>
              </a:rPr>
              <a:t> </a:t>
            </a:r>
            <a:r>
              <a:rPr lang="en-US" sz="4800" b="1" dirty="0" err="1">
                <a:solidFill>
                  <a:schemeClr val="accent1">
                    <a:lumMod val="75000"/>
                  </a:schemeClr>
                </a:solidFill>
                <a:latin typeface="Gotham Medium"/>
              </a:rPr>
              <a:t>financiero</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96CA65F6-17AD-CBD4-9155-1E813052D203}"/>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62DC9CC-1F98-86B0-2B89-B34B5677BFCB}"/>
              </a:ext>
            </a:extLst>
          </p:cNvPr>
          <p:cNvSpPr txBox="1"/>
          <p:nvPr/>
        </p:nvSpPr>
        <p:spPr>
          <a:xfrm>
            <a:off x="2824048" y="5992577"/>
            <a:ext cx="7310543" cy="707886"/>
          </a:xfrm>
          <a:prstGeom prst="rect">
            <a:avLst/>
          </a:prstGeom>
          <a:noFill/>
        </p:spPr>
        <p:txBody>
          <a:bodyPr wrap="square" rtlCol="0">
            <a:spAutoFit/>
          </a:bodyPr>
          <a:lstStyle/>
          <a:p>
            <a:pPr algn="ctr"/>
            <a:r>
              <a:rPr lang="es-ES" sz="2000" i="1" dirty="0">
                <a:latin typeface="Gotham book"/>
              </a:rPr>
              <a:t>Una caricatura política de una de las crisis financieras del siglo XIX
Biblioteca del Congreso</a:t>
            </a:r>
            <a:endParaRPr lang="en-US" sz="2000" i="1" dirty="0">
              <a:latin typeface="Gotham book"/>
            </a:endParaRPr>
          </a:p>
        </p:txBody>
      </p:sp>
      <p:pic>
        <p:nvPicPr>
          <p:cNvPr id="1026" name="Picture 2" descr="A political cartoon of the financial panic of 1837. It shows a family sitting in their home. The man is saying he has no money. The children are saying they are hungry and the wife is asking the husband to find food for the children. Men are at the door ready to rent out the family's home. ">
            <a:extLst>
              <a:ext uri="{FF2B5EF4-FFF2-40B4-BE49-F238E27FC236}">
                <a16:creationId xmlns:a16="http://schemas.microsoft.com/office/drawing/2014/main" id="{17FC8127-19D7-C698-F166-A586C00CB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056" y="866058"/>
            <a:ext cx="7310544" cy="512651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0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5EDAE-494D-0CFF-A8AF-7260DB2B785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06B982-9544-4D0C-67A7-C3BE64CDDD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D05C9B7-7FA9-D840-143F-EC501A0CE76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1BA2EB1C-3207-7D46-DA3A-AFBD28ADEB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45CA239D-EE82-35E5-CB29-0DA6FC72339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BF05D5CA-F9E0-13B8-1263-417E017B085D}"/>
              </a:ext>
            </a:extLst>
          </p:cNvPr>
          <p:cNvSpPr txBox="1">
            <a:spLocks noGrp="1"/>
          </p:cNvSpPr>
          <p:nvPr>
            <p:ph type="title"/>
          </p:nvPr>
        </p:nvSpPr>
        <p:spPr>
          <a:xfrm>
            <a:off x="1443438" y="-685861"/>
            <a:ext cx="4486513" cy="35007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err="1">
                <a:latin typeface="Gotham Medium"/>
              </a:rPr>
              <a:t>Conclusión</a:t>
            </a:r>
            <a:r>
              <a:rPr lang="en-US" sz="3600" dirty="0">
                <a:latin typeface="Gotham Medium"/>
              </a:rPr>
              <a:t>: </a:t>
            </a:r>
            <a:br>
              <a:rPr lang="en-US" sz="3600" dirty="0">
                <a:latin typeface="Gotham Medium"/>
              </a:rPr>
            </a:br>
            <a:r>
              <a:rPr lang="es-ES" sz="4800" b="1" dirty="0">
                <a:solidFill>
                  <a:schemeClr val="accent1">
                    <a:lumMod val="75000"/>
                  </a:schemeClr>
                </a:solidFill>
                <a:latin typeface="Gotham Medium"/>
              </a:rPr>
              <a:t>Texas y la Era Nacional Mexicana</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4C74095A-7657-FB83-DD5A-148EA82D56CA}"/>
              </a:ext>
              <a:ext uri="{C183D7F6-B498-43B3-948B-1728B52AA6E4}">
                <adec:decorative xmlns:adec="http://schemas.microsoft.com/office/drawing/2017/decorative" val="1"/>
              </a:ext>
            </a:extLst>
          </p:cNvPr>
          <p:cNvSpPr txBox="1"/>
          <p:nvPr/>
        </p:nvSpPr>
        <p:spPr>
          <a:xfrm>
            <a:off x="176405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B2917E2-5B8F-AFDD-D63F-6DC8D3114562}"/>
              </a:ext>
            </a:extLst>
          </p:cNvPr>
          <p:cNvSpPr txBox="1"/>
          <p:nvPr/>
        </p:nvSpPr>
        <p:spPr>
          <a:xfrm>
            <a:off x="1352385" y="3426690"/>
            <a:ext cx="4743615" cy="1200329"/>
          </a:xfrm>
          <a:prstGeom prst="rect">
            <a:avLst/>
          </a:prstGeom>
          <a:noFill/>
        </p:spPr>
        <p:txBody>
          <a:bodyPr wrap="square" rtlCol="0">
            <a:spAutoFit/>
          </a:bodyPr>
          <a:lstStyle/>
          <a:p>
            <a:pPr algn="ctr"/>
            <a:r>
              <a:rPr lang="es-ES" sz="2400" i="1" dirty="0">
                <a:latin typeface="Gotham book"/>
              </a:rPr>
              <a:t>Un mapa de Texas
Por Stephen F. Austin
El portal a la historia de Texas</a:t>
            </a:r>
            <a:endParaRPr lang="en-US" sz="2400" i="1" dirty="0">
              <a:latin typeface="Gotham book"/>
            </a:endParaRPr>
          </a:p>
        </p:txBody>
      </p:sp>
      <p:pic>
        <p:nvPicPr>
          <p:cNvPr id="2052" name="Picture 4" descr="A map of Texas, 1836, by Stephen F. Austin showing the locations and borders of Anglo-American empresario land tracts within Texas.">
            <a:extLst>
              <a:ext uri="{FF2B5EF4-FFF2-40B4-BE49-F238E27FC236}">
                <a16:creationId xmlns:a16="http://schemas.microsoft.com/office/drawing/2014/main" id="{835B4340-BD64-4538-63E4-B02229E199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9" t="1589" r="2322" b="1402"/>
          <a:stretch/>
        </p:blipFill>
        <p:spPr bwMode="auto">
          <a:xfrm>
            <a:off x="6792686" y="121578"/>
            <a:ext cx="5125785" cy="652063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8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CF81-E86D-5D51-9F18-0CCD1D15D58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FA1B319-E977-4733-3043-C277128E12D8}"/>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C66F93C6-1C4F-AC2E-4933-005C7C9B0072}"/>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CA555937-5916-E105-1EB2-FCE9B356DC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B3AD524B-F8BA-0E10-B110-E7811ED829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AE9D6D24-F632-8321-5669-9476C8E2F11C}"/>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61C940CB-0668-DC75-8DEF-0493FBA8DFCF}"/>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2">
                    <a:lumMod val="90000"/>
                  </a:schemeClr>
                </a:solidFill>
                <a:latin typeface="Gotham book"/>
              </a:rPr>
              <a:t>La </a:t>
            </a:r>
            <a:r>
              <a:rPr lang="en-US" i="1" dirty="0" err="1">
                <a:solidFill>
                  <a:schemeClr val="bg2">
                    <a:lumMod val="90000"/>
                  </a:schemeClr>
                </a:solidFill>
                <a:latin typeface="Gotham book"/>
              </a:rPr>
              <a:t>visión</a:t>
            </a:r>
            <a:r>
              <a:rPr lang="en-US" i="1" dirty="0">
                <a:solidFill>
                  <a:schemeClr val="bg2">
                    <a:lumMod val="90000"/>
                  </a:schemeClr>
                </a:solidFill>
                <a:latin typeface="Gotham book"/>
              </a:rPr>
              <a:t> general</a:t>
            </a:r>
            <a:br>
              <a:rPr lang="en-US" dirty="0">
                <a:latin typeface="Gotham Medium"/>
              </a:rPr>
            </a:br>
            <a:r>
              <a:rPr lang="en-US" sz="10700" b="1" dirty="0" err="1">
                <a:solidFill>
                  <a:schemeClr val="bg1"/>
                </a:solidFill>
                <a:latin typeface="Gotham Medium"/>
              </a:rPr>
              <a:t>Billete</a:t>
            </a:r>
            <a:r>
              <a:rPr lang="en-US" sz="10700" b="1" dirty="0">
                <a:solidFill>
                  <a:schemeClr val="bg1"/>
                </a:solidFill>
                <a:latin typeface="Gotham Medium"/>
              </a:rPr>
              <a:t> de </a:t>
            </a:r>
            <a:r>
              <a:rPr lang="en-US" sz="10700" b="1" dirty="0" err="1">
                <a:solidFill>
                  <a:schemeClr val="bg1"/>
                </a:solidFill>
                <a:latin typeface="Gotham Medium"/>
              </a:rPr>
              <a:t>salida</a:t>
            </a:r>
            <a:endParaRPr lang="en-US" sz="10700" b="1" dirty="0">
              <a:solidFill>
                <a:schemeClr val="bg1"/>
              </a:solidFill>
              <a:latin typeface="Gotham Medium"/>
            </a:endParaRPr>
          </a:p>
        </p:txBody>
      </p:sp>
      <p:pic>
        <p:nvPicPr>
          <p:cNvPr id="2" name="Picture 1">
            <a:extLst>
              <a:ext uri="{FF2B5EF4-FFF2-40B4-BE49-F238E27FC236}">
                <a16:creationId xmlns:a16="http://schemas.microsoft.com/office/drawing/2014/main" id="{A9A7242A-1902-BB46-BEB3-6A72B491AA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33387B9D-9F95-82F2-3FB5-FB371C598FA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A0AE12-A2D1-C715-57D0-C030EE2B1EF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2BDCF045-EA77-7160-115A-3CA2A48839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1E6DF9E5-389A-F7F7-16C8-983B4CF79DC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35878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E085-8DF2-4D6B-FD69-1135E1C11E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7F1C54-E258-4FAC-31D2-4AFC89BF884D}"/>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2196340-4BAD-03D6-99CA-CE0D12264837}"/>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352A4CC9-7E7F-729E-158C-9586B0657F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1486BA8-551D-3C32-5DBB-906A765D3F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C49C8375-3BCF-0076-E6CD-C6EDE5388DEA}"/>
              </a:ext>
            </a:extLst>
          </p:cNvPr>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Billete</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FF2B5EF4-FFF2-40B4-BE49-F238E27FC236}">
                <a16:creationId xmlns:a16="http://schemas.microsoft.com/office/drawing/2014/main" id="{68991D2F-0753-5894-3975-26636FB54BAD}"/>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7276F5E-4B9D-15EE-BD77-DC1832C82798}"/>
              </a:ext>
            </a:extLst>
          </p:cNvPr>
          <p:cNvSpPr txBox="1"/>
          <p:nvPr/>
        </p:nvSpPr>
        <p:spPr>
          <a:xfrm>
            <a:off x="4125684" y="1503485"/>
            <a:ext cx="5801709" cy="5078313"/>
          </a:xfrm>
          <a:prstGeom prst="rect">
            <a:avLst/>
          </a:prstGeom>
          <a:noFill/>
        </p:spPr>
        <p:txBody>
          <a:bodyPr wrap="square" rtlCol="0">
            <a:spAutoFit/>
          </a:bodyPr>
          <a:lstStyle/>
          <a:p>
            <a:pPr marL="285750" lvl="0" indent="-285750">
              <a:buFont typeface="Arial" panose="020B0604020202020204" pitchFamily="34" charset="0"/>
              <a:buChar char="•"/>
              <a:defRPr/>
            </a:pPr>
            <a:r>
              <a:rPr lang="es-ES" sz="3400" dirty="0">
                <a:solidFill>
                  <a:srgbClr val="FF0000"/>
                </a:solidFill>
                <a:latin typeface="Gotham book"/>
              </a:rPr>
              <a:t>Lee cada opción para ver cómo México podría abordar los problemas que enfrenta Texas</a:t>
            </a:r>
            <a:r>
              <a:rPr lang="en-US" sz="3400" dirty="0">
                <a:solidFill>
                  <a:srgbClr val="FF0000"/>
                </a:solidFill>
                <a:latin typeface="Gotham book"/>
              </a:rPr>
              <a:t>.</a:t>
            </a:r>
            <a:endParaRPr kumimoji="0" lang="en-US" sz="3400" b="0" i="0" u="none" strike="noStrike" kern="1200" cap="none" spc="0" normalizeH="0" baseline="0" noProof="0" dirty="0">
              <a:ln>
                <a:noFill/>
              </a:ln>
              <a:solidFill>
                <a:srgbClr val="FF0000"/>
              </a:solidFill>
              <a:effectLst/>
              <a:uLnTx/>
              <a:uFillTx/>
              <a:latin typeface="Gotham book"/>
              <a:ea typeface="+mn-ea"/>
              <a:cs typeface="+mn-cs"/>
            </a:endParaRPr>
          </a:p>
          <a:p>
            <a:pPr marL="285750" lvl="0" indent="-285750">
              <a:buFont typeface="Arial" panose="020B0604020202020204" pitchFamily="34" charset="0"/>
              <a:buChar char="•"/>
              <a:defRPr/>
            </a:pPr>
            <a:r>
              <a:rPr lang="es-ES" sz="3400" dirty="0">
                <a:solidFill>
                  <a:srgbClr val="70AD47">
                    <a:lumMod val="75000"/>
                  </a:srgbClr>
                </a:solidFill>
                <a:latin typeface="Gotham book"/>
              </a:rPr>
              <a:t>Considera los pros y los contras de cada opción</a:t>
            </a:r>
            <a:r>
              <a:rPr kumimoji="0" lang="en-US" sz="3400" b="0" i="0" u="none" strike="noStrike" kern="1200" cap="none" spc="0" normalizeH="0" baseline="0" noProof="0" dirty="0">
                <a:ln>
                  <a:noFill/>
                </a:ln>
                <a:solidFill>
                  <a:srgbClr val="70AD47">
                    <a:lumMod val="75000"/>
                  </a:srgbClr>
                </a:solidFill>
                <a:effectLst/>
                <a:uLnTx/>
                <a:uFillTx/>
                <a:latin typeface="Gotham book"/>
                <a:ea typeface="+mn-ea"/>
                <a:cs typeface="+mn-cs"/>
              </a:rPr>
              <a:t>.</a:t>
            </a:r>
          </a:p>
          <a:p>
            <a:pPr marL="285750" lvl="0" indent="-285750">
              <a:buFont typeface="Arial" panose="020B0604020202020204" pitchFamily="34" charset="0"/>
              <a:buChar char="•"/>
              <a:defRPr/>
            </a:pPr>
            <a:r>
              <a:rPr lang="es-ES" sz="3400" dirty="0">
                <a:solidFill>
                  <a:srgbClr val="0070C0"/>
                </a:solidFill>
                <a:latin typeface="Gotham book"/>
              </a:rPr>
              <a:t>Registra por qué cada opción puede ser buena y mala</a:t>
            </a:r>
            <a:r>
              <a:rPr kumimoji="0" lang="en-US" sz="3400" b="0" i="0" u="none" strike="noStrike" kern="1200" cap="none" spc="0" normalizeH="0" baseline="0" noProof="0" dirty="0">
                <a:ln>
                  <a:noFill/>
                </a:ln>
                <a:solidFill>
                  <a:srgbClr val="0070C0"/>
                </a:solidFill>
                <a:effectLst/>
                <a:uLnTx/>
                <a:uFillTx/>
                <a:latin typeface="Gotham book"/>
                <a:ea typeface="+mn-ea"/>
                <a:cs typeface="+mn-cs"/>
              </a:rPr>
              <a:t>.</a:t>
            </a:r>
          </a:p>
          <a:p>
            <a:pPr marL="285750" lvl="0" indent="-285750">
              <a:buFont typeface="Arial" panose="020B0604020202020204" pitchFamily="34" charset="0"/>
              <a:buChar char="•"/>
              <a:defRPr/>
            </a:pPr>
            <a:r>
              <a:rPr lang="en-US" sz="3400" dirty="0" err="1">
                <a:solidFill>
                  <a:srgbClr val="7030A0"/>
                </a:solidFill>
                <a:latin typeface="Gotham book"/>
              </a:rPr>
              <a:t>Comparte</a:t>
            </a:r>
            <a:r>
              <a:rPr lang="en-US" sz="3400" dirty="0">
                <a:solidFill>
                  <a:srgbClr val="7030A0"/>
                </a:solidFill>
                <a:latin typeface="Gotham book"/>
              </a:rPr>
              <a:t> con </a:t>
            </a:r>
            <a:r>
              <a:rPr lang="en-US" sz="3400" dirty="0" err="1">
                <a:solidFill>
                  <a:srgbClr val="7030A0"/>
                </a:solidFill>
                <a:latin typeface="Gotham book"/>
              </a:rPr>
              <a:t>una</a:t>
            </a:r>
            <a:r>
              <a:rPr lang="en-US" sz="3400" dirty="0">
                <a:solidFill>
                  <a:srgbClr val="7030A0"/>
                </a:solidFill>
                <a:latin typeface="Gotham book"/>
              </a:rPr>
              <a:t> pareja</a:t>
            </a:r>
            <a:r>
              <a:rPr kumimoji="0" lang="en-US" sz="3400" b="0" i="0" u="none" strike="noStrike" kern="1200" cap="none" spc="0" normalizeH="0" baseline="0" noProof="0" dirty="0">
                <a:ln>
                  <a:noFill/>
                </a:ln>
                <a:solidFill>
                  <a:srgbClr val="7030A0"/>
                </a:solidFill>
                <a:effectLst/>
                <a:uLnTx/>
                <a:uFillTx/>
                <a:latin typeface="Gotham book"/>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5AFE5A7-51EF-B5E3-5019-488866B43E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5351" y="1262743"/>
            <a:ext cx="1208326" cy="1208326"/>
          </a:xfrm>
          <a:prstGeom prst="rect">
            <a:avLst/>
          </a:prstGeom>
        </p:spPr>
      </p:pic>
      <p:pic>
        <p:nvPicPr>
          <p:cNvPr id="10" name="Graphic 9">
            <a:extLst>
              <a:ext uri="{FF2B5EF4-FFF2-40B4-BE49-F238E27FC236}">
                <a16:creationId xmlns:a16="http://schemas.microsoft.com/office/drawing/2014/main" id="{B186E7C1-E9EF-B103-845D-0258FBF3711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71286" y="4209538"/>
            <a:ext cx="925793" cy="925793"/>
          </a:xfrm>
          <a:prstGeom prst="rect">
            <a:avLst/>
          </a:prstGeom>
        </p:spPr>
      </p:pic>
      <p:pic>
        <p:nvPicPr>
          <p:cNvPr id="14" name="Graphic 13">
            <a:extLst>
              <a:ext uri="{FF2B5EF4-FFF2-40B4-BE49-F238E27FC236}">
                <a16:creationId xmlns:a16="http://schemas.microsoft.com/office/drawing/2014/main" id="{C839789F-5851-E19E-EEE8-D5E7540F392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11694" y="5417966"/>
            <a:ext cx="842453" cy="842453"/>
          </a:xfrm>
          <a:prstGeom prst="rect">
            <a:avLst/>
          </a:prstGeom>
        </p:spPr>
      </p:pic>
      <p:pic>
        <p:nvPicPr>
          <p:cNvPr id="3" name="Graphic 2">
            <a:extLst>
              <a:ext uri="{FF2B5EF4-FFF2-40B4-BE49-F238E27FC236}">
                <a16:creationId xmlns:a16="http://schemas.microsoft.com/office/drawing/2014/main" id="{D18F59FF-E65F-1351-5A2F-1F09BC72BFF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11694" y="2971348"/>
            <a:ext cx="1071092" cy="1071092"/>
          </a:xfrm>
          <a:prstGeom prst="rect">
            <a:avLst/>
          </a:prstGeom>
        </p:spPr>
      </p:pic>
    </p:spTree>
    <p:extLst>
      <p:ext uri="{BB962C8B-B14F-4D97-AF65-F5344CB8AC3E}">
        <p14:creationId xmlns:p14="http://schemas.microsoft.com/office/powerpoint/2010/main" val="423669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DC817-484F-3A19-55E7-E74E51C667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39416DA-8C35-A085-847D-E578EC4D2DA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436E477-E6BC-DA77-3F0D-3282C688D8CE}"/>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4F9BA6C9-5A3E-92DE-CDEC-F9691568FC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68C324D-CCF5-7320-7A11-BFF1540252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153EE4FD-625E-2A40-A39C-A44581B01FCB}"/>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clase</a:t>
            </a:r>
            <a:r>
              <a:rPr lang="en-US" sz="5400" b="1" dirty="0">
                <a:solidFill>
                  <a:schemeClr val="bg1"/>
                </a:solidFill>
                <a:latin typeface="Gotham Medium"/>
              </a:rPr>
              <a:t>2</a:t>
            </a:r>
            <a:r>
              <a:rPr lang="en-US" sz="5400" b="1" dirty="0">
                <a:latin typeface="Gotham Medium"/>
              </a:rPr>
              <a:t> </a:t>
            </a:r>
            <a:endParaRPr lang="en-US" sz="5400" dirty="0">
              <a:latin typeface="Gotham Medium"/>
            </a:endParaRPr>
          </a:p>
        </p:txBody>
      </p:sp>
      <p:sp>
        <p:nvSpPr>
          <p:cNvPr id="12" name="TextBox 11">
            <a:extLst>
              <a:ext uri="{FF2B5EF4-FFF2-40B4-BE49-F238E27FC236}">
                <a16:creationId xmlns:a16="http://schemas.microsoft.com/office/drawing/2014/main" id="{96D5616C-7455-41FD-CCBE-1B0FA0B35BED}"/>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B8D5C283-F301-4F6B-6A66-7DEE429444CC}"/>
              </a:ext>
            </a:extLst>
          </p:cNvPr>
          <p:cNvSpPr/>
          <p:nvPr/>
        </p:nvSpPr>
        <p:spPr>
          <a:xfrm>
            <a:off x="4620520" y="1072355"/>
            <a:ext cx="7173686" cy="1573234"/>
          </a:xfrm>
          <a:prstGeom prst="wedgeRoundRectCallout">
            <a:avLst>
              <a:gd name="adj1" fmla="val -68924"/>
              <a:gd name="adj2" fmla="val 3306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Una opción que podría abordar los problemas en Texas es __________.</a:t>
            </a:r>
            <a:endParaRPr kumimoji="0" lang="en-US" sz="3600" b="0" i="0" u="none" strike="noStrike" kern="1200" cap="none" spc="0" normalizeH="0" baseline="0" noProof="0" dirty="0">
              <a:ln>
                <a:noFill/>
              </a:ln>
              <a:solidFill>
                <a:prstClr val="white"/>
              </a:solidFill>
              <a:effectLst/>
              <a:uLnTx/>
              <a:uFillTx/>
              <a:latin typeface="Gotham book"/>
              <a:ea typeface="+mn-ea"/>
              <a:cs typeface="+mn-cs"/>
            </a:endParaRPr>
          </a:p>
        </p:txBody>
      </p:sp>
      <p:pic>
        <p:nvPicPr>
          <p:cNvPr id="3" name="Graphic 2">
            <a:extLst>
              <a:ext uri="{FF2B5EF4-FFF2-40B4-BE49-F238E27FC236}">
                <a16:creationId xmlns:a16="http://schemas.microsoft.com/office/drawing/2014/main" id="{D16A3FD0-5F2E-C2A5-2C99-7A8A230C64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0957" y="1262603"/>
            <a:ext cx="1382985" cy="1382985"/>
          </a:xfrm>
          <a:prstGeom prst="rect">
            <a:avLst/>
          </a:prstGeom>
        </p:spPr>
      </p:pic>
      <p:sp>
        <p:nvSpPr>
          <p:cNvPr id="4" name="Speech Bubble: Rectangle with Corners Rounded 3">
            <a:extLst>
              <a:ext uri="{FF2B5EF4-FFF2-40B4-BE49-F238E27FC236}">
                <a16:creationId xmlns:a16="http://schemas.microsoft.com/office/drawing/2014/main" id="{1786909F-F40F-2BBA-55DE-B95F4D1E4DDF}"/>
              </a:ext>
            </a:extLst>
          </p:cNvPr>
          <p:cNvSpPr/>
          <p:nvPr/>
        </p:nvSpPr>
        <p:spPr>
          <a:xfrm>
            <a:off x="1900957" y="3002049"/>
            <a:ext cx="7428100" cy="1382986"/>
          </a:xfrm>
          <a:prstGeom prst="wedgeRoundRectCallout">
            <a:avLst>
              <a:gd name="adj1" fmla="val 64915"/>
              <a:gd name="adj2" fmla="val 3614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Esto podría ser una </a:t>
            </a:r>
            <a:r>
              <a:rPr lang="es-ES" sz="3600" dirty="0">
                <a:solidFill>
                  <a:schemeClr val="accent4">
                    <a:lumMod val="40000"/>
                    <a:lumOff val="60000"/>
                  </a:schemeClr>
                </a:solidFill>
                <a:latin typeface="Gotham book"/>
              </a:rPr>
              <a:t>buena</a:t>
            </a:r>
            <a:r>
              <a:rPr lang="es-ES" sz="3600" dirty="0">
                <a:solidFill>
                  <a:prstClr val="white"/>
                </a:solidFill>
                <a:latin typeface="Gotham book"/>
              </a:rPr>
              <a:t> opción porque _________</a:t>
            </a:r>
            <a:endParaRPr kumimoji="0" lang="en-US" sz="3600" b="0" i="0" u="none" strike="noStrike" kern="1200" cap="none" spc="0" normalizeH="0" baseline="0" noProof="0" dirty="0">
              <a:ln>
                <a:noFill/>
              </a:ln>
              <a:solidFill>
                <a:prstClr val="white"/>
              </a:solidFill>
              <a:effectLst/>
              <a:uLnTx/>
              <a:uFillTx/>
              <a:latin typeface="Gotham book"/>
              <a:ea typeface="+mn-ea"/>
              <a:cs typeface="+mn-cs"/>
            </a:endParaRPr>
          </a:p>
        </p:txBody>
      </p:sp>
      <p:pic>
        <p:nvPicPr>
          <p:cNvPr id="9" name="Graphic 8">
            <a:extLst>
              <a:ext uri="{FF2B5EF4-FFF2-40B4-BE49-F238E27FC236}">
                <a16:creationId xmlns:a16="http://schemas.microsoft.com/office/drawing/2014/main" id="{605C7B42-9905-AEFA-6027-899A6CC036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7421" y="3142015"/>
            <a:ext cx="1382985" cy="1382985"/>
          </a:xfrm>
          <a:prstGeom prst="rect">
            <a:avLst/>
          </a:prstGeom>
        </p:spPr>
      </p:pic>
      <p:sp>
        <p:nvSpPr>
          <p:cNvPr id="10" name="Speech Bubble: Rectangle with Corners Rounded 9">
            <a:extLst>
              <a:ext uri="{FF2B5EF4-FFF2-40B4-BE49-F238E27FC236}">
                <a16:creationId xmlns:a16="http://schemas.microsoft.com/office/drawing/2014/main" id="{3416A502-7FBE-600D-37CB-1DCD1DBD4F59}"/>
              </a:ext>
            </a:extLst>
          </p:cNvPr>
          <p:cNvSpPr/>
          <p:nvPr/>
        </p:nvSpPr>
        <p:spPr>
          <a:xfrm>
            <a:off x="1900957" y="4741497"/>
            <a:ext cx="7428100" cy="1382986"/>
          </a:xfrm>
          <a:prstGeom prst="wedgeRoundRectCallout">
            <a:avLst>
              <a:gd name="adj1" fmla="val 64915"/>
              <a:gd name="adj2" fmla="val 3614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Esto podría ser una </a:t>
            </a:r>
            <a:r>
              <a:rPr lang="es-ES" sz="3600" dirty="0">
                <a:solidFill>
                  <a:schemeClr val="accent4">
                    <a:lumMod val="40000"/>
                    <a:lumOff val="60000"/>
                  </a:schemeClr>
                </a:solidFill>
                <a:latin typeface="Gotham book"/>
              </a:rPr>
              <a:t>mala</a:t>
            </a:r>
            <a:r>
              <a:rPr lang="es-ES" sz="3600" dirty="0">
                <a:solidFill>
                  <a:prstClr val="white"/>
                </a:solidFill>
                <a:latin typeface="Gotham book"/>
              </a:rPr>
              <a:t> opción porque _________</a:t>
            </a:r>
            <a:endParaRPr kumimoji="0" lang="en-US" sz="3600" b="0" i="0" u="none" strike="noStrike" kern="1200" cap="none" spc="0" normalizeH="0" baseline="0" noProof="0" dirty="0">
              <a:ln>
                <a:noFill/>
              </a:ln>
              <a:solidFill>
                <a:prstClr val="white"/>
              </a:solidFill>
              <a:effectLst/>
              <a:uLnTx/>
              <a:uFillTx/>
              <a:latin typeface="Gotham book"/>
              <a:ea typeface="+mn-ea"/>
              <a:cs typeface="+mn-cs"/>
            </a:endParaRPr>
          </a:p>
        </p:txBody>
      </p:sp>
      <p:pic>
        <p:nvPicPr>
          <p:cNvPr id="13" name="Graphic 12">
            <a:extLst>
              <a:ext uri="{FF2B5EF4-FFF2-40B4-BE49-F238E27FC236}">
                <a16:creationId xmlns:a16="http://schemas.microsoft.com/office/drawing/2014/main" id="{E768307D-D40C-938C-1FEC-0D396C58C99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35486" y="4755909"/>
            <a:ext cx="1382985" cy="1382985"/>
          </a:xfrm>
          <a:prstGeom prst="rect">
            <a:avLst/>
          </a:prstGeom>
        </p:spPr>
      </p:pic>
    </p:spTree>
    <p:extLst>
      <p:ext uri="{BB962C8B-B14F-4D97-AF65-F5344CB8AC3E}">
        <p14:creationId xmlns:p14="http://schemas.microsoft.com/office/powerpoint/2010/main" val="154504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2">
                    <a:lumMod val="90000"/>
                  </a:schemeClr>
                </a:solidFill>
                <a:latin typeface="Gotham book"/>
              </a:rPr>
              <a:t>La </a:t>
            </a:r>
            <a:r>
              <a:rPr lang="en-US" i="1" dirty="0" err="1">
                <a:solidFill>
                  <a:schemeClr val="bg2">
                    <a:lumMod val="90000"/>
                  </a:schemeClr>
                </a:solidFill>
                <a:latin typeface="Gotham book"/>
              </a:rPr>
              <a:t>visión</a:t>
            </a:r>
            <a:r>
              <a:rPr lang="en-US" i="1" dirty="0">
                <a:solidFill>
                  <a:schemeClr val="bg2">
                    <a:lumMod val="90000"/>
                  </a:schemeClr>
                </a:solidFill>
                <a:latin typeface="Gotham book"/>
              </a:rPr>
              <a:t> general</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4BA425-9A6D-64C1-33B9-6CB780C75C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8405" b="596"/>
          <a:stretch/>
        </p:blipFill>
        <p:spPr>
          <a:xfrm>
            <a:off x="6428005" y="1762191"/>
            <a:ext cx="5763995" cy="4170258"/>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2FEBBA6-5EB3-CABE-79EB-9B605EB95738}"/>
              </a:ext>
            </a:extLst>
          </p:cNvPr>
          <p:cNvSpPr txBox="1"/>
          <p:nvPr/>
        </p:nvSpPr>
        <p:spPr>
          <a:xfrm>
            <a:off x="3047999" y="1503485"/>
            <a:ext cx="4822371" cy="5447645"/>
          </a:xfrm>
          <a:prstGeom prst="rect">
            <a:avLst/>
          </a:prstGeom>
          <a:noFill/>
        </p:spPr>
        <p:txBody>
          <a:bodyPr wrap="square" rtlCol="0">
            <a:spAutoFit/>
          </a:bodyPr>
          <a:lstStyle/>
          <a:p>
            <a:pPr marL="285750" indent="-285750">
              <a:buFont typeface="Arial" panose="020B0604020202020204" pitchFamily="34" charset="0"/>
              <a:buChar char="•"/>
            </a:pPr>
            <a:r>
              <a:rPr lang="es-ES" sz="3000" dirty="0">
                <a:solidFill>
                  <a:srgbClr val="FF0000"/>
                </a:solidFill>
                <a:latin typeface="Gotham book"/>
              </a:rPr>
              <a:t>Lee cada elemento del banco de respuestas</a:t>
            </a:r>
            <a:r>
              <a:rPr lang="en-US" sz="3000" dirty="0">
                <a:solidFill>
                  <a:srgbClr val="FF0000"/>
                </a:solidFill>
                <a:latin typeface="Gotham book"/>
              </a:rPr>
              <a:t>.</a:t>
            </a:r>
          </a:p>
          <a:p>
            <a:pPr marL="285750" indent="-285750">
              <a:buFont typeface="Arial" panose="020B0604020202020204" pitchFamily="34" charset="0"/>
              <a:buChar char="•"/>
            </a:pPr>
            <a:r>
              <a:rPr lang="es-ES" sz="3000" dirty="0">
                <a:solidFill>
                  <a:schemeClr val="accent6">
                    <a:lumMod val="75000"/>
                  </a:schemeClr>
                </a:solidFill>
                <a:latin typeface="Gotham book"/>
              </a:rPr>
              <a:t>Marca o resalta todos los elementos que consideres ciertos para Texas mientras entramos en la nueva era de esta unidad</a:t>
            </a:r>
            <a:r>
              <a:rPr lang="en-US" sz="3000" dirty="0">
                <a:solidFill>
                  <a:schemeClr val="accent6">
                    <a:lumMod val="75000"/>
                  </a:schemeClr>
                </a:solidFill>
                <a:latin typeface="Gotham book"/>
              </a:rPr>
              <a:t>.</a:t>
            </a:r>
          </a:p>
          <a:p>
            <a:pPr marL="285750" indent="-285750">
              <a:buFont typeface="Arial" panose="020B0604020202020204" pitchFamily="34" charset="0"/>
              <a:buChar char="•"/>
            </a:pPr>
            <a:r>
              <a:rPr lang="es-ES" sz="3000" dirty="0">
                <a:solidFill>
                  <a:srgbClr val="0070C0"/>
                </a:solidFill>
                <a:latin typeface="Gotham book"/>
              </a:rPr>
              <a:t>Elige un elemento y escribe qué crees que pudo haber causado que ocurriera</a:t>
            </a:r>
            <a:r>
              <a:rPr lang="en-US" sz="3000" dirty="0">
                <a:solidFill>
                  <a:srgbClr val="0070C0"/>
                </a:solidFill>
                <a:latin typeface="Gotham book"/>
              </a:rPr>
              <a:t>.</a:t>
            </a:r>
          </a:p>
          <a:p>
            <a:pPr marL="285750" indent="-285750">
              <a:buFont typeface="Arial" panose="020B0604020202020204" pitchFamily="34" charset="0"/>
              <a:buChar char="•"/>
            </a:pPr>
            <a:r>
              <a:rPr lang="en-US" sz="3000" dirty="0" err="1">
                <a:solidFill>
                  <a:srgbClr val="7030A0"/>
                </a:solidFill>
                <a:latin typeface="Gotham book"/>
              </a:rPr>
              <a:t>Comparte</a:t>
            </a:r>
            <a:r>
              <a:rPr lang="en-US" sz="3000" dirty="0">
                <a:solidFill>
                  <a:srgbClr val="7030A0"/>
                </a:solidFill>
                <a:latin typeface="Gotham book"/>
              </a:rPr>
              <a:t> con </a:t>
            </a:r>
            <a:r>
              <a:rPr lang="en-US" sz="3000" dirty="0" err="1">
                <a:solidFill>
                  <a:srgbClr val="7030A0"/>
                </a:solidFill>
                <a:latin typeface="Gotham book"/>
              </a:rPr>
              <a:t>una</a:t>
            </a:r>
            <a:r>
              <a:rPr lang="en-US" sz="3000" dirty="0">
                <a:solidFill>
                  <a:srgbClr val="7030A0"/>
                </a:solidFill>
                <a:latin typeface="Gotham book"/>
              </a:rPr>
              <a:t> pareja.</a:t>
            </a:r>
          </a:p>
          <a:p>
            <a:endParaRPr lang="en-US" dirty="0"/>
          </a:p>
        </p:txBody>
      </p:sp>
      <p:pic>
        <p:nvPicPr>
          <p:cNvPr id="9" name="Graphic 8">
            <a:extLst>
              <a:ext uri="{FF2B5EF4-FFF2-40B4-BE49-F238E27FC236}">
                <a16:creationId xmlns:a16="http://schemas.microsoft.com/office/drawing/2014/main" id="{D2C536A0-62DC-8C88-D3AB-69C606AABF9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1837" y="1349829"/>
            <a:ext cx="1208326" cy="1208326"/>
          </a:xfrm>
          <a:prstGeom prst="rect">
            <a:avLst/>
          </a:prstGeom>
        </p:spPr>
      </p:pic>
      <p:pic>
        <p:nvPicPr>
          <p:cNvPr id="10" name="Graphic 9">
            <a:extLst>
              <a:ext uri="{FF2B5EF4-FFF2-40B4-BE49-F238E27FC236}">
                <a16:creationId xmlns:a16="http://schemas.microsoft.com/office/drawing/2014/main" id="{491FA454-85E6-5566-37EE-BAFF65FD2C0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1829" y="2558155"/>
            <a:ext cx="925793" cy="925793"/>
          </a:xfrm>
          <a:prstGeom prst="rect">
            <a:avLst/>
          </a:prstGeom>
        </p:spPr>
      </p:pic>
      <p:pic>
        <p:nvPicPr>
          <p:cNvPr id="13" name="Graphic 12">
            <a:extLst>
              <a:ext uri="{FF2B5EF4-FFF2-40B4-BE49-F238E27FC236}">
                <a16:creationId xmlns:a16="http://schemas.microsoft.com/office/drawing/2014/main" id="{FE4DC80D-92B7-018C-B4D4-B7DA2840957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3593" y="4299846"/>
            <a:ext cx="925793" cy="925793"/>
          </a:xfrm>
          <a:prstGeom prst="rect">
            <a:avLst/>
          </a:prstGeom>
        </p:spPr>
      </p:pic>
      <p:pic>
        <p:nvPicPr>
          <p:cNvPr id="14" name="Graphic 13">
            <a:extLst>
              <a:ext uri="{FF2B5EF4-FFF2-40B4-BE49-F238E27FC236}">
                <a16:creationId xmlns:a16="http://schemas.microsoft.com/office/drawing/2014/main" id="{2D41E3FB-9B23-8114-1453-BA2C4BF9B5A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45262" y="5557408"/>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620520" y="1503485"/>
            <a:ext cx="7173686" cy="1763485"/>
          </a:xfrm>
          <a:prstGeom prst="wedgeRoundRectCallout">
            <a:avLst>
              <a:gd name="adj1" fmla="val -68924"/>
              <a:gd name="adj2" fmla="val 3306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Una cosa que creo que es cierta en Texas al inicio de la Era Nacional Mexicana es que ________</a:t>
            </a:r>
            <a:endParaRPr kumimoji="0" lang="en-US" sz="3600" b="0" i="0" u="none" strike="noStrike" kern="1200" cap="none" spc="0" normalizeH="0" baseline="0" noProof="0" dirty="0">
              <a:ln>
                <a:noFill/>
              </a:ln>
              <a:solidFill>
                <a:prstClr val="white"/>
              </a:solidFill>
              <a:effectLst/>
              <a:uLnTx/>
              <a:uFillTx/>
              <a:latin typeface="Gotham book"/>
            </a:endParaRPr>
          </a:p>
        </p:txBody>
      </p:sp>
      <p:pic>
        <p:nvPicPr>
          <p:cNvPr id="3" name="Graphic 2">
            <a:extLst>
              <a:ext uri="{FF2B5EF4-FFF2-40B4-BE49-F238E27FC236}">
                <a16:creationId xmlns:a16="http://schemas.microsoft.com/office/drawing/2014/main" id="{1C38F8DC-46D9-1BB0-F035-C65B57CB27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7414" y="1693734"/>
            <a:ext cx="1382985" cy="1382985"/>
          </a:xfrm>
          <a:prstGeom prst="rect">
            <a:avLst/>
          </a:prstGeom>
        </p:spPr>
      </p:pic>
      <p:sp>
        <p:nvSpPr>
          <p:cNvPr id="4" name="Speech Bubble: Rectangle with Corners Rounded 3">
            <a:extLst>
              <a:ext uri="{FF2B5EF4-FFF2-40B4-BE49-F238E27FC236}">
                <a16:creationId xmlns:a16="http://schemas.microsoft.com/office/drawing/2014/main" id="{28887CA8-F228-ED90-A55F-F37A6668411A}"/>
              </a:ext>
            </a:extLst>
          </p:cNvPr>
          <p:cNvSpPr/>
          <p:nvPr/>
        </p:nvSpPr>
        <p:spPr>
          <a:xfrm>
            <a:off x="2225662" y="3714540"/>
            <a:ext cx="7173686" cy="1763485"/>
          </a:xfrm>
          <a:prstGeom prst="wedgeRoundRectCallout">
            <a:avLst>
              <a:gd name="adj1" fmla="val 64915"/>
              <a:gd name="adj2" fmla="val 3614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Creo que esto fue causado por _______</a:t>
            </a:r>
            <a:endParaRPr kumimoji="0" lang="en-US" sz="3600" b="0" i="0" u="none" strike="noStrike" kern="1200" cap="none" spc="0" normalizeH="0" baseline="0" noProof="0" dirty="0">
              <a:ln>
                <a:noFill/>
              </a:ln>
              <a:solidFill>
                <a:prstClr val="white"/>
              </a:solidFill>
              <a:effectLst/>
              <a:uLnTx/>
              <a:uFillTx/>
              <a:latin typeface="Gotham book"/>
            </a:endParaRPr>
          </a:p>
        </p:txBody>
      </p:sp>
      <p:pic>
        <p:nvPicPr>
          <p:cNvPr id="9" name="Graphic 8">
            <a:extLst>
              <a:ext uri="{FF2B5EF4-FFF2-40B4-BE49-F238E27FC236}">
                <a16:creationId xmlns:a16="http://schemas.microsoft.com/office/drawing/2014/main" id="{1109F9BB-0E01-D8AD-71D4-A748A10DCE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1221" y="4088634"/>
            <a:ext cx="1382985" cy="1382985"/>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 uri="{C183D7F6-B498-43B3-948B-1728B52AA6E4}">
                <adec:decorative xmlns:adec="http://schemas.microsoft.com/office/drawing/2017/decorative" val="0"/>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412048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son los principales temas, preocupaciones y objetivos de México, muchos tejanos y algunos angloamericanos durante la Era Nacional Mexicana</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500" dirty="0">
                <a:solidFill>
                  <a:schemeClr val="bg1"/>
                </a:solidFill>
                <a:latin typeface="Gotham Medium"/>
              </a:rPr>
              <a:t>En la lección de hoy...</a:t>
            </a:r>
            <a:endParaRPr lang="en-US" sz="75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631371" y="1785257"/>
            <a:ext cx="11162836"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kumimoji="0" lang="en-US" sz="4000" b="1"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r>
              <a:rPr lang="es-ES" sz="4000" b="1" i="1" u="sng" dirty="0">
                <a:solidFill>
                  <a:srgbClr val="70AD47">
                    <a:lumMod val="75000"/>
                  </a:srgbClr>
                </a:solidFill>
                <a:latin typeface="Gotham Book"/>
                <a:ea typeface="Times New Roman" panose="02020603050405020304" pitchFamily="18" charset="0"/>
                <a:cs typeface="Times New Roman" panose="02020603050405020304" pitchFamily="18" charset="0"/>
              </a:rPr>
              <a:t>Examinaremos</a:t>
            </a:r>
            <a:r>
              <a:rPr lang="es-ES" sz="4000" dirty="0">
                <a:solidFill>
                  <a:srgbClr val="70AD47">
                    <a:lumMod val="75000"/>
                  </a:srgbClr>
                </a:solidFill>
                <a:latin typeface="Gotham Book"/>
                <a:ea typeface="Times New Roman" panose="02020603050405020304" pitchFamily="18" charset="0"/>
                <a:cs typeface="Times New Roman" panose="02020603050405020304" pitchFamily="18" charset="0"/>
              </a:rPr>
              <a:t> el contexto histórico de los principales problemas en el mundo, en Estados Unidos, en México y en Texas durante la Era Nacional Mexicana</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lang="es-ES" sz="40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4000" dirty="0">
                <a:solidFill>
                  <a:srgbClr val="7030A0"/>
                </a:solidFill>
                <a:latin typeface="Gotham Book"/>
                <a:ea typeface="Times New Roman" panose="02020603050405020304" pitchFamily="18" charset="0"/>
                <a:cs typeface="Times New Roman" panose="02020603050405020304" pitchFamily="18" charset="0"/>
              </a:rPr>
              <a:t> un breve pasaje que identifica los problemas principales de esta unidad y resumiré la causa de cada una de estas preocupaciones</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4629" y="-3"/>
            <a:ext cx="4091552" cy="150348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Parte</a:t>
            </a:r>
            <a:r>
              <a:rPr lang="en-US" sz="4500" b="1" dirty="0">
                <a:latin typeface="Gotham Medium"/>
              </a:rPr>
              <a:t> I: </a:t>
            </a:r>
            <a:br>
              <a:rPr lang="en-US" sz="4500" dirty="0">
                <a:latin typeface="Gotham Medium"/>
              </a:rPr>
            </a:br>
            <a:r>
              <a:rPr lang="en-US" sz="4000" b="1" dirty="0" err="1">
                <a:solidFill>
                  <a:srgbClr val="0070C0"/>
                </a:solidFill>
                <a:latin typeface="Gotham Medium"/>
              </a:rPr>
              <a:t>Analizar</a:t>
            </a:r>
            <a:r>
              <a:rPr lang="en-US" sz="4000" b="1" dirty="0">
                <a:solidFill>
                  <a:srgbClr val="0070C0"/>
                </a:solidFill>
                <a:latin typeface="Gotham Medium"/>
              </a:rPr>
              <a:t> </a:t>
            </a:r>
            <a:r>
              <a:rPr lang="en-US" sz="4000" b="1" dirty="0" err="1">
                <a:solidFill>
                  <a:srgbClr val="0070C0"/>
                </a:solidFill>
                <a:latin typeface="Gotham Medium"/>
              </a:rPr>
              <a:t>una</a:t>
            </a:r>
            <a:r>
              <a:rPr lang="en-US" sz="4000" b="1" dirty="0">
                <a:solidFill>
                  <a:srgbClr val="0070C0"/>
                </a:solidFill>
                <a:latin typeface="Gotham Medium"/>
              </a:rPr>
              <a:t> imagen</a:t>
            </a:r>
            <a:endParaRPr lang="en-US" sz="4400" b="1" dirty="0">
              <a:solidFill>
                <a:srgbClr val="0070C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6022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F275217-63A8-784D-1826-8F3ACA747A75}"/>
              </a:ext>
            </a:extLst>
          </p:cNvPr>
          <p:cNvSpPr txBox="1"/>
          <p:nvPr/>
        </p:nvSpPr>
        <p:spPr>
          <a:xfrm>
            <a:off x="1751210" y="1631053"/>
            <a:ext cx="3962400" cy="4770537"/>
          </a:xfrm>
          <a:prstGeom prst="rect">
            <a:avLst/>
          </a:prstGeom>
          <a:noFill/>
        </p:spPr>
        <p:txBody>
          <a:bodyPr wrap="square" rtlCol="0">
            <a:spAutoFit/>
          </a:bodyPr>
          <a:lstStyle/>
          <a:p>
            <a:pPr marL="342900" indent="-342900">
              <a:buAutoNum type="arabicPeriod"/>
            </a:pPr>
            <a:r>
              <a:rPr lang="en-US" sz="4000" dirty="0" err="1">
                <a:solidFill>
                  <a:schemeClr val="accent6">
                    <a:lumMod val="75000"/>
                  </a:schemeClr>
                </a:solidFill>
                <a:latin typeface="Gotham book"/>
              </a:rPr>
              <a:t>Qué</a:t>
            </a:r>
            <a:r>
              <a:rPr lang="en-US" sz="4000" dirty="0">
                <a:solidFill>
                  <a:schemeClr val="accent6">
                    <a:lumMod val="75000"/>
                  </a:schemeClr>
                </a:solidFill>
                <a:latin typeface="Gotham book"/>
              </a:rPr>
              <a:t> </a:t>
            </a:r>
            <a:r>
              <a:rPr lang="en-US" sz="4000" dirty="0" err="1">
                <a:solidFill>
                  <a:schemeClr val="accent6">
                    <a:lumMod val="75000"/>
                  </a:schemeClr>
                </a:solidFill>
                <a:latin typeface="Gotham book"/>
              </a:rPr>
              <a:t>observas</a:t>
            </a:r>
            <a:r>
              <a:rPr lang="en-US" sz="4000" dirty="0">
                <a:solidFill>
                  <a:schemeClr val="accent6">
                    <a:lumMod val="75000"/>
                  </a:schemeClr>
                </a:solidFill>
                <a:latin typeface="Gotham book"/>
              </a:rPr>
              <a:t> </a:t>
            </a:r>
            <a:r>
              <a:rPr lang="en-US" sz="4000" dirty="0" err="1">
                <a:solidFill>
                  <a:schemeClr val="accent6">
                    <a:lumMod val="75000"/>
                  </a:schemeClr>
                </a:solidFill>
                <a:latin typeface="Gotham book"/>
              </a:rPr>
              <a:t>tú</a:t>
            </a:r>
            <a:r>
              <a:rPr lang="en-US" sz="4000" dirty="0">
                <a:solidFill>
                  <a:schemeClr val="accent6">
                    <a:lumMod val="75000"/>
                  </a:schemeClr>
                </a:solidFill>
                <a:latin typeface="Gotham book"/>
              </a:rPr>
              <a:t>?</a:t>
            </a:r>
          </a:p>
          <a:p>
            <a:pPr marL="342900" indent="-342900">
              <a:buAutoNum type="arabicPeriod"/>
            </a:pPr>
            <a:r>
              <a:rPr lang="en-US" sz="4000" dirty="0" err="1">
                <a:solidFill>
                  <a:srgbClr val="7030A0"/>
                </a:solidFill>
                <a:latin typeface="Gotham book"/>
              </a:rPr>
              <a:t>Qué</a:t>
            </a:r>
            <a:r>
              <a:rPr lang="en-US" sz="4000" dirty="0">
                <a:solidFill>
                  <a:srgbClr val="7030A0"/>
                </a:solidFill>
                <a:latin typeface="Gotham book"/>
              </a:rPr>
              <a:t> </a:t>
            </a:r>
            <a:r>
              <a:rPr lang="en-US" sz="4000" dirty="0" err="1">
                <a:solidFill>
                  <a:srgbClr val="7030A0"/>
                </a:solidFill>
                <a:latin typeface="Gotham book"/>
              </a:rPr>
              <a:t>puedes</a:t>
            </a:r>
            <a:r>
              <a:rPr lang="en-US" sz="4000" dirty="0">
                <a:solidFill>
                  <a:srgbClr val="7030A0"/>
                </a:solidFill>
                <a:latin typeface="Gotham book"/>
              </a:rPr>
              <a:t> </a:t>
            </a:r>
            <a:r>
              <a:rPr lang="en-US" sz="4000" dirty="0" err="1">
                <a:solidFill>
                  <a:srgbClr val="7030A0"/>
                </a:solidFill>
                <a:latin typeface="Gotham book"/>
              </a:rPr>
              <a:t>inferir</a:t>
            </a:r>
            <a:r>
              <a:rPr lang="en-US" sz="4000" dirty="0">
                <a:solidFill>
                  <a:srgbClr val="7030A0"/>
                </a:solidFill>
                <a:latin typeface="Gotham book"/>
              </a:rPr>
              <a:t>?</a:t>
            </a:r>
          </a:p>
          <a:p>
            <a:pPr marL="342900" indent="-342900">
              <a:buAutoNum type="arabicPeriod"/>
            </a:pPr>
            <a:r>
              <a:rPr lang="en-US" sz="4000" dirty="0" err="1">
                <a:solidFill>
                  <a:schemeClr val="accent2">
                    <a:lumMod val="75000"/>
                  </a:schemeClr>
                </a:solidFill>
                <a:latin typeface="Gotham book"/>
              </a:rPr>
              <a:t>Qué</a:t>
            </a:r>
            <a:r>
              <a:rPr lang="en-US" sz="4000" dirty="0">
                <a:solidFill>
                  <a:schemeClr val="accent2">
                    <a:lumMod val="75000"/>
                  </a:schemeClr>
                </a:solidFill>
                <a:latin typeface="Gotham book"/>
              </a:rPr>
              <a:t> </a:t>
            </a:r>
            <a:r>
              <a:rPr lang="en-US" sz="4000" dirty="0" err="1">
                <a:solidFill>
                  <a:schemeClr val="accent2">
                    <a:lumMod val="75000"/>
                  </a:schemeClr>
                </a:solidFill>
                <a:latin typeface="Gotham book"/>
              </a:rPr>
              <a:t>predices</a:t>
            </a:r>
            <a:r>
              <a:rPr lang="en-US" sz="4000" dirty="0">
                <a:solidFill>
                  <a:schemeClr val="accent2">
                    <a:lumMod val="75000"/>
                  </a:schemeClr>
                </a:solidFill>
                <a:latin typeface="Gotham book"/>
              </a:rPr>
              <a:t>? </a:t>
            </a:r>
          </a:p>
          <a:p>
            <a:endParaRPr lang="en-US" sz="2800" dirty="0">
              <a:solidFill>
                <a:schemeClr val="accent2">
                  <a:lumMod val="75000"/>
                </a:schemeClr>
              </a:solidFill>
              <a:latin typeface="Gotham book"/>
            </a:endParaRPr>
          </a:p>
          <a:p>
            <a:r>
              <a:rPr lang="en-US" sz="2400" b="1" i="1" dirty="0" err="1">
                <a:solidFill>
                  <a:srgbClr val="002060"/>
                </a:solidFill>
                <a:latin typeface="Gotham book"/>
              </a:rPr>
              <a:t>Inferir</a:t>
            </a:r>
            <a:r>
              <a:rPr lang="en-US" sz="2400" dirty="0">
                <a:solidFill>
                  <a:srgbClr val="002060"/>
                </a:solidFill>
                <a:latin typeface="Gotham book"/>
              </a:rPr>
              <a:t>: </a:t>
            </a:r>
            <a:r>
              <a:rPr lang="es-ES" sz="2400" dirty="0">
                <a:solidFill>
                  <a:srgbClr val="002060"/>
                </a:solidFill>
                <a:latin typeface="Gotham book"/>
              </a:rPr>
              <a:t>Haz una suposición fundamentada basada en la evidencia</a:t>
            </a:r>
            <a:r>
              <a:rPr lang="en-US" sz="2800" dirty="0">
                <a:solidFill>
                  <a:schemeClr val="accent2">
                    <a:lumMod val="75000"/>
                  </a:schemeClr>
                </a:solidFill>
                <a:latin typeface="Gotham book"/>
              </a:rPr>
              <a:t>.</a:t>
            </a:r>
          </a:p>
        </p:txBody>
      </p:sp>
      <p:pic>
        <p:nvPicPr>
          <p:cNvPr id="4" name="Picture 3" descr="A map from the 1830s showing plots of land granted to Anglo American settlers along rivers in Texas. The land plots are long and rectangular and all of them border on a river. There are last names listed on each, like Austin, Bradley, Roberts, and Groce. ">
            <a:extLst>
              <a:ext uri="{FF2B5EF4-FFF2-40B4-BE49-F238E27FC236}">
                <a16:creationId xmlns:a16="http://schemas.microsoft.com/office/drawing/2014/main" id="{E71427E3-42BD-B4AF-8387-ECE4694B5DCB}"/>
              </a:ext>
            </a:extLst>
          </p:cNvPr>
          <p:cNvPicPr>
            <a:picLocks noChangeAspect="1"/>
          </p:cNvPicPr>
          <p:nvPr/>
        </p:nvPicPr>
        <p:blipFill>
          <a:blip r:embed="rId8" cstate="print">
            <a:extLst>
              <a:ext uri="{28A0092B-C50C-407E-A947-70E740481C1C}">
                <a14:useLocalDpi xmlns:a14="http://schemas.microsoft.com/office/drawing/2010/main" val="0"/>
              </a:ext>
            </a:extLst>
          </a:blip>
          <a:srcRect t="14053" b="14053"/>
          <a:stretch>
            <a:fillRect/>
          </a:stretch>
        </p:blipFill>
        <p:spPr bwMode="auto">
          <a:xfrm>
            <a:off x="5940817" y="204116"/>
            <a:ext cx="5977653" cy="6164027"/>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5051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92385" y="224891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err="1">
                <a:solidFill>
                  <a:schemeClr val="bg1"/>
                </a:solidFill>
                <a:latin typeface="Gotham Medium"/>
              </a:rPr>
              <a:t>Parte</a:t>
            </a:r>
            <a:r>
              <a:rPr lang="en-US" sz="4400" dirty="0">
                <a:solidFill>
                  <a:schemeClr val="bg1"/>
                </a:solidFill>
                <a:latin typeface="Gotham Medium"/>
              </a:rPr>
              <a:t> II: </a:t>
            </a:r>
            <a:br>
              <a:rPr lang="en-US" sz="4400" dirty="0">
                <a:solidFill>
                  <a:schemeClr val="bg1"/>
                </a:solidFill>
                <a:latin typeface="Gotham Medium"/>
              </a:rPr>
            </a:br>
            <a:r>
              <a:rPr lang="es-ES" b="1" dirty="0">
                <a:solidFill>
                  <a:schemeClr val="bg1"/>
                </a:solidFill>
                <a:latin typeface="Gotham Medium"/>
              </a:rPr>
              <a:t>Ideas esenciales para leer un pasaje</a:t>
            </a:r>
            <a:endParaRPr lang="en-US" sz="4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4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621972" y="-311471"/>
            <a:ext cx="10549514"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Primer </a:t>
            </a:r>
            <a:r>
              <a:rPr lang="en-US" sz="3600" dirty="0" err="1">
                <a:latin typeface="Gotham Medium"/>
              </a:rPr>
              <a:t>párrafo</a:t>
            </a:r>
            <a:r>
              <a:rPr lang="en-US" sz="3600" dirty="0">
                <a:latin typeface="Gotham Medium"/>
              </a:rPr>
              <a:t>: </a:t>
            </a:r>
            <a:r>
              <a:rPr lang="en-US" sz="4800" b="1" dirty="0" err="1">
                <a:solidFill>
                  <a:schemeClr val="accent1">
                    <a:lumMod val="75000"/>
                  </a:schemeClr>
                </a:solidFill>
                <a:latin typeface="Gotham Medium"/>
              </a:rPr>
              <a:t>Independencia</a:t>
            </a:r>
            <a:r>
              <a:rPr lang="en-US" sz="4800" b="1" dirty="0">
                <a:solidFill>
                  <a:schemeClr val="accent1">
                    <a:lumMod val="75000"/>
                  </a:schemeClr>
                </a:solidFill>
                <a:latin typeface="Gotham Medium"/>
              </a:rPr>
              <a:t> de México</a:t>
            </a:r>
            <a:endParaRPr lang="en-US" sz="4400" b="1" dirty="0">
              <a:solidFill>
                <a:schemeClr val="accent1">
                  <a:lumMod val="75000"/>
                </a:schemeClr>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2757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A map of North America showing the political boundaries of Mexico in 1821. The territory encompasses most of the land in the modern United States. ">
            <a:extLst>
              <a:ext uri="{FF2B5EF4-FFF2-40B4-BE49-F238E27FC236}">
                <a16:creationId xmlns:a16="http://schemas.microsoft.com/office/drawing/2014/main" id="{EE645907-599B-B122-1CDC-CB0728FAAD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21" r="4534" b="5815"/>
          <a:stretch/>
        </p:blipFill>
        <p:spPr bwMode="auto">
          <a:xfrm>
            <a:off x="3323063" y="914957"/>
            <a:ext cx="6402277" cy="524759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7F642-6677-D716-B76D-AC7244FB4EC5}"/>
              </a:ext>
            </a:extLst>
          </p:cNvPr>
          <p:cNvSpPr txBox="1"/>
          <p:nvPr/>
        </p:nvSpPr>
        <p:spPr>
          <a:xfrm>
            <a:off x="3323063" y="6244683"/>
            <a:ext cx="4730977" cy="400110"/>
          </a:xfrm>
          <a:prstGeom prst="rect">
            <a:avLst/>
          </a:prstGeom>
          <a:noFill/>
        </p:spPr>
        <p:txBody>
          <a:bodyPr wrap="square" rtlCol="0">
            <a:spAutoFit/>
          </a:bodyPr>
          <a:lstStyle/>
          <a:p>
            <a:r>
              <a:rPr lang="en-US" sz="2000" i="1" dirty="0">
                <a:latin typeface="Gotham book"/>
              </a:rPr>
              <a:t>Mapa: Primer Imperio Mexicano</a:t>
            </a:r>
          </a:p>
        </p:txBody>
      </p:sp>
    </p:spTree>
    <p:extLst>
      <p:ext uri="{BB962C8B-B14F-4D97-AF65-F5344CB8AC3E}">
        <p14:creationId xmlns:p14="http://schemas.microsoft.com/office/powerpoint/2010/main" val="12111317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D193FF-2D4F-42A5-A0B6-5FE1F77B1C06}"/>
</file>

<file path=customXml/itemProps2.xml><?xml version="1.0" encoding="utf-8"?>
<ds:datastoreItem xmlns:ds="http://schemas.openxmlformats.org/officeDocument/2006/customXml" ds:itemID="{3703A764-ED40-4860-9BC0-25F7D3C8C47B}">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E1D379C3-66AB-4690-8C2E-AF3C0580C1AE}">
  <ds:schemaRefs>
    <ds:schemaRef ds:uri="http://schemas.microsoft.com/sharepoint/v3/contenttype/forms"/>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317</TotalTime>
  <Words>1017</Words>
  <Application>Microsoft Office PowerPoint</Application>
  <PresentationFormat>Widescreen</PresentationFormat>
  <Paragraphs>79</Paragraphs>
  <Slides>17</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Aptos</vt:lpstr>
      <vt:lpstr>Aptos Display</vt:lpstr>
      <vt:lpstr>Arial</vt:lpstr>
      <vt:lpstr>Calibri</vt:lpstr>
      <vt:lpstr>Calibri Light</vt:lpstr>
      <vt:lpstr>Gotham book</vt:lpstr>
      <vt:lpstr>Gotham book</vt:lpstr>
      <vt:lpstr>Gotham Medium</vt:lpstr>
      <vt:lpstr>Linux Libertine</vt:lpstr>
      <vt:lpstr>Times New Roman</vt:lpstr>
      <vt:lpstr>1_Office Theme</vt:lpstr>
      <vt:lpstr>Office Theme</vt:lpstr>
      <vt:lpstr>Unidad 4:  La Era Nacional Mexicana</vt:lpstr>
      <vt:lpstr>La visión general Calentamiento</vt:lpstr>
      <vt:lpstr>Calentamiento:  Sigue las instrucciones para completar tu calentamiento</vt:lpstr>
      <vt:lpstr>Comparte con la clase</vt:lpstr>
      <vt:lpstr>Pregunta esencial</vt:lpstr>
      <vt:lpstr>En la lección de hoy...</vt:lpstr>
      <vt:lpstr>Parte I:  Analizar una imagen</vt:lpstr>
      <vt:lpstr>Parte II:  Ideas esenciales para leer un pasaje</vt:lpstr>
      <vt:lpstr>Primer párrafo: Independencia de México</vt:lpstr>
      <vt:lpstr>Segundo párrafo: Inestabilidad en el nuevo país</vt:lpstr>
      <vt:lpstr>Tercer párrafo: Un Texas débil y vulnerable</vt:lpstr>
      <vt:lpstr>Cuarto párrafo: El algodón es rey</vt:lpstr>
      <vt:lpstr>Quinto párrafo: Pánico financiero</vt:lpstr>
      <vt:lpstr>Conclusión:  Texas y la Era Nacional Mexicana</vt:lpstr>
      <vt:lpstr>La visión general Billete de salida</vt:lpstr>
      <vt:lpstr>Billete de salida:  Sigue las instrucciones para completar tu calentamiento</vt:lpstr>
      <vt:lpstr>Comparte con la clase2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8</cp:revision>
  <dcterms:created xsi:type="dcterms:W3CDTF">2024-11-26T22:16:55Z</dcterms:created>
  <dcterms:modified xsi:type="dcterms:W3CDTF">2025-12-05T01:19:17Z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