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313" r:id="rId3"/>
    <p:sldId id="315" r:id="rId4"/>
    <p:sldId id="316" r:id="rId5"/>
    <p:sldId id="317" r:id="rId6"/>
    <p:sldId id="321" r:id="rId7"/>
    <p:sldId id="325" r:id="rId8"/>
    <p:sldId id="326" r:id="rId9"/>
    <p:sldId id="32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12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091997-6279-436F-80A7-2986C2B141A6}" type="datetimeFigureOut">
              <a:rPr lang="en-US" smtClean="0"/>
              <a:t>3/5/2025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E49C2F-21BB-41E3-B6F2-A30CBEB8B303}" type="slidenum">
              <a:rPr lang="en-US" smtClean="0"/>
              <a:t>‹#›</a:t>
            </a:fld>
            <a:endParaRPr lang="en-US"/>
          </a:p>
        </p:txBody>
      </p:sp>
    </p:spTree>
    <p:extLst>
      <p:ext uri="{BB962C8B-B14F-4D97-AF65-F5344CB8AC3E}">
        <p14:creationId xmlns:p14="http://schemas.microsoft.com/office/powerpoint/2010/main" val="1978902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exashistory.unt.edu/ark:/67531/metapth47896/"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exashistory.unt.edu/ark:/67531/metapth31618/"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latin typeface="Josefin Sans" pitchFamily="2" charset="0"/>
              </a:rPr>
              <a:t>Baker &amp; </a:t>
            </a:r>
            <a:r>
              <a:rPr lang="en-US" b="0" i="0" dirty="0" err="1">
                <a:solidFill>
                  <a:srgbClr val="757575"/>
                </a:solidFill>
                <a:effectLst/>
                <a:latin typeface="Josefin Sans" pitchFamily="2" charset="0"/>
              </a:rPr>
              <a:t>Bordens</a:t>
            </a:r>
            <a:r>
              <a:rPr lang="en-US" b="0" i="0" dirty="0">
                <a:solidFill>
                  <a:srgbClr val="757575"/>
                </a:solidFill>
                <a:effectLst/>
                <a:latin typeface="Josefin Sans" pitchFamily="2" charset="0"/>
              </a:rPr>
              <a:t>. Telegraph and Texas Register (San Felipe de Austin [i.e. San Felipe], Tex.), Vol. 1, No. 8, Ed. 1, Wednesday, December 2, 1835, newspaper, December 2, 1835; San Felipe de Austin, Texas. (</a:t>
            </a:r>
            <a:r>
              <a:rPr lang="en-US" b="0" i="0" u="none" strike="noStrike" dirty="0">
                <a:solidFill>
                  <a:srgbClr val="0277BD"/>
                </a:solidFill>
                <a:effectLst/>
                <a:latin typeface="Josefin Sans" pitchFamily="2" charset="0"/>
                <a:hlinkClick r:id="rId3"/>
              </a:rPr>
              <a:t>https://texashistory.unt.edu/ark:/67531/metapth47896/</a:t>
            </a:r>
            <a:r>
              <a:rPr lang="en-US" b="0" i="0" dirty="0">
                <a:solidFill>
                  <a:srgbClr val="757575"/>
                </a:solidFill>
                <a:effectLst/>
                <a:latin typeface="Josefin Sans" pitchFamily="2" charset="0"/>
              </a:rPr>
              <a:t>: accessed January 28, 2025),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crediting The Dolph Briscoe Center for American History.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view of the printing press exhibit at the San Felipe de Austin historic site and museum. The Texas Historical Commission. https://thc.texas.gov/historic-sites/san-felipe-de-austin </a:t>
            </a:r>
          </a:p>
        </p:txBody>
      </p:sp>
      <p:sp>
        <p:nvSpPr>
          <p:cNvPr id="4" name="Slide Number Placeholder 3"/>
          <p:cNvSpPr>
            <a:spLocks noGrp="1"/>
          </p:cNvSpPr>
          <p:nvPr>
            <p:ph type="sldNum" sz="quarter" idx="5"/>
          </p:nvPr>
        </p:nvSpPr>
        <p:spPr/>
        <p:txBody>
          <a:bodyPr/>
          <a:lstStyle/>
          <a:p>
            <a:fld id="{1AE49C2F-21BB-41E3-B6F2-A30CBEB8B303}" type="slidenum">
              <a:rPr lang="en-US" smtClean="0"/>
              <a:t>6</a:t>
            </a:fld>
            <a:endParaRPr lang="en-US"/>
          </a:p>
        </p:txBody>
      </p:sp>
    </p:spTree>
    <p:extLst>
      <p:ext uri="{BB962C8B-B14F-4D97-AF65-F5344CB8AC3E}">
        <p14:creationId xmlns:p14="http://schemas.microsoft.com/office/powerpoint/2010/main" val="2040815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latin typeface="Josefin Sans" pitchFamily="2" charset="0"/>
              </a:rPr>
              <a:t>Santa Anna on horseback, image, Date Unknown; (</a:t>
            </a:r>
            <a:r>
              <a:rPr lang="en-US" b="0" i="0" u="none" strike="noStrike" dirty="0">
                <a:solidFill>
                  <a:srgbClr val="0277BD"/>
                </a:solidFill>
                <a:effectLst/>
                <a:latin typeface="Josefin Sans" pitchFamily="2" charset="0"/>
                <a:hlinkClick r:id="rId3"/>
              </a:rPr>
              <a:t>https://texashistory.unt.edu/ark:/67531/metapth31618/</a:t>
            </a:r>
            <a:r>
              <a:rPr lang="en-US" b="0" i="0" dirty="0">
                <a:solidFill>
                  <a:srgbClr val="757575"/>
                </a:solidFill>
                <a:effectLst/>
                <a:latin typeface="Josefin Sans" pitchFamily="2" charset="0"/>
              </a:rPr>
              <a:t>: accessed January 29, 2025),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crediting Star of the Republic Museum.</a:t>
            </a:r>
            <a:endParaRPr lang="en-US" dirty="0"/>
          </a:p>
        </p:txBody>
      </p:sp>
      <p:sp>
        <p:nvSpPr>
          <p:cNvPr id="4" name="Slide Number Placeholder 3"/>
          <p:cNvSpPr>
            <a:spLocks noGrp="1"/>
          </p:cNvSpPr>
          <p:nvPr>
            <p:ph type="sldNum" sz="quarter" idx="5"/>
          </p:nvPr>
        </p:nvSpPr>
        <p:spPr/>
        <p:txBody>
          <a:bodyPr/>
          <a:lstStyle/>
          <a:p>
            <a:fld id="{1AE49C2F-21BB-41E3-B6F2-A30CBEB8B303}" type="slidenum">
              <a:rPr lang="en-US" smtClean="0"/>
              <a:t>7</a:t>
            </a:fld>
            <a:endParaRPr lang="en-US"/>
          </a:p>
        </p:txBody>
      </p:sp>
    </p:spTree>
    <p:extLst>
      <p:ext uri="{BB962C8B-B14F-4D97-AF65-F5344CB8AC3E}">
        <p14:creationId xmlns:p14="http://schemas.microsoft.com/office/powerpoint/2010/main" val="2499302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E01A6-B706-DA7A-6D48-DBC70F304B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279478-04E3-5745-857E-7B76F28F31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8F54530-F037-9514-2337-C7BEF4A7D223}"/>
              </a:ext>
            </a:extLst>
          </p:cNvPr>
          <p:cNvSpPr>
            <a:spLocks noGrp="1"/>
          </p:cNvSpPr>
          <p:nvPr>
            <p:ph type="dt" sz="half" idx="10"/>
          </p:nvPr>
        </p:nvSpPr>
        <p:spPr/>
        <p:txBody>
          <a:bodyPr/>
          <a:lstStyle/>
          <a:p>
            <a:fld id="{9C611CF6-33DF-4F67-893F-EDE6227AB153}" type="datetimeFigureOut">
              <a:rPr lang="en-US" smtClean="0"/>
              <a:t>3/5/2025</a:t>
            </a:fld>
            <a:endParaRPr lang="en-US"/>
          </a:p>
        </p:txBody>
      </p:sp>
      <p:sp>
        <p:nvSpPr>
          <p:cNvPr id="5" name="Footer Placeholder 4">
            <a:extLst>
              <a:ext uri="{FF2B5EF4-FFF2-40B4-BE49-F238E27FC236}">
                <a16:creationId xmlns:a16="http://schemas.microsoft.com/office/drawing/2014/main" id="{83658F91-E18B-2BFA-CE75-1B74DBF280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5530F9-41F4-1AC4-4C39-3CA489052F98}"/>
              </a:ext>
            </a:extLst>
          </p:cNvPr>
          <p:cNvSpPr>
            <a:spLocks noGrp="1"/>
          </p:cNvSpPr>
          <p:nvPr>
            <p:ph type="sldNum" sz="quarter" idx="12"/>
          </p:nvPr>
        </p:nvSpPr>
        <p:spPr/>
        <p:txBody>
          <a:bodyPr/>
          <a:lstStyle/>
          <a:p>
            <a:fld id="{EB6AEA1B-4A33-4244-B1FA-C277354E00F5}" type="slidenum">
              <a:rPr lang="en-US" smtClean="0"/>
              <a:t>‹#›</a:t>
            </a:fld>
            <a:endParaRPr lang="en-US"/>
          </a:p>
        </p:txBody>
      </p:sp>
    </p:spTree>
    <p:extLst>
      <p:ext uri="{BB962C8B-B14F-4D97-AF65-F5344CB8AC3E}">
        <p14:creationId xmlns:p14="http://schemas.microsoft.com/office/powerpoint/2010/main" val="599841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AC6DA-4309-90A2-D723-674E4EF9EA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0E8CD8-CE07-34DC-A454-D2C2F3A57D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15A62F-2FBC-AFDE-24D7-0D3501423AAF}"/>
              </a:ext>
            </a:extLst>
          </p:cNvPr>
          <p:cNvSpPr>
            <a:spLocks noGrp="1"/>
          </p:cNvSpPr>
          <p:nvPr>
            <p:ph type="dt" sz="half" idx="10"/>
          </p:nvPr>
        </p:nvSpPr>
        <p:spPr/>
        <p:txBody>
          <a:bodyPr/>
          <a:lstStyle/>
          <a:p>
            <a:fld id="{9C611CF6-33DF-4F67-893F-EDE6227AB153}" type="datetimeFigureOut">
              <a:rPr lang="en-US" smtClean="0"/>
              <a:t>3/5/2025</a:t>
            </a:fld>
            <a:endParaRPr lang="en-US"/>
          </a:p>
        </p:txBody>
      </p:sp>
      <p:sp>
        <p:nvSpPr>
          <p:cNvPr id="5" name="Footer Placeholder 4">
            <a:extLst>
              <a:ext uri="{FF2B5EF4-FFF2-40B4-BE49-F238E27FC236}">
                <a16:creationId xmlns:a16="http://schemas.microsoft.com/office/drawing/2014/main" id="{4AEC39A1-DCCB-7D89-C4C1-FA04316115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5A6A3-5542-E4B8-4299-0EB0262476C5}"/>
              </a:ext>
            </a:extLst>
          </p:cNvPr>
          <p:cNvSpPr>
            <a:spLocks noGrp="1"/>
          </p:cNvSpPr>
          <p:nvPr>
            <p:ph type="sldNum" sz="quarter" idx="12"/>
          </p:nvPr>
        </p:nvSpPr>
        <p:spPr/>
        <p:txBody>
          <a:bodyPr/>
          <a:lstStyle/>
          <a:p>
            <a:fld id="{EB6AEA1B-4A33-4244-B1FA-C277354E00F5}" type="slidenum">
              <a:rPr lang="en-US" smtClean="0"/>
              <a:t>‹#›</a:t>
            </a:fld>
            <a:endParaRPr lang="en-US"/>
          </a:p>
        </p:txBody>
      </p:sp>
    </p:spTree>
    <p:extLst>
      <p:ext uri="{BB962C8B-B14F-4D97-AF65-F5344CB8AC3E}">
        <p14:creationId xmlns:p14="http://schemas.microsoft.com/office/powerpoint/2010/main" val="4223843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B5309A-F4F6-CCA7-4275-0B57C9DC6F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A01988-0CCB-390B-094C-38D1C6CDCF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0B4065-8FC7-B9F9-6571-C49ABA7B87D9}"/>
              </a:ext>
            </a:extLst>
          </p:cNvPr>
          <p:cNvSpPr>
            <a:spLocks noGrp="1"/>
          </p:cNvSpPr>
          <p:nvPr>
            <p:ph type="dt" sz="half" idx="10"/>
          </p:nvPr>
        </p:nvSpPr>
        <p:spPr/>
        <p:txBody>
          <a:bodyPr/>
          <a:lstStyle/>
          <a:p>
            <a:fld id="{9C611CF6-33DF-4F67-893F-EDE6227AB153}" type="datetimeFigureOut">
              <a:rPr lang="en-US" smtClean="0"/>
              <a:t>3/5/2025</a:t>
            </a:fld>
            <a:endParaRPr lang="en-US"/>
          </a:p>
        </p:txBody>
      </p:sp>
      <p:sp>
        <p:nvSpPr>
          <p:cNvPr id="5" name="Footer Placeholder 4">
            <a:extLst>
              <a:ext uri="{FF2B5EF4-FFF2-40B4-BE49-F238E27FC236}">
                <a16:creationId xmlns:a16="http://schemas.microsoft.com/office/drawing/2014/main" id="{D8758C36-5ED0-6700-59E9-4CC80A7877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A52DE7-9908-DE34-EAB1-231CA7AAC9C6}"/>
              </a:ext>
            </a:extLst>
          </p:cNvPr>
          <p:cNvSpPr>
            <a:spLocks noGrp="1"/>
          </p:cNvSpPr>
          <p:nvPr>
            <p:ph type="sldNum" sz="quarter" idx="12"/>
          </p:nvPr>
        </p:nvSpPr>
        <p:spPr/>
        <p:txBody>
          <a:bodyPr/>
          <a:lstStyle/>
          <a:p>
            <a:fld id="{EB6AEA1B-4A33-4244-B1FA-C277354E00F5}" type="slidenum">
              <a:rPr lang="en-US" smtClean="0"/>
              <a:t>‹#›</a:t>
            </a:fld>
            <a:endParaRPr lang="en-US"/>
          </a:p>
        </p:txBody>
      </p:sp>
    </p:spTree>
    <p:extLst>
      <p:ext uri="{BB962C8B-B14F-4D97-AF65-F5344CB8AC3E}">
        <p14:creationId xmlns:p14="http://schemas.microsoft.com/office/powerpoint/2010/main" val="2739360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1C611-B91B-3B26-4BC6-40F887DAFD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2BEC23-29C6-8232-2DC6-3D925A447E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D7495A-DF1B-C217-87FF-E307F8575F2A}"/>
              </a:ext>
            </a:extLst>
          </p:cNvPr>
          <p:cNvSpPr>
            <a:spLocks noGrp="1"/>
          </p:cNvSpPr>
          <p:nvPr>
            <p:ph type="dt" sz="half" idx="10"/>
          </p:nvPr>
        </p:nvSpPr>
        <p:spPr/>
        <p:txBody>
          <a:bodyPr/>
          <a:lstStyle/>
          <a:p>
            <a:fld id="{9C611CF6-33DF-4F67-893F-EDE6227AB153}" type="datetimeFigureOut">
              <a:rPr lang="en-US" smtClean="0"/>
              <a:t>3/5/2025</a:t>
            </a:fld>
            <a:endParaRPr lang="en-US"/>
          </a:p>
        </p:txBody>
      </p:sp>
      <p:sp>
        <p:nvSpPr>
          <p:cNvPr id="5" name="Footer Placeholder 4">
            <a:extLst>
              <a:ext uri="{FF2B5EF4-FFF2-40B4-BE49-F238E27FC236}">
                <a16:creationId xmlns:a16="http://schemas.microsoft.com/office/drawing/2014/main" id="{7E986372-3E9E-2CDF-0E6C-B3C8D18283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E15B52-D41B-8AED-EDE0-ED53CDB71097}"/>
              </a:ext>
            </a:extLst>
          </p:cNvPr>
          <p:cNvSpPr>
            <a:spLocks noGrp="1"/>
          </p:cNvSpPr>
          <p:nvPr>
            <p:ph type="sldNum" sz="quarter" idx="12"/>
          </p:nvPr>
        </p:nvSpPr>
        <p:spPr/>
        <p:txBody>
          <a:bodyPr/>
          <a:lstStyle/>
          <a:p>
            <a:fld id="{EB6AEA1B-4A33-4244-B1FA-C277354E00F5}" type="slidenum">
              <a:rPr lang="en-US" smtClean="0"/>
              <a:t>‹#›</a:t>
            </a:fld>
            <a:endParaRPr lang="en-US"/>
          </a:p>
        </p:txBody>
      </p:sp>
    </p:spTree>
    <p:extLst>
      <p:ext uri="{BB962C8B-B14F-4D97-AF65-F5344CB8AC3E}">
        <p14:creationId xmlns:p14="http://schemas.microsoft.com/office/powerpoint/2010/main" val="1550219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5DFA1-CC69-30D5-4141-2F68218E3D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940D6A-8CAE-1024-94C0-A1715D79341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184356-D384-0587-E65C-8A247CE76411}"/>
              </a:ext>
            </a:extLst>
          </p:cNvPr>
          <p:cNvSpPr>
            <a:spLocks noGrp="1"/>
          </p:cNvSpPr>
          <p:nvPr>
            <p:ph type="dt" sz="half" idx="10"/>
          </p:nvPr>
        </p:nvSpPr>
        <p:spPr/>
        <p:txBody>
          <a:bodyPr/>
          <a:lstStyle/>
          <a:p>
            <a:fld id="{9C611CF6-33DF-4F67-893F-EDE6227AB153}" type="datetimeFigureOut">
              <a:rPr lang="en-US" smtClean="0"/>
              <a:t>3/5/2025</a:t>
            </a:fld>
            <a:endParaRPr lang="en-US"/>
          </a:p>
        </p:txBody>
      </p:sp>
      <p:sp>
        <p:nvSpPr>
          <p:cNvPr id="5" name="Footer Placeholder 4">
            <a:extLst>
              <a:ext uri="{FF2B5EF4-FFF2-40B4-BE49-F238E27FC236}">
                <a16:creationId xmlns:a16="http://schemas.microsoft.com/office/drawing/2014/main" id="{19C41531-9BB9-8ED9-A2F6-0D344207BF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00BE69-2F5E-ED79-6958-6AE1CCCD9FC6}"/>
              </a:ext>
            </a:extLst>
          </p:cNvPr>
          <p:cNvSpPr>
            <a:spLocks noGrp="1"/>
          </p:cNvSpPr>
          <p:nvPr>
            <p:ph type="sldNum" sz="quarter" idx="12"/>
          </p:nvPr>
        </p:nvSpPr>
        <p:spPr/>
        <p:txBody>
          <a:bodyPr/>
          <a:lstStyle/>
          <a:p>
            <a:fld id="{EB6AEA1B-4A33-4244-B1FA-C277354E00F5}" type="slidenum">
              <a:rPr lang="en-US" smtClean="0"/>
              <a:t>‹#›</a:t>
            </a:fld>
            <a:endParaRPr lang="en-US"/>
          </a:p>
        </p:txBody>
      </p:sp>
    </p:spTree>
    <p:extLst>
      <p:ext uri="{BB962C8B-B14F-4D97-AF65-F5344CB8AC3E}">
        <p14:creationId xmlns:p14="http://schemas.microsoft.com/office/powerpoint/2010/main" val="2623781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D515B-1295-BF58-EA91-E14205CF3E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31C505-86EE-AE13-89B1-68152344D9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A0FD69-88E4-29B3-C086-D6AF7DF91B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9FA19F-BF59-4C96-D8F8-EC1228A5FC9B}"/>
              </a:ext>
            </a:extLst>
          </p:cNvPr>
          <p:cNvSpPr>
            <a:spLocks noGrp="1"/>
          </p:cNvSpPr>
          <p:nvPr>
            <p:ph type="dt" sz="half" idx="10"/>
          </p:nvPr>
        </p:nvSpPr>
        <p:spPr/>
        <p:txBody>
          <a:bodyPr/>
          <a:lstStyle/>
          <a:p>
            <a:fld id="{9C611CF6-33DF-4F67-893F-EDE6227AB153}" type="datetimeFigureOut">
              <a:rPr lang="en-US" smtClean="0"/>
              <a:t>3/5/2025</a:t>
            </a:fld>
            <a:endParaRPr lang="en-US"/>
          </a:p>
        </p:txBody>
      </p:sp>
      <p:sp>
        <p:nvSpPr>
          <p:cNvPr id="6" name="Footer Placeholder 5">
            <a:extLst>
              <a:ext uri="{FF2B5EF4-FFF2-40B4-BE49-F238E27FC236}">
                <a16:creationId xmlns:a16="http://schemas.microsoft.com/office/drawing/2014/main" id="{EEBE6ADE-2B99-9120-477C-997ECAFDE0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13CF57-75FD-6F1D-2CD9-0A399813ADD8}"/>
              </a:ext>
            </a:extLst>
          </p:cNvPr>
          <p:cNvSpPr>
            <a:spLocks noGrp="1"/>
          </p:cNvSpPr>
          <p:nvPr>
            <p:ph type="sldNum" sz="quarter" idx="12"/>
          </p:nvPr>
        </p:nvSpPr>
        <p:spPr/>
        <p:txBody>
          <a:bodyPr/>
          <a:lstStyle/>
          <a:p>
            <a:fld id="{EB6AEA1B-4A33-4244-B1FA-C277354E00F5}" type="slidenum">
              <a:rPr lang="en-US" smtClean="0"/>
              <a:t>‹#›</a:t>
            </a:fld>
            <a:endParaRPr lang="en-US"/>
          </a:p>
        </p:txBody>
      </p:sp>
    </p:spTree>
    <p:extLst>
      <p:ext uri="{BB962C8B-B14F-4D97-AF65-F5344CB8AC3E}">
        <p14:creationId xmlns:p14="http://schemas.microsoft.com/office/powerpoint/2010/main" val="2260335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2DE1A-7F67-B0AE-D6E1-26655A9534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CF6802-B86E-FFE3-1F5F-130DECADE1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E94276-28B7-C826-6479-39CADD7DC6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992BC4-B1A7-DC07-3704-CD3D6E125C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657156-A6E7-DCDD-8537-BDAF8E3E4C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9BA69D-5CB6-1F60-9CD5-1B979F000DF1}"/>
              </a:ext>
            </a:extLst>
          </p:cNvPr>
          <p:cNvSpPr>
            <a:spLocks noGrp="1"/>
          </p:cNvSpPr>
          <p:nvPr>
            <p:ph type="dt" sz="half" idx="10"/>
          </p:nvPr>
        </p:nvSpPr>
        <p:spPr/>
        <p:txBody>
          <a:bodyPr/>
          <a:lstStyle/>
          <a:p>
            <a:fld id="{9C611CF6-33DF-4F67-893F-EDE6227AB153}" type="datetimeFigureOut">
              <a:rPr lang="en-US" smtClean="0"/>
              <a:t>3/5/2025</a:t>
            </a:fld>
            <a:endParaRPr lang="en-US"/>
          </a:p>
        </p:txBody>
      </p:sp>
      <p:sp>
        <p:nvSpPr>
          <p:cNvPr id="8" name="Footer Placeholder 7">
            <a:extLst>
              <a:ext uri="{FF2B5EF4-FFF2-40B4-BE49-F238E27FC236}">
                <a16:creationId xmlns:a16="http://schemas.microsoft.com/office/drawing/2014/main" id="{CDD91CD6-3738-5322-CF95-6732CFEC19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907493-5225-579D-2134-CEE7F99896DA}"/>
              </a:ext>
            </a:extLst>
          </p:cNvPr>
          <p:cNvSpPr>
            <a:spLocks noGrp="1"/>
          </p:cNvSpPr>
          <p:nvPr>
            <p:ph type="sldNum" sz="quarter" idx="12"/>
          </p:nvPr>
        </p:nvSpPr>
        <p:spPr/>
        <p:txBody>
          <a:bodyPr/>
          <a:lstStyle/>
          <a:p>
            <a:fld id="{EB6AEA1B-4A33-4244-B1FA-C277354E00F5}" type="slidenum">
              <a:rPr lang="en-US" smtClean="0"/>
              <a:t>‹#›</a:t>
            </a:fld>
            <a:endParaRPr lang="en-US"/>
          </a:p>
        </p:txBody>
      </p:sp>
    </p:spTree>
    <p:extLst>
      <p:ext uri="{BB962C8B-B14F-4D97-AF65-F5344CB8AC3E}">
        <p14:creationId xmlns:p14="http://schemas.microsoft.com/office/powerpoint/2010/main" val="73976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59733-06BA-AD5E-ADA6-D302B2A9F9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A415D4-CDE9-C161-1E9F-3130FE8C960C}"/>
              </a:ext>
            </a:extLst>
          </p:cNvPr>
          <p:cNvSpPr>
            <a:spLocks noGrp="1"/>
          </p:cNvSpPr>
          <p:nvPr>
            <p:ph type="dt" sz="half" idx="10"/>
          </p:nvPr>
        </p:nvSpPr>
        <p:spPr/>
        <p:txBody>
          <a:bodyPr/>
          <a:lstStyle/>
          <a:p>
            <a:fld id="{9C611CF6-33DF-4F67-893F-EDE6227AB153}" type="datetimeFigureOut">
              <a:rPr lang="en-US" smtClean="0"/>
              <a:t>3/5/2025</a:t>
            </a:fld>
            <a:endParaRPr lang="en-US"/>
          </a:p>
        </p:txBody>
      </p:sp>
      <p:sp>
        <p:nvSpPr>
          <p:cNvPr id="4" name="Footer Placeholder 3">
            <a:extLst>
              <a:ext uri="{FF2B5EF4-FFF2-40B4-BE49-F238E27FC236}">
                <a16:creationId xmlns:a16="http://schemas.microsoft.com/office/drawing/2014/main" id="{B3D1FF8F-363D-A5B5-9908-490E0D1390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9603DF-0B4F-38F9-376A-9E748AEE2629}"/>
              </a:ext>
            </a:extLst>
          </p:cNvPr>
          <p:cNvSpPr>
            <a:spLocks noGrp="1"/>
          </p:cNvSpPr>
          <p:nvPr>
            <p:ph type="sldNum" sz="quarter" idx="12"/>
          </p:nvPr>
        </p:nvSpPr>
        <p:spPr/>
        <p:txBody>
          <a:bodyPr/>
          <a:lstStyle/>
          <a:p>
            <a:fld id="{EB6AEA1B-4A33-4244-B1FA-C277354E00F5}" type="slidenum">
              <a:rPr lang="en-US" smtClean="0"/>
              <a:t>‹#›</a:t>
            </a:fld>
            <a:endParaRPr lang="en-US"/>
          </a:p>
        </p:txBody>
      </p:sp>
    </p:spTree>
    <p:extLst>
      <p:ext uri="{BB962C8B-B14F-4D97-AF65-F5344CB8AC3E}">
        <p14:creationId xmlns:p14="http://schemas.microsoft.com/office/powerpoint/2010/main" val="1454647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F31567-7E74-7B23-4F62-0C00A4890E82}"/>
              </a:ext>
            </a:extLst>
          </p:cNvPr>
          <p:cNvSpPr>
            <a:spLocks noGrp="1"/>
          </p:cNvSpPr>
          <p:nvPr>
            <p:ph type="dt" sz="half" idx="10"/>
          </p:nvPr>
        </p:nvSpPr>
        <p:spPr/>
        <p:txBody>
          <a:bodyPr/>
          <a:lstStyle/>
          <a:p>
            <a:fld id="{9C611CF6-33DF-4F67-893F-EDE6227AB153}" type="datetimeFigureOut">
              <a:rPr lang="en-US" smtClean="0"/>
              <a:t>3/5/2025</a:t>
            </a:fld>
            <a:endParaRPr lang="en-US"/>
          </a:p>
        </p:txBody>
      </p:sp>
      <p:sp>
        <p:nvSpPr>
          <p:cNvPr id="3" name="Footer Placeholder 2">
            <a:extLst>
              <a:ext uri="{FF2B5EF4-FFF2-40B4-BE49-F238E27FC236}">
                <a16:creationId xmlns:a16="http://schemas.microsoft.com/office/drawing/2014/main" id="{F9DEFF3A-2DFF-8DB9-6DBE-EDF2B9E942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1866E9-E532-D354-97EA-7A6DA014D78E}"/>
              </a:ext>
            </a:extLst>
          </p:cNvPr>
          <p:cNvSpPr>
            <a:spLocks noGrp="1"/>
          </p:cNvSpPr>
          <p:nvPr>
            <p:ph type="sldNum" sz="quarter" idx="12"/>
          </p:nvPr>
        </p:nvSpPr>
        <p:spPr/>
        <p:txBody>
          <a:bodyPr/>
          <a:lstStyle/>
          <a:p>
            <a:fld id="{EB6AEA1B-4A33-4244-B1FA-C277354E00F5}" type="slidenum">
              <a:rPr lang="en-US" smtClean="0"/>
              <a:t>‹#›</a:t>
            </a:fld>
            <a:endParaRPr lang="en-US"/>
          </a:p>
        </p:txBody>
      </p:sp>
    </p:spTree>
    <p:extLst>
      <p:ext uri="{BB962C8B-B14F-4D97-AF65-F5344CB8AC3E}">
        <p14:creationId xmlns:p14="http://schemas.microsoft.com/office/powerpoint/2010/main" val="2694741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7AA79-0160-A55A-6B73-A3B2EDFE1A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3C9DE0-0A76-BB5C-F6E5-DF72A87D29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5BAF3E-EF46-A0CE-EF46-B7E7D1EDDD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11E853-56D0-29EA-3D93-4630473E5218}"/>
              </a:ext>
            </a:extLst>
          </p:cNvPr>
          <p:cNvSpPr>
            <a:spLocks noGrp="1"/>
          </p:cNvSpPr>
          <p:nvPr>
            <p:ph type="dt" sz="half" idx="10"/>
          </p:nvPr>
        </p:nvSpPr>
        <p:spPr/>
        <p:txBody>
          <a:bodyPr/>
          <a:lstStyle/>
          <a:p>
            <a:fld id="{9C611CF6-33DF-4F67-893F-EDE6227AB153}" type="datetimeFigureOut">
              <a:rPr lang="en-US" smtClean="0"/>
              <a:t>3/5/2025</a:t>
            </a:fld>
            <a:endParaRPr lang="en-US"/>
          </a:p>
        </p:txBody>
      </p:sp>
      <p:sp>
        <p:nvSpPr>
          <p:cNvPr id="6" name="Footer Placeholder 5">
            <a:extLst>
              <a:ext uri="{FF2B5EF4-FFF2-40B4-BE49-F238E27FC236}">
                <a16:creationId xmlns:a16="http://schemas.microsoft.com/office/drawing/2014/main" id="{96792BD6-0794-CD81-5538-D8DD33FA2D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593006-20B7-BFBC-90A7-7FF62AEB30BB}"/>
              </a:ext>
            </a:extLst>
          </p:cNvPr>
          <p:cNvSpPr>
            <a:spLocks noGrp="1"/>
          </p:cNvSpPr>
          <p:nvPr>
            <p:ph type="sldNum" sz="quarter" idx="12"/>
          </p:nvPr>
        </p:nvSpPr>
        <p:spPr/>
        <p:txBody>
          <a:bodyPr/>
          <a:lstStyle/>
          <a:p>
            <a:fld id="{EB6AEA1B-4A33-4244-B1FA-C277354E00F5}" type="slidenum">
              <a:rPr lang="en-US" smtClean="0"/>
              <a:t>‹#›</a:t>
            </a:fld>
            <a:endParaRPr lang="en-US"/>
          </a:p>
        </p:txBody>
      </p:sp>
    </p:spTree>
    <p:extLst>
      <p:ext uri="{BB962C8B-B14F-4D97-AF65-F5344CB8AC3E}">
        <p14:creationId xmlns:p14="http://schemas.microsoft.com/office/powerpoint/2010/main" val="2689955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DAE2C-B0CE-9C64-E454-D91857BFC1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C6691E-93F8-4179-414D-99249BC487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F7B090-DA2F-7F43-A8FA-834DAE5B2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12818C-3110-D0E4-E302-34DA79B06D29}"/>
              </a:ext>
            </a:extLst>
          </p:cNvPr>
          <p:cNvSpPr>
            <a:spLocks noGrp="1"/>
          </p:cNvSpPr>
          <p:nvPr>
            <p:ph type="dt" sz="half" idx="10"/>
          </p:nvPr>
        </p:nvSpPr>
        <p:spPr/>
        <p:txBody>
          <a:bodyPr/>
          <a:lstStyle/>
          <a:p>
            <a:fld id="{9C611CF6-33DF-4F67-893F-EDE6227AB153}" type="datetimeFigureOut">
              <a:rPr lang="en-US" smtClean="0"/>
              <a:t>3/5/2025</a:t>
            </a:fld>
            <a:endParaRPr lang="en-US"/>
          </a:p>
        </p:txBody>
      </p:sp>
      <p:sp>
        <p:nvSpPr>
          <p:cNvPr id="6" name="Footer Placeholder 5">
            <a:extLst>
              <a:ext uri="{FF2B5EF4-FFF2-40B4-BE49-F238E27FC236}">
                <a16:creationId xmlns:a16="http://schemas.microsoft.com/office/drawing/2014/main" id="{AEA05E60-B19A-72DF-CC80-8FAEF73C1E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A23F2E-5C5D-9A43-1B52-5349EF950B6D}"/>
              </a:ext>
            </a:extLst>
          </p:cNvPr>
          <p:cNvSpPr>
            <a:spLocks noGrp="1"/>
          </p:cNvSpPr>
          <p:nvPr>
            <p:ph type="sldNum" sz="quarter" idx="12"/>
          </p:nvPr>
        </p:nvSpPr>
        <p:spPr/>
        <p:txBody>
          <a:bodyPr/>
          <a:lstStyle/>
          <a:p>
            <a:fld id="{EB6AEA1B-4A33-4244-B1FA-C277354E00F5}" type="slidenum">
              <a:rPr lang="en-US" smtClean="0"/>
              <a:t>‹#›</a:t>
            </a:fld>
            <a:endParaRPr lang="en-US"/>
          </a:p>
        </p:txBody>
      </p:sp>
    </p:spTree>
    <p:extLst>
      <p:ext uri="{BB962C8B-B14F-4D97-AF65-F5344CB8AC3E}">
        <p14:creationId xmlns:p14="http://schemas.microsoft.com/office/powerpoint/2010/main" val="3071991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61B48D-A4D1-43DD-9054-556B816AE8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B1CF5F-BB9C-8AB7-E4AF-7D30F3632F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E0592A-DEF2-A01E-0791-02E6F5BA72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611CF6-33DF-4F67-893F-EDE6227AB153}" type="datetimeFigureOut">
              <a:rPr lang="en-US" smtClean="0"/>
              <a:t>3/5/2025</a:t>
            </a:fld>
            <a:endParaRPr lang="en-US"/>
          </a:p>
        </p:txBody>
      </p:sp>
      <p:sp>
        <p:nvSpPr>
          <p:cNvPr id="5" name="Footer Placeholder 4">
            <a:extLst>
              <a:ext uri="{FF2B5EF4-FFF2-40B4-BE49-F238E27FC236}">
                <a16:creationId xmlns:a16="http://schemas.microsoft.com/office/drawing/2014/main" id="{655960D2-0E2E-BF07-F907-063E387C1E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E59BD43-264A-C5BF-FD82-0AA75670F6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B6AEA1B-4A33-4244-B1FA-C277354E00F5}" type="slidenum">
              <a:rPr lang="en-US" smtClean="0"/>
              <a:t>‹#›</a:t>
            </a:fld>
            <a:endParaRPr lang="en-US"/>
          </a:p>
        </p:txBody>
      </p:sp>
    </p:spTree>
    <p:extLst>
      <p:ext uri="{BB962C8B-B14F-4D97-AF65-F5344CB8AC3E}">
        <p14:creationId xmlns:p14="http://schemas.microsoft.com/office/powerpoint/2010/main" val="1636094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642771" y="643467"/>
            <a:ext cx="4620584" cy="3750113"/>
          </a:xfrm>
        </p:spPr>
        <p:txBody>
          <a:bodyPr>
            <a:normAutofit/>
          </a:bodyPr>
          <a:lstStyle/>
          <a:p>
            <a:pPr algn="l"/>
            <a:r>
              <a:rPr lang="en-US" b="1" i="1" dirty="0">
                <a:solidFill>
                  <a:schemeClr val="bg2">
                    <a:lumMod val="50000"/>
                  </a:schemeClr>
                </a:solidFill>
                <a:latin typeface="Gotham book"/>
              </a:rPr>
              <a:t>Unit 4:</a:t>
            </a:r>
            <a:br>
              <a:rPr lang="en-US" b="1" i="1" dirty="0">
                <a:latin typeface="Gotham book"/>
              </a:rPr>
            </a:br>
            <a:r>
              <a:rPr lang="en-US" b="1" i="1" dirty="0">
                <a:latin typeface="Gotham book"/>
              </a:rPr>
              <a:t>Mexican National Era</a:t>
            </a: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606021" y="4911221"/>
            <a:ext cx="4620584" cy="1141957"/>
          </a:xfrm>
        </p:spPr>
        <p:txBody>
          <a:bodyPr>
            <a:normAutofit/>
          </a:bodyPr>
          <a:lstStyle/>
          <a:p>
            <a:pPr algn="l"/>
            <a:r>
              <a:rPr lang="en-US" sz="3200" b="1" i="1" dirty="0">
                <a:solidFill>
                  <a:schemeClr val="bg2">
                    <a:lumMod val="50000"/>
                  </a:schemeClr>
                </a:solidFill>
                <a:latin typeface="Gotham book"/>
              </a:rPr>
              <a:t>Lesson 10:  </a:t>
            </a:r>
          </a:p>
          <a:p>
            <a:pPr algn="l"/>
            <a:r>
              <a:rPr lang="en-US" sz="3200" b="1" i="1" dirty="0">
                <a:latin typeface="Gotham book"/>
              </a:rPr>
              <a:t>The Bigger Picture</a:t>
            </a:r>
          </a:p>
        </p:txBody>
      </p:sp>
      <p:pic>
        <p:nvPicPr>
          <p:cNvPr id="9" name="Picture 8" descr="A photograph of the front page of the old newspaper the &quot;Telegraph, and Texas Register&quot; from Wednesday, December 2, 1835.">
            <a:extLst>
              <a:ext uri="{FF2B5EF4-FFF2-40B4-BE49-F238E27FC236}">
                <a16:creationId xmlns:a16="http://schemas.microsoft.com/office/drawing/2014/main" id="{290830E9-C041-CA94-993E-421AE4EB4618}"/>
              </a:ext>
            </a:extLst>
          </p:cNvPr>
          <p:cNvPicPr>
            <a:picLocks noChangeAspect="1"/>
          </p:cNvPicPr>
          <p:nvPr/>
        </p:nvPicPr>
        <p:blipFill>
          <a:blip r:embed="rId4"/>
          <a:stretch>
            <a:fillRect/>
          </a:stretch>
        </p:blipFill>
        <p:spPr>
          <a:xfrm>
            <a:off x="6632764" y="403440"/>
            <a:ext cx="4462700" cy="6051120"/>
          </a:xfrm>
          <a:prstGeom prst="rect">
            <a:avLst/>
          </a:prstGeom>
        </p:spPr>
      </p:pic>
    </p:spTree>
    <p:extLst>
      <p:ext uri="{BB962C8B-B14F-4D97-AF65-F5344CB8AC3E}">
        <p14:creationId xmlns:p14="http://schemas.microsoft.com/office/powerpoint/2010/main" val="2126282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6928134E-5B29-DCC0-24BF-B1DE579DFD79}"/>
              </a:ext>
            </a:extLst>
          </p:cNvPr>
          <p:cNvSpPr txBox="1">
            <a:spLocks noGrp="1"/>
          </p:cNvSpPr>
          <p:nvPr>
            <p:ph type="title" idx="4294967295"/>
          </p:nvPr>
        </p:nvSpPr>
        <p:spPr>
          <a:xfrm>
            <a:off x="1685775" y="-39979"/>
            <a:ext cx="10285536" cy="15834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Warm-up</a:t>
            </a:r>
            <a:b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br>
            <a:r>
              <a:rPr kumimoji="0" lang="en-US" sz="4400" b="0" i="0" u="none" strike="noStrike" kern="1200" cap="none" spc="0" normalizeH="0" baseline="0" noProof="0" dirty="0">
                <a:ln>
                  <a:noFill/>
                </a:ln>
                <a:solidFill>
                  <a:schemeClr val="tx1"/>
                </a:solidFill>
                <a:effectLst/>
                <a:uLnTx/>
                <a:uFillTx/>
                <a:latin typeface="Gotham Medium"/>
                <a:ea typeface="+mj-ea"/>
                <a:cs typeface="+mj-cs"/>
              </a:rPr>
              <a:t>Follow the directions to complete your warm-up</a:t>
            </a:r>
          </a:p>
        </p:txBody>
      </p:sp>
      <p:sp>
        <p:nvSpPr>
          <p:cNvPr id="3" name="TextBox 2">
            <a:extLst>
              <a:ext uri="{FF2B5EF4-FFF2-40B4-BE49-F238E27FC236}">
                <a16:creationId xmlns:a16="http://schemas.microsoft.com/office/drawing/2014/main" id="{E8E2968C-C5D5-4B97-5E5D-7FB9E54490D7}"/>
              </a:ext>
            </a:extLst>
          </p:cNvPr>
          <p:cNvSpPr txBox="1"/>
          <p:nvPr/>
        </p:nvSpPr>
        <p:spPr>
          <a:xfrm>
            <a:off x="2928257" y="1810464"/>
            <a:ext cx="5606142" cy="4647426"/>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Gotham book"/>
              </a:rPr>
              <a:t>Think about the scenario presented in the warm-up.</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C00000"/>
              </a:solidFill>
              <a:effectLst/>
              <a:uLnTx/>
              <a:uFillTx/>
              <a:latin typeface="Gotham book"/>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Gotham book"/>
              </a:rPr>
              <a:t>Circle or highlight the headlines you would expect to see in a Texas newspaper at the time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C00000"/>
              </a:solidFill>
              <a:effectLst/>
              <a:uLnTx/>
              <a:uFillTx/>
              <a:latin typeface="Gotham book"/>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B050"/>
                </a:solidFill>
                <a:effectLst/>
                <a:uLnTx/>
                <a:uFillTx/>
                <a:latin typeface="Gotham book"/>
              </a:rPr>
              <a:t>Discuss with a partner  </a:t>
            </a:r>
          </a:p>
        </p:txBody>
      </p:sp>
      <p:pic>
        <p:nvPicPr>
          <p:cNvPr id="4" name="Graphic 3">
            <a:extLst>
              <a:ext uri="{FF2B5EF4-FFF2-40B4-BE49-F238E27FC236}">
                <a16:creationId xmlns:a16="http://schemas.microsoft.com/office/drawing/2014/main" id="{750CDD99-B67C-BBA3-7975-773EC268BE1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58177" y="1810464"/>
            <a:ext cx="1071092" cy="1071092"/>
          </a:xfrm>
          <a:prstGeom prst="rect">
            <a:avLst/>
          </a:prstGeom>
        </p:spPr>
      </p:pic>
      <p:pic>
        <p:nvPicPr>
          <p:cNvPr id="5" name="Graphic 4">
            <a:extLst>
              <a:ext uri="{FF2B5EF4-FFF2-40B4-BE49-F238E27FC236}">
                <a16:creationId xmlns:a16="http://schemas.microsoft.com/office/drawing/2014/main" id="{8E8EC4F0-7C1B-54F6-19D3-08328E7B144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58177" y="3513548"/>
            <a:ext cx="925793" cy="925793"/>
          </a:xfrm>
          <a:prstGeom prst="rect">
            <a:avLst/>
          </a:prstGeom>
        </p:spPr>
      </p:pic>
      <p:pic>
        <p:nvPicPr>
          <p:cNvPr id="6" name="Graphic 5">
            <a:extLst>
              <a:ext uri="{FF2B5EF4-FFF2-40B4-BE49-F238E27FC236}">
                <a16:creationId xmlns:a16="http://schemas.microsoft.com/office/drawing/2014/main" id="{CFB386D3-B24B-2062-ABCF-ED4C275BF47E}"/>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58177" y="5274838"/>
            <a:ext cx="970080" cy="970080"/>
          </a:xfrm>
          <a:prstGeom prst="rect">
            <a:avLst/>
          </a:prstGeom>
        </p:spPr>
      </p:pic>
    </p:spTree>
    <p:extLst>
      <p:ext uri="{BB962C8B-B14F-4D97-AF65-F5344CB8AC3E}">
        <p14:creationId xmlns:p14="http://schemas.microsoft.com/office/powerpoint/2010/main" val="3894061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E84FF13F-930D-E61A-A70E-836A0CE120AE}"/>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F818E05C-6332-3810-C7FF-C2E4B4612CF7}"/>
              </a:ext>
            </a:extLst>
          </p:cNvPr>
          <p:cNvSpPr txBox="1">
            <a:spLocks noGrp="1"/>
          </p:cNvSpPr>
          <p:nvPr>
            <p:ph type="title" idx="4294967295"/>
          </p:nvPr>
        </p:nvSpPr>
        <p:spPr>
          <a:xfrm>
            <a:off x="1680707" y="133433"/>
            <a:ext cx="8405949"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300" b="0" i="0" u="none" strike="noStrike" kern="1200" cap="none" spc="0" normalizeH="0" baseline="0" noProof="0" dirty="0">
                <a:ln>
                  <a:noFill/>
                </a:ln>
                <a:solidFill>
                  <a:schemeClr val="bg1"/>
                </a:solidFill>
                <a:effectLst/>
                <a:uLnTx/>
                <a:uFillTx/>
                <a:latin typeface="Gotham Medium"/>
                <a:ea typeface="+mj-ea"/>
                <a:cs typeface="+mj-cs"/>
              </a:rPr>
              <a:t>Share with the class</a:t>
            </a:r>
            <a:endParaRPr kumimoji="0" lang="en-US" sz="28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20817380-77CE-5137-18BE-264D6832C4E4}"/>
              </a:ext>
            </a:extLst>
          </p:cNvPr>
          <p:cNvSpPr/>
          <p:nvPr/>
        </p:nvSpPr>
        <p:spPr>
          <a:xfrm>
            <a:off x="2710811" y="1959430"/>
            <a:ext cx="8523513" cy="2612570"/>
          </a:xfrm>
          <a:prstGeom prst="wedgeRoundRectCallout">
            <a:avLst>
              <a:gd name="adj1" fmla="val -62918"/>
              <a:gd name="adj2" fmla="val 32415"/>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1750" algn="l" defTabSz="914400" rtl="0" eaLnBrk="1" fontAlgn="auto" latinLnBrk="0" hangingPunct="1">
              <a:lnSpc>
                <a:spcPct val="110000"/>
              </a:lnSpc>
              <a:spcBef>
                <a:spcPts val="0"/>
              </a:spcBef>
              <a:spcAft>
                <a:spcPts val="60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Aptos" panose="020B0004020202020204" pitchFamily="34" charset="0"/>
                <a:ea typeface="Times New Roman" panose="02020603050405020304" pitchFamily="18" charset="0"/>
                <a:cs typeface="Times New Roman" panose="02020603050405020304" pitchFamily="18" charset="0"/>
              </a:rPr>
              <a:t>One headline I would expect to see in a Texas newspaper in 1835 is “__________________”</a:t>
            </a:r>
          </a:p>
        </p:txBody>
      </p:sp>
      <p:pic>
        <p:nvPicPr>
          <p:cNvPr id="4" name="Graphic 3">
            <a:extLst>
              <a:ext uri="{FF2B5EF4-FFF2-40B4-BE49-F238E27FC236}">
                <a16:creationId xmlns:a16="http://schemas.microsoft.com/office/drawing/2014/main" id="{2BC4ACA1-D343-6981-47D6-2002B261B8E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2347" y="2955225"/>
            <a:ext cx="1370657" cy="1370657"/>
          </a:xfrm>
          <a:prstGeom prst="rect">
            <a:avLst/>
          </a:prstGeom>
        </p:spPr>
      </p:pic>
    </p:spTree>
    <p:extLst>
      <p:ext uri="{BB962C8B-B14F-4D97-AF65-F5344CB8AC3E}">
        <p14:creationId xmlns:p14="http://schemas.microsoft.com/office/powerpoint/2010/main" val="2219854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D80D5C1-3D5E-4689-2EAF-05D7F1F0032D}"/>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0C417AD0-7956-B912-9233-D27AC389CD80}"/>
              </a:ext>
            </a:extLst>
          </p:cNvPr>
          <p:cNvSpPr txBox="1">
            <a:spLocks noGrp="1"/>
          </p:cNvSpPr>
          <p:nvPr>
            <p:ph type="title" idx="4294967295"/>
          </p:nvPr>
        </p:nvSpPr>
        <p:spPr>
          <a:xfrm>
            <a:off x="2125050" y="1306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Essential Questions</a:t>
            </a:r>
          </a:p>
        </p:txBody>
      </p:sp>
      <p:sp>
        <p:nvSpPr>
          <p:cNvPr id="3" name="TextBox 2">
            <a:extLst>
              <a:ext uri="{FF2B5EF4-FFF2-40B4-BE49-F238E27FC236}">
                <a16:creationId xmlns:a16="http://schemas.microsoft.com/office/drawing/2014/main" id="{4B6F5512-4672-385A-C669-616A4468A7C5}"/>
              </a:ext>
            </a:extLst>
          </p:cNvPr>
          <p:cNvSpPr txBox="1"/>
          <p:nvPr/>
        </p:nvSpPr>
        <p:spPr>
          <a:xfrm>
            <a:off x="762000" y="1828800"/>
            <a:ext cx="10929257" cy="42473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2060"/>
                </a:solidFill>
                <a:effectLst/>
                <a:uLnTx/>
                <a:uFillTx/>
                <a:latin typeface="Calibri" panose="020F0502020204030204"/>
                <a:ea typeface="+mn-ea"/>
                <a:cs typeface="+mn-cs"/>
              </a:rPr>
              <a:t>What role did newspapers play in Austin’s colony? How did one prominent Texas newspaper present information about the overthrow of the federalist government in 1835? </a:t>
            </a:r>
          </a:p>
        </p:txBody>
      </p:sp>
    </p:spTree>
    <p:extLst>
      <p:ext uri="{BB962C8B-B14F-4D97-AF65-F5344CB8AC3E}">
        <p14:creationId xmlns:p14="http://schemas.microsoft.com/office/powerpoint/2010/main" val="1575692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E7B7098-2390-3DD5-30F9-BC8BD8F6F7F5}"/>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1C857AD5-9C22-00C1-59F8-40297C37F889}"/>
              </a:ext>
            </a:extLst>
          </p:cNvPr>
          <p:cNvSpPr txBox="1">
            <a:spLocks noGrp="1"/>
          </p:cNvSpPr>
          <p:nvPr>
            <p:ph type="title" idx="4294967295"/>
          </p:nvPr>
        </p:nvSpPr>
        <p:spPr>
          <a:xfrm>
            <a:off x="1864854" y="13061"/>
            <a:ext cx="8493035" cy="1490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800" b="0" i="0" u="none" strike="noStrike" kern="1200" cap="none" spc="0" normalizeH="0" baseline="0" noProof="0" dirty="0">
                <a:ln>
                  <a:noFill/>
                </a:ln>
                <a:solidFill>
                  <a:schemeClr val="bg1"/>
                </a:solidFill>
                <a:effectLst/>
                <a:uLnTx/>
                <a:uFillTx/>
                <a:latin typeface="Gotham Medium"/>
                <a:ea typeface="+mj-ea"/>
                <a:cs typeface="+mj-cs"/>
              </a:rPr>
              <a:t>In today’s lesson…</a:t>
            </a:r>
          </a:p>
        </p:txBody>
      </p:sp>
      <p:sp>
        <p:nvSpPr>
          <p:cNvPr id="3" name="TextBox 2">
            <a:extLst>
              <a:ext uri="{FF2B5EF4-FFF2-40B4-BE49-F238E27FC236}">
                <a16:creationId xmlns:a16="http://schemas.microsoft.com/office/drawing/2014/main" id="{FE154717-6E1B-3150-9ACC-56DFB207DEE1}"/>
              </a:ext>
            </a:extLst>
          </p:cNvPr>
          <p:cNvSpPr txBox="1"/>
          <p:nvPr/>
        </p:nvSpPr>
        <p:spPr>
          <a:xfrm>
            <a:off x="315687" y="1785257"/>
            <a:ext cx="11462656" cy="4078039"/>
          </a:xfrm>
          <a:prstGeom prst="rect">
            <a:avLst/>
          </a:prstGeom>
          <a:noFill/>
        </p:spPr>
        <p:txBody>
          <a:bodyPr wrap="square" rtlCol="0">
            <a:spAutoFit/>
          </a:bodyPr>
          <a:lstStyle/>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700" b="1" i="1" u="sng" strike="noStrike" kern="1200" cap="none" spc="0" normalizeH="0" baseline="0" noProof="0" dirty="0">
                <a:ln>
                  <a:noFill/>
                </a:ln>
                <a:solidFill>
                  <a:srgbClr val="4472C4">
                    <a:lumMod val="50000"/>
                  </a:srgbClr>
                </a:solidFill>
                <a:effectLst/>
                <a:uLnTx/>
                <a:uFillTx/>
                <a:latin typeface="Calibri" panose="020F0502020204030204"/>
                <a:ea typeface="+mn-ea"/>
                <a:cs typeface="+mn-cs"/>
              </a:rPr>
              <a:t>We will</a:t>
            </a:r>
            <a:r>
              <a:rPr kumimoji="0" lang="en-US" sz="3700" i="1" strike="noStrike" kern="1200" cap="none" spc="0" normalizeH="0" baseline="0" noProof="0" dirty="0">
                <a:ln>
                  <a:noFill/>
                </a:ln>
                <a:solidFill>
                  <a:srgbClr val="4472C4">
                    <a:lumMod val="50000"/>
                  </a:srgbClr>
                </a:solidFill>
                <a:effectLst/>
                <a:uLnTx/>
                <a:uFillTx/>
                <a:latin typeface="Calibri" panose="020F0502020204030204"/>
                <a:ea typeface="+mn-ea"/>
                <a:cs typeface="+mn-cs"/>
              </a:rPr>
              <a:t> examine primary source materials to determine one Texan’s point-of-view about the centralist abolition of the Federal Constitution of 1824.</a:t>
            </a:r>
            <a:endParaRPr kumimoji="0" lang="en-US" sz="3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700" b="1" i="1" u="sng" strike="noStrike" kern="1200" cap="none" spc="0" normalizeH="0" baseline="0" noProof="0" dirty="0">
                <a:ln>
                  <a:noFill/>
                </a:ln>
                <a:solidFill>
                  <a:srgbClr val="C00000"/>
                </a:solidFill>
                <a:effectLst/>
                <a:uLnTx/>
                <a:uFillTx/>
                <a:latin typeface="Calibri" panose="020F0502020204030204"/>
                <a:ea typeface="+mn-ea"/>
                <a:cs typeface="+mn-cs"/>
              </a:rPr>
              <a:t>I will</a:t>
            </a:r>
            <a:r>
              <a:rPr kumimoji="0" lang="en-US" sz="3700" i="1" strike="noStrike" kern="1200" cap="none" spc="0" normalizeH="0" baseline="0" noProof="0" dirty="0">
                <a:ln>
                  <a:noFill/>
                </a:ln>
                <a:solidFill>
                  <a:srgbClr val="C00000"/>
                </a:solidFill>
                <a:effectLst/>
                <a:uLnTx/>
                <a:uFillTx/>
                <a:latin typeface="Calibri" panose="020F0502020204030204"/>
                <a:ea typeface="+mn-ea"/>
                <a:cs typeface="+mn-cs"/>
              </a:rPr>
              <a:t> make inferences and conclusions about how some in Texas viewed the political unrest across Mexico in 1835 according to an article in the Telegraph and Texas Register newspaper. </a:t>
            </a:r>
            <a:endParaRPr kumimoji="0" lang="en-US" sz="37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8437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BE0C5B4-C7F6-BD96-4FC3-51C4AAB1B009}"/>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99535725-B40C-2FBC-BBE8-DA22CA792BD7}"/>
              </a:ext>
            </a:extLst>
          </p:cNvPr>
          <p:cNvSpPr txBox="1">
            <a:spLocks noGrp="1"/>
          </p:cNvSpPr>
          <p:nvPr>
            <p:ph type="title" idx="4294967295"/>
          </p:nvPr>
        </p:nvSpPr>
        <p:spPr>
          <a:xfrm>
            <a:off x="1513114" y="-79956"/>
            <a:ext cx="10678886" cy="9508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Staying Informed as Tension Grew Across Mexico</a:t>
            </a:r>
            <a:endParaRPr kumimoji="0" lang="en-US" sz="3600" b="1"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4" name="Picture 3" descr="A photograph of the printing press exhibit at the San Felipe de Austin historic site. It shows the view from the inside of an old fashioned log cabin. In the middle of the room is a reproduction of an 1800s printing press.  In the foreground is a table holding different items needed to print including type face. In the background an apron hangs on a wall by an open window. ">
            <a:extLst>
              <a:ext uri="{FF2B5EF4-FFF2-40B4-BE49-F238E27FC236}">
                <a16:creationId xmlns:a16="http://schemas.microsoft.com/office/drawing/2014/main" id="{3487F07B-BDC9-0BA6-72D8-E77D34100CA4}"/>
              </a:ext>
            </a:extLst>
          </p:cNvPr>
          <p:cNvPicPr>
            <a:picLocks noChangeAspect="1"/>
          </p:cNvPicPr>
          <p:nvPr/>
        </p:nvPicPr>
        <p:blipFill>
          <a:blip r:embed="rId4"/>
          <a:srcRect r="979" b="656"/>
          <a:stretch/>
        </p:blipFill>
        <p:spPr>
          <a:xfrm>
            <a:off x="3553767" y="870857"/>
            <a:ext cx="6199833" cy="4645316"/>
          </a:xfrm>
          <a:prstGeom prst="rect">
            <a:avLst/>
          </a:prstGeom>
          <a:effectLst>
            <a:outerShdw blurRad="50800" dist="50800" dir="7920000" algn="ctr" rotWithShape="0">
              <a:srgbClr val="000000">
                <a:alpha val="43137"/>
              </a:srgbClr>
            </a:outerShdw>
          </a:effectLst>
        </p:spPr>
      </p:pic>
      <p:sp>
        <p:nvSpPr>
          <p:cNvPr id="5" name="TextBox 4">
            <a:extLst>
              <a:ext uri="{FF2B5EF4-FFF2-40B4-BE49-F238E27FC236}">
                <a16:creationId xmlns:a16="http://schemas.microsoft.com/office/drawing/2014/main" id="{ECCE958F-4A5A-B0E6-13BC-2290DA85F009}"/>
              </a:ext>
            </a:extLst>
          </p:cNvPr>
          <p:cNvSpPr txBox="1"/>
          <p:nvPr/>
        </p:nvSpPr>
        <p:spPr>
          <a:xfrm>
            <a:off x="1839685" y="5572456"/>
            <a:ext cx="9818914" cy="830997"/>
          </a:xfrm>
          <a:prstGeom prst="rect">
            <a:avLst/>
          </a:prstGeom>
          <a:noFill/>
        </p:spPr>
        <p:txBody>
          <a:bodyPr wrap="square" rtlCol="0">
            <a:spAutoFit/>
          </a:bodyPr>
          <a:lstStyle/>
          <a:p>
            <a:pPr algn="ctr"/>
            <a:r>
              <a:rPr lang="en-US" sz="2400" i="1" dirty="0">
                <a:latin typeface="Gotham book"/>
              </a:rPr>
              <a:t>The San Felipe de Austin historic site printing press exhibit</a:t>
            </a:r>
          </a:p>
          <a:p>
            <a:pPr algn="ctr"/>
            <a:r>
              <a:rPr lang="en-US" sz="2400" i="1" dirty="0">
                <a:latin typeface="Gotham book"/>
              </a:rPr>
              <a:t>The Texas Historical Commission</a:t>
            </a:r>
          </a:p>
        </p:txBody>
      </p:sp>
    </p:spTree>
    <p:extLst>
      <p:ext uri="{BB962C8B-B14F-4D97-AF65-F5344CB8AC3E}">
        <p14:creationId xmlns:p14="http://schemas.microsoft.com/office/powerpoint/2010/main" val="711630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B5B5F6C-19EA-CF01-8893-7FAAB67E693D}"/>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389AB68C-4D42-0C24-33AC-A8D6BC1BB3FA}"/>
              </a:ext>
            </a:extLst>
          </p:cNvPr>
          <p:cNvSpPr txBox="1">
            <a:spLocks noGrp="1"/>
          </p:cNvSpPr>
          <p:nvPr>
            <p:ph type="title" idx="4294967295"/>
          </p:nvPr>
        </p:nvSpPr>
        <p:spPr>
          <a:xfrm>
            <a:off x="1447800" y="203072"/>
            <a:ext cx="4844143" cy="226798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chemeClr val="tx1">
                    <a:lumMod val="85000"/>
                    <a:lumOff val="15000"/>
                  </a:schemeClr>
                </a:solidFill>
                <a:effectLst/>
                <a:uLnTx/>
                <a:uFillTx/>
                <a:latin typeface="Gotham Medium"/>
                <a:ea typeface="+mj-ea"/>
                <a:cs typeface="+mj-cs"/>
              </a:rPr>
              <a:t>The Centralist Takeover &amp; its Consequences</a:t>
            </a:r>
            <a:endParaRPr kumimoji="0" lang="en-US" sz="4400" b="0" i="0" u="none" strike="noStrike" kern="1200" cap="none" spc="0" normalizeH="0" baseline="0" noProof="0" dirty="0">
              <a:ln>
                <a:noFill/>
              </a:ln>
              <a:solidFill>
                <a:schemeClr val="tx1">
                  <a:lumMod val="85000"/>
                  <a:lumOff val="15000"/>
                </a:schemeClr>
              </a:solidFill>
              <a:effectLst/>
              <a:uLnTx/>
              <a:uFillTx/>
              <a:latin typeface="Gotham Medium"/>
              <a:ea typeface="+mj-ea"/>
              <a:cs typeface="+mj-cs"/>
            </a:endParaRPr>
          </a:p>
        </p:txBody>
      </p:sp>
      <p:sp>
        <p:nvSpPr>
          <p:cNvPr id="4" name="TextBox 3">
            <a:extLst>
              <a:ext uri="{FF2B5EF4-FFF2-40B4-BE49-F238E27FC236}">
                <a16:creationId xmlns:a16="http://schemas.microsoft.com/office/drawing/2014/main" id="{07B028C7-4698-F3AE-06E6-1FE534414067}"/>
              </a:ext>
            </a:extLst>
          </p:cNvPr>
          <p:cNvSpPr txBox="1"/>
          <p:nvPr/>
        </p:nvSpPr>
        <p:spPr>
          <a:xfrm>
            <a:off x="1866900" y="3977475"/>
            <a:ext cx="4005944" cy="2031325"/>
          </a:xfrm>
          <a:prstGeom prst="rect">
            <a:avLst/>
          </a:prstGeom>
          <a:noFill/>
        </p:spPr>
        <p:txBody>
          <a:bodyPr wrap="square" rtlCol="0">
            <a:spAutoFit/>
          </a:bodyPr>
          <a:lstStyle/>
          <a:p>
            <a:r>
              <a:rPr lang="en-US" sz="2800" i="1" dirty="0">
                <a:solidFill>
                  <a:srgbClr val="757575"/>
                </a:solidFill>
                <a:latin typeface="Gotham book"/>
              </a:rPr>
              <a:t>A h</a:t>
            </a:r>
            <a:r>
              <a:rPr lang="en-US" sz="2800" b="0" i="1" dirty="0">
                <a:solidFill>
                  <a:srgbClr val="757575"/>
                </a:solidFill>
                <a:effectLst/>
                <a:latin typeface="Gotham book"/>
              </a:rPr>
              <a:t>and-colored picture of Santa Anna in 1836 on horseback. </a:t>
            </a:r>
          </a:p>
          <a:p>
            <a:pPr algn="ctr"/>
            <a:endParaRPr lang="en-US" sz="1400" b="0" i="1" dirty="0">
              <a:solidFill>
                <a:srgbClr val="757575"/>
              </a:solidFill>
              <a:effectLst/>
              <a:latin typeface="Gotham book"/>
            </a:endParaRPr>
          </a:p>
          <a:p>
            <a:pPr algn="ctr"/>
            <a:r>
              <a:rPr lang="en-US" sz="2800" i="1" dirty="0">
                <a:solidFill>
                  <a:srgbClr val="757575"/>
                </a:solidFill>
                <a:latin typeface="Gotham book"/>
              </a:rPr>
              <a:t>The Portal to Texas History</a:t>
            </a:r>
            <a:endParaRPr lang="en-US" sz="2800" i="1" dirty="0">
              <a:latin typeface="Gotham book"/>
            </a:endParaRPr>
          </a:p>
        </p:txBody>
      </p:sp>
      <p:pic>
        <p:nvPicPr>
          <p:cNvPr id="3" name="Picture 2" descr="A painting of Santa Anna in military uniform riding a horse.">
            <a:extLst>
              <a:ext uri="{FF2B5EF4-FFF2-40B4-BE49-F238E27FC236}">
                <a16:creationId xmlns:a16="http://schemas.microsoft.com/office/drawing/2014/main" id="{95C97428-5572-D514-BCF6-D1DA8D0F1390}"/>
              </a:ext>
            </a:extLst>
          </p:cNvPr>
          <p:cNvPicPr>
            <a:picLocks noChangeAspect="1"/>
          </p:cNvPicPr>
          <p:nvPr/>
        </p:nvPicPr>
        <p:blipFill>
          <a:blip r:embed="rId4"/>
          <a:stretch>
            <a:fillRect/>
          </a:stretch>
        </p:blipFill>
        <p:spPr>
          <a:xfrm>
            <a:off x="6291943" y="297714"/>
            <a:ext cx="5638801" cy="5967088"/>
          </a:xfrm>
          <a:prstGeom prst="rect">
            <a:avLst/>
          </a:prstGeom>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3868107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AEAECDF-5686-E79F-A564-D86908D2FE3A}"/>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D787C2CD-7002-7D83-D257-610AA8CFC934}"/>
              </a:ext>
            </a:extLst>
          </p:cNvPr>
          <p:cNvSpPr txBox="1">
            <a:spLocks noGrp="1"/>
          </p:cNvSpPr>
          <p:nvPr>
            <p:ph type="title" idx="4294967295"/>
          </p:nvPr>
        </p:nvSpPr>
        <p:spPr>
          <a:xfrm>
            <a:off x="1685774" y="-39979"/>
            <a:ext cx="10506225" cy="15834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Exit Ticket</a:t>
            </a:r>
            <a:b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br>
            <a:r>
              <a:rPr kumimoji="0" lang="en-US" sz="4400" b="0" i="0" u="none" strike="noStrike" kern="1200" cap="none" spc="0" normalizeH="0" baseline="0" noProof="0" dirty="0">
                <a:ln>
                  <a:noFill/>
                </a:ln>
                <a:solidFill>
                  <a:schemeClr val="tx1"/>
                </a:solidFill>
                <a:effectLst/>
                <a:uLnTx/>
                <a:uFillTx/>
                <a:latin typeface="Gotham Medium"/>
                <a:ea typeface="+mj-ea"/>
                <a:cs typeface="+mj-cs"/>
              </a:rPr>
              <a:t>Follow the directions to complete your Exit Ticket</a:t>
            </a:r>
          </a:p>
        </p:txBody>
      </p:sp>
      <p:sp>
        <p:nvSpPr>
          <p:cNvPr id="3" name="TextBox 2">
            <a:extLst>
              <a:ext uri="{FF2B5EF4-FFF2-40B4-BE49-F238E27FC236}">
                <a16:creationId xmlns:a16="http://schemas.microsoft.com/office/drawing/2014/main" id="{FDB8DBDF-899A-2832-350F-A8F700498148}"/>
              </a:ext>
            </a:extLst>
          </p:cNvPr>
          <p:cNvSpPr txBox="1"/>
          <p:nvPr/>
        </p:nvSpPr>
        <p:spPr>
          <a:xfrm>
            <a:off x="2928257" y="1810464"/>
            <a:ext cx="5606142" cy="447814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Gotham book"/>
              </a:rPr>
              <a:t>Consider what we have learned so far in the Mexican National</a:t>
            </a:r>
            <a:r>
              <a:rPr lang="en-US" sz="3600" dirty="0">
                <a:solidFill>
                  <a:srgbClr val="002060"/>
                </a:solidFill>
                <a:latin typeface="Gotham book"/>
              </a:rPr>
              <a:t> Era.</a:t>
            </a:r>
            <a:endParaRPr kumimoji="0" lang="en-US" sz="3600" b="0" i="0" u="none" strike="noStrike" kern="1200" cap="none" spc="0" normalizeH="0" baseline="0" noProof="0" dirty="0">
              <a:ln>
                <a:noFill/>
              </a:ln>
              <a:solidFill>
                <a:srgbClr val="002060"/>
              </a:solidFill>
              <a:effectLst/>
              <a:uLnTx/>
              <a:uFillTx/>
              <a:latin typeface="Gotham book"/>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C00000"/>
              </a:solidFill>
              <a:effectLst/>
              <a:uLnTx/>
              <a:uFillTx/>
              <a:latin typeface="Gotham book"/>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Gotham book"/>
              </a:rPr>
              <a:t>How do you predict the people of Texas will respond to the unrest across Mexico?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C00000"/>
              </a:solidFill>
              <a:effectLst/>
              <a:uLnTx/>
              <a:uFillTx/>
              <a:latin typeface="Gotham book"/>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B050"/>
                </a:solidFill>
                <a:effectLst/>
                <a:uLnTx/>
                <a:uFillTx/>
                <a:latin typeface="Gotham book"/>
              </a:rPr>
              <a:t>Discuss with a partner  </a:t>
            </a:r>
          </a:p>
        </p:txBody>
      </p:sp>
      <p:pic>
        <p:nvPicPr>
          <p:cNvPr id="4" name="Graphic 3">
            <a:extLst>
              <a:ext uri="{FF2B5EF4-FFF2-40B4-BE49-F238E27FC236}">
                <a16:creationId xmlns:a16="http://schemas.microsoft.com/office/drawing/2014/main" id="{7B2DD935-0B00-D1CA-4CC4-AD8FEB33881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58177" y="1810464"/>
            <a:ext cx="1071092" cy="1071092"/>
          </a:xfrm>
          <a:prstGeom prst="rect">
            <a:avLst/>
          </a:prstGeom>
        </p:spPr>
      </p:pic>
      <p:pic>
        <p:nvPicPr>
          <p:cNvPr id="5" name="Graphic 4">
            <a:extLst>
              <a:ext uri="{FF2B5EF4-FFF2-40B4-BE49-F238E27FC236}">
                <a16:creationId xmlns:a16="http://schemas.microsoft.com/office/drawing/2014/main" id="{0F0F9F6A-598D-0D0E-61D0-FCFCD8FE9C4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58177" y="3513548"/>
            <a:ext cx="925793" cy="925793"/>
          </a:xfrm>
          <a:prstGeom prst="rect">
            <a:avLst/>
          </a:prstGeom>
        </p:spPr>
      </p:pic>
      <p:pic>
        <p:nvPicPr>
          <p:cNvPr id="6" name="Graphic 5">
            <a:extLst>
              <a:ext uri="{FF2B5EF4-FFF2-40B4-BE49-F238E27FC236}">
                <a16:creationId xmlns:a16="http://schemas.microsoft.com/office/drawing/2014/main" id="{BF332E84-37A7-D386-192E-A35DFED0B5B2}"/>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58177" y="5274838"/>
            <a:ext cx="970080" cy="970080"/>
          </a:xfrm>
          <a:prstGeom prst="rect">
            <a:avLst/>
          </a:prstGeom>
        </p:spPr>
      </p:pic>
    </p:spTree>
    <p:extLst>
      <p:ext uri="{BB962C8B-B14F-4D97-AF65-F5344CB8AC3E}">
        <p14:creationId xmlns:p14="http://schemas.microsoft.com/office/powerpoint/2010/main" val="4021516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35208831-FBD1-0F34-ABC9-488995B06557}"/>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E6D1ED3C-6A21-FD9B-3397-2975F13E6199}"/>
              </a:ext>
            </a:extLst>
          </p:cNvPr>
          <p:cNvSpPr txBox="1">
            <a:spLocks noGrp="1"/>
          </p:cNvSpPr>
          <p:nvPr>
            <p:ph type="title" idx="4294967295"/>
          </p:nvPr>
        </p:nvSpPr>
        <p:spPr>
          <a:xfrm>
            <a:off x="1680707" y="133433"/>
            <a:ext cx="8889322"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300" b="0" i="0" u="none" strike="noStrike" kern="1200" cap="none" spc="0" normalizeH="0" baseline="0" noProof="0" dirty="0">
                <a:ln>
                  <a:noFill/>
                </a:ln>
                <a:solidFill>
                  <a:schemeClr val="bg1"/>
                </a:solidFill>
                <a:effectLst/>
                <a:uLnTx/>
                <a:uFillTx/>
                <a:latin typeface="Gotham Medium"/>
                <a:ea typeface="+mj-ea"/>
                <a:cs typeface="+mj-cs"/>
              </a:rPr>
              <a:t>Share with the class </a:t>
            </a:r>
            <a:r>
              <a:rPr kumimoji="0" lang="en-US" sz="7300" b="0" i="0" u="none" strike="noStrike" kern="1200" cap="none" spc="0" normalizeH="0" baseline="0" noProof="0" dirty="0">
                <a:ln>
                  <a:noFill/>
                </a:ln>
                <a:solidFill>
                  <a:schemeClr val="bg2">
                    <a:lumMod val="25000"/>
                  </a:schemeClr>
                </a:solidFill>
                <a:effectLst/>
                <a:uLnTx/>
                <a:uFillTx/>
                <a:latin typeface="Gotham Medium"/>
                <a:ea typeface="+mj-ea"/>
                <a:cs typeface="+mj-cs"/>
              </a:rPr>
              <a:t>2</a:t>
            </a:r>
            <a:endParaRPr kumimoji="0" lang="en-US" sz="2800" b="0" i="0" u="none" strike="noStrike" kern="1200" cap="none" spc="0" normalizeH="0" baseline="0" noProof="0" dirty="0">
              <a:ln>
                <a:noFill/>
              </a:ln>
              <a:solidFill>
                <a:schemeClr val="bg2">
                  <a:lumMod val="25000"/>
                </a:schemeClr>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5EE4B0A2-F419-74B9-F1FB-A7EB4EA7FB03}"/>
              </a:ext>
            </a:extLst>
          </p:cNvPr>
          <p:cNvSpPr/>
          <p:nvPr/>
        </p:nvSpPr>
        <p:spPr>
          <a:xfrm>
            <a:off x="2710811" y="1959430"/>
            <a:ext cx="8523513" cy="2830284"/>
          </a:xfrm>
          <a:prstGeom prst="wedgeRoundRectCallout">
            <a:avLst>
              <a:gd name="adj1" fmla="val -62918"/>
              <a:gd name="adj2" fmla="val 32415"/>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1750" algn="l" defTabSz="914400" rtl="0" eaLnBrk="1" fontAlgn="auto" latinLnBrk="0" hangingPunct="1">
              <a:lnSpc>
                <a:spcPct val="110000"/>
              </a:lnSpc>
              <a:spcBef>
                <a:spcPts val="0"/>
              </a:spcBef>
              <a:spcAft>
                <a:spcPts val="60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Aptos" panose="020B0004020202020204" pitchFamily="34" charset="0"/>
                <a:ea typeface="Times New Roman" panose="02020603050405020304" pitchFamily="18" charset="0"/>
                <a:cs typeface="Times New Roman" panose="02020603050405020304" pitchFamily="18" charset="0"/>
              </a:rPr>
              <a:t>I predict the people of Texas will _________________________ because ____________________</a:t>
            </a:r>
          </a:p>
        </p:txBody>
      </p:sp>
      <p:pic>
        <p:nvPicPr>
          <p:cNvPr id="4" name="Graphic 3">
            <a:extLst>
              <a:ext uri="{FF2B5EF4-FFF2-40B4-BE49-F238E27FC236}">
                <a16:creationId xmlns:a16="http://schemas.microsoft.com/office/drawing/2014/main" id="{A4201B12-AD9D-ED7F-57E3-1167E938820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2347" y="3107625"/>
            <a:ext cx="1370657" cy="1370657"/>
          </a:xfrm>
          <a:prstGeom prst="rect">
            <a:avLst/>
          </a:prstGeom>
        </p:spPr>
      </p:pic>
    </p:spTree>
    <p:extLst>
      <p:ext uri="{BB962C8B-B14F-4D97-AF65-F5344CB8AC3E}">
        <p14:creationId xmlns:p14="http://schemas.microsoft.com/office/powerpoint/2010/main" val="7934803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452</TotalTime>
  <Words>460</Words>
  <Application>Microsoft Office PowerPoint</Application>
  <PresentationFormat>Widescreen</PresentationFormat>
  <Paragraphs>37</Paragraphs>
  <Slides>9</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Aptos</vt:lpstr>
      <vt:lpstr>Aptos Display</vt:lpstr>
      <vt:lpstr>Arial</vt:lpstr>
      <vt:lpstr>Calibri</vt:lpstr>
      <vt:lpstr>Gotham book</vt:lpstr>
      <vt:lpstr>Gotham Medium</vt:lpstr>
      <vt:lpstr>Josefin Sans</vt:lpstr>
      <vt:lpstr>Office Theme</vt:lpstr>
      <vt:lpstr>Unit 4: Mexican National Era</vt:lpstr>
      <vt:lpstr>Warm-up Follow the directions to complete your warm-up</vt:lpstr>
      <vt:lpstr>Share with the class</vt:lpstr>
      <vt:lpstr>Essential Questions</vt:lpstr>
      <vt:lpstr>In today’s lesson…</vt:lpstr>
      <vt:lpstr>Staying Informed as Tension Grew Across Mexico</vt:lpstr>
      <vt:lpstr>The Centralist Takeover &amp; its Consequences</vt:lpstr>
      <vt:lpstr>Exit Ticket Follow the directions to complete your Exit Ticket</vt:lpstr>
      <vt:lpstr>Share with the class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Belden, Dreanna</cp:lastModifiedBy>
  <cp:revision>8</cp:revision>
  <dcterms:created xsi:type="dcterms:W3CDTF">2025-01-24T20:39:59Z</dcterms:created>
  <dcterms:modified xsi:type="dcterms:W3CDTF">2025-03-05T19:49:25Z</dcterms:modified>
</cp:coreProperties>
</file>