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8"/>
  </p:notesMasterIdLst>
  <p:sldIdLst>
    <p:sldId id="256" r:id="rId4"/>
    <p:sldId id="328" r:id="rId5"/>
    <p:sldId id="310" r:id="rId6"/>
    <p:sldId id="304" r:id="rId7"/>
    <p:sldId id="311" r:id="rId8"/>
    <p:sldId id="312" r:id="rId9"/>
    <p:sldId id="275" r:id="rId10"/>
    <p:sldId id="288" r:id="rId11"/>
    <p:sldId id="313" r:id="rId12"/>
    <p:sldId id="314" r:id="rId13"/>
    <p:sldId id="329" r:id="rId14"/>
    <p:sldId id="315" r:id="rId15"/>
    <p:sldId id="317" r:id="rId16"/>
    <p:sldId id="319" r:id="rId17"/>
    <p:sldId id="316" r:id="rId18"/>
    <p:sldId id="318" r:id="rId19"/>
    <p:sldId id="322" r:id="rId20"/>
    <p:sldId id="320" r:id="rId21"/>
    <p:sldId id="321" r:id="rId22"/>
    <p:sldId id="323" r:id="rId23"/>
    <p:sldId id="324" r:id="rId24"/>
    <p:sldId id="327" r:id="rId25"/>
    <p:sldId id="325" r:id="rId26"/>
    <p:sldId id="32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0" d="100"/>
          <a:sy n="50" d="100"/>
        </p:scale>
        <p:origin x="40"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DEF97F-2D69-439B-9345-C2BD37B773A8}" type="datetimeFigureOut">
              <a:rPr lang="en-US" smtClean="0"/>
              <a:t>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EC6B95-C810-458B-B7E9-0AF9E29C469F}" type="slidenum">
              <a:rPr lang="en-US" smtClean="0"/>
              <a:t>‹#›</a:t>
            </a:fld>
            <a:endParaRPr lang="en-US"/>
          </a:p>
        </p:txBody>
      </p:sp>
    </p:spTree>
    <p:extLst>
      <p:ext uri="{BB962C8B-B14F-4D97-AF65-F5344CB8AC3E}">
        <p14:creationId xmlns:p14="http://schemas.microsoft.com/office/powerpoint/2010/main" val="1472589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texashistory.unt.edu/ark:/67531/metapth31277/"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en:GNU_Free_Documentation_License" TargetMode="External"/><Relationship Id="rId7" Type="http://schemas.openxmlformats.org/officeDocument/2006/relationships/hyperlink" Target="https://creativecommons.org/licenses/by-sa/3.0/deed.en"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en.wikipedia.org/wiki/en:Creative_Commons" TargetMode="External"/><Relationship Id="rId5" Type="http://schemas.openxmlformats.org/officeDocument/2006/relationships/hyperlink" Target="https://commons.wikimedia.org/wiki/Commons:GNU_Free_Documentation_License,_version_1.2" TargetMode="External"/><Relationship Id="rId4" Type="http://schemas.openxmlformats.org/officeDocument/2006/relationships/hyperlink" Target="https://en.wikipedia.org/wiki/en:Free_Software_Foundation"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loc.gov/item/00652640/"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museum.mfah.org/objects/110006/portrait-of-moses-austin-17611821"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exashistory.unt.edu/ark:/67531/metapth11276/"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igitalcollections.smu.edu/digital/collection/mex/search/searchterm/Lehnert%2C%20Pierre%20Frederic%2C%201811-/field/creato/mode/exact/conn/and"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loc.gov/pictures/item/2021651297/"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texashistory.unt.edu/ark:/67531/metapth231564/"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texashistory.unt.edu/ark:/67531/metapth298324/"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757575"/>
                </a:solidFill>
                <a:effectLst/>
                <a:latin typeface="Josefin Sans" pitchFamily="2" charset="0"/>
              </a:rPr>
              <a:t>"Map of Texas with parts of the Adjoining States. Compiled by Stephen F. Austin.", map, Date Unknown; (</a:t>
            </a:r>
            <a:r>
              <a:rPr lang="en-US" b="0" i="0" u="none" strike="noStrike" dirty="0">
                <a:solidFill>
                  <a:srgbClr val="0277BD"/>
                </a:solidFill>
                <a:effectLst/>
                <a:latin typeface="Josefin Sans" pitchFamily="2" charset="0"/>
                <a:hlinkClick r:id="rId3"/>
              </a:rPr>
              <a:t>https://texashistory.unt.edu/ark:/67531/metapth31277/</a:t>
            </a:r>
            <a:r>
              <a:rPr lang="en-US" b="0" i="0" dirty="0">
                <a:solidFill>
                  <a:srgbClr val="757575"/>
                </a:solidFill>
                <a:effectLst/>
                <a:latin typeface="Josefin Sans" pitchFamily="2" charset="0"/>
              </a:rPr>
              <a:t>: accessed December 19, 2024), University of North Texas Libraries, The Portal to Texas History, </a:t>
            </a:r>
            <a:r>
              <a:rPr lang="en-US" b="0" i="0" u="none" strike="noStrike" dirty="0">
                <a:solidFill>
                  <a:srgbClr val="0277BD"/>
                </a:solidFill>
                <a:effectLst/>
                <a:latin typeface="Josefin Sans" pitchFamily="2" charset="0"/>
                <a:hlinkClick r:id="rId4"/>
              </a:rPr>
              <a:t>https://texashistory.unt.edu</a:t>
            </a:r>
            <a:r>
              <a:rPr lang="en-US" b="0" i="0" dirty="0">
                <a:solidFill>
                  <a:srgbClr val="757575"/>
                </a:solidFill>
                <a:effectLst/>
                <a:latin typeface="Josefin Sans" pitchFamily="2" charset="0"/>
              </a:rPr>
              <a:t>; crediting Star of the Republic Museum.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680DF-FBC2-44B2-B7B0-5E8793897D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1918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D4C4B-6CA2-F37E-B1FF-60F56B8372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A7AC05-DEE4-9A9A-02A8-06BD625E6A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C8063C-5687-02FC-C6E0-0C2EAD3E3D7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2"/>
                </a:solidFill>
                <a:effectLst/>
                <a:latin typeface="Arial" panose="020B0604020202020204" pitchFamily="34" charset="0"/>
              </a:rPr>
              <a:t>Map of the states and territories of Mexico as they were from November 24 1824 to 1830. Permission is granted to copy, distribute and/or modify this document under the terms of the </a:t>
            </a:r>
            <a:r>
              <a:rPr lang="en-US" b="1" i="0" u="none" strike="noStrike" dirty="0">
                <a:solidFill>
                  <a:srgbClr val="3366BB"/>
                </a:solidFill>
                <a:effectLst/>
                <a:latin typeface="Arial" panose="020B0604020202020204" pitchFamily="34" charset="0"/>
                <a:hlinkClick r:id="rId3" tooltip="w:en:GNU Free Documentation License"/>
              </a:rPr>
              <a:t>GNU Free Documentation License</a:t>
            </a:r>
            <a:r>
              <a:rPr lang="en-US" b="0" i="0" dirty="0">
                <a:solidFill>
                  <a:srgbClr val="202122"/>
                </a:solidFill>
                <a:effectLst/>
                <a:latin typeface="Arial" panose="020B0604020202020204" pitchFamily="34" charset="0"/>
              </a:rPr>
              <a:t>, Version 1.2 or any later version published by the </a:t>
            </a:r>
            <a:r>
              <a:rPr lang="en-US" b="0" i="0" u="none" strike="noStrike" dirty="0">
                <a:solidFill>
                  <a:srgbClr val="3366BB"/>
                </a:solidFill>
                <a:effectLst/>
                <a:latin typeface="Arial" panose="020B0604020202020204" pitchFamily="34" charset="0"/>
                <a:hlinkClick r:id="rId4" tooltip="w:en:Free Software Foundation"/>
              </a:rPr>
              <a:t>Free Software Foundation</a:t>
            </a:r>
            <a:r>
              <a:rPr lang="en-US" b="0" i="0" dirty="0">
                <a:solidFill>
                  <a:srgbClr val="202122"/>
                </a:solidFill>
                <a:effectLst/>
                <a:latin typeface="Arial" panose="020B0604020202020204" pitchFamily="34" charset="0"/>
              </a:rPr>
              <a:t>; with no Invariant Sections, no Front-Cover Texts, and no Back-Cover Texts. A copy of the license is included in the section entitled </a:t>
            </a:r>
            <a:r>
              <a:rPr lang="en-US" b="0" i="1" u="none" strike="noStrike" dirty="0">
                <a:solidFill>
                  <a:srgbClr val="0645AD"/>
                </a:solidFill>
                <a:effectLst/>
                <a:latin typeface="Arial" panose="020B0604020202020204" pitchFamily="34" charset="0"/>
                <a:hlinkClick r:id="rId5" tooltip="Commons:GNU Free Documentation License, version 1.2"/>
              </a:rPr>
              <a:t>GNU Free Documentation License</a:t>
            </a:r>
            <a:r>
              <a:rPr lang="en-US" b="0" i="0" dirty="0">
                <a:solidFill>
                  <a:srgbClr val="202122"/>
                </a:solidFill>
                <a:effectLst/>
                <a:latin typeface="Arial" panose="020B0604020202020204" pitchFamily="34" charset="0"/>
              </a:rPr>
              <a:t>. This file is licensed under the </a:t>
            </a:r>
            <a:r>
              <a:rPr lang="en-US" b="0" i="0" u="none" strike="noStrike" dirty="0">
                <a:solidFill>
                  <a:srgbClr val="3366BB"/>
                </a:solidFill>
                <a:effectLst/>
                <a:latin typeface="Arial" panose="020B0604020202020204" pitchFamily="34" charset="0"/>
                <a:hlinkClick r:id="rId6" tooltip="w:en:Creative Commons"/>
              </a:rPr>
              <a:t>Creative Commons</a:t>
            </a:r>
            <a:r>
              <a:rPr lang="en-US" b="0" i="0" dirty="0">
                <a:solidFill>
                  <a:srgbClr val="202122"/>
                </a:solidFill>
                <a:effectLst/>
                <a:latin typeface="Arial" panose="020B0604020202020204" pitchFamily="34" charset="0"/>
              </a:rPr>
              <a:t> </a:t>
            </a:r>
            <a:r>
              <a:rPr lang="en-US" b="0" i="0" u="none" strike="noStrike" dirty="0">
                <a:solidFill>
                  <a:srgbClr val="3366BB"/>
                </a:solidFill>
                <a:effectLst/>
                <a:latin typeface="Arial" panose="020B0604020202020204" pitchFamily="34" charset="0"/>
                <a:hlinkClick r:id="rId7" tooltip="creativecommons:by-sa/3.0/deed.en"/>
              </a:rPr>
              <a:t>Attribution-Share Alike 3.0 </a:t>
            </a:r>
            <a:r>
              <a:rPr lang="en-US" b="0" i="0" u="none" strike="noStrike" dirty="0" err="1">
                <a:solidFill>
                  <a:srgbClr val="3366BB"/>
                </a:solidFill>
                <a:effectLst/>
                <a:latin typeface="Arial" panose="020B0604020202020204" pitchFamily="34" charset="0"/>
                <a:hlinkClick r:id="rId7" tooltip="creativecommons:by-sa/3.0/deed.en"/>
              </a:rPr>
              <a:t>Unported</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license.The</a:t>
            </a:r>
            <a:r>
              <a:rPr lang="en-US" b="0" i="0" dirty="0">
                <a:solidFill>
                  <a:srgbClr val="202122"/>
                </a:solidFill>
                <a:effectLst/>
                <a:latin typeface="Arial" panose="020B0604020202020204" pitchFamily="34" charset="0"/>
              </a:rPr>
              <a:t> image has been edited to zoom in on the state of Coahuila y Tejas and the capital of the state has been added to the image.  https://commons.wikimedia.org/wiki/File:Mexico_1824-11-24_to_1830.png </a:t>
            </a:r>
            <a:endParaRPr lang="en-US" dirty="0"/>
          </a:p>
          <a:p>
            <a:endParaRPr lang="en-US" dirty="0"/>
          </a:p>
        </p:txBody>
      </p:sp>
      <p:sp>
        <p:nvSpPr>
          <p:cNvPr id="4" name="Slide Number Placeholder 3">
            <a:extLst>
              <a:ext uri="{FF2B5EF4-FFF2-40B4-BE49-F238E27FC236}">
                <a16:creationId xmlns:a16="http://schemas.microsoft.com/office/drawing/2014/main" id="{5D12CE3D-1B90-39E4-0C0D-1A0C4FE75DB2}"/>
              </a:ext>
            </a:extLst>
          </p:cNvPr>
          <p:cNvSpPr>
            <a:spLocks noGrp="1"/>
          </p:cNvSpPr>
          <p:nvPr>
            <p:ph type="sldNum" sz="quarter" idx="5"/>
          </p:nvPr>
        </p:nvSpPr>
        <p:spPr/>
        <p:txBody>
          <a:bodyPr/>
          <a:lstStyle/>
          <a:p>
            <a:fld id="{E0EC6B95-C810-458B-B7E9-0AF9E29C469F}" type="slidenum">
              <a:rPr lang="en-US" smtClean="0"/>
              <a:t>18</a:t>
            </a:fld>
            <a:endParaRPr lang="en-US"/>
          </a:p>
        </p:txBody>
      </p:sp>
    </p:spTree>
    <p:extLst>
      <p:ext uri="{BB962C8B-B14F-4D97-AF65-F5344CB8AC3E}">
        <p14:creationId xmlns:p14="http://schemas.microsoft.com/office/powerpoint/2010/main" val="3199003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4A065-13CF-2AEA-7A9B-8FB7774F32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9EA2E9-A87D-F6C8-80E0-C1FF8DFFF8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F371E5-6185-C06C-B721-23CC6D623A37}"/>
              </a:ext>
            </a:extLst>
          </p:cNvPr>
          <p:cNvSpPr>
            <a:spLocks noGrp="1"/>
          </p:cNvSpPr>
          <p:nvPr>
            <p:ph type="body" idx="1"/>
          </p:nvPr>
        </p:nvSpPr>
        <p:spPr/>
        <p:txBody>
          <a:bodyPr/>
          <a:lstStyle/>
          <a:p>
            <a:r>
              <a:rPr lang="en-US" sz="1800" b="0" i="0" u="none" strike="noStrike" dirty="0">
                <a:solidFill>
                  <a:srgbClr val="242424"/>
                </a:solidFill>
                <a:effectLst/>
                <a:latin typeface="Arial" panose="020B0604020202020204" pitchFamily="34" charset="0"/>
              </a:rPr>
              <a:t>Berry, Kelley &amp; Chadwick, Publishers. In the domain of King Cotton, near Dallas, Texas. Texas Dallas, ca. 1907. Philadelphia, U.S.A.: Berry, Kelley &amp; Chadwick, publishers. Photograph. </a:t>
            </a:r>
            <a:r>
              <a:rPr lang="en-US" sz="1800" b="0" i="0" u="sng" strike="noStrike" dirty="0">
                <a:solidFill>
                  <a:srgbClr val="1155CC"/>
                </a:solidFill>
                <a:effectLst/>
                <a:latin typeface="Arial" panose="020B0604020202020204" pitchFamily="34" charset="0"/>
                <a:hlinkClick r:id="rId3"/>
              </a:rPr>
              <a:t>https://www.loc.gov/item/00652640</a:t>
            </a:r>
            <a:br>
              <a:rPr lang="en-US" dirty="0"/>
            </a:br>
            <a:endParaRPr lang="en-US" dirty="0"/>
          </a:p>
        </p:txBody>
      </p:sp>
      <p:sp>
        <p:nvSpPr>
          <p:cNvPr id="4" name="Slide Number Placeholder 3">
            <a:extLst>
              <a:ext uri="{FF2B5EF4-FFF2-40B4-BE49-F238E27FC236}">
                <a16:creationId xmlns:a16="http://schemas.microsoft.com/office/drawing/2014/main" id="{99C8651E-EE92-FECE-B136-A909E31A75F0}"/>
              </a:ext>
            </a:extLst>
          </p:cNvPr>
          <p:cNvSpPr>
            <a:spLocks noGrp="1"/>
          </p:cNvSpPr>
          <p:nvPr>
            <p:ph type="sldNum" sz="quarter" idx="5"/>
          </p:nvPr>
        </p:nvSpPr>
        <p:spPr/>
        <p:txBody>
          <a:bodyPr/>
          <a:lstStyle/>
          <a:p>
            <a:fld id="{E0EC6B95-C810-458B-B7E9-0AF9E29C469F}" type="slidenum">
              <a:rPr lang="en-US" smtClean="0"/>
              <a:t>19</a:t>
            </a:fld>
            <a:endParaRPr lang="en-US"/>
          </a:p>
        </p:txBody>
      </p:sp>
    </p:spTree>
    <p:extLst>
      <p:ext uri="{BB962C8B-B14F-4D97-AF65-F5344CB8AC3E}">
        <p14:creationId xmlns:p14="http://schemas.microsoft.com/office/powerpoint/2010/main" val="1977768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C73C6-8AEC-F1C1-5FC5-6B5993ECEB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2F9B26-6C8B-E4BE-3B9B-B174E086AE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72B4AA-4D76-9CEE-C8CD-8E027CDE81CD}"/>
              </a:ext>
            </a:extLst>
          </p:cNvPr>
          <p:cNvSpPr>
            <a:spLocks noGrp="1"/>
          </p:cNvSpPr>
          <p:nvPr>
            <p:ph type="body" idx="1"/>
          </p:nvPr>
        </p:nvSpPr>
        <p:spPr/>
        <p:txBody>
          <a:bodyPr/>
          <a:lstStyle/>
          <a:p>
            <a:r>
              <a:rPr lang="en-US" dirty="0"/>
              <a:t>Texan Farm in Montgomery County. 1843 pencil sketch by William Bollaert. The Newberry Library, Chicago, Vault, Oversize Ayers Art, Bollaert #49 </a:t>
            </a:r>
          </a:p>
        </p:txBody>
      </p:sp>
      <p:sp>
        <p:nvSpPr>
          <p:cNvPr id="4" name="Slide Number Placeholder 3">
            <a:extLst>
              <a:ext uri="{FF2B5EF4-FFF2-40B4-BE49-F238E27FC236}">
                <a16:creationId xmlns:a16="http://schemas.microsoft.com/office/drawing/2014/main" id="{B359D1FB-701C-3F04-E064-1D85D4FC2863}"/>
              </a:ext>
            </a:extLst>
          </p:cNvPr>
          <p:cNvSpPr>
            <a:spLocks noGrp="1"/>
          </p:cNvSpPr>
          <p:nvPr>
            <p:ph type="sldNum" sz="quarter" idx="5"/>
          </p:nvPr>
        </p:nvSpPr>
        <p:spPr/>
        <p:txBody>
          <a:bodyPr/>
          <a:lstStyle/>
          <a:p>
            <a:fld id="{E0EC6B95-C810-458B-B7E9-0AF9E29C469F}" type="slidenum">
              <a:rPr lang="en-US" smtClean="0"/>
              <a:t>21</a:t>
            </a:fld>
            <a:endParaRPr lang="en-US"/>
          </a:p>
        </p:txBody>
      </p:sp>
    </p:spTree>
    <p:extLst>
      <p:ext uri="{BB962C8B-B14F-4D97-AF65-F5344CB8AC3E}">
        <p14:creationId xmlns:p14="http://schemas.microsoft.com/office/powerpoint/2010/main" val="1571225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6A7A7-5F8E-48A6-988D-18E8FA12BE8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38122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err="1">
                <a:solidFill>
                  <a:srgbClr val="000000"/>
                </a:solidFill>
                <a:effectLst/>
                <a:latin typeface="Times New Roman" panose="02020603050405020304" pitchFamily="18" charset="0"/>
              </a:rPr>
              <a:t>Erganian</a:t>
            </a:r>
            <a:r>
              <a:rPr lang="en-US" sz="1800" b="0" i="0" u="none" strike="noStrike" dirty="0">
                <a:solidFill>
                  <a:srgbClr val="000000"/>
                </a:solidFill>
                <a:effectLst/>
                <a:latin typeface="Times New Roman" panose="02020603050405020304" pitchFamily="18" charset="0"/>
              </a:rPr>
              <a:t>, Sarkis.</a:t>
            </a:r>
            <a:r>
              <a:rPr lang="en-US" sz="1800" b="0" i="1" u="none" strike="noStrike" dirty="0">
                <a:solidFill>
                  <a:srgbClr val="000000"/>
                </a:solidFill>
                <a:effectLst/>
                <a:latin typeface="Times New Roman" panose="02020603050405020304" pitchFamily="18" charset="0"/>
              </a:rPr>
              <a:t> Portrait of Moses Austin (1761–1821)</a:t>
            </a:r>
            <a:r>
              <a:rPr lang="en-US" sz="1800" b="0" i="0" u="none" strike="noStrike" dirty="0">
                <a:solidFill>
                  <a:srgbClr val="000000"/>
                </a:solidFill>
                <a:effectLst/>
                <a:latin typeface="Times New Roman" panose="02020603050405020304" pitchFamily="18" charset="0"/>
              </a:rPr>
              <a:t>. ca. 1900-23. Oil on canvas, 28 1/4 × 22 1/4 in. The Museum of Fine Arts Houston. </a:t>
            </a:r>
            <a:r>
              <a:rPr lang="en-US" sz="1800" b="0" i="0" u="sng" strike="noStrike" dirty="0">
                <a:solidFill>
                  <a:srgbClr val="1155CC"/>
                </a:solidFill>
                <a:effectLst/>
                <a:latin typeface="Times New Roman" panose="02020603050405020304" pitchFamily="18" charset="0"/>
                <a:hlinkClick r:id="rId3"/>
              </a:rPr>
              <a:t>https://emuseum.mfah.org/objects/110006/portrait-of-moses-austin-17611821#</a:t>
            </a:r>
            <a:endParaRPr lang="en-US" dirty="0"/>
          </a:p>
        </p:txBody>
      </p:sp>
      <p:sp>
        <p:nvSpPr>
          <p:cNvPr id="4" name="Slide Number Placeholder 3"/>
          <p:cNvSpPr>
            <a:spLocks noGrp="1"/>
          </p:cNvSpPr>
          <p:nvPr>
            <p:ph type="sldNum" sz="quarter" idx="5"/>
          </p:nvPr>
        </p:nvSpPr>
        <p:spPr/>
        <p:txBody>
          <a:bodyPr/>
          <a:lstStyle/>
          <a:p>
            <a:fld id="{E0EC6B95-C810-458B-B7E9-0AF9E29C469F}" type="slidenum">
              <a:rPr lang="en-US" smtClean="0"/>
              <a:t>9</a:t>
            </a:fld>
            <a:endParaRPr lang="en-US"/>
          </a:p>
        </p:txBody>
      </p:sp>
    </p:spTree>
    <p:extLst>
      <p:ext uri="{BB962C8B-B14F-4D97-AF65-F5344CB8AC3E}">
        <p14:creationId xmlns:p14="http://schemas.microsoft.com/office/powerpoint/2010/main" val="561293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BCA25-B910-9C29-1C70-8AEC4A944B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B36037-FE16-8A6E-7CE7-6FA4617F65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4536A6-533F-1530-39E0-39D072E51535}"/>
              </a:ext>
            </a:extLst>
          </p:cNvPr>
          <p:cNvSpPr>
            <a:spLocks noGrp="1"/>
          </p:cNvSpPr>
          <p:nvPr>
            <p:ph type="body" idx="1"/>
          </p:nvPr>
        </p:nvSpPr>
        <p:spPr/>
        <p:txBody>
          <a:bodyPr/>
          <a:lstStyle/>
          <a:p>
            <a:r>
              <a:rPr lang="en-US" sz="1800" b="0" i="1" u="none" strike="noStrike" dirty="0">
                <a:solidFill>
                  <a:srgbClr val="000000"/>
                </a:solidFill>
                <a:effectLst/>
                <a:latin typeface="Times New Roman" panose="02020603050405020304" pitchFamily="18" charset="0"/>
              </a:rPr>
              <a:t>[Engraving of Stephen F. Austin]</a:t>
            </a:r>
            <a:r>
              <a:rPr lang="en-US" sz="1800" b="0" i="0" u="none" strike="noStrike" dirty="0">
                <a:solidFill>
                  <a:srgbClr val="000000"/>
                </a:solidFill>
                <a:effectLst/>
                <a:latin typeface="Times New Roman" panose="02020603050405020304" pitchFamily="18" charset="0"/>
              </a:rPr>
              <a:t>. The background removed. December 16, 1836. Artwork. University of North Texas Libraries, The Portal to Texas History; crediting Palestine Public Library. </a:t>
            </a:r>
            <a:r>
              <a:rPr lang="en-US" sz="1800" b="0" i="0" u="sng" strike="noStrike" dirty="0">
                <a:solidFill>
                  <a:srgbClr val="1155CC"/>
                </a:solidFill>
                <a:effectLst/>
                <a:latin typeface="Times New Roman" panose="02020603050405020304" pitchFamily="18" charset="0"/>
                <a:hlinkClick r:id="rId3"/>
              </a:rPr>
              <a:t>https://texashistory.unt.edu/ark:/67531/metapth11276/</a:t>
            </a:r>
            <a:r>
              <a:rPr lang="en-US" sz="1800" b="0" i="0" u="none" strike="noStrike" dirty="0">
                <a:solidFill>
                  <a:srgbClr val="000000"/>
                </a:solidFill>
                <a:effectLst/>
                <a:latin typeface="Times New Roman" panose="02020603050405020304" pitchFamily="18" charset="0"/>
              </a:rPr>
              <a:t>. </a:t>
            </a:r>
            <a:endParaRPr lang="en-US" dirty="0"/>
          </a:p>
        </p:txBody>
      </p:sp>
      <p:sp>
        <p:nvSpPr>
          <p:cNvPr id="4" name="Slide Number Placeholder 3">
            <a:extLst>
              <a:ext uri="{FF2B5EF4-FFF2-40B4-BE49-F238E27FC236}">
                <a16:creationId xmlns:a16="http://schemas.microsoft.com/office/drawing/2014/main" id="{E948B033-89DD-0DC5-28BB-DA365101B121}"/>
              </a:ext>
            </a:extLst>
          </p:cNvPr>
          <p:cNvSpPr>
            <a:spLocks noGrp="1"/>
          </p:cNvSpPr>
          <p:nvPr>
            <p:ph type="sldNum" sz="quarter" idx="5"/>
          </p:nvPr>
        </p:nvSpPr>
        <p:spPr/>
        <p:txBody>
          <a:bodyPr/>
          <a:lstStyle/>
          <a:p>
            <a:fld id="{E0EC6B95-C810-458B-B7E9-0AF9E29C469F}" type="slidenum">
              <a:rPr lang="en-US" smtClean="0"/>
              <a:t>10</a:t>
            </a:fld>
            <a:endParaRPr lang="en-US"/>
          </a:p>
        </p:txBody>
      </p:sp>
    </p:spTree>
    <p:extLst>
      <p:ext uri="{BB962C8B-B14F-4D97-AF65-F5344CB8AC3E}">
        <p14:creationId xmlns:p14="http://schemas.microsoft.com/office/powerpoint/2010/main" val="1543530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6836B-2923-19FC-C184-BC86356F40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6252D-77C0-8A0F-D88B-0527D77DE0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7848FC-C34C-3A5C-F4E5-D84BAA3F4A36}"/>
              </a:ext>
            </a:extLst>
          </p:cNvPr>
          <p:cNvSpPr>
            <a:spLocks noGrp="1"/>
          </p:cNvSpPr>
          <p:nvPr>
            <p:ph type="body" idx="1"/>
          </p:nvPr>
        </p:nvSpPr>
        <p:spPr/>
        <p:txBody>
          <a:bodyPr/>
          <a:lstStyle/>
          <a:p>
            <a:r>
              <a:rPr lang="en-US" b="0" i="0" dirty="0">
                <a:solidFill>
                  <a:srgbClr val="545454"/>
                </a:solidFill>
                <a:effectLst/>
                <a:latin typeface="Helvetica Neue"/>
              </a:rPr>
              <a:t>Camara de los </a:t>
            </a:r>
            <a:r>
              <a:rPr lang="en-US" b="0" i="0" dirty="0" err="1">
                <a:solidFill>
                  <a:srgbClr val="545454"/>
                </a:solidFill>
                <a:effectLst/>
                <a:latin typeface="Helvetica Neue"/>
              </a:rPr>
              <a:t>Diputados</a:t>
            </a:r>
            <a:r>
              <a:rPr lang="en-US" b="0" i="0" dirty="0">
                <a:solidFill>
                  <a:srgbClr val="545454"/>
                </a:solidFill>
                <a:effectLst/>
                <a:latin typeface="Helvetica Neue"/>
              </a:rPr>
              <a:t>. Album </a:t>
            </a:r>
            <a:r>
              <a:rPr lang="en-US" b="0" i="0" dirty="0" err="1">
                <a:solidFill>
                  <a:srgbClr val="545454"/>
                </a:solidFill>
                <a:effectLst/>
                <a:latin typeface="Helvetica Neue"/>
              </a:rPr>
              <a:t>pintoresco</a:t>
            </a:r>
            <a:r>
              <a:rPr lang="en-US" b="0" i="0" dirty="0">
                <a:solidFill>
                  <a:srgbClr val="545454"/>
                </a:solidFill>
                <a:effectLst/>
                <a:latin typeface="Helvetica Neue"/>
              </a:rPr>
              <a:t>, de la </a:t>
            </a:r>
            <a:r>
              <a:rPr lang="en-US" b="0" i="0" dirty="0" err="1">
                <a:solidFill>
                  <a:srgbClr val="545454"/>
                </a:solidFill>
                <a:effectLst/>
                <a:latin typeface="Helvetica Neue"/>
              </a:rPr>
              <a:t>republica</a:t>
            </a:r>
            <a:r>
              <a:rPr lang="en-US" b="0" i="0" dirty="0">
                <a:solidFill>
                  <a:srgbClr val="545454"/>
                </a:solidFill>
                <a:effectLst/>
                <a:latin typeface="Helvetica Neue"/>
              </a:rPr>
              <a:t> Mexicana. Lehnert, Pierre Frederic. DeGolyer Library, Southern Methodist University. https://digitalcollections.smu.edu/digital/collection/mex/id/626  </a:t>
            </a:r>
            <a:br>
              <a:rPr lang="en-US" b="0" i="0" u="sng" dirty="0">
                <a:solidFill>
                  <a:srgbClr val="CC0035"/>
                </a:solidFill>
                <a:effectLst/>
                <a:latin typeface="Helvetica Neue"/>
                <a:hlinkClick r:id="rId3"/>
              </a:rPr>
            </a:br>
            <a:endParaRPr lang="en-US" dirty="0"/>
          </a:p>
        </p:txBody>
      </p:sp>
      <p:sp>
        <p:nvSpPr>
          <p:cNvPr id="4" name="Slide Number Placeholder 3">
            <a:extLst>
              <a:ext uri="{FF2B5EF4-FFF2-40B4-BE49-F238E27FC236}">
                <a16:creationId xmlns:a16="http://schemas.microsoft.com/office/drawing/2014/main" id="{674F1326-8049-B2ED-7FBC-99EC75C261C3}"/>
              </a:ext>
            </a:extLst>
          </p:cNvPr>
          <p:cNvSpPr>
            <a:spLocks noGrp="1"/>
          </p:cNvSpPr>
          <p:nvPr>
            <p:ph type="sldNum" sz="quarter" idx="5"/>
          </p:nvPr>
        </p:nvSpPr>
        <p:spPr/>
        <p:txBody>
          <a:bodyPr/>
          <a:lstStyle/>
          <a:p>
            <a:fld id="{E0EC6B95-C810-458B-B7E9-0AF9E29C469F}" type="slidenum">
              <a:rPr lang="en-US" smtClean="0"/>
              <a:t>11</a:t>
            </a:fld>
            <a:endParaRPr lang="en-US"/>
          </a:p>
        </p:txBody>
      </p:sp>
    </p:spTree>
    <p:extLst>
      <p:ext uri="{BB962C8B-B14F-4D97-AF65-F5344CB8AC3E}">
        <p14:creationId xmlns:p14="http://schemas.microsoft.com/office/powerpoint/2010/main" val="3090329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EA9CD-CCBE-5294-FA05-DE2B5DA18B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7EF51A-8B14-8360-BA70-C2F42CA32E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06C2D1-797F-8ED1-3E46-D385134EDB57}"/>
              </a:ext>
            </a:extLst>
          </p:cNvPr>
          <p:cNvSpPr>
            <a:spLocks noGrp="1"/>
          </p:cNvSpPr>
          <p:nvPr>
            <p:ph type="body" idx="1"/>
          </p:nvPr>
        </p:nvSpPr>
        <p:spPr/>
        <p:txBody>
          <a:bodyPr/>
          <a:lstStyle/>
          <a:p>
            <a:r>
              <a:rPr lang="en-US" dirty="0"/>
              <a:t>“Connected Map of Austin’s Colony, 1833-1837.” [1892], #1944, Map Collection, Archives and Records Program, Texas General Land Office, Austin</a:t>
            </a:r>
          </a:p>
        </p:txBody>
      </p:sp>
      <p:sp>
        <p:nvSpPr>
          <p:cNvPr id="4" name="Slide Number Placeholder 3">
            <a:extLst>
              <a:ext uri="{FF2B5EF4-FFF2-40B4-BE49-F238E27FC236}">
                <a16:creationId xmlns:a16="http://schemas.microsoft.com/office/drawing/2014/main" id="{61643F8A-33BE-CE41-B6A6-365C4D9922E9}"/>
              </a:ext>
            </a:extLst>
          </p:cNvPr>
          <p:cNvSpPr>
            <a:spLocks noGrp="1"/>
          </p:cNvSpPr>
          <p:nvPr>
            <p:ph type="sldNum" sz="quarter" idx="5"/>
          </p:nvPr>
        </p:nvSpPr>
        <p:spPr/>
        <p:txBody>
          <a:bodyPr/>
          <a:lstStyle/>
          <a:p>
            <a:fld id="{E0EC6B95-C810-458B-B7E9-0AF9E29C469F}" type="slidenum">
              <a:rPr lang="en-US" smtClean="0"/>
              <a:t>12</a:t>
            </a:fld>
            <a:endParaRPr lang="en-US"/>
          </a:p>
        </p:txBody>
      </p:sp>
    </p:spTree>
    <p:extLst>
      <p:ext uri="{BB962C8B-B14F-4D97-AF65-F5344CB8AC3E}">
        <p14:creationId xmlns:p14="http://schemas.microsoft.com/office/powerpoint/2010/main" val="2410001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71C06-6E6D-3366-A731-7E55308118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3FF986-AD85-8168-5CB2-5F199C3850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3E3344-B44C-EE06-346A-2079C2704098}"/>
              </a:ext>
            </a:extLst>
          </p:cNvPr>
          <p:cNvSpPr>
            <a:spLocks noGrp="1"/>
          </p:cNvSpPr>
          <p:nvPr>
            <p:ph type="body" idx="1"/>
          </p:nvPr>
        </p:nvSpPr>
        <p:spPr/>
        <p:txBody>
          <a:bodyPr/>
          <a:lstStyle/>
          <a:p>
            <a:r>
              <a:rPr lang="en-US" sz="1800" b="0" i="1" u="none" strike="noStrike" dirty="0">
                <a:solidFill>
                  <a:srgbClr val="000000"/>
                </a:solidFill>
                <a:effectLst/>
                <a:latin typeface="Times New Roman" panose="02020603050405020304" pitchFamily="18" charset="0"/>
              </a:rPr>
              <a:t>[City of Austin the New Capital of Texas in January 1. 1840]</a:t>
            </a:r>
            <a:r>
              <a:rPr lang="en-US" sz="1800" b="0" i="0" u="none" strike="noStrike" dirty="0">
                <a:solidFill>
                  <a:srgbClr val="000000"/>
                </a:solidFill>
                <a:effectLst/>
                <a:latin typeface="Times New Roman" panose="02020603050405020304" pitchFamily="18" charset="0"/>
              </a:rPr>
              <a:t>. 1840. Lithograph. Library of Congress Prints and Photographs Division. </a:t>
            </a:r>
            <a:r>
              <a:rPr lang="en-US" sz="1800" b="0" i="0" u="sng" strike="noStrike" dirty="0">
                <a:solidFill>
                  <a:srgbClr val="1155CC"/>
                </a:solidFill>
                <a:effectLst/>
                <a:latin typeface="Times New Roman" panose="02020603050405020304" pitchFamily="18" charset="0"/>
                <a:hlinkClick r:id="rId3"/>
              </a:rPr>
              <a:t>https://www.loc.gov/pictures/item/2021651297/</a:t>
            </a:r>
            <a:r>
              <a:rPr lang="en-US" sz="1800" b="0" i="0" u="none" strike="noStrike" dirty="0">
                <a:solidFill>
                  <a:srgbClr val="000000"/>
                </a:solidFill>
                <a:effectLst/>
                <a:latin typeface="Times New Roman" panose="02020603050405020304" pitchFamily="18" charset="0"/>
              </a:rPr>
              <a:t>.</a:t>
            </a:r>
            <a:br>
              <a:rPr lang="en-US" dirty="0"/>
            </a:br>
            <a:endParaRPr lang="en-US" dirty="0"/>
          </a:p>
        </p:txBody>
      </p:sp>
      <p:sp>
        <p:nvSpPr>
          <p:cNvPr id="4" name="Slide Number Placeholder 3">
            <a:extLst>
              <a:ext uri="{FF2B5EF4-FFF2-40B4-BE49-F238E27FC236}">
                <a16:creationId xmlns:a16="http://schemas.microsoft.com/office/drawing/2014/main" id="{9C191BF2-2BA0-498E-4329-B46CA630BAA9}"/>
              </a:ext>
            </a:extLst>
          </p:cNvPr>
          <p:cNvSpPr>
            <a:spLocks noGrp="1"/>
          </p:cNvSpPr>
          <p:nvPr>
            <p:ph type="sldNum" sz="quarter" idx="5"/>
          </p:nvPr>
        </p:nvSpPr>
        <p:spPr/>
        <p:txBody>
          <a:bodyPr/>
          <a:lstStyle/>
          <a:p>
            <a:fld id="{E0EC6B95-C810-458B-B7E9-0AF9E29C469F}" type="slidenum">
              <a:rPr lang="en-US" smtClean="0"/>
              <a:t>14</a:t>
            </a:fld>
            <a:endParaRPr lang="en-US"/>
          </a:p>
        </p:txBody>
      </p:sp>
    </p:spTree>
    <p:extLst>
      <p:ext uri="{BB962C8B-B14F-4D97-AF65-F5344CB8AC3E}">
        <p14:creationId xmlns:p14="http://schemas.microsoft.com/office/powerpoint/2010/main" val="2541815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Times New Roman" panose="02020603050405020304" pitchFamily="18" charset="0"/>
              </a:rPr>
              <a:t>Arrowsmith, John. </a:t>
            </a:r>
            <a:r>
              <a:rPr lang="en-US" sz="1800" b="0" i="1" u="none" strike="noStrike" dirty="0">
                <a:solidFill>
                  <a:srgbClr val="000000"/>
                </a:solidFill>
                <a:effectLst/>
                <a:latin typeface="Times New Roman" panose="02020603050405020304" pitchFamily="18" charset="0"/>
              </a:rPr>
              <a:t>Mexico.</a:t>
            </a:r>
            <a:r>
              <a:rPr lang="en-US" sz="1800" b="0" i="0" u="none" strike="noStrike" dirty="0">
                <a:solidFill>
                  <a:srgbClr val="000000"/>
                </a:solidFill>
                <a:effectLst/>
                <a:latin typeface="Times New Roman" panose="02020603050405020304" pitchFamily="18" charset="0"/>
              </a:rPr>
              <a:t> 1832; University of North Texas Libraries, The Portal to Texas History; crediting University of Texas at Arlington Library. </a:t>
            </a:r>
            <a:r>
              <a:rPr lang="en-US" sz="1800" b="0" i="0" u="sng" strike="noStrike" dirty="0">
                <a:solidFill>
                  <a:srgbClr val="1155CC"/>
                </a:solidFill>
                <a:effectLst/>
                <a:latin typeface="Times New Roman" panose="02020603050405020304" pitchFamily="18" charset="0"/>
                <a:hlinkClick r:id="rId3"/>
              </a:rPr>
              <a:t>https://texashistory.unt.edu/ark:/67531/metapth231564/</a:t>
            </a:r>
            <a:r>
              <a:rPr lang="en-US" sz="1800" b="0" i="0" u="none" strike="noStrike" dirty="0">
                <a:solidFill>
                  <a:srgbClr val="000000"/>
                </a:solidFill>
                <a:effectLst/>
                <a:latin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E0EC6B95-C810-458B-B7E9-0AF9E29C469F}" type="slidenum">
              <a:rPr lang="en-US" smtClean="0"/>
              <a:t>15</a:t>
            </a:fld>
            <a:endParaRPr lang="en-US"/>
          </a:p>
        </p:txBody>
      </p:sp>
    </p:spTree>
    <p:extLst>
      <p:ext uri="{BB962C8B-B14F-4D97-AF65-F5344CB8AC3E}">
        <p14:creationId xmlns:p14="http://schemas.microsoft.com/office/powerpoint/2010/main" val="797246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19FC7-8CF5-730B-829C-820078BAF5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E33CAC-93A2-2DE9-75D0-171ACE21E9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57B321-CB39-BFAB-A8DA-1CE9EF44B393}"/>
              </a:ext>
            </a:extLst>
          </p:cNvPr>
          <p:cNvSpPr>
            <a:spLocks noGrp="1"/>
          </p:cNvSpPr>
          <p:nvPr>
            <p:ph type="body" idx="1"/>
          </p:nvPr>
        </p:nvSpPr>
        <p:spPr/>
        <p:txBody>
          <a:bodyPr/>
          <a:lstStyle/>
          <a:p>
            <a:pPr rtl="0">
              <a:spcBef>
                <a:spcPts val="1200"/>
              </a:spcBef>
              <a:spcAft>
                <a:spcPts val="1200"/>
              </a:spcAft>
            </a:pPr>
            <a:r>
              <a:rPr lang="en-US" sz="1800" b="0" i="0" u="none" strike="noStrike" dirty="0">
                <a:solidFill>
                  <a:srgbClr val="757575"/>
                </a:solidFill>
                <a:effectLst/>
                <a:latin typeface="Arial" panose="020B0604020202020204" pitchFamily="34" charset="0"/>
              </a:rPr>
              <a:t>Tanner, Henry Schenck, 1786-1858. Map of Texas with parts of the adjoining states., map, 1836; Philadelphia, Pennsylvania. (</a:t>
            </a:r>
            <a:r>
              <a:rPr lang="en-US" sz="1800" b="0" i="0" u="none" strike="noStrike" dirty="0">
                <a:solidFill>
                  <a:srgbClr val="0277BD"/>
                </a:solidFill>
                <a:effectLst/>
                <a:latin typeface="Arial" panose="020B0604020202020204" pitchFamily="34" charset="0"/>
                <a:hlinkClick r:id="rId3"/>
              </a:rPr>
              <a:t>https://texashistory.unt.edu/ark:/67531/metapth298324/</a:t>
            </a:r>
            <a:r>
              <a:rPr lang="en-US" sz="1800" b="0" i="0" u="none" strike="noStrike" dirty="0">
                <a:solidFill>
                  <a:srgbClr val="757575"/>
                </a:solidFill>
                <a:effectLst/>
                <a:latin typeface="Arial" panose="020B0604020202020204" pitchFamily="34" charset="0"/>
              </a:rPr>
              <a:t>: accessed November 27, 2024), University of North Texas Libraries, The Portal to Texas History, </a:t>
            </a:r>
            <a:r>
              <a:rPr lang="en-US" sz="1800" b="0" i="0" u="none" strike="noStrike" dirty="0">
                <a:solidFill>
                  <a:srgbClr val="0277BD"/>
                </a:solidFill>
                <a:effectLst/>
                <a:latin typeface="Arial" panose="020B0604020202020204" pitchFamily="34" charset="0"/>
                <a:hlinkClick r:id="rId4"/>
              </a:rPr>
              <a:t>https://texashistory.unt.edu</a:t>
            </a:r>
            <a:r>
              <a:rPr lang="en-US" sz="1800" b="0" i="0" u="none" strike="noStrike" dirty="0">
                <a:solidFill>
                  <a:srgbClr val="757575"/>
                </a:solidFill>
                <a:effectLst/>
                <a:latin typeface="Arial" panose="020B0604020202020204" pitchFamily="34" charset="0"/>
              </a:rPr>
              <a:t>; crediting University of Texas at Arlington Library.</a:t>
            </a:r>
            <a:endParaRPr lang="en-US" b="0" dirty="0">
              <a:effectLst/>
            </a:endParaRPr>
          </a:p>
          <a:p>
            <a:br>
              <a:rPr lang="en-US" dirty="0"/>
            </a:br>
            <a:endParaRPr lang="en-US" dirty="0"/>
          </a:p>
        </p:txBody>
      </p:sp>
      <p:sp>
        <p:nvSpPr>
          <p:cNvPr id="4" name="Slide Number Placeholder 3">
            <a:extLst>
              <a:ext uri="{FF2B5EF4-FFF2-40B4-BE49-F238E27FC236}">
                <a16:creationId xmlns:a16="http://schemas.microsoft.com/office/drawing/2014/main" id="{D401E323-A01A-D463-CB3C-96B4A757CBC9}"/>
              </a:ext>
            </a:extLst>
          </p:cNvPr>
          <p:cNvSpPr>
            <a:spLocks noGrp="1"/>
          </p:cNvSpPr>
          <p:nvPr>
            <p:ph type="sldNum" sz="quarter" idx="5"/>
          </p:nvPr>
        </p:nvSpPr>
        <p:spPr/>
        <p:txBody>
          <a:bodyPr/>
          <a:lstStyle/>
          <a:p>
            <a:fld id="{E0EC6B95-C810-458B-B7E9-0AF9E29C469F}" type="slidenum">
              <a:rPr lang="en-US" smtClean="0"/>
              <a:t>16</a:t>
            </a:fld>
            <a:endParaRPr lang="en-US"/>
          </a:p>
        </p:txBody>
      </p:sp>
    </p:spTree>
    <p:extLst>
      <p:ext uri="{BB962C8B-B14F-4D97-AF65-F5344CB8AC3E}">
        <p14:creationId xmlns:p14="http://schemas.microsoft.com/office/powerpoint/2010/main" val="2794625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86BF7-652E-182A-3B4E-651D26BA93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DE5CD2-A576-D10C-4555-C0D159859C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502766-4E38-0279-8EFB-7E240FEF7CB5}"/>
              </a:ext>
            </a:extLst>
          </p:cNvPr>
          <p:cNvSpPr>
            <a:spLocks noGrp="1"/>
          </p:cNvSpPr>
          <p:nvPr>
            <p:ph type="dt" sz="half" idx="10"/>
          </p:nvPr>
        </p:nvSpPr>
        <p:spPr/>
        <p:txBody>
          <a:bodyPr/>
          <a:lstStyle/>
          <a:p>
            <a:fld id="{AF0A52D4-239C-42A2-A5A0-C962E6C853AC}" type="datetimeFigureOut">
              <a:rPr lang="en-US" smtClean="0"/>
              <a:t>3/3/2025</a:t>
            </a:fld>
            <a:endParaRPr lang="en-US"/>
          </a:p>
        </p:txBody>
      </p:sp>
      <p:sp>
        <p:nvSpPr>
          <p:cNvPr id="5" name="Footer Placeholder 4">
            <a:extLst>
              <a:ext uri="{FF2B5EF4-FFF2-40B4-BE49-F238E27FC236}">
                <a16:creationId xmlns:a16="http://schemas.microsoft.com/office/drawing/2014/main" id="{DDD3C59A-04F2-2F1D-2760-D67A18541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4EBD74-4EE0-4861-CA61-3B280B2D59AF}"/>
              </a:ext>
            </a:extLst>
          </p:cNvPr>
          <p:cNvSpPr>
            <a:spLocks noGrp="1"/>
          </p:cNvSpPr>
          <p:nvPr>
            <p:ph type="sldNum" sz="quarter" idx="12"/>
          </p:nvPr>
        </p:nvSpPr>
        <p:spPr/>
        <p:txBody>
          <a:bodyPr/>
          <a:lstStyle/>
          <a:p>
            <a:fld id="{38A26421-948E-4D3A-9FDB-D3950FD929EC}" type="slidenum">
              <a:rPr lang="en-US" smtClean="0"/>
              <a:t>‹#›</a:t>
            </a:fld>
            <a:endParaRPr lang="en-US"/>
          </a:p>
        </p:txBody>
      </p:sp>
    </p:spTree>
    <p:extLst>
      <p:ext uri="{BB962C8B-B14F-4D97-AF65-F5344CB8AC3E}">
        <p14:creationId xmlns:p14="http://schemas.microsoft.com/office/powerpoint/2010/main" val="2281672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D800F-45BB-EA79-A2C2-F266A0C80C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0F25E8-DFA1-C97E-BECA-64D680D43C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A458F0-E1DB-EF87-2060-AE3C079535E7}"/>
              </a:ext>
            </a:extLst>
          </p:cNvPr>
          <p:cNvSpPr>
            <a:spLocks noGrp="1"/>
          </p:cNvSpPr>
          <p:nvPr>
            <p:ph type="dt" sz="half" idx="10"/>
          </p:nvPr>
        </p:nvSpPr>
        <p:spPr/>
        <p:txBody>
          <a:bodyPr/>
          <a:lstStyle/>
          <a:p>
            <a:fld id="{AF0A52D4-239C-42A2-A5A0-C962E6C853AC}" type="datetimeFigureOut">
              <a:rPr lang="en-US" smtClean="0"/>
              <a:t>3/3/2025</a:t>
            </a:fld>
            <a:endParaRPr lang="en-US"/>
          </a:p>
        </p:txBody>
      </p:sp>
      <p:sp>
        <p:nvSpPr>
          <p:cNvPr id="5" name="Footer Placeholder 4">
            <a:extLst>
              <a:ext uri="{FF2B5EF4-FFF2-40B4-BE49-F238E27FC236}">
                <a16:creationId xmlns:a16="http://schemas.microsoft.com/office/drawing/2014/main" id="{0834652D-57E1-7249-F123-7953703A8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1B006F-EEB4-F039-9030-767572B4E054}"/>
              </a:ext>
            </a:extLst>
          </p:cNvPr>
          <p:cNvSpPr>
            <a:spLocks noGrp="1"/>
          </p:cNvSpPr>
          <p:nvPr>
            <p:ph type="sldNum" sz="quarter" idx="12"/>
          </p:nvPr>
        </p:nvSpPr>
        <p:spPr/>
        <p:txBody>
          <a:bodyPr/>
          <a:lstStyle/>
          <a:p>
            <a:fld id="{38A26421-948E-4D3A-9FDB-D3950FD929EC}" type="slidenum">
              <a:rPr lang="en-US" smtClean="0"/>
              <a:t>‹#›</a:t>
            </a:fld>
            <a:endParaRPr lang="en-US"/>
          </a:p>
        </p:txBody>
      </p:sp>
    </p:spTree>
    <p:extLst>
      <p:ext uri="{BB962C8B-B14F-4D97-AF65-F5344CB8AC3E}">
        <p14:creationId xmlns:p14="http://schemas.microsoft.com/office/powerpoint/2010/main" val="3978732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E1ECDB-D8E8-4A8E-48BF-219B4CAC96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881A45-9DEA-0778-DEDC-F06C519778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0FB6A-4F21-A5D9-40DA-1913EF015711}"/>
              </a:ext>
            </a:extLst>
          </p:cNvPr>
          <p:cNvSpPr>
            <a:spLocks noGrp="1"/>
          </p:cNvSpPr>
          <p:nvPr>
            <p:ph type="dt" sz="half" idx="10"/>
          </p:nvPr>
        </p:nvSpPr>
        <p:spPr/>
        <p:txBody>
          <a:bodyPr/>
          <a:lstStyle/>
          <a:p>
            <a:fld id="{AF0A52D4-239C-42A2-A5A0-C962E6C853AC}" type="datetimeFigureOut">
              <a:rPr lang="en-US" smtClean="0"/>
              <a:t>3/3/2025</a:t>
            </a:fld>
            <a:endParaRPr lang="en-US"/>
          </a:p>
        </p:txBody>
      </p:sp>
      <p:sp>
        <p:nvSpPr>
          <p:cNvPr id="5" name="Footer Placeholder 4">
            <a:extLst>
              <a:ext uri="{FF2B5EF4-FFF2-40B4-BE49-F238E27FC236}">
                <a16:creationId xmlns:a16="http://schemas.microsoft.com/office/drawing/2014/main" id="{F0F4420F-ADF6-8721-65EC-ACC72C1DF2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87657C-FE36-AC7B-E30C-92850D390A63}"/>
              </a:ext>
            </a:extLst>
          </p:cNvPr>
          <p:cNvSpPr>
            <a:spLocks noGrp="1"/>
          </p:cNvSpPr>
          <p:nvPr>
            <p:ph type="sldNum" sz="quarter" idx="12"/>
          </p:nvPr>
        </p:nvSpPr>
        <p:spPr/>
        <p:txBody>
          <a:bodyPr/>
          <a:lstStyle/>
          <a:p>
            <a:fld id="{38A26421-948E-4D3A-9FDB-D3950FD929EC}" type="slidenum">
              <a:rPr lang="en-US" smtClean="0"/>
              <a:t>‹#›</a:t>
            </a:fld>
            <a:endParaRPr lang="en-US"/>
          </a:p>
        </p:txBody>
      </p:sp>
    </p:spTree>
    <p:extLst>
      <p:ext uri="{BB962C8B-B14F-4D97-AF65-F5344CB8AC3E}">
        <p14:creationId xmlns:p14="http://schemas.microsoft.com/office/powerpoint/2010/main" val="1863719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A118E-67FF-DB74-CD3E-4AA52B4A3C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726F93-75BC-5986-3BF1-F4D859F509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D7F858-2769-E5BE-B10C-7DE4293C434C}"/>
              </a:ext>
            </a:extLst>
          </p:cNvPr>
          <p:cNvSpPr>
            <a:spLocks noGrp="1"/>
          </p:cNvSpPr>
          <p:nvPr>
            <p:ph type="dt" sz="half" idx="10"/>
          </p:nvPr>
        </p:nvSpPr>
        <p:spPr/>
        <p:txBody>
          <a:bodyPr/>
          <a:lstStyle/>
          <a:p>
            <a:fld id="{359898E3-56FB-4C46-82D2-B0509E395835}" type="datetimeFigureOut">
              <a:rPr lang="en-US" smtClean="0"/>
              <a:t>3/3/2025</a:t>
            </a:fld>
            <a:endParaRPr lang="en-US"/>
          </a:p>
        </p:txBody>
      </p:sp>
      <p:sp>
        <p:nvSpPr>
          <p:cNvPr id="5" name="Footer Placeholder 4">
            <a:extLst>
              <a:ext uri="{FF2B5EF4-FFF2-40B4-BE49-F238E27FC236}">
                <a16:creationId xmlns:a16="http://schemas.microsoft.com/office/drawing/2014/main" id="{061A99E8-D50A-20FC-FCB2-588E76E2B4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0332D3-5A48-BBAA-2BEC-AB3B03A748B2}"/>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1701403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96A24-C40C-4B90-F79F-90E41FE2AA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20058F-314D-8125-6346-6871F43D5B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5100F5-FF25-A1F4-F784-7D5624F48CD0}"/>
              </a:ext>
            </a:extLst>
          </p:cNvPr>
          <p:cNvSpPr>
            <a:spLocks noGrp="1"/>
          </p:cNvSpPr>
          <p:nvPr>
            <p:ph type="dt" sz="half" idx="10"/>
          </p:nvPr>
        </p:nvSpPr>
        <p:spPr/>
        <p:txBody>
          <a:bodyPr/>
          <a:lstStyle/>
          <a:p>
            <a:fld id="{359898E3-56FB-4C46-82D2-B0509E395835}" type="datetimeFigureOut">
              <a:rPr lang="en-US" smtClean="0"/>
              <a:t>3/3/2025</a:t>
            </a:fld>
            <a:endParaRPr lang="en-US"/>
          </a:p>
        </p:txBody>
      </p:sp>
      <p:sp>
        <p:nvSpPr>
          <p:cNvPr id="5" name="Footer Placeholder 4">
            <a:extLst>
              <a:ext uri="{FF2B5EF4-FFF2-40B4-BE49-F238E27FC236}">
                <a16:creationId xmlns:a16="http://schemas.microsoft.com/office/drawing/2014/main" id="{2E38B0F7-5E38-9B23-C404-828BD9329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EB14E0-4857-8C61-2EB0-50E46B6CC2CA}"/>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2678988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42FD9-6B47-DC62-0B0C-5F4CDB2DD2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92707E-DCFF-884A-DA7C-994409B185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16664D-7972-AFE6-C9AC-E9BB23373638}"/>
              </a:ext>
            </a:extLst>
          </p:cNvPr>
          <p:cNvSpPr>
            <a:spLocks noGrp="1"/>
          </p:cNvSpPr>
          <p:nvPr>
            <p:ph type="dt" sz="half" idx="10"/>
          </p:nvPr>
        </p:nvSpPr>
        <p:spPr/>
        <p:txBody>
          <a:bodyPr/>
          <a:lstStyle/>
          <a:p>
            <a:fld id="{359898E3-56FB-4C46-82D2-B0509E395835}" type="datetimeFigureOut">
              <a:rPr lang="en-US" smtClean="0"/>
              <a:t>3/3/2025</a:t>
            </a:fld>
            <a:endParaRPr lang="en-US"/>
          </a:p>
        </p:txBody>
      </p:sp>
      <p:sp>
        <p:nvSpPr>
          <p:cNvPr id="5" name="Footer Placeholder 4">
            <a:extLst>
              <a:ext uri="{FF2B5EF4-FFF2-40B4-BE49-F238E27FC236}">
                <a16:creationId xmlns:a16="http://schemas.microsoft.com/office/drawing/2014/main" id="{AA289BBE-35A0-7305-8941-263F46520C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BE2D6D-3BE9-9F54-D7E7-FC76BDBF6DB7}"/>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2365951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FFC5-419D-F646-6419-3A38393C0E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374D6A-D5C4-C427-C548-4083264DB5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6A5C45-451D-DE9C-62C2-39A6CC2097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7AD90B-EE52-7EE1-E432-DE137B36EF18}"/>
              </a:ext>
            </a:extLst>
          </p:cNvPr>
          <p:cNvSpPr>
            <a:spLocks noGrp="1"/>
          </p:cNvSpPr>
          <p:nvPr>
            <p:ph type="dt" sz="half" idx="10"/>
          </p:nvPr>
        </p:nvSpPr>
        <p:spPr/>
        <p:txBody>
          <a:bodyPr/>
          <a:lstStyle/>
          <a:p>
            <a:fld id="{359898E3-56FB-4C46-82D2-B0509E395835}" type="datetimeFigureOut">
              <a:rPr lang="en-US" smtClean="0"/>
              <a:t>3/3/2025</a:t>
            </a:fld>
            <a:endParaRPr lang="en-US"/>
          </a:p>
        </p:txBody>
      </p:sp>
      <p:sp>
        <p:nvSpPr>
          <p:cNvPr id="6" name="Footer Placeholder 5">
            <a:extLst>
              <a:ext uri="{FF2B5EF4-FFF2-40B4-BE49-F238E27FC236}">
                <a16:creationId xmlns:a16="http://schemas.microsoft.com/office/drawing/2014/main" id="{2E946B80-7AE8-DF05-064C-704BC17A4C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AD0855-7D38-28A7-773F-D4B53A3DB0CA}"/>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1799381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2AC72-F99A-E845-3A1F-6A8716D880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B23B81-EEB7-D9A5-D8B0-BB3FD7A785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86E16D-3840-81AD-FA0E-6A584B0BC8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7514BD-6267-993E-15DA-B4485710AF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B68CF5-2AEA-C3F1-5E7E-B0CDEEB6C9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3A60F0-379A-AFE7-9485-5AC2074A94B1}"/>
              </a:ext>
            </a:extLst>
          </p:cNvPr>
          <p:cNvSpPr>
            <a:spLocks noGrp="1"/>
          </p:cNvSpPr>
          <p:nvPr>
            <p:ph type="dt" sz="half" idx="10"/>
          </p:nvPr>
        </p:nvSpPr>
        <p:spPr/>
        <p:txBody>
          <a:bodyPr/>
          <a:lstStyle/>
          <a:p>
            <a:fld id="{359898E3-56FB-4C46-82D2-B0509E395835}" type="datetimeFigureOut">
              <a:rPr lang="en-US" smtClean="0"/>
              <a:t>3/3/2025</a:t>
            </a:fld>
            <a:endParaRPr lang="en-US"/>
          </a:p>
        </p:txBody>
      </p:sp>
      <p:sp>
        <p:nvSpPr>
          <p:cNvPr id="8" name="Footer Placeholder 7">
            <a:extLst>
              <a:ext uri="{FF2B5EF4-FFF2-40B4-BE49-F238E27FC236}">
                <a16:creationId xmlns:a16="http://schemas.microsoft.com/office/drawing/2014/main" id="{6419532D-C328-0347-7770-4E29566A70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A5643A-2C84-390D-98DF-08EA00AD31A6}"/>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2048668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2C325-073A-15A6-B396-211D75A92A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DFD385-26B1-6A31-898B-A7339BAFD758}"/>
              </a:ext>
            </a:extLst>
          </p:cNvPr>
          <p:cNvSpPr>
            <a:spLocks noGrp="1"/>
          </p:cNvSpPr>
          <p:nvPr>
            <p:ph type="dt" sz="half" idx="10"/>
          </p:nvPr>
        </p:nvSpPr>
        <p:spPr/>
        <p:txBody>
          <a:bodyPr/>
          <a:lstStyle/>
          <a:p>
            <a:fld id="{359898E3-56FB-4C46-82D2-B0509E395835}" type="datetimeFigureOut">
              <a:rPr lang="en-US" smtClean="0"/>
              <a:t>3/3/2025</a:t>
            </a:fld>
            <a:endParaRPr lang="en-US"/>
          </a:p>
        </p:txBody>
      </p:sp>
      <p:sp>
        <p:nvSpPr>
          <p:cNvPr id="4" name="Footer Placeholder 3">
            <a:extLst>
              <a:ext uri="{FF2B5EF4-FFF2-40B4-BE49-F238E27FC236}">
                <a16:creationId xmlns:a16="http://schemas.microsoft.com/office/drawing/2014/main" id="{75F794BC-C5C5-77DA-B667-4AF00241F9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E43E86-8501-EB05-E2D2-5AA1E3F49771}"/>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116884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AA0636-B025-C43F-846A-11AC72A4D23C}"/>
              </a:ext>
            </a:extLst>
          </p:cNvPr>
          <p:cNvSpPr>
            <a:spLocks noGrp="1"/>
          </p:cNvSpPr>
          <p:nvPr>
            <p:ph type="dt" sz="half" idx="10"/>
          </p:nvPr>
        </p:nvSpPr>
        <p:spPr/>
        <p:txBody>
          <a:bodyPr/>
          <a:lstStyle/>
          <a:p>
            <a:fld id="{359898E3-56FB-4C46-82D2-B0509E395835}" type="datetimeFigureOut">
              <a:rPr lang="en-US" smtClean="0"/>
              <a:t>3/3/2025</a:t>
            </a:fld>
            <a:endParaRPr lang="en-US"/>
          </a:p>
        </p:txBody>
      </p:sp>
      <p:sp>
        <p:nvSpPr>
          <p:cNvPr id="3" name="Footer Placeholder 2">
            <a:extLst>
              <a:ext uri="{FF2B5EF4-FFF2-40B4-BE49-F238E27FC236}">
                <a16:creationId xmlns:a16="http://schemas.microsoft.com/office/drawing/2014/main" id="{CAF8094F-BB09-E91B-4F91-F7F57BCC82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6AFEAB-A1AD-12BF-14E3-E35E86263502}"/>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10782518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36838-3EE8-DE0B-A15D-743CDBB0FC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CD2EA6-C5FE-1CB9-F637-BA4221B5F5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DD41C2-C434-4CAD-B02A-EFC4E63D1D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90EDF0-926F-7A6B-D472-30642A8FA73E}"/>
              </a:ext>
            </a:extLst>
          </p:cNvPr>
          <p:cNvSpPr>
            <a:spLocks noGrp="1"/>
          </p:cNvSpPr>
          <p:nvPr>
            <p:ph type="dt" sz="half" idx="10"/>
          </p:nvPr>
        </p:nvSpPr>
        <p:spPr/>
        <p:txBody>
          <a:bodyPr/>
          <a:lstStyle/>
          <a:p>
            <a:fld id="{359898E3-56FB-4C46-82D2-B0509E395835}" type="datetimeFigureOut">
              <a:rPr lang="en-US" smtClean="0"/>
              <a:t>3/3/2025</a:t>
            </a:fld>
            <a:endParaRPr lang="en-US"/>
          </a:p>
        </p:txBody>
      </p:sp>
      <p:sp>
        <p:nvSpPr>
          <p:cNvPr id="6" name="Footer Placeholder 5">
            <a:extLst>
              <a:ext uri="{FF2B5EF4-FFF2-40B4-BE49-F238E27FC236}">
                <a16:creationId xmlns:a16="http://schemas.microsoft.com/office/drawing/2014/main" id="{A4039CED-E0F2-4EB2-9A87-558BB4C7C0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72ECBB-62FB-594D-CE57-ECB5C1A49220}"/>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3094843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D1BC1-3AC0-A0EE-E87D-2BA2D8C70C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281B94-BA20-EFE9-26C9-358E726317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48B4D2-C7F8-AD4C-45F1-2EB7A14908EE}"/>
              </a:ext>
            </a:extLst>
          </p:cNvPr>
          <p:cNvSpPr>
            <a:spLocks noGrp="1"/>
          </p:cNvSpPr>
          <p:nvPr>
            <p:ph type="dt" sz="half" idx="10"/>
          </p:nvPr>
        </p:nvSpPr>
        <p:spPr/>
        <p:txBody>
          <a:bodyPr/>
          <a:lstStyle/>
          <a:p>
            <a:fld id="{AF0A52D4-239C-42A2-A5A0-C962E6C853AC}" type="datetimeFigureOut">
              <a:rPr lang="en-US" smtClean="0"/>
              <a:t>3/3/2025</a:t>
            </a:fld>
            <a:endParaRPr lang="en-US"/>
          </a:p>
        </p:txBody>
      </p:sp>
      <p:sp>
        <p:nvSpPr>
          <p:cNvPr id="5" name="Footer Placeholder 4">
            <a:extLst>
              <a:ext uri="{FF2B5EF4-FFF2-40B4-BE49-F238E27FC236}">
                <a16:creationId xmlns:a16="http://schemas.microsoft.com/office/drawing/2014/main" id="{9DBF8F73-D971-7D3F-9A23-F5F6264BD5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12F3D8-3128-7578-37A3-8FD1A337D112}"/>
              </a:ext>
            </a:extLst>
          </p:cNvPr>
          <p:cNvSpPr>
            <a:spLocks noGrp="1"/>
          </p:cNvSpPr>
          <p:nvPr>
            <p:ph type="sldNum" sz="quarter" idx="12"/>
          </p:nvPr>
        </p:nvSpPr>
        <p:spPr/>
        <p:txBody>
          <a:bodyPr/>
          <a:lstStyle/>
          <a:p>
            <a:fld id="{38A26421-948E-4D3A-9FDB-D3950FD929EC}" type="slidenum">
              <a:rPr lang="en-US" smtClean="0"/>
              <a:t>‹#›</a:t>
            </a:fld>
            <a:endParaRPr lang="en-US"/>
          </a:p>
        </p:txBody>
      </p:sp>
    </p:spTree>
    <p:extLst>
      <p:ext uri="{BB962C8B-B14F-4D97-AF65-F5344CB8AC3E}">
        <p14:creationId xmlns:p14="http://schemas.microsoft.com/office/powerpoint/2010/main" val="35150448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DA024-2FCE-E34E-F9CD-E7B21D9601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50C396-A8B2-FDBD-9D34-42BB727413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69B3DD-0EEB-113C-80AE-701E5C73B5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CA1C99-6367-F139-3F8E-6B083956F15B}"/>
              </a:ext>
            </a:extLst>
          </p:cNvPr>
          <p:cNvSpPr>
            <a:spLocks noGrp="1"/>
          </p:cNvSpPr>
          <p:nvPr>
            <p:ph type="dt" sz="half" idx="10"/>
          </p:nvPr>
        </p:nvSpPr>
        <p:spPr/>
        <p:txBody>
          <a:bodyPr/>
          <a:lstStyle/>
          <a:p>
            <a:fld id="{359898E3-56FB-4C46-82D2-B0509E395835}" type="datetimeFigureOut">
              <a:rPr lang="en-US" smtClean="0"/>
              <a:t>3/3/2025</a:t>
            </a:fld>
            <a:endParaRPr lang="en-US"/>
          </a:p>
        </p:txBody>
      </p:sp>
      <p:sp>
        <p:nvSpPr>
          <p:cNvPr id="6" name="Footer Placeholder 5">
            <a:extLst>
              <a:ext uri="{FF2B5EF4-FFF2-40B4-BE49-F238E27FC236}">
                <a16:creationId xmlns:a16="http://schemas.microsoft.com/office/drawing/2014/main" id="{FC4797B0-2866-EB64-EBAC-FDEBFBD0A1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CB9E4A-0379-D687-1CA7-F9E3381BDE75}"/>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3059934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0B869-C5B0-CBA3-E22D-3733C320F2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7B43B3-A950-2F38-5BCA-7070B5C2B9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C5A635-A366-62B6-8C7D-49AFD638155E}"/>
              </a:ext>
            </a:extLst>
          </p:cNvPr>
          <p:cNvSpPr>
            <a:spLocks noGrp="1"/>
          </p:cNvSpPr>
          <p:nvPr>
            <p:ph type="dt" sz="half" idx="10"/>
          </p:nvPr>
        </p:nvSpPr>
        <p:spPr/>
        <p:txBody>
          <a:bodyPr/>
          <a:lstStyle/>
          <a:p>
            <a:fld id="{359898E3-56FB-4C46-82D2-B0509E395835}" type="datetimeFigureOut">
              <a:rPr lang="en-US" smtClean="0"/>
              <a:t>3/3/2025</a:t>
            </a:fld>
            <a:endParaRPr lang="en-US"/>
          </a:p>
        </p:txBody>
      </p:sp>
      <p:sp>
        <p:nvSpPr>
          <p:cNvPr id="5" name="Footer Placeholder 4">
            <a:extLst>
              <a:ext uri="{FF2B5EF4-FFF2-40B4-BE49-F238E27FC236}">
                <a16:creationId xmlns:a16="http://schemas.microsoft.com/office/drawing/2014/main" id="{AE06B186-6C0F-6E94-8A7C-C5FBA7C6E0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669ADD-8BBF-DE02-9473-58EC5A84B53C}"/>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236360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00ED2A-5D03-FA42-4F0E-6A7F173718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7351D-A6F3-E648-2471-97BE8065C5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298881-6151-512B-F630-F40F15ADFE6A}"/>
              </a:ext>
            </a:extLst>
          </p:cNvPr>
          <p:cNvSpPr>
            <a:spLocks noGrp="1"/>
          </p:cNvSpPr>
          <p:nvPr>
            <p:ph type="dt" sz="half" idx="10"/>
          </p:nvPr>
        </p:nvSpPr>
        <p:spPr/>
        <p:txBody>
          <a:bodyPr/>
          <a:lstStyle/>
          <a:p>
            <a:fld id="{359898E3-56FB-4C46-82D2-B0509E395835}" type="datetimeFigureOut">
              <a:rPr lang="en-US" smtClean="0"/>
              <a:t>3/3/2025</a:t>
            </a:fld>
            <a:endParaRPr lang="en-US"/>
          </a:p>
        </p:txBody>
      </p:sp>
      <p:sp>
        <p:nvSpPr>
          <p:cNvPr id="5" name="Footer Placeholder 4">
            <a:extLst>
              <a:ext uri="{FF2B5EF4-FFF2-40B4-BE49-F238E27FC236}">
                <a16:creationId xmlns:a16="http://schemas.microsoft.com/office/drawing/2014/main" id="{14E355B4-6539-1D23-0789-89C07C4D6A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2798C-A992-C6D3-8E02-9942B4882B2C}"/>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3925531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A9142-C693-1E46-BEC5-A925EB365B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AE92AC-074C-5A45-A626-4B621FCFF0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5C2B37-A08C-FB4E-8A80-ECC52E37689E}"/>
              </a:ext>
            </a:extLst>
          </p:cNvPr>
          <p:cNvSpPr>
            <a:spLocks noGrp="1"/>
          </p:cNvSpPr>
          <p:nvPr>
            <p:ph type="dt" sz="half" idx="10"/>
          </p:nvPr>
        </p:nvSpPr>
        <p:spPr/>
        <p:txBody>
          <a:bodyPr/>
          <a:lstStyle/>
          <a:p>
            <a:fld id="{A3010223-5ADC-934C-8BE1-8265A0335AF6}" type="datetimeFigureOut">
              <a:rPr lang="en-US" smtClean="0"/>
              <a:t>3/3/2025</a:t>
            </a:fld>
            <a:endParaRPr lang="en-US"/>
          </a:p>
        </p:txBody>
      </p:sp>
      <p:sp>
        <p:nvSpPr>
          <p:cNvPr id="5" name="Footer Placeholder 4">
            <a:extLst>
              <a:ext uri="{FF2B5EF4-FFF2-40B4-BE49-F238E27FC236}">
                <a16:creationId xmlns:a16="http://schemas.microsoft.com/office/drawing/2014/main" id="{0E41D853-A81F-EC4C-BBCE-79A51E854F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53AE22-8842-2A4A-AF1C-009496A0F3F7}"/>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19935701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B33C-88F4-614B-AF93-B9237F40F3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EFDE61-81DA-1442-8C59-17501ABE63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833EF2-4485-234C-AB30-1D5F31ED500A}"/>
              </a:ext>
            </a:extLst>
          </p:cNvPr>
          <p:cNvSpPr>
            <a:spLocks noGrp="1"/>
          </p:cNvSpPr>
          <p:nvPr>
            <p:ph type="dt" sz="half" idx="10"/>
          </p:nvPr>
        </p:nvSpPr>
        <p:spPr/>
        <p:txBody>
          <a:bodyPr/>
          <a:lstStyle/>
          <a:p>
            <a:fld id="{A3010223-5ADC-934C-8BE1-8265A0335AF6}" type="datetimeFigureOut">
              <a:rPr lang="en-US" smtClean="0"/>
              <a:t>3/3/2025</a:t>
            </a:fld>
            <a:endParaRPr lang="en-US"/>
          </a:p>
        </p:txBody>
      </p:sp>
      <p:sp>
        <p:nvSpPr>
          <p:cNvPr id="5" name="Footer Placeholder 4">
            <a:extLst>
              <a:ext uri="{FF2B5EF4-FFF2-40B4-BE49-F238E27FC236}">
                <a16:creationId xmlns:a16="http://schemas.microsoft.com/office/drawing/2014/main" id="{9A04FA5B-2741-5E46-A5D3-4B0D978BAA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0E0822-3DDA-0144-A658-F015CB7E6A72}"/>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2987168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CCE53-4C5A-7F41-965D-28D7AB3989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791CD1-B02C-5148-BF62-45B1E8B74F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34F213-DB53-2043-8199-4B92A97653CE}"/>
              </a:ext>
            </a:extLst>
          </p:cNvPr>
          <p:cNvSpPr>
            <a:spLocks noGrp="1"/>
          </p:cNvSpPr>
          <p:nvPr>
            <p:ph type="dt" sz="half" idx="10"/>
          </p:nvPr>
        </p:nvSpPr>
        <p:spPr/>
        <p:txBody>
          <a:bodyPr/>
          <a:lstStyle/>
          <a:p>
            <a:fld id="{A3010223-5ADC-934C-8BE1-8265A0335AF6}" type="datetimeFigureOut">
              <a:rPr lang="en-US" smtClean="0"/>
              <a:t>3/3/2025</a:t>
            </a:fld>
            <a:endParaRPr lang="en-US"/>
          </a:p>
        </p:txBody>
      </p:sp>
      <p:sp>
        <p:nvSpPr>
          <p:cNvPr id="5" name="Footer Placeholder 4">
            <a:extLst>
              <a:ext uri="{FF2B5EF4-FFF2-40B4-BE49-F238E27FC236}">
                <a16:creationId xmlns:a16="http://schemas.microsoft.com/office/drawing/2014/main" id="{84C77C27-5D3D-534A-8E33-DF980CE82B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C81FA-2C64-E04C-B188-56D34ECF8D5F}"/>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14041166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4E8B-F763-434E-AD06-1B442767C9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8CE99E-F688-C748-B064-D3F2C512E5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861C91-BFE5-904A-B309-D30EC6273A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612C9C-3398-F44B-89F7-2CA6FE17E719}"/>
              </a:ext>
            </a:extLst>
          </p:cNvPr>
          <p:cNvSpPr>
            <a:spLocks noGrp="1"/>
          </p:cNvSpPr>
          <p:nvPr>
            <p:ph type="dt" sz="half" idx="10"/>
          </p:nvPr>
        </p:nvSpPr>
        <p:spPr/>
        <p:txBody>
          <a:bodyPr/>
          <a:lstStyle/>
          <a:p>
            <a:fld id="{A3010223-5ADC-934C-8BE1-8265A0335AF6}" type="datetimeFigureOut">
              <a:rPr lang="en-US" smtClean="0"/>
              <a:t>3/3/2025</a:t>
            </a:fld>
            <a:endParaRPr lang="en-US"/>
          </a:p>
        </p:txBody>
      </p:sp>
      <p:sp>
        <p:nvSpPr>
          <p:cNvPr id="6" name="Footer Placeholder 5">
            <a:extLst>
              <a:ext uri="{FF2B5EF4-FFF2-40B4-BE49-F238E27FC236}">
                <a16:creationId xmlns:a16="http://schemas.microsoft.com/office/drawing/2014/main" id="{230DEA89-179E-1D42-979E-E73CC21011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02AF76-DF79-D743-933B-4BBD0B90850C}"/>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995932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6F0E3-C15F-DA45-8C73-7A0D37E9F1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A76037-5ED7-684C-B3E1-F544501EE6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6F2B66-A5AB-A740-9786-1CEF1C88C7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097B2A-F264-BD4F-B5D6-905BCFCDF9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7C810A-986C-7243-81DF-A5B3247ED6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66A4BF-C7C9-BA4E-871D-2D9E47A40D79}"/>
              </a:ext>
            </a:extLst>
          </p:cNvPr>
          <p:cNvSpPr>
            <a:spLocks noGrp="1"/>
          </p:cNvSpPr>
          <p:nvPr>
            <p:ph type="dt" sz="half" idx="10"/>
          </p:nvPr>
        </p:nvSpPr>
        <p:spPr/>
        <p:txBody>
          <a:bodyPr/>
          <a:lstStyle/>
          <a:p>
            <a:fld id="{A3010223-5ADC-934C-8BE1-8265A0335AF6}" type="datetimeFigureOut">
              <a:rPr lang="en-US" smtClean="0"/>
              <a:t>3/3/2025</a:t>
            </a:fld>
            <a:endParaRPr lang="en-US"/>
          </a:p>
        </p:txBody>
      </p:sp>
      <p:sp>
        <p:nvSpPr>
          <p:cNvPr id="8" name="Footer Placeholder 7">
            <a:extLst>
              <a:ext uri="{FF2B5EF4-FFF2-40B4-BE49-F238E27FC236}">
                <a16:creationId xmlns:a16="http://schemas.microsoft.com/office/drawing/2014/main" id="{BDC51A2F-B529-9948-98B5-60F72844CE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AA3CB8-C4AF-7243-B698-B813F804F9A8}"/>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20042853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7E662-0EB5-9643-8E4A-A201E88BA3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CAD3C7-9227-5F49-887B-27CD1BAABCAB}"/>
              </a:ext>
            </a:extLst>
          </p:cNvPr>
          <p:cNvSpPr>
            <a:spLocks noGrp="1"/>
          </p:cNvSpPr>
          <p:nvPr>
            <p:ph type="dt" sz="half" idx="10"/>
          </p:nvPr>
        </p:nvSpPr>
        <p:spPr/>
        <p:txBody>
          <a:bodyPr/>
          <a:lstStyle/>
          <a:p>
            <a:fld id="{A3010223-5ADC-934C-8BE1-8265A0335AF6}" type="datetimeFigureOut">
              <a:rPr lang="en-US" smtClean="0"/>
              <a:t>3/3/2025</a:t>
            </a:fld>
            <a:endParaRPr lang="en-US"/>
          </a:p>
        </p:txBody>
      </p:sp>
      <p:sp>
        <p:nvSpPr>
          <p:cNvPr id="4" name="Footer Placeholder 3">
            <a:extLst>
              <a:ext uri="{FF2B5EF4-FFF2-40B4-BE49-F238E27FC236}">
                <a16:creationId xmlns:a16="http://schemas.microsoft.com/office/drawing/2014/main" id="{F59F3BA9-203F-674E-89EA-4637A43B32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0F7D89-6DEB-EB48-A935-AD2CE558BF3F}"/>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11288388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8A669-422B-9D49-912E-FA9480A37B95}"/>
              </a:ext>
            </a:extLst>
          </p:cNvPr>
          <p:cNvSpPr>
            <a:spLocks noGrp="1"/>
          </p:cNvSpPr>
          <p:nvPr>
            <p:ph type="dt" sz="half" idx="10"/>
          </p:nvPr>
        </p:nvSpPr>
        <p:spPr/>
        <p:txBody>
          <a:bodyPr/>
          <a:lstStyle/>
          <a:p>
            <a:fld id="{A3010223-5ADC-934C-8BE1-8265A0335AF6}" type="datetimeFigureOut">
              <a:rPr lang="en-US" smtClean="0"/>
              <a:t>3/3/2025</a:t>
            </a:fld>
            <a:endParaRPr lang="en-US"/>
          </a:p>
        </p:txBody>
      </p:sp>
      <p:sp>
        <p:nvSpPr>
          <p:cNvPr id="3" name="Footer Placeholder 2">
            <a:extLst>
              <a:ext uri="{FF2B5EF4-FFF2-40B4-BE49-F238E27FC236}">
                <a16:creationId xmlns:a16="http://schemas.microsoft.com/office/drawing/2014/main" id="{F61B2E54-69B9-7845-83BA-13D2081837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D63419-F090-424F-AF11-A05C407C6CD5}"/>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4213702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9747B-0CA2-C4A6-3F93-0F6FA0A6DD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336419-D808-BF19-1984-BA3884CA080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A00358-0D74-AAA9-1A9D-3302F65DBCF5}"/>
              </a:ext>
            </a:extLst>
          </p:cNvPr>
          <p:cNvSpPr>
            <a:spLocks noGrp="1"/>
          </p:cNvSpPr>
          <p:nvPr>
            <p:ph type="dt" sz="half" idx="10"/>
          </p:nvPr>
        </p:nvSpPr>
        <p:spPr/>
        <p:txBody>
          <a:bodyPr/>
          <a:lstStyle/>
          <a:p>
            <a:fld id="{AF0A52D4-239C-42A2-A5A0-C962E6C853AC}" type="datetimeFigureOut">
              <a:rPr lang="en-US" smtClean="0"/>
              <a:t>3/3/2025</a:t>
            </a:fld>
            <a:endParaRPr lang="en-US"/>
          </a:p>
        </p:txBody>
      </p:sp>
      <p:sp>
        <p:nvSpPr>
          <p:cNvPr id="5" name="Footer Placeholder 4">
            <a:extLst>
              <a:ext uri="{FF2B5EF4-FFF2-40B4-BE49-F238E27FC236}">
                <a16:creationId xmlns:a16="http://schemas.microsoft.com/office/drawing/2014/main" id="{66593D1A-B207-4BED-0FD4-AFBE24D963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78331E-89ED-2993-C741-13B858CD3B67}"/>
              </a:ext>
            </a:extLst>
          </p:cNvPr>
          <p:cNvSpPr>
            <a:spLocks noGrp="1"/>
          </p:cNvSpPr>
          <p:nvPr>
            <p:ph type="sldNum" sz="quarter" idx="12"/>
          </p:nvPr>
        </p:nvSpPr>
        <p:spPr/>
        <p:txBody>
          <a:bodyPr/>
          <a:lstStyle/>
          <a:p>
            <a:fld id="{38A26421-948E-4D3A-9FDB-D3950FD929EC}" type="slidenum">
              <a:rPr lang="en-US" smtClean="0"/>
              <a:t>‹#›</a:t>
            </a:fld>
            <a:endParaRPr lang="en-US"/>
          </a:p>
        </p:txBody>
      </p:sp>
    </p:spTree>
    <p:extLst>
      <p:ext uri="{BB962C8B-B14F-4D97-AF65-F5344CB8AC3E}">
        <p14:creationId xmlns:p14="http://schemas.microsoft.com/office/powerpoint/2010/main" val="1232171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F1AF4-C15C-3448-AA50-41134F49A2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3068F2-A314-D140-848D-3B8CE6624C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A2895A-A15B-6240-8897-7029C68585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4D99B2-3DAD-E540-920D-38ED75985557}"/>
              </a:ext>
            </a:extLst>
          </p:cNvPr>
          <p:cNvSpPr>
            <a:spLocks noGrp="1"/>
          </p:cNvSpPr>
          <p:nvPr>
            <p:ph type="dt" sz="half" idx="10"/>
          </p:nvPr>
        </p:nvSpPr>
        <p:spPr/>
        <p:txBody>
          <a:bodyPr/>
          <a:lstStyle/>
          <a:p>
            <a:fld id="{A3010223-5ADC-934C-8BE1-8265A0335AF6}" type="datetimeFigureOut">
              <a:rPr lang="en-US" smtClean="0"/>
              <a:t>3/3/2025</a:t>
            </a:fld>
            <a:endParaRPr lang="en-US"/>
          </a:p>
        </p:txBody>
      </p:sp>
      <p:sp>
        <p:nvSpPr>
          <p:cNvPr id="6" name="Footer Placeholder 5">
            <a:extLst>
              <a:ext uri="{FF2B5EF4-FFF2-40B4-BE49-F238E27FC236}">
                <a16:creationId xmlns:a16="http://schemas.microsoft.com/office/drawing/2014/main" id="{23CFD3B8-E1B2-BF4F-A518-67AA91F952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A48E19-5CDA-1844-9075-C01DBC7CEAA0}"/>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19343902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009D2-C06A-BC46-BBFB-84306F6B2C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A1E9A2-DD08-5C46-A16E-1C971A93D4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A9328A-274B-A746-8FD5-AFF051BEC1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AF4499-0B29-9745-852A-CFBE13F85823}"/>
              </a:ext>
            </a:extLst>
          </p:cNvPr>
          <p:cNvSpPr>
            <a:spLocks noGrp="1"/>
          </p:cNvSpPr>
          <p:nvPr>
            <p:ph type="dt" sz="half" idx="10"/>
          </p:nvPr>
        </p:nvSpPr>
        <p:spPr/>
        <p:txBody>
          <a:bodyPr/>
          <a:lstStyle/>
          <a:p>
            <a:fld id="{A3010223-5ADC-934C-8BE1-8265A0335AF6}" type="datetimeFigureOut">
              <a:rPr lang="en-US" smtClean="0"/>
              <a:t>3/3/2025</a:t>
            </a:fld>
            <a:endParaRPr lang="en-US"/>
          </a:p>
        </p:txBody>
      </p:sp>
      <p:sp>
        <p:nvSpPr>
          <p:cNvPr id="6" name="Footer Placeholder 5">
            <a:extLst>
              <a:ext uri="{FF2B5EF4-FFF2-40B4-BE49-F238E27FC236}">
                <a16:creationId xmlns:a16="http://schemas.microsoft.com/office/drawing/2014/main" id="{2C893CFF-D2F0-EA48-98C2-569EBC3DF3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BD64B5-9737-F146-9884-6AFEF6029470}"/>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7812271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0AB0C-0EED-0E4A-98A2-CB764ECBD4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5DD8AF-4897-3349-8A9B-4AC327B7B9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A6B9A2-F06C-4B47-BB1A-069D32727A2C}"/>
              </a:ext>
            </a:extLst>
          </p:cNvPr>
          <p:cNvSpPr>
            <a:spLocks noGrp="1"/>
          </p:cNvSpPr>
          <p:nvPr>
            <p:ph type="dt" sz="half" idx="10"/>
          </p:nvPr>
        </p:nvSpPr>
        <p:spPr/>
        <p:txBody>
          <a:bodyPr/>
          <a:lstStyle/>
          <a:p>
            <a:fld id="{A3010223-5ADC-934C-8BE1-8265A0335AF6}" type="datetimeFigureOut">
              <a:rPr lang="en-US" smtClean="0"/>
              <a:t>3/3/2025</a:t>
            </a:fld>
            <a:endParaRPr lang="en-US"/>
          </a:p>
        </p:txBody>
      </p:sp>
      <p:sp>
        <p:nvSpPr>
          <p:cNvPr id="5" name="Footer Placeholder 4">
            <a:extLst>
              <a:ext uri="{FF2B5EF4-FFF2-40B4-BE49-F238E27FC236}">
                <a16:creationId xmlns:a16="http://schemas.microsoft.com/office/drawing/2014/main" id="{D4052ACC-984B-3545-AE9F-C1A77E449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F570FF-1ACA-0048-9A5E-91B60DD3A41C}"/>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23492873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82801C-DF82-5149-9CDF-CE1584832D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D29798-5694-1F41-A8A9-3F2AF483BD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C3B3AA-09B1-F441-B7C0-172B50F11C6A}"/>
              </a:ext>
            </a:extLst>
          </p:cNvPr>
          <p:cNvSpPr>
            <a:spLocks noGrp="1"/>
          </p:cNvSpPr>
          <p:nvPr>
            <p:ph type="dt" sz="half" idx="10"/>
          </p:nvPr>
        </p:nvSpPr>
        <p:spPr/>
        <p:txBody>
          <a:bodyPr/>
          <a:lstStyle/>
          <a:p>
            <a:fld id="{A3010223-5ADC-934C-8BE1-8265A0335AF6}" type="datetimeFigureOut">
              <a:rPr lang="en-US" smtClean="0"/>
              <a:t>3/3/2025</a:t>
            </a:fld>
            <a:endParaRPr lang="en-US"/>
          </a:p>
        </p:txBody>
      </p:sp>
      <p:sp>
        <p:nvSpPr>
          <p:cNvPr id="5" name="Footer Placeholder 4">
            <a:extLst>
              <a:ext uri="{FF2B5EF4-FFF2-40B4-BE49-F238E27FC236}">
                <a16:creationId xmlns:a16="http://schemas.microsoft.com/office/drawing/2014/main" id="{A0D0DD99-5583-274E-81EF-CF2F7C584F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2359ED-D4B0-A34D-8E53-5676CF70D250}"/>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3346945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67CBA-E61C-5878-9D90-018893D3C9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0FB506-4B86-9CA6-E007-9F22767583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C3884E-5BA2-EA62-3FCB-DE56ED8E11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A6CA04-0856-A891-93B3-475AF3A5D096}"/>
              </a:ext>
            </a:extLst>
          </p:cNvPr>
          <p:cNvSpPr>
            <a:spLocks noGrp="1"/>
          </p:cNvSpPr>
          <p:nvPr>
            <p:ph type="dt" sz="half" idx="10"/>
          </p:nvPr>
        </p:nvSpPr>
        <p:spPr/>
        <p:txBody>
          <a:bodyPr/>
          <a:lstStyle/>
          <a:p>
            <a:fld id="{AF0A52D4-239C-42A2-A5A0-C962E6C853AC}" type="datetimeFigureOut">
              <a:rPr lang="en-US" smtClean="0"/>
              <a:t>3/3/2025</a:t>
            </a:fld>
            <a:endParaRPr lang="en-US"/>
          </a:p>
        </p:txBody>
      </p:sp>
      <p:sp>
        <p:nvSpPr>
          <p:cNvPr id="6" name="Footer Placeholder 5">
            <a:extLst>
              <a:ext uri="{FF2B5EF4-FFF2-40B4-BE49-F238E27FC236}">
                <a16:creationId xmlns:a16="http://schemas.microsoft.com/office/drawing/2014/main" id="{0E9ED43D-A555-33D7-2745-0BEA7F2582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2AAD96-A947-F053-B70C-AD21712E0896}"/>
              </a:ext>
            </a:extLst>
          </p:cNvPr>
          <p:cNvSpPr>
            <a:spLocks noGrp="1"/>
          </p:cNvSpPr>
          <p:nvPr>
            <p:ph type="sldNum" sz="quarter" idx="12"/>
          </p:nvPr>
        </p:nvSpPr>
        <p:spPr/>
        <p:txBody>
          <a:bodyPr/>
          <a:lstStyle/>
          <a:p>
            <a:fld id="{38A26421-948E-4D3A-9FDB-D3950FD929EC}" type="slidenum">
              <a:rPr lang="en-US" smtClean="0"/>
              <a:t>‹#›</a:t>
            </a:fld>
            <a:endParaRPr lang="en-US"/>
          </a:p>
        </p:txBody>
      </p:sp>
    </p:spTree>
    <p:extLst>
      <p:ext uri="{BB962C8B-B14F-4D97-AF65-F5344CB8AC3E}">
        <p14:creationId xmlns:p14="http://schemas.microsoft.com/office/powerpoint/2010/main" val="3659196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33FE8-7FAD-A515-09AF-B6A67B1A48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25FD61-B02F-AE53-776E-F6241199E5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6244DD-E51A-A41B-3B17-5ACA9CE440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C4293A-D97D-9B11-FC2B-821F809F9C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2F9FB5-65AC-2ECA-1AEA-030A45EDFE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E8C8B6-EAD9-B3A9-D59B-008DCC0356E2}"/>
              </a:ext>
            </a:extLst>
          </p:cNvPr>
          <p:cNvSpPr>
            <a:spLocks noGrp="1"/>
          </p:cNvSpPr>
          <p:nvPr>
            <p:ph type="dt" sz="half" idx="10"/>
          </p:nvPr>
        </p:nvSpPr>
        <p:spPr/>
        <p:txBody>
          <a:bodyPr/>
          <a:lstStyle/>
          <a:p>
            <a:fld id="{AF0A52D4-239C-42A2-A5A0-C962E6C853AC}" type="datetimeFigureOut">
              <a:rPr lang="en-US" smtClean="0"/>
              <a:t>3/3/2025</a:t>
            </a:fld>
            <a:endParaRPr lang="en-US"/>
          </a:p>
        </p:txBody>
      </p:sp>
      <p:sp>
        <p:nvSpPr>
          <p:cNvPr id="8" name="Footer Placeholder 7">
            <a:extLst>
              <a:ext uri="{FF2B5EF4-FFF2-40B4-BE49-F238E27FC236}">
                <a16:creationId xmlns:a16="http://schemas.microsoft.com/office/drawing/2014/main" id="{4C958A42-A64C-A3D0-4FDF-613C577AE2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043CB2-F8DB-462D-70C8-0AD8F2C56893}"/>
              </a:ext>
            </a:extLst>
          </p:cNvPr>
          <p:cNvSpPr>
            <a:spLocks noGrp="1"/>
          </p:cNvSpPr>
          <p:nvPr>
            <p:ph type="sldNum" sz="quarter" idx="12"/>
          </p:nvPr>
        </p:nvSpPr>
        <p:spPr/>
        <p:txBody>
          <a:bodyPr/>
          <a:lstStyle/>
          <a:p>
            <a:fld id="{38A26421-948E-4D3A-9FDB-D3950FD929EC}" type="slidenum">
              <a:rPr lang="en-US" smtClean="0"/>
              <a:t>‹#›</a:t>
            </a:fld>
            <a:endParaRPr lang="en-US"/>
          </a:p>
        </p:txBody>
      </p:sp>
    </p:spTree>
    <p:extLst>
      <p:ext uri="{BB962C8B-B14F-4D97-AF65-F5344CB8AC3E}">
        <p14:creationId xmlns:p14="http://schemas.microsoft.com/office/powerpoint/2010/main" val="3429492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A15C9-6DA1-24EF-20D8-8102D721B6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AF5844-9AE3-916B-22BF-B4D6FCF37D6F}"/>
              </a:ext>
            </a:extLst>
          </p:cNvPr>
          <p:cNvSpPr>
            <a:spLocks noGrp="1"/>
          </p:cNvSpPr>
          <p:nvPr>
            <p:ph type="dt" sz="half" idx="10"/>
          </p:nvPr>
        </p:nvSpPr>
        <p:spPr/>
        <p:txBody>
          <a:bodyPr/>
          <a:lstStyle/>
          <a:p>
            <a:fld id="{AF0A52D4-239C-42A2-A5A0-C962E6C853AC}" type="datetimeFigureOut">
              <a:rPr lang="en-US" smtClean="0"/>
              <a:t>3/3/2025</a:t>
            </a:fld>
            <a:endParaRPr lang="en-US"/>
          </a:p>
        </p:txBody>
      </p:sp>
      <p:sp>
        <p:nvSpPr>
          <p:cNvPr id="4" name="Footer Placeholder 3">
            <a:extLst>
              <a:ext uri="{FF2B5EF4-FFF2-40B4-BE49-F238E27FC236}">
                <a16:creationId xmlns:a16="http://schemas.microsoft.com/office/drawing/2014/main" id="{9D87F536-CE1A-F4A6-7C44-7535779B90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AE3159-479F-72A2-B267-02BD9BC9C8E8}"/>
              </a:ext>
            </a:extLst>
          </p:cNvPr>
          <p:cNvSpPr>
            <a:spLocks noGrp="1"/>
          </p:cNvSpPr>
          <p:nvPr>
            <p:ph type="sldNum" sz="quarter" idx="12"/>
          </p:nvPr>
        </p:nvSpPr>
        <p:spPr/>
        <p:txBody>
          <a:bodyPr/>
          <a:lstStyle/>
          <a:p>
            <a:fld id="{38A26421-948E-4D3A-9FDB-D3950FD929EC}" type="slidenum">
              <a:rPr lang="en-US" smtClean="0"/>
              <a:t>‹#›</a:t>
            </a:fld>
            <a:endParaRPr lang="en-US"/>
          </a:p>
        </p:txBody>
      </p:sp>
    </p:spTree>
    <p:extLst>
      <p:ext uri="{BB962C8B-B14F-4D97-AF65-F5344CB8AC3E}">
        <p14:creationId xmlns:p14="http://schemas.microsoft.com/office/powerpoint/2010/main" val="2455607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184736-5B22-129A-4062-EF499A73424E}"/>
              </a:ext>
            </a:extLst>
          </p:cNvPr>
          <p:cNvSpPr>
            <a:spLocks noGrp="1"/>
          </p:cNvSpPr>
          <p:nvPr>
            <p:ph type="dt" sz="half" idx="10"/>
          </p:nvPr>
        </p:nvSpPr>
        <p:spPr/>
        <p:txBody>
          <a:bodyPr/>
          <a:lstStyle/>
          <a:p>
            <a:fld id="{AF0A52D4-239C-42A2-A5A0-C962E6C853AC}" type="datetimeFigureOut">
              <a:rPr lang="en-US" smtClean="0"/>
              <a:t>3/3/2025</a:t>
            </a:fld>
            <a:endParaRPr lang="en-US"/>
          </a:p>
        </p:txBody>
      </p:sp>
      <p:sp>
        <p:nvSpPr>
          <p:cNvPr id="3" name="Footer Placeholder 2">
            <a:extLst>
              <a:ext uri="{FF2B5EF4-FFF2-40B4-BE49-F238E27FC236}">
                <a16:creationId xmlns:a16="http://schemas.microsoft.com/office/drawing/2014/main" id="{D16DFC24-595E-0054-F5BD-29F5F93A19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4C54AA-B2E1-5CE1-2B1A-280F6B2D66DB}"/>
              </a:ext>
            </a:extLst>
          </p:cNvPr>
          <p:cNvSpPr>
            <a:spLocks noGrp="1"/>
          </p:cNvSpPr>
          <p:nvPr>
            <p:ph type="sldNum" sz="quarter" idx="12"/>
          </p:nvPr>
        </p:nvSpPr>
        <p:spPr/>
        <p:txBody>
          <a:bodyPr/>
          <a:lstStyle/>
          <a:p>
            <a:fld id="{38A26421-948E-4D3A-9FDB-D3950FD929EC}" type="slidenum">
              <a:rPr lang="en-US" smtClean="0"/>
              <a:t>‹#›</a:t>
            </a:fld>
            <a:endParaRPr lang="en-US"/>
          </a:p>
        </p:txBody>
      </p:sp>
    </p:spTree>
    <p:extLst>
      <p:ext uri="{BB962C8B-B14F-4D97-AF65-F5344CB8AC3E}">
        <p14:creationId xmlns:p14="http://schemas.microsoft.com/office/powerpoint/2010/main" val="2518300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2C4CC-C571-4D65-79EB-3319A43D8D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470955-5374-08E5-60F3-BA6C76FF41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BF5ADE-B394-58FA-4804-D985D841CE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74CC26-5A1B-E0DA-6813-33EA8DD7F8D3}"/>
              </a:ext>
            </a:extLst>
          </p:cNvPr>
          <p:cNvSpPr>
            <a:spLocks noGrp="1"/>
          </p:cNvSpPr>
          <p:nvPr>
            <p:ph type="dt" sz="half" idx="10"/>
          </p:nvPr>
        </p:nvSpPr>
        <p:spPr/>
        <p:txBody>
          <a:bodyPr/>
          <a:lstStyle/>
          <a:p>
            <a:fld id="{AF0A52D4-239C-42A2-A5A0-C962E6C853AC}" type="datetimeFigureOut">
              <a:rPr lang="en-US" smtClean="0"/>
              <a:t>3/3/2025</a:t>
            </a:fld>
            <a:endParaRPr lang="en-US"/>
          </a:p>
        </p:txBody>
      </p:sp>
      <p:sp>
        <p:nvSpPr>
          <p:cNvPr id="6" name="Footer Placeholder 5">
            <a:extLst>
              <a:ext uri="{FF2B5EF4-FFF2-40B4-BE49-F238E27FC236}">
                <a16:creationId xmlns:a16="http://schemas.microsoft.com/office/drawing/2014/main" id="{FB825A00-34A9-EE4E-D33F-8B0799CF27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601D97-2958-FFFA-F5DA-5A3780FD1382}"/>
              </a:ext>
            </a:extLst>
          </p:cNvPr>
          <p:cNvSpPr>
            <a:spLocks noGrp="1"/>
          </p:cNvSpPr>
          <p:nvPr>
            <p:ph type="sldNum" sz="quarter" idx="12"/>
          </p:nvPr>
        </p:nvSpPr>
        <p:spPr/>
        <p:txBody>
          <a:bodyPr/>
          <a:lstStyle/>
          <a:p>
            <a:fld id="{38A26421-948E-4D3A-9FDB-D3950FD929EC}" type="slidenum">
              <a:rPr lang="en-US" smtClean="0"/>
              <a:t>‹#›</a:t>
            </a:fld>
            <a:endParaRPr lang="en-US"/>
          </a:p>
        </p:txBody>
      </p:sp>
    </p:spTree>
    <p:extLst>
      <p:ext uri="{BB962C8B-B14F-4D97-AF65-F5344CB8AC3E}">
        <p14:creationId xmlns:p14="http://schemas.microsoft.com/office/powerpoint/2010/main" val="4289054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99C4-C6BA-A319-E80C-CB3F05A5AE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B4783C-5FCF-DDC0-D873-F2CBFAB863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48B598-C1ED-DD81-9B5C-390221FAF1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388EA0-2F48-B4F9-A96F-7017D2BE83C8}"/>
              </a:ext>
            </a:extLst>
          </p:cNvPr>
          <p:cNvSpPr>
            <a:spLocks noGrp="1"/>
          </p:cNvSpPr>
          <p:nvPr>
            <p:ph type="dt" sz="half" idx="10"/>
          </p:nvPr>
        </p:nvSpPr>
        <p:spPr/>
        <p:txBody>
          <a:bodyPr/>
          <a:lstStyle/>
          <a:p>
            <a:fld id="{AF0A52D4-239C-42A2-A5A0-C962E6C853AC}" type="datetimeFigureOut">
              <a:rPr lang="en-US" smtClean="0"/>
              <a:t>3/3/2025</a:t>
            </a:fld>
            <a:endParaRPr lang="en-US"/>
          </a:p>
        </p:txBody>
      </p:sp>
      <p:sp>
        <p:nvSpPr>
          <p:cNvPr id="6" name="Footer Placeholder 5">
            <a:extLst>
              <a:ext uri="{FF2B5EF4-FFF2-40B4-BE49-F238E27FC236}">
                <a16:creationId xmlns:a16="http://schemas.microsoft.com/office/drawing/2014/main" id="{2BAF71E3-B210-BC19-E149-58F739403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C7DC20-DB8E-73EF-173F-63D8396B2C8B}"/>
              </a:ext>
            </a:extLst>
          </p:cNvPr>
          <p:cNvSpPr>
            <a:spLocks noGrp="1"/>
          </p:cNvSpPr>
          <p:nvPr>
            <p:ph type="sldNum" sz="quarter" idx="12"/>
          </p:nvPr>
        </p:nvSpPr>
        <p:spPr/>
        <p:txBody>
          <a:bodyPr/>
          <a:lstStyle/>
          <a:p>
            <a:fld id="{38A26421-948E-4D3A-9FDB-D3950FD929EC}" type="slidenum">
              <a:rPr lang="en-US" smtClean="0"/>
              <a:t>‹#›</a:t>
            </a:fld>
            <a:endParaRPr lang="en-US"/>
          </a:p>
        </p:txBody>
      </p:sp>
    </p:spTree>
    <p:extLst>
      <p:ext uri="{BB962C8B-B14F-4D97-AF65-F5344CB8AC3E}">
        <p14:creationId xmlns:p14="http://schemas.microsoft.com/office/powerpoint/2010/main" val="622539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8D1926-A519-DA69-3DFA-474D458911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36F644-573C-11AC-1EBC-5FCE101B59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61877-A34B-D8DB-DFB5-58BE8E92C9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F0A52D4-239C-42A2-A5A0-C962E6C853AC}" type="datetimeFigureOut">
              <a:rPr lang="en-US" smtClean="0"/>
              <a:t>3/3/2025</a:t>
            </a:fld>
            <a:endParaRPr lang="en-US"/>
          </a:p>
        </p:txBody>
      </p:sp>
      <p:sp>
        <p:nvSpPr>
          <p:cNvPr id="5" name="Footer Placeholder 4">
            <a:extLst>
              <a:ext uri="{FF2B5EF4-FFF2-40B4-BE49-F238E27FC236}">
                <a16:creationId xmlns:a16="http://schemas.microsoft.com/office/drawing/2014/main" id="{23B58F4D-D1E5-B13B-19B7-79EEC377A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4AE581C-96B8-7FCE-1D23-BCDECF824A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8A26421-948E-4D3A-9FDB-D3950FD929EC}" type="slidenum">
              <a:rPr lang="en-US" smtClean="0"/>
              <a:t>‹#›</a:t>
            </a:fld>
            <a:endParaRPr lang="en-US"/>
          </a:p>
        </p:txBody>
      </p:sp>
    </p:spTree>
    <p:extLst>
      <p:ext uri="{BB962C8B-B14F-4D97-AF65-F5344CB8AC3E}">
        <p14:creationId xmlns:p14="http://schemas.microsoft.com/office/powerpoint/2010/main" val="2946859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A8FA6A-D21B-EF31-6CED-122188617B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BE7EA2-3D77-F040-9755-B3CBDE09E4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857C9-E837-8BB7-EFB3-780DF32C0C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59898E3-56FB-4C46-82D2-B0509E395835}" type="datetimeFigureOut">
              <a:rPr lang="en-US" smtClean="0"/>
              <a:t>3/3/2025</a:t>
            </a:fld>
            <a:endParaRPr lang="en-US"/>
          </a:p>
        </p:txBody>
      </p:sp>
      <p:sp>
        <p:nvSpPr>
          <p:cNvPr id="5" name="Footer Placeholder 4">
            <a:extLst>
              <a:ext uri="{FF2B5EF4-FFF2-40B4-BE49-F238E27FC236}">
                <a16:creationId xmlns:a16="http://schemas.microsoft.com/office/drawing/2014/main" id="{3184878E-A89D-BCFB-F0C9-89DB8FCA3A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E911281-8CDA-CE81-F032-58B09752C0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2C23F80-6D39-4679-BCBE-2C7A69BC6B8A}" type="slidenum">
              <a:rPr lang="en-US" smtClean="0"/>
              <a:t>‹#›</a:t>
            </a:fld>
            <a:endParaRPr lang="en-US"/>
          </a:p>
        </p:txBody>
      </p:sp>
    </p:spTree>
    <p:extLst>
      <p:ext uri="{BB962C8B-B14F-4D97-AF65-F5344CB8AC3E}">
        <p14:creationId xmlns:p14="http://schemas.microsoft.com/office/powerpoint/2010/main" val="9791034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8738B9-98B2-7D4D-8DDD-C7C43F5E01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DCA401-F7CD-394E-832A-A295CA4615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32F235-71BA-0F46-AAAF-16AE080ADB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010223-5ADC-934C-8BE1-8265A0335AF6}" type="datetimeFigureOut">
              <a:rPr lang="en-US" smtClean="0"/>
              <a:t>3/3/2025</a:t>
            </a:fld>
            <a:endParaRPr lang="en-US"/>
          </a:p>
        </p:txBody>
      </p:sp>
      <p:sp>
        <p:nvSpPr>
          <p:cNvPr id="5" name="Footer Placeholder 4">
            <a:extLst>
              <a:ext uri="{FF2B5EF4-FFF2-40B4-BE49-F238E27FC236}">
                <a16:creationId xmlns:a16="http://schemas.microsoft.com/office/drawing/2014/main" id="{F16FE667-FF9F-7048-BBB5-18F264CC9F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BF98EB-EC54-DF41-AEEF-8673DD4677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45F209-B028-B748-B02A-A975FA91EEFB}" type="slidenum">
              <a:rPr lang="en-US" smtClean="0"/>
              <a:t>‹#›</a:t>
            </a:fld>
            <a:endParaRPr lang="en-US"/>
          </a:p>
        </p:txBody>
      </p:sp>
    </p:spTree>
    <p:extLst>
      <p:ext uri="{BB962C8B-B14F-4D97-AF65-F5344CB8AC3E}">
        <p14:creationId xmlns:p14="http://schemas.microsoft.com/office/powerpoint/2010/main" val="20801168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jp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14.png"/><Relationship Id="rId5" Type="http://schemas.openxmlformats.org/officeDocument/2006/relationships/image" Target="../media/image4.emf"/><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2.jpg"/><Relationship Id="rId7" Type="http://schemas.openxmlformats.org/officeDocument/2006/relationships/image" Target="../media/image11.sv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10.png"/><Relationship Id="rId5" Type="http://schemas.openxmlformats.org/officeDocument/2006/relationships/image" Target="../media/image4.emf"/><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jp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16.tiff"/><Relationship Id="rId5" Type="http://schemas.openxmlformats.org/officeDocument/2006/relationships/image" Target="../media/image4.emf"/><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5.xml"/><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jp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17.png"/><Relationship Id="rId5" Type="http://schemas.openxmlformats.org/officeDocument/2006/relationships/image" Target="../media/image4.emf"/><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jp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18.png"/><Relationship Id="rId5" Type="http://schemas.openxmlformats.org/officeDocument/2006/relationships/image" Target="../media/image4.emf"/><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jp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4.emf"/><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5.xml"/><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jp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20.png"/><Relationship Id="rId5" Type="http://schemas.openxmlformats.org/officeDocument/2006/relationships/image" Target="../media/image4.emf"/><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jp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21.png"/><Relationship Id="rId5" Type="http://schemas.openxmlformats.org/officeDocument/2006/relationships/image" Target="../media/image4.emf"/><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5.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5.xml"/><Relationship Id="rId4" Type="http://schemas.openxmlformats.org/officeDocument/2006/relationships/image" Target="../media/image4.emf"/></Relationships>
</file>

<file path=ppt/slides/_rels/slide2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jp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22.tif"/><Relationship Id="rId5" Type="http://schemas.openxmlformats.org/officeDocument/2006/relationships/image" Target="../media/image4.emf"/><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5.xml"/><Relationship Id="rId4" Type="http://schemas.openxmlformats.org/officeDocument/2006/relationships/image" Target="../media/image4.emf"/></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emf"/><Relationship Id="rId1" Type="http://schemas.openxmlformats.org/officeDocument/2006/relationships/slideLayout" Target="../slideLayouts/slideLayout26.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jpg"/><Relationship Id="rId10" Type="http://schemas.openxmlformats.org/officeDocument/2006/relationships/image" Target="../media/image10.png"/><Relationship Id="rId4" Type="http://schemas.openxmlformats.org/officeDocument/2006/relationships/image" Target="../media/image4.emf"/><Relationship Id="rId9" Type="http://schemas.openxmlformats.org/officeDocument/2006/relationships/image" Target="../media/image9.svg"/></Relationships>
</file>

<file path=ppt/slides/_rels/slide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26.xml"/><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emf"/><Relationship Id="rId1" Type="http://schemas.openxmlformats.org/officeDocument/2006/relationships/slideLayout" Target="../slideLayouts/slideLayout26.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jpg"/><Relationship Id="rId10" Type="http://schemas.openxmlformats.org/officeDocument/2006/relationships/image" Target="../media/image10.png"/><Relationship Id="rId4" Type="http://schemas.openxmlformats.org/officeDocument/2006/relationships/image" Target="../media/image4.emf"/><Relationship Id="rId9"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26.xml"/><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5.xml"/><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Layout" Target="../slideLayouts/slideLayout2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jp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3.jpeg"/><Relationship Id="rId5" Type="http://schemas.openxmlformats.org/officeDocument/2006/relationships/image" Target="../media/image4.emf"/><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7C0AF97-B1C7-ACDC-AA84-18DD3E14F324}"/>
              </a:ext>
            </a:extLst>
          </p:cNvPr>
          <p:cNvSpPr>
            <a:spLocks noGrp="1"/>
          </p:cNvSpPr>
          <p:nvPr>
            <p:ph type="ctrTitle"/>
          </p:nvPr>
        </p:nvSpPr>
        <p:spPr>
          <a:xfrm>
            <a:off x="643468" y="643467"/>
            <a:ext cx="5147732" cy="3829395"/>
          </a:xfrm>
        </p:spPr>
        <p:txBody>
          <a:bodyPr>
            <a:normAutofit/>
          </a:bodyPr>
          <a:lstStyle/>
          <a:p>
            <a:pPr algn="l"/>
            <a:r>
              <a:rPr lang="en-US" b="1" i="1" dirty="0">
                <a:solidFill>
                  <a:schemeClr val="bg2">
                    <a:lumMod val="50000"/>
                  </a:schemeClr>
                </a:solidFill>
                <a:latin typeface="Gotham book"/>
              </a:rPr>
              <a:t>Unit 4:</a:t>
            </a:r>
            <a:br>
              <a:rPr lang="en-US" b="1" i="1" dirty="0">
                <a:latin typeface="Gotham book"/>
              </a:rPr>
            </a:br>
            <a:r>
              <a:rPr lang="en-US" b="1" i="1" dirty="0">
                <a:latin typeface="Gotham book"/>
              </a:rPr>
              <a:t>The Mexican National Era</a:t>
            </a:r>
            <a:endParaRPr lang="en-US" b="1" dirty="0">
              <a:latin typeface="Gotham book"/>
            </a:endParaRPr>
          </a:p>
        </p:txBody>
      </p:sp>
      <p:sp>
        <p:nvSpPr>
          <p:cNvPr id="3" name="Subtitle 2">
            <a:extLst>
              <a:ext uri="{FF2B5EF4-FFF2-40B4-BE49-F238E27FC236}">
                <a16:creationId xmlns:a16="http://schemas.microsoft.com/office/drawing/2014/main" id="{DE5E7D88-B411-0667-9CA2-7DAF8B9F01D0}"/>
              </a:ext>
            </a:extLst>
          </p:cNvPr>
          <p:cNvSpPr>
            <a:spLocks noGrp="1"/>
          </p:cNvSpPr>
          <p:nvPr>
            <p:ph type="subTitle" idx="1"/>
          </p:nvPr>
        </p:nvSpPr>
        <p:spPr>
          <a:xfrm>
            <a:off x="676030" y="4911221"/>
            <a:ext cx="4620584" cy="1750836"/>
          </a:xfrm>
        </p:spPr>
        <p:txBody>
          <a:bodyPr>
            <a:noAutofit/>
          </a:bodyPr>
          <a:lstStyle/>
          <a:p>
            <a:pPr algn="l"/>
            <a:r>
              <a:rPr lang="en-US" sz="3600" b="1" i="1" dirty="0">
                <a:solidFill>
                  <a:schemeClr val="bg2">
                    <a:lumMod val="50000"/>
                  </a:schemeClr>
                </a:solidFill>
                <a:latin typeface="Gotham book"/>
              </a:rPr>
              <a:t>Lesson 5: </a:t>
            </a:r>
          </a:p>
          <a:p>
            <a:pPr algn="l"/>
            <a:r>
              <a:rPr lang="en-US" sz="3600" b="1" i="1" dirty="0">
                <a:latin typeface="Gotham book"/>
              </a:rPr>
              <a:t>The Empresario System Notes</a:t>
            </a:r>
          </a:p>
        </p:txBody>
      </p:sp>
      <p:pic>
        <p:nvPicPr>
          <p:cNvPr id="1026" name="Picture 2" descr="A map of Texas showing the Empresario land grant tract boundaries.">
            <a:extLst>
              <a:ext uri="{FF2B5EF4-FFF2-40B4-BE49-F238E27FC236}">
                <a16:creationId xmlns:a16="http://schemas.microsoft.com/office/drawing/2014/main" id="{ABD41E89-A518-F4C8-741B-ACFD87FD1C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335" b="9335"/>
          <a:stretch/>
        </p:blipFill>
        <p:spPr bwMode="auto">
          <a:xfrm>
            <a:off x="5529943" y="10"/>
            <a:ext cx="6662057"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282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7000"/>
            <a:lum/>
          </a:blip>
          <a:srcRect/>
          <a:stretch>
            <a:fillRect l="-5000" t="-12000" r="-6000" b="-24000"/>
          </a:stretch>
        </a:blipFill>
        <a:effectLst/>
      </p:bgPr>
    </p:bg>
    <p:spTree>
      <p:nvGrpSpPr>
        <p:cNvPr id="1" name="">
          <a:extLst>
            <a:ext uri="{FF2B5EF4-FFF2-40B4-BE49-F238E27FC236}">
              <a16:creationId xmlns:a16="http://schemas.microsoft.com/office/drawing/2014/main" id="{E6C7D1E2-F331-D8D4-48DB-40815E69D5C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1AC9DF6-928A-CEE2-1D0E-30829D9BD61A}"/>
              </a:ext>
              <a:ext uri="{C183D7F6-B498-43B3-948B-1728B52AA6E4}">
                <adec:decorative xmlns:adec="http://schemas.microsoft.com/office/drawing/2017/decorative" val="1"/>
              </a:ext>
            </a:extLst>
          </p:cNvPr>
          <p:cNvSpPr/>
          <p:nvPr/>
        </p:nvSpPr>
        <p:spPr>
          <a:xfrm rot="5400000">
            <a:off x="5326671" y="-5351588"/>
            <a:ext cx="1524002" cy="12206659"/>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AFAE18CB-CED2-E797-0EF9-4779E719B5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8D544008-8287-7E45-B420-E69C3DE249E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035313" y="220479"/>
            <a:ext cx="976941" cy="994812"/>
          </a:xfrm>
          <a:prstGeom prst="rect">
            <a:avLst/>
          </a:prstGeom>
        </p:spPr>
      </p:pic>
      <p:sp>
        <p:nvSpPr>
          <p:cNvPr id="9" name="TextBox 8">
            <a:extLst>
              <a:ext uri="{FF2B5EF4-FFF2-40B4-BE49-F238E27FC236}">
                <a16:creationId xmlns:a16="http://schemas.microsoft.com/office/drawing/2014/main" id="{848D70EF-FD08-EB02-C554-32BBA133D123}"/>
              </a:ext>
              <a:ext uri="{C183D7F6-B498-43B3-948B-1728B52AA6E4}">
                <adec:decorative xmlns:adec="http://schemas.microsoft.com/office/drawing/2017/decorative" val="1"/>
              </a:ext>
            </a:extLst>
          </p:cNvPr>
          <p:cNvSpPr txBox="1"/>
          <p:nvPr/>
        </p:nvSpPr>
        <p:spPr>
          <a:xfrm>
            <a:off x="8284390" y="6452855"/>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itle 5">
            <a:extLst>
              <a:ext uri="{FF2B5EF4-FFF2-40B4-BE49-F238E27FC236}">
                <a16:creationId xmlns:a16="http://schemas.microsoft.com/office/drawing/2014/main" id="{E7F5187B-A019-068D-A3A8-9C8E5F079484}"/>
              </a:ext>
            </a:extLst>
          </p:cNvPr>
          <p:cNvSpPr txBox="1">
            <a:spLocks noGrp="1"/>
          </p:cNvSpPr>
          <p:nvPr>
            <p:ph type="title"/>
          </p:nvPr>
        </p:nvSpPr>
        <p:spPr>
          <a:xfrm>
            <a:off x="1523999" y="-291668"/>
            <a:ext cx="9144001" cy="17071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dirty="0">
                <a:solidFill>
                  <a:schemeClr val="accent6">
                    <a:lumMod val="20000"/>
                    <a:lumOff val="80000"/>
                  </a:schemeClr>
                </a:solidFill>
                <a:latin typeface="Gotham Medium"/>
              </a:rPr>
              <a:t>Stephen F. Austin</a:t>
            </a:r>
            <a:endParaRPr lang="en-US" sz="5400" dirty="0">
              <a:solidFill>
                <a:schemeClr val="accent6">
                  <a:lumMod val="20000"/>
                  <a:lumOff val="80000"/>
                </a:schemeClr>
              </a:solidFill>
              <a:latin typeface="Gotham Medium"/>
            </a:endParaRPr>
          </a:p>
        </p:txBody>
      </p:sp>
      <p:sp>
        <p:nvSpPr>
          <p:cNvPr id="2" name="TextBox 1">
            <a:extLst>
              <a:ext uri="{FF2B5EF4-FFF2-40B4-BE49-F238E27FC236}">
                <a16:creationId xmlns:a16="http://schemas.microsoft.com/office/drawing/2014/main" id="{63ACA0DF-7A6F-26DC-27BC-E8D3AAF23C57}"/>
              </a:ext>
            </a:extLst>
          </p:cNvPr>
          <p:cNvSpPr txBox="1"/>
          <p:nvPr/>
        </p:nvSpPr>
        <p:spPr>
          <a:xfrm>
            <a:off x="925285" y="1696869"/>
            <a:ext cx="7467601" cy="5016758"/>
          </a:xfrm>
          <a:prstGeom prst="rect">
            <a:avLst/>
          </a:prstGeom>
          <a:noFill/>
        </p:spPr>
        <p:txBody>
          <a:bodyPr wrap="square" rtlCol="0">
            <a:spAutoFit/>
          </a:bodyPr>
          <a:lstStyle/>
          <a:p>
            <a:pPr marL="285750" indent="-285750">
              <a:buFont typeface="Arial" panose="020B0604020202020204" pitchFamily="34" charset="0"/>
              <a:buChar char="•"/>
            </a:pPr>
            <a:r>
              <a:rPr lang="en-US" sz="4000" b="1" u="sng" dirty="0">
                <a:solidFill>
                  <a:schemeClr val="accent6">
                    <a:lumMod val="75000"/>
                  </a:schemeClr>
                </a:solidFill>
                <a:latin typeface="Gotham book"/>
              </a:rPr>
              <a:t>1821: </a:t>
            </a:r>
            <a:r>
              <a:rPr lang="en-US" sz="4000" dirty="0">
                <a:solidFill>
                  <a:schemeClr val="accent6">
                    <a:lumMod val="75000"/>
                  </a:schemeClr>
                </a:solidFill>
                <a:latin typeface="Gotham book"/>
              </a:rPr>
              <a:t>The first and most successful Anglo-American empresario to settle Anglos in Texas</a:t>
            </a:r>
          </a:p>
          <a:p>
            <a:pPr marL="285750" indent="-285750">
              <a:buFont typeface="Arial" panose="020B0604020202020204" pitchFamily="34" charset="0"/>
              <a:buChar char="•"/>
            </a:pPr>
            <a:r>
              <a:rPr lang="en-US" sz="4000" dirty="0">
                <a:solidFill>
                  <a:srgbClr val="0070C0"/>
                </a:solidFill>
                <a:latin typeface="Gotham book"/>
              </a:rPr>
              <a:t>Considered “</a:t>
            </a:r>
            <a:r>
              <a:rPr lang="en-US" sz="4000" b="1" dirty="0">
                <a:solidFill>
                  <a:srgbClr val="0070C0"/>
                </a:solidFill>
                <a:latin typeface="Gotham book"/>
              </a:rPr>
              <a:t>The Father of Texas</a:t>
            </a:r>
            <a:r>
              <a:rPr lang="en-US" sz="4000" dirty="0">
                <a:solidFill>
                  <a:srgbClr val="0070C0"/>
                </a:solidFill>
                <a:latin typeface="Gotham book"/>
              </a:rPr>
              <a:t>” by some in American history</a:t>
            </a:r>
          </a:p>
          <a:p>
            <a:pPr marL="285750" indent="-285750">
              <a:buFont typeface="Arial" panose="020B0604020202020204" pitchFamily="34" charset="0"/>
              <a:buChar char="•"/>
            </a:pPr>
            <a:r>
              <a:rPr lang="en-US" sz="4000" dirty="0">
                <a:solidFill>
                  <a:srgbClr val="7030A0"/>
                </a:solidFill>
                <a:latin typeface="Gotham book"/>
              </a:rPr>
              <a:t>Settled the first 300 families: “</a:t>
            </a:r>
            <a:r>
              <a:rPr lang="en-US" sz="4000" b="1" dirty="0">
                <a:solidFill>
                  <a:srgbClr val="7030A0"/>
                </a:solidFill>
                <a:latin typeface="Gotham book"/>
              </a:rPr>
              <a:t>The Old 300</a:t>
            </a:r>
            <a:r>
              <a:rPr lang="en-US" sz="4000" dirty="0">
                <a:solidFill>
                  <a:srgbClr val="7030A0"/>
                </a:solidFill>
                <a:latin typeface="Gotham book"/>
              </a:rPr>
              <a:t>”</a:t>
            </a:r>
          </a:p>
        </p:txBody>
      </p:sp>
      <p:pic>
        <p:nvPicPr>
          <p:cNvPr id="4" name="Picture 3" descr="A portrait of Stephen F. Austin">
            <a:extLst>
              <a:ext uri="{FF2B5EF4-FFF2-40B4-BE49-F238E27FC236}">
                <a16:creationId xmlns:a16="http://schemas.microsoft.com/office/drawing/2014/main" id="{A3367A50-7CF5-D750-B21A-DDF8E8D5D3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4671" y="1252771"/>
            <a:ext cx="4142503" cy="4646976"/>
          </a:xfrm>
          <a:prstGeom prst="rect">
            <a:avLst/>
          </a:prstGeom>
          <a:effectLst>
            <a:outerShdw blurRad="50800" dist="50800" dir="7920000" algn="ctr" rotWithShape="0">
              <a:srgbClr val="000000">
                <a:alpha val="43137"/>
              </a:srgbClr>
            </a:outerShdw>
          </a:effectLst>
        </p:spPr>
      </p:pic>
      <p:sp>
        <p:nvSpPr>
          <p:cNvPr id="6" name="TextBox 5">
            <a:extLst>
              <a:ext uri="{FF2B5EF4-FFF2-40B4-BE49-F238E27FC236}">
                <a16:creationId xmlns:a16="http://schemas.microsoft.com/office/drawing/2014/main" id="{9E416F20-A0E4-4EAB-0F15-0177A544DF14}"/>
              </a:ext>
            </a:extLst>
          </p:cNvPr>
          <p:cNvSpPr txBox="1"/>
          <p:nvPr/>
        </p:nvSpPr>
        <p:spPr>
          <a:xfrm>
            <a:off x="8158712" y="5991106"/>
            <a:ext cx="3853542" cy="400110"/>
          </a:xfrm>
          <a:prstGeom prst="rect">
            <a:avLst/>
          </a:prstGeom>
          <a:noFill/>
        </p:spPr>
        <p:txBody>
          <a:bodyPr wrap="square" rtlCol="0">
            <a:spAutoFit/>
          </a:bodyPr>
          <a:lstStyle/>
          <a:p>
            <a:pPr algn="ctr"/>
            <a:r>
              <a:rPr lang="en-US" sz="2000" i="1" dirty="0">
                <a:latin typeface="Gotham book"/>
              </a:rPr>
              <a:t>The Portal to Texas History</a:t>
            </a:r>
          </a:p>
        </p:txBody>
      </p:sp>
      <p:pic>
        <p:nvPicPr>
          <p:cNvPr id="3" name="Graphic 2">
            <a:extLst>
              <a:ext uri="{FF2B5EF4-FFF2-40B4-BE49-F238E27FC236}">
                <a16:creationId xmlns:a16="http://schemas.microsoft.com/office/drawing/2014/main" id="{10AC468D-2F89-F971-92C2-05091A5CFF8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908" y="2318055"/>
            <a:ext cx="925793" cy="925793"/>
          </a:xfrm>
          <a:prstGeom prst="rect">
            <a:avLst/>
          </a:prstGeom>
        </p:spPr>
      </p:pic>
    </p:spTree>
    <p:extLst>
      <p:ext uri="{BB962C8B-B14F-4D97-AF65-F5344CB8AC3E}">
        <p14:creationId xmlns:p14="http://schemas.microsoft.com/office/powerpoint/2010/main" val="3724601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7000"/>
            <a:lum/>
          </a:blip>
          <a:srcRect/>
          <a:stretch>
            <a:fillRect l="-5000" t="-12000" r="-6000" b="-24000"/>
          </a:stretch>
        </a:blipFill>
        <a:effectLst/>
      </p:bgPr>
    </p:bg>
    <p:spTree>
      <p:nvGrpSpPr>
        <p:cNvPr id="1" name="">
          <a:extLst>
            <a:ext uri="{FF2B5EF4-FFF2-40B4-BE49-F238E27FC236}">
              <a16:creationId xmlns:a16="http://schemas.microsoft.com/office/drawing/2014/main" id="{B5454BA1-2176-469D-3921-22B588C5F83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F7341C2-B596-E45D-3696-E7A198ACF9ED}"/>
              </a:ext>
              <a:ext uri="{C183D7F6-B498-43B3-948B-1728B52AA6E4}">
                <adec:decorative xmlns:adec="http://schemas.microsoft.com/office/drawing/2017/decorative" val="1"/>
              </a:ext>
            </a:extLst>
          </p:cNvPr>
          <p:cNvSpPr/>
          <p:nvPr/>
        </p:nvSpPr>
        <p:spPr>
          <a:xfrm rot="5400000">
            <a:off x="5326671" y="-5351588"/>
            <a:ext cx="1524002" cy="12206659"/>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AEFD338C-5F61-5004-DE44-14D2C255DA6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A32C22C3-7DC4-33CA-4BD9-149BF45D17B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035313" y="220479"/>
            <a:ext cx="976941" cy="994812"/>
          </a:xfrm>
          <a:prstGeom prst="rect">
            <a:avLst/>
          </a:prstGeom>
        </p:spPr>
      </p:pic>
      <p:sp>
        <p:nvSpPr>
          <p:cNvPr id="9" name="TextBox 8">
            <a:extLst>
              <a:ext uri="{FF2B5EF4-FFF2-40B4-BE49-F238E27FC236}">
                <a16:creationId xmlns:a16="http://schemas.microsoft.com/office/drawing/2014/main" id="{D3BD4B3C-8947-559B-D970-03AA600DD245}"/>
              </a:ext>
              <a:ext uri="{C183D7F6-B498-43B3-948B-1728B52AA6E4}">
                <adec:decorative xmlns:adec="http://schemas.microsoft.com/office/drawing/2017/decorative" val="1"/>
              </a:ext>
            </a:extLst>
          </p:cNvPr>
          <p:cNvSpPr txBox="1"/>
          <p:nvPr/>
        </p:nvSpPr>
        <p:spPr>
          <a:xfrm>
            <a:off x="8284390" y="6452855"/>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itle 5">
            <a:extLst>
              <a:ext uri="{FF2B5EF4-FFF2-40B4-BE49-F238E27FC236}">
                <a16:creationId xmlns:a16="http://schemas.microsoft.com/office/drawing/2014/main" id="{0B000D3C-F941-1F0C-05DE-251C5208A378}"/>
              </a:ext>
            </a:extLst>
          </p:cNvPr>
          <p:cNvSpPr txBox="1">
            <a:spLocks noGrp="1"/>
          </p:cNvSpPr>
          <p:nvPr>
            <p:ph type="title"/>
          </p:nvPr>
        </p:nvSpPr>
        <p:spPr>
          <a:xfrm>
            <a:off x="1523999" y="-291668"/>
            <a:ext cx="9144001" cy="17071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dirty="0">
                <a:solidFill>
                  <a:schemeClr val="accent6">
                    <a:lumMod val="20000"/>
                    <a:lumOff val="80000"/>
                  </a:schemeClr>
                </a:solidFill>
                <a:latin typeface="Gotham Medium"/>
              </a:rPr>
              <a:t>Erasmo Segu</a:t>
            </a:r>
            <a:r>
              <a:rPr lang="en-US" sz="7400" b="0" i="0" dirty="0">
                <a:solidFill>
                  <a:schemeClr val="accent6">
                    <a:lumMod val="20000"/>
                    <a:lumOff val="80000"/>
                  </a:schemeClr>
                </a:solidFill>
                <a:effectLst/>
                <a:latin typeface="Gotham book"/>
              </a:rPr>
              <a:t>í</a:t>
            </a:r>
            <a:r>
              <a:rPr lang="en-US" sz="7200" dirty="0">
                <a:solidFill>
                  <a:schemeClr val="accent6">
                    <a:lumMod val="20000"/>
                    <a:lumOff val="80000"/>
                  </a:schemeClr>
                </a:solidFill>
                <a:latin typeface="Gotham Medium"/>
              </a:rPr>
              <a:t>n</a:t>
            </a:r>
            <a:endParaRPr lang="en-US" sz="5400" dirty="0">
              <a:solidFill>
                <a:schemeClr val="accent6">
                  <a:lumMod val="20000"/>
                  <a:lumOff val="80000"/>
                </a:schemeClr>
              </a:solidFill>
              <a:latin typeface="Gotham Medium"/>
            </a:endParaRPr>
          </a:p>
        </p:txBody>
      </p:sp>
      <p:sp>
        <p:nvSpPr>
          <p:cNvPr id="2" name="TextBox 1">
            <a:extLst>
              <a:ext uri="{FF2B5EF4-FFF2-40B4-BE49-F238E27FC236}">
                <a16:creationId xmlns:a16="http://schemas.microsoft.com/office/drawing/2014/main" id="{03D4A332-E8A7-4705-95B9-71C0510733C5}"/>
              </a:ext>
            </a:extLst>
          </p:cNvPr>
          <p:cNvSpPr txBox="1"/>
          <p:nvPr/>
        </p:nvSpPr>
        <p:spPr>
          <a:xfrm>
            <a:off x="1153887" y="1696869"/>
            <a:ext cx="5159828" cy="5262979"/>
          </a:xfrm>
          <a:prstGeom prst="rect">
            <a:avLst/>
          </a:prstGeom>
          <a:noFill/>
        </p:spPr>
        <p:txBody>
          <a:bodyPr wrap="square" rtlCol="0">
            <a:spAutoFit/>
          </a:bodyPr>
          <a:lstStyle/>
          <a:p>
            <a:pPr marL="285750" indent="-285750">
              <a:buFont typeface="Arial" panose="020B0604020202020204" pitchFamily="34" charset="0"/>
              <a:buChar char="•"/>
            </a:pPr>
            <a:r>
              <a:rPr lang="en-US" sz="4200" dirty="0">
                <a:solidFill>
                  <a:srgbClr val="7030A0"/>
                </a:solidFill>
                <a:latin typeface="Gotham book"/>
              </a:rPr>
              <a:t>A Tejano official in San Antonio </a:t>
            </a:r>
          </a:p>
          <a:p>
            <a:pPr marL="285750" indent="-285750">
              <a:buFont typeface="Arial" panose="020B0604020202020204" pitchFamily="34" charset="0"/>
              <a:buChar char="•"/>
            </a:pPr>
            <a:r>
              <a:rPr lang="en-US" sz="4200" dirty="0">
                <a:solidFill>
                  <a:schemeClr val="accent6">
                    <a:lumMod val="75000"/>
                  </a:schemeClr>
                </a:solidFill>
                <a:latin typeface="Gotham book"/>
              </a:rPr>
              <a:t>Advocated for Anglo colonization in the Mexican congress.</a:t>
            </a:r>
          </a:p>
          <a:p>
            <a:pPr marL="285750" indent="-285750">
              <a:buFont typeface="Arial" panose="020B0604020202020204" pitchFamily="34" charset="0"/>
              <a:buChar char="•"/>
            </a:pPr>
            <a:r>
              <a:rPr lang="en-US" sz="4200" dirty="0">
                <a:solidFill>
                  <a:srgbClr val="C00000"/>
                </a:solidFill>
                <a:latin typeface="Gotham book"/>
              </a:rPr>
              <a:t>Helped Austin establish his colony in Texas</a:t>
            </a:r>
          </a:p>
        </p:txBody>
      </p:sp>
      <p:pic>
        <p:nvPicPr>
          <p:cNvPr id="3" name="Graphic 2">
            <a:extLst>
              <a:ext uri="{FF2B5EF4-FFF2-40B4-BE49-F238E27FC236}">
                <a16:creationId xmlns:a16="http://schemas.microsoft.com/office/drawing/2014/main" id="{4930D83F-00B1-F0D1-1BEB-6B21EEE31156}"/>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438" y="1939774"/>
            <a:ext cx="925793" cy="925793"/>
          </a:xfrm>
          <a:prstGeom prst="rect">
            <a:avLst/>
          </a:prstGeom>
        </p:spPr>
      </p:pic>
      <p:pic>
        <p:nvPicPr>
          <p:cNvPr id="14" name="Picture 13" descr="A drawing of a large congress room with seats in a semi-circle facing a large platform with additional seats. There are two levels of viewing platforms and the room is ornately decorated. ">
            <a:extLst>
              <a:ext uri="{FF2B5EF4-FFF2-40B4-BE49-F238E27FC236}">
                <a16:creationId xmlns:a16="http://schemas.microsoft.com/office/drawing/2014/main" id="{E95F76EC-9671-4839-D514-3807A1892A07}"/>
              </a:ext>
            </a:extLst>
          </p:cNvPr>
          <p:cNvPicPr>
            <a:picLocks noChangeAspect="1"/>
          </p:cNvPicPr>
          <p:nvPr/>
        </p:nvPicPr>
        <p:blipFill>
          <a:blip r:embed="rId8">
            <a:extLst>
              <a:ext uri="{28A0092B-C50C-407E-A947-70E740481C1C}">
                <a14:useLocalDpi xmlns:a14="http://schemas.microsoft.com/office/drawing/2010/main" val="0"/>
              </a:ext>
            </a:extLst>
          </a:blip>
          <a:srcRect l="11111" t="12222" r="18572" b="14127"/>
          <a:stretch/>
        </p:blipFill>
        <p:spPr>
          <a:xfrm>
            <a:off x="6237514" y="1675098"/>
            <a:ext cx="5617028" cy="3922198"/>
          </a:xfrm>
          <a:prstGeom prst="rect">
            <a:avLst/>
          </a:prstGeom>
          <a:effectLst>
            <a:outerShdw blurRad="50800" dist="50800" dir="7920000" algn="ctr" rotWithShape="0">
              <a:srgbClr val="000000">
                <a:alpha val="43137"/>
              </a:srgbClr>
            </a:outerShdw>
          </a:effectLst>
        </p:spPr>
      </p:pic>
      <p:sp>
        <p:nvSpPr>
          <p:cNvPr id="15" name="TextBox 14">
            <a:extLst>
              <a:ext uri="{FF2B5EF4-FFF2-40B4-BE49-F238E27FC236}">
                <a16:creationId xmlns:a16="http://schemas.microsoft.com/office/drawing/2014/main" id="{817C5CD9-AE8A-86F7-806A-BB90A05B577A}"/>
              </a:ext>
            </a:extLst>
          </p:cNvPr>
          <p:cNvSpPr txBox="1"/>
          <p:nvPr/>
        </p:nvSpPr>
        <p:spPr>
          <a:xfrm>
            <a:off x="6313715" y="5597296"/>
            <a:ext cx="5540827" cy="707886"/>
          </a:xfrm>
          <a:prstGeom prst="rect">
            <a:avLst/>
          </a:prstGeom>
          <a:noFill/>
        </p:spPr>
        <p:txBody>
          <a:bodyPr wrap="square" rtlCol="0">
            <a:spAutoFit/>
          </a:bodyPr>
          <a:lstStyle/>
          <a:p>
            <a:pPr algn="ctr"/>
            <a:r>
              <a:rPr lang="en-US" sz="2000" i="1" dirty="0"/>
              <a:t>Mexican Congress Room</a:t>
            </a:r>
          </a:p>
          <a:p>
            <a:pPr algn="ctr"/>
            <a:r>
              <a:rPr lang="en-US" sz="2000" i="1" dirty="0"/>
              <a:t>DeGolyer Library, SMU</a:t>
            </a:r>
          </a:p>
        </p:txBody>
      </p:sp>
    </p:spTree>
    <p:extLst>
      <p:ext uri="{BB962C8B-B14F-4D97-AF65-F5344CB8AC3E}">
        <p14:creationId xmlns:p14="http://schemas.microsoft.com/office/powerpoint/2010/main" val="1631967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7000"/>
            <a:lum/>
          </a:blip>
          <a:srcRect/>
          <a:stretch>
            <a:fillRect l="-5000" t="-12000" r="-6000" b="-24000"/>
          </a:stretch>
        </a:blipFill>
        <a:effectLst/>
      </p:bgPr>
    </p:bg>
    <p:spTree>
      <p:nvGrpSpPr>
        <p:cNvPr id="1" name="">
          <a:extLst>
            <a:ext uri="{FF2B5EF4-FFF2-40B4-BE49-F238E27FC236}">
              <a16:creationId xmlns:a16="http://schemas.microsoft.com/office/drawing/2014/main" id="{5332387C-D640-29F2-4704-A01F5A37C4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4150ECB-3C0D-7D58-4B2F-5ACEC9FA1DDD}"/>
              </a:ext>
              <a:ext uri="{C183D7F6-B498-43B3-948B-1728B52AA6E4}">
                <adec:decorative xmlns:adec="http://schemas.microsoft.com/office/drawing/2017/decorative" val="1"/>
              </a:ext>
            </a:extLst>
          </p:cNvPr>
          <p:cNvSpPr/>
          <p:nvPr/>
        </p:nvSpPr>
        <p:spPr>
          <a:xfrm rot="5400000">
            <a:off x="5326671" y="-5351588"/>
            <a:ext cx="1524002" cy="12206659"/>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4AABB1A9-9752-DE84-32B4-A073FBE4B30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A24D636-7A21-F5FD-32D4-EF4116D8C47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035313" y="220479"/>
            <a:ext cx="976941" cy="994812"/>
          </a:xfrm>
          <a:prstGeom prst="rect">
            <a:avLst/>
          </a:prstGeom>
        </p:spPr>
      </p:pic>
      <p:sp>
        <p:nvSpPr>
          <p:cNvPr id="9" name="TextBox 8">
            <a:extLst>
              <a:ext uri="{FF2B5EF4-FFF2-40B4-BE49-F238E27FC236}">
                <a16:creationId xmlns:a16="http://schemas.microsoft.com/office/drawing/2014/main" id="{2E9C11FE-CFBF-501B-6FD0-716EEB226B73}"/>
              </a:ext>
              <a:ext uri="{C183D7F6-B498-43B3-948B-1728B52AA6E4}">
                <adec:decorative xmlns:adec="http://schemas.microsoft.com/office/drawing/2017/decorative" val="1"/>
              </a:ext>
            </a:extLst>
          </p:cNvPr>
          <p:cNvSpPr txBox="1"/>
          <p:nvPr/>
        </p:nvSpPr>
        <p:spPr>
          <a:xfrm>
            <a:off x="8415019" y="6521998"/>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itle 5">
            <a:extLst>
              <a:ext uri="{FF2B5EF4-FFF2-40B4-BE49-F238E27FC236}">
                <a16:creationId xmlns:a16="http://schemas.microsoft.com/office/drawing/2014/main" id="{97E7CF10-5AD5-C508-20B3-A808D9111DA2}"/>
              </a:ext>
            </a:extLst>
          </p:cNvPr>
          <p:cNvSpPr txBox="1">
            <a:spLocks noGrp="1"/>
          </p:cNvSpPr>
          <p:nvPr>
            <p:ph type="title"/>
          </p:nvPr>
        </p:nvSpPr>
        <p:spPr>
          <a:xfrm>
            <a:off x="1524000" y="-291668"/>
            <a:ext cx="5141154" cy="17071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dirty="0">
                <a:solidFill>
                  <a:schemeClr val="accent1">
                    <a:lumMod val="20000"/>
                    <a:lumOff val="80000"/>
                  </a:schemeClr>
                </a:solidFill>
                <a:latin typeface="Gotham Medium"/>
              </a:rPr>
              <a:t>Land Grants</a:t>
            </a:r>
            <a:endParaRPr lang="en-US" sz="5400" dirty="0">
              <a:solidFill>
                <a:schemeClr val="accent1">
                  <a:lumMod val="20000"/>
                  <a:lumOff val="80000"/>
                </a:schemeClr>
              </a:solidFill>
              <a:latin typeface="Gotham Medium"/>
            </a:endParaRPr>
          </a:p>
        </p:txBody>
      </p:sp>
      <p:sp>
        <p:nvSpPr>
          <p:cNvPr id="2" name="TextBox 1">
            <a:extLst>
              <a:ext uri="{FF2B5EF4-FFF2-40B4-BE49-F238E27FC236}">
                <a16:creationId xmlns:a16="http://schemas.microsoft.com/office/drawing/2014/main" id="{5EC488A2-F718-20BD-D745-EBC8FC40D949}"/>
              </a:ext>
            </a:extLst>
          </p:cNvPr>
          <p:cNvSpPr txBox="1"/>
          <p:nvPr/>
        </p:nvSpPr>
        <p:spPr>
          <a:xfrm>
            <a:off x="1020431" y="1628351"/>
            <a:ext cx="5750107" cy="5262979"/>
          </a:xfrm>
          <a:prstGeom prst="rect">
            <a:avLst/>
          </a:prstGeom>
          <a:noFill/>
        </p:spPr>
        <p:txBody>
          <a:bodyPr wrap="square" rtlCol="0">
            <a:spAutoFit/>
          </a:bodyPr>
          <a:lstStyle/>
          <a:p>
            <a:pPr marL="285750" indent="-285750">
              <a:buFont typeface="Arial" panose="020B0604020202020204" pitchFamily="34" charset="0"/>
              <a:buChar char="•"/>
            </a:pPr>
            <a:r>
              <a:rPr lang="en-US" sz="4200" dirty="0">
                <a:solidFill>
                  <a:schemeClr val="accent1">
                    <a:lumMod val="75000"/>
                  </a:schemeClr>
                </a:solidFill>
                <a:latin typeface="Gotham book"/>
              </a:rPr>
              <a:t>Anglo settlers received land grants:</a:t>
            </a:r>
          </a:p>
          <a:p>
            <a:pPr marL="742950" lvl="1" indent="-285750">
              <a:buFont typeface="Arial" panose="020B0604020202020204" pitchFamily="34" charset="0"/>
              <a:buChar char="•"/>
            </a:pPr>
            <a:r>
              <a:rPr lang="en-US" sz="4200" dirty="0">
                <a:solidFill>
                  <a:srgbClr val="7030A0"/>
                </a:solidFill>
                <a:latin typeface="Gotham book"/>
              </a:rPr>
              <a:t> 4,000 or more acres of land.</a:t>
            </a:r>
          </a:p>
          <a:p>
            <a:pPr marL="742950" lvl="1" indent="-285750">
              <a:buFont typeface="Arial" panose="020B0604020202020204" pitchFamily="34" charset="0"/>
              <a:buChar char="•"/>
            </a:pPr>
            <a:r>
              <a:rPr lang="en-US" sz="4200" dirty="0">
                <a:solidFill>
                  <a:schemeClr val="accent2">
                    <a:lumMod val="75000"/>
                  </a:schemeClr>
                </a:solidFill>
                <a:latin typeface="Gotham book"/>
              </a:rPr>
              <a:t>More people (family &amp; enslaved people)    = More land</a:t>
            </a:r>
          </a:p>
          <a:p>
            <a:pPr marL="285750" indent="-285750">
              <a:buFont typeface="Arial" panose="020B0604020202020204" pitchFamily="34" charset="0"/>
              <a:buChar char="•"/>
            </a:pPr>
            <a:endParaRPr lang="en-US" sz="4200" dirty="0">
              <a:solidFill>
                <a:schemeClr val="accent6">
                  <a:lumMod val="75000"/>
                </a:schemeClr>
              </a:solidFill>
              <a:latin typeface="Gotham book"/>
            </a:endParaRPr>
          </a:p>
        </p:txBody>
      </p:sp>
      <p:pic>
        <p:nvPicPr>
          <p:cNvPr id="8" name="Picture 7" descr="An original map showing the tracts of land given in land grants to Austin's Anglo settlers">
            <a:extLst>
              <a:ext uri="{FF2B5EF4-FFF2-40B4-BE49-F238E27FC236}">
                <a16:creationId xmlns:a16="http://schemas.microsoft.com/office/drawing/2014/main" id="{36C5F682-039C-96E6-D9D2-A8065D467C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4901" y="342203"/>
            <a:ext cx="3680997" cy="5279541"/>
          </a:xfrm>
          <a:prstGeom prst="rect">
            <a:avLst/>
          </a:prstGeom>
          <a:effectLst>
            <a:outerShdw blurRad="50800" dist="50800" dir="7920000" algn="ctr" rotWithShape="0">
              <a:srgbClr val="000000">
                <a:alpha val="43137"/>
              </a:srgbClr>
            </a:outerShdw>
          </a:effectLst>
        </p:spPr>
      </p:pic>
      <p:sp>
        <p:nvSpPr>
          <p:cNvPr id="12" name="TextBox 11">
            <a:extLst>
              <a:ext uri="{FF2B5EF4-FFF2-40B4-BE49-F238E27FC236}">
                <a16:creationId xmlns:a16="http://schemas.microsoft.com/office/drawing/2014/main" id="{7F49C442-C783-AF07-B691-AE6AA41F073A}"/>
              </a:ext>
            </a:extLst>
          </p:cNvPr>
          <p:cNvSpPr txBox="1"/>
          <p:nvPr/>
        </p:nvSpPr>
        <p:spPr>
          <a:xfrm>
            <a:off x="6770538" y="5661617"/>
            <a:ext cx="3755360" cy="707886"/>
          </a:xfrm>
          <a:prstGeom prst="rect">
            <a:avLst/>
          </a:prstGeom>
          <a:noFill/>
        </p:spPr>
        <p:txBody>
          <a:bodyPr wrap="square" rtlCol="0">
            <a:spAutoFit/>
          </a:bodyPr>
          <a:lstStyle/>
          <a:p>
            <a:pPr algn="ctr"/>
            <a:r>
              <a:rPr lang="en-US" sz="2000" i="1" dirty="0">
                <a:latin typeface="Gotham book"/>
              </a:rPr>
              <a:t>Map of Austin’s Colony</a:t>
            </a:r>
          </a:p>
          <a:p>
            <a:pPr algn="ctr"/>
            <a:r>
              <a:rPr lang="en-US" sz="2000" i="1" dirty="0">
                <a:latin typeface="Gotham book"/>
              </a:rPr>
              <a:t>Texas General Land Office, Austin</a:t>
            </a:r>
          </a:p>
        </p:txBody>
      </p:sp>
      <p:pic>
        <p:nvPicPr>
          <p:cNvPr id="3" name="Graphic 2">
            <a:extLst>
              <a:ext uri="{FF2B5EF4-FFF2-40B4-BE49-F238E27FC236}">
                <a16:creationId xmlns:a16="http://schemas.microsoft.com/office/drawing/2014/main" id="{7342BE4D-5051-DC4E-8CB0-A3D914AACA1C}"/>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638" y="1628351"/>
            <a:ext cx="925793" cy="925793"/>
          </a:xfrm>
          <a:prstGeom prst="rect">
            <a:avLst/>
          </a:prstGeom>
        </p:spPr>
      </p:pic>
    </p:spTree>
    <p:extLst>
      <p:ext uri="{BB962C8B-B14F-4D97-AF65-F5344CB8AC3E}">
        <p14:creationId xmlns:p14="http://schemas.microsoft.com/office/powerpoint/2010/main" val="3259244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BB7EC-B97B-F61A-29DE-5C0F3538D35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AB7BF17-E89B-2A93-5D78-3C3D1551BFE7}"/>
              </a:ext>
              <a:ext uri="{C183D7F6-B498-43B3-948B-1728B52AA6E4}">
                <adec:decorative xmlns:adec="http://schemas.microsoft.com/office/drawing/2017/decorative" val="1"/>
              </a:ext>
            </a:extLst>
          </p:cNvPr>
          <p:cNvPicPr>
            <a:picLocks noChangeAspect="1"/>
          </p:cNvPicPr>
          <p:nvPr/>
        </p:nvPicPr>
        <p:blipFill rotWithShape="1">
          <a:blip r:embed="rId2">
            <a:alphaModFix amt="24000"/>
          </a:blip>
          <a:srcRect l="19624" r="509" b="1646"/>
          <a:stretch/>
        </p:blipFill>
        <p:spPr>
          <a:xfrm rot="16200000">
            <a:off x="2667002" y="-2667002"/>
            <a:ext cx="6858000" cy="12192003"/>
          </a:xfrm>
          <a:prstGeom prst="rect">
            <a:avLst/>
          </a:prstGeom>
        </p:spPr>
      </p:pic>
      <p:sp>
        <p:nvSpPr>
          <p:cNvPr id="5" name="Rectangle 4">
            <a:extLst>
              <a:ext uri="{FF2B5EF4-FFF2-40B4-BE49-F238E27FC236}">
                <a16:creationId xmlns:a16="http://schemas.microsoft.com/office/drawing/2014/main" id="{46B39AE6-451B-5B82-6352-341B3BCD9B88}"/>
              </a:ext>
              <a:ext uri="{C183D7F6-B498-43B3-948B-1728B52AA6E4}">
                <adec:decorative xmlns:adec="http://schemas.microsoft.com/office/drawing/2017/decorative" val="1"/>
              </a:ext>
            </a:extLst>
          </p:cNvPr>
          <p:cNvSpPr/>
          <p:nvPr/>
        </p:nvSpPr>
        <p:spPr>
          <a:xfrm>
            <a:off x="0" y="1993900"/>
            <a:ext cx="12192000" cy="2527300"/>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3272337-88AB-C19A-3335-C63FFC0A535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 y="1993900"/>
            <a:ext cx="2527301" cy="2527301"/>
          </a:xfrm>
          <a:prstGeom prst="rect">
            <a:avLst/>
          </a:prstGeom>
        </p:spPr>
      </p:pic>
      <p:pic>
        <p:nvPicPr>
          <p:cNvPr id="9" name="Content Placeholder 3">
            <a:extLst>
              <a:ext uri="{FF2B5EF4-FFF2-40B4-BE49-F238E27FC236}">
                <a16:creationId xmlns:a16="http://schemas.microsoft.com/office/drawing/2014/main" id="{652ACA26-1DA1-CBDF-0E4F-37C4B9FFB12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545870" y="2500730"/>
            <a:ext cx="1322782" cy="1346980"/>
          </a:xfrm>
          <a:prstGeom prst="rect">
            <a:avLst/>
          </a:prstGeom>
        </p:spPr>
      </p:pic>
      <p:sp>
        <p:nvSpPr>
          <p:cNvPr id="10" name="Title 5">
            <a:extLst>
              <a:ext uri="{FF2B5EF4-FFF2-40B4-BE49-F238E27FC236}">
                <a16:creationId xmlns:a16="http://schemas.microsoft.com/office/drawing/2014/main" id="{87FBEC86-BB47-F3E6-A1E3-E056E8397AB4}"/>
              </a:ext>
            </a:extLst>
          </p:cNvPr>
          <p:cNvSpPr txBox="1">
            <a:spLocks noGrp="1"/>
          </p:cNvSpPr>
          <p:nvPr>
            <p:ph type="title"/>
          </p:nvPr>
        </p:nvSpPr>
        <p:spPr>
          <a:xfrm>
            <a:off x="2527297" y="2248919"/>
            <a:ext cx="7476674" cy="20172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600" dirty="0">
                <a:solidFill>
                  <a:schemeClr val="accent4">
                    <a:lumMod val="40000"/>
                    <a:lumOff val="60000"/>
                  </a:schemeClr>
                </a:solidFill>
                <a:latin typeface="Gotham Medium"/>
              </a:rPr>
              <a:t>Requirements to Settle in Texas</a:t>
            </a:r>
          </a:p>
        </p:txBody>
      </p:sp>
      <p:sp>
        <p:nvSpPr>
          <p:cNvPr id="11" name="TextBox 10">
            <a:extLst>
              <a:ext uri="{FF2B5EF4-FFF2-40B4-BE49-F238E27FC236}">
                <a16:creationId xmlns:a16="http://schemas.microsoft.com/office/drawing/2014/main" id="{BBC025EF-80CF-4DCC-63FA-55FCA57B1B5B}"/>
              </a:ext>
            </a:extLst>
          </p:cNvPr>
          <p:cNvSpPr txBox="1"/>
          <p:nvPr/>
        </p:nvSpPr>
        <p:spPr>
          <a:xfrm>
            <a:off x="770265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6785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7000"/>
            <a:lum/>
          </a:blip>
          <a:srcRect/>
          <a:stretch>
            <a:fillRect l="-5000" t="-12000" r="-6000" b="-24000"/>
          </a:stretch>
        </a:blipFill>
        <a:effectLst/>
      </p:bgPr>
    </p:bg>
    <p:spTree>
      <p:nvGrpSpPr>
        <p:cNvPr id="1" name="">
          <a:extLst>
            <a:ext uri="{FF2B5EF4-FFF2-40B4-BE49-F238E27FC236}">
              <a16:creationId xmlns:a16="http://schemas.microsoft.com/office/drawing/2014/main" id="{86A7200F-B37F-3A9B-9CB3-9C066E6614E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3488BDB-2554-1351-EE22-53D86F5688CD}"/>
              </a:ext>
              <a:ext uri="{C183D7F6-B498-43B3-948B-1728B52AA6E4}">
                <adec:decorative xmlns:adec="http://schemas.microsoft.com/office/drawing/2017/decorative" val="1"/>
              </a:ext>
            </a:extLst>
          </p:cNvPr>
          <p:cNvSpPr/>
          <p:nvPr/>
        </p:nvSpPr>
        <p:spPr>
          <a:xfrm rot="5400000">
            <a:off x="5326671" y="-5351588"/>
            <a:ext cx="1524002" cy="12206659"/>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245F1ED2-8F77-532C-9A2D-19F02ED1D26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075A23EA-D79F-9DA6-DA71-47EF76ACF4D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035313" y="220479"/>
            <a:ext cx="976941" cy="994812"/>
          </a:xfrm>
          <a:prstGeom prst="rect">
            <a:avLst/>
          </a:prstGeom>
        </p:spPr>
      </p:pic>
      <p:sp>
        <p:nvSpPr>
          <p:cNvPr id="9" name="TextBox 8">
            <a:extLst>
              <a:ext uri="{FF2B5EF4-FFF2-40B4-BE49-F238E27FC236}">
                <a16:creationId xmlns:a16="http://schemas.microsoft.com/office/drawing/2014/main" id="{D0BF9B67-F966-FE66-51FE-0336DE0CEA17}"/>
              </a:ext>
              <a:ext uri="{C183D7F6-B498-43B3-948B-1728B52AA6E4}">
                <adec:decorative xmlns:adec="http://schemas.microsoft.com/office/drawing/2017/decorative" val="1"/>
              </a:ext>
            </a:extLst>
          </p:cNvPr>
          <p:cNvSpPr txBox="1"/>
          <p:nvPr/>
        </p:nvSpPr>
        <p:spPr>
          <a:xfrm>
            <a:off x="8338818" y="6488668"/>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itle 5">
            <a:extLst>
              <a:ext uri="{FF2B5EF4-FFF2-40B4-BE49-F238E27FC236}">
                <a16:creationId xmlns:a16="http://schemas.microsoft.com/office/drawing/2014/main" id="{9E1D347F-9964-8773-6976-43AA05FD0983}"/>
              </a:ext>
            </a:extLst>
          </p:cNvPr>
          <p:cNvSpPr txBox="1">
            <a:spLocks noGrp="1"/>
          </p:cNvSpPr>
          <p:nvPr>
            <p:ph type="title"/>
          </p:nvPr>
        </p:nvSpPr>
        <p:spPr>
          <a:xfrm>
            <a:off x="1613873" y="-135680"/>
            <a:ext cx="8803756" cy="17071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300" dirty="0">
                <a:solidFill>
                  <a:schemeClr val="accent1">
                    <a:lumMod val="20000"/>
                    <a:lumOff val="80000"/>
                  </a:schemeClr>
                </a:solidFill>
                <a:latin typeface="Gotham Medium"/>
              </a:rPr>
              <a:t>Requirements to settle in Austin’s Colony</a:t>
            </a:r>
            <a:endParaRPr lang="en-US" sz="4800" dirty="0">
              <a:solidFill>
                <a:schemeClr val="accent1">
                  <a:lumMod val="20000"/>
                  <a:lumOff val="80000"/>
                </a:schemeClr>
              </a:solidFill>
              <a:latin typeface="Gotham Medium"/>
            </a:endParaRPr>
          </a:p>
        </p:txBody>
      </p:sp>
      <p:sp>
        <p:nvSpPr>
          <p:cNvPr id="2" name="TextBox 1">
            <a:extLst>
              <a:ext uri="{FF2B5EF4-FFF2-40B4-BE49-F238E27FC236}">
                <a16:creationId xmlns:a16="http://schemas.microsoft.com/office/drawing/2014/main" id="{1A8A0DFA-0EF9-D67D-2384-955E201CC5BC}"/>
              </a:ext>
            </a:extLst>
          </p:cNvPr>
          <p:cNvSpPr txBox="1"/>
          <p:nvPr/>
        </p:nvSpPr>
        <p:spPr>
          <a:xfrm>
            <a:off x="979713" y="1696869"/>
            <a:ext cx="4534859" cy="5632311"/>
          </a:xfrm>
          <a:prstGeom prst="rect">
            <a:avLst/>
          </a:prstGeom>
          <a:noFill/>
        </p:spPr>
        <p:txBody>
          <a:bodyPr wrap="square" rtlCol="0">
            <a:spAutoFit/>
          </a:bodyPr>
          <a:lstStyle/>
          <a:p>
            <a:pPr marL="285750" indent="-285750">
              <a:buFont typeface="Arial" panose="020B0604020202020204" pitchFamily="34" charset="0"/>
              <a:buChar char="•"/>
            </a:pPr>
            <a:r>
              <a:rPr lang="en-US" sz="3600" dirty="0">
                <a:solidFill>
                  <a:srgbClr val="0070C0"/>
                </a:solidFill>
                <a:latin typeface="Gotham book"/>
              </a:rPr>
              <a:t>Become Catholic       (Not strictly enforced)</a:t>
            </a:r>
          </a:p>
          <a:p>
            <a:pPr marL="285750" indent="-285750">
              <a:buFont typeface="Arial" panose="020B0604020202020204" pitchFamily="34" charset="0"/>
              <a:buChar char="•"/>
            </a:pPr>
            <a:r>
              <a:rPr lang="en-US" sz="3600" dirty="0">
                <a:solidFill>
                  <a:srgbClr val="C00000"/>
                </a:solidFill>
                <a:latin typeface="Gotham book"/>
              </a:rPr>
              <a:t>Provide reference letters showing good character</a:t>
            </a:r>
          </a:p>
          <a:p>
            <a:pPr marL="285750" indent="-285750">
              <a:buFont typeface="Arial" panose="020B0604020202020204" pitchFamily="34" charset="0"/>
              <a:buChar char="•"/>
            </a:pPr>
            <a:r>
              <a:rPr lang="en-US" sz="3600" dirty="0">
                <a:solidFill>
                  <a:srgbClr val="7030A0"/>
                </a:solidFill>
                <a:latin typeface="Gotham book"/>
              </a:rPr>
              <a:t>Surveying fees: 12.5 cents per acre </a:t>
            </a:r>
          </a:p>
          <a:p>
            <a:pPr marL="285750" indent="-285750">
              <a:buFont typeface="Arial" panose="020B0604020202020204" pitchFamily="34" charset="0"/>
              <a:buChar char="•"/>
            </a:pPr>
            <a:r>
              <a:rPr lang="en-US" sz="3600" dirty="0">
                <a:solidFill>
                  <a:srgbClr val="00B050"/>
                </a:solidFill>
                <a:latin typeface="Gotham book"/>
              </a:rPr>
              <a:t>1 year of supplies</a:t>
            </a:r>
          </a:p>
          <a:p>
            <a:pPr marL="285750" indent="-285750">
              <a:buFont typeface="Arial" panose="020B0604020202020204" pitchFamily="34" charset="0"/>
              <a:buChar char="•"/>
            </a:pPr>
            <a:endParaRPr lang="en-US" sz="3600" dirty="0">
              <a:solidFill>
                <a:srgbClr val="0070C0"/>
              </a:solidFill>
              <a:latin typeface="Gotham book"/>
            </a:endParaRPr>
          </a:p>
        </p:txBody>
      </p:sp>
      <p:pic>
        <p:nvPicPr>
          <p:cNvPr id="5122" name="Picture 2" descr=" A landscape drawing showing the city of Austin in 1840. The land is covered in trees with some parts cleared for agriculture. There are several buildings visible, but mostly just open space.">
            <a:extLst>
              <a:ext uri="{FF2B5EF4-FFF2-40B4-BE49-F238E27FC236}">
                <a16:creationId xmlns:a16="http://schemas.microsoft.com/office/drawing/2014/main" id="{D43AC804-648E-9D02-46AF-557DF09015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4573" y="1860991"/>
            <a:ext cx="6537315" cy="3436281"/>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144072C-39B8-B9E0-D2F2-8B8E5A0730EA}"/>
              </a:ext>
            </a:extLst>
          </p:cNvPr>
          <p:cNvSpPr txBox="1"/>
          <p:nvPr/>
        </p:nvSpPr>
        <p:spPr>
          <a:xfrm>
            <a:off x="5364413" y="5386759"/>
            <a:ext cx="6837634" cy="400110"/>
          </a:xfrm>
          <a:prstGeom prst="rect">
            <a:avLst/>
          </a:prstGeom>
          <a:noFill/>
        </p:spPr>
        <p:txBody>
          <a:bodyPr wrap="square" rtlCol="0">
            <a:spAutoFit/>
          </a:bodyPr>
          <a:lstStyle/>
          <a:p>
            <a:pPr algn="ctr"/>
            <a:r>
              <a:rPr lang="en-US" sz="2000" i="1" dirty="0">
                <a:latin typeface="Gotham book"/>
              </a:rPr>
              <a:t>City of Austin, 1840, The Library of Congress</a:t>
            </a:r>
          </a:p>
        </p:txBody>
      </p:sp>
      <p:pic>
        <p:nvPicPr>
          <p:cNvPr id="4" name="Graphic 3">
            <a:extLst>
              <a:ext uri="{FF2B5EF4-FFF2-40B4-BE49-F238E27FC236}">
                <a16:creationId xmlns:a16="http://schemas.microsoft.com/office/drawing/2014/main" id="{41482870-8F08-55E7-6123-AD66D9D7C641}"/>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919" y="1860991"/>
            <a:ext cx="925793" cy="925793"/>
          </a:xfrm>
          <a:prstGeom prst="rect">
            <a:avLst/>
          </a:prstGeom>
        </p:spPr>
      </p:pic>
    </p:spTree>
    <p:extLst>
      <p:ext uri="{BB962C8B-B14F-4D97-AF65-F5344CB8AC3E}">
        <p14:creationId xmlns:p14="http://schemas.microsoft.com/office/powerpoint/2010/main" val="467104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7000"/>
            <a:lum/>
          </a:blip>
          <a:srcRect/>
          <a:stretch>
            <a:fillRect l="-5000" t="-12000" r="-6000" b="-2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26671" y="-5351588"/>
            <a:ext cx="1524002" cy="12206659"/>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035313" y="220479"/>
            <a:ext cx="976941" cy="994812"/>
          </a:xfrm>
          <a:prstGeom prst="rect">
            <a:avLst/>
          </a:prstGeom>
        </p:spPr>
      </p:pic>
      <p:sp>
        <p:nvSpPr>
          <p:cNvPr id="9" name="TextBox 8">
            <a:extLst>
              <a:ext uri="{C183D7F6-B498-43B3-948B-1728B52AA6E4}">
                <adec:decorative xmlns:adec="http://schemas.microsoft.com/office/drawing/2017/decorative" val="1"/>
              </a:ext>
            </a:extLst>
          </p:cNvPr>
          <p:cNvSpPr txBox="1"/>
          <p:nvPr/>
        </p:nvSpPr>
        <p:spPr>
          <a:xfrm>
            <a:off x="8284390" y="6452855"/>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itle 5">
            <a:extLst>
              <a:ext uri="{FF2B5EF4-FFF2-40B4-BE49-F238E27FC236}">
                <a16:creationId xmlns:a16="http://schemas.microsoft.com/office/drawing/2014/main" id="{E565602A-C9F0-4B7E-8051-3EF6EB4CC033}"/>
              </a:ext>
            </a:extLst>
          </p:cNvPr>
          <p:cNvSpPr txBox="1">
            <a:spLocks noGrp="1"/>
          </p:cNvSpPr>
          <p:nvPr>
            <p:ph type="title"/>
          </p:nvPr>
        </p:nvSpPr>
        <p:spPr>
          <a:xfrm>
            <a:off x="1524000" y="-291668"/>
            <a:ext cx="9331566" cy="17071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000" dirty="0">
                <a:solidFill>
                  <a:schemeClr val="accent6">
                    <a:lumMod val="20000"/>
                    <a:lumOff val="80000"/>
                  </a:schemeClr>
                </a:solidFill>
                <a:latin typeface="Gotham Medium"/>
              </a:rPr>
              <a:t>National Colonization Laws </a:t>
            </a:r>
            <a:br>
              <a:rPr lang="en-US" sz="5000" dirty="0">
                <a:solidFill>
                  <a:schemeClr val="accent6">
                    <a:lumMod val="20000"/>
                    <a:lumOff val="80000"/>
                  </a:schemeClr>
                </a:solidFill>
                <a:latin typeface="Gotham Medium"/>
              </a:rPr>
            </a:br>
            <a:r>
              <a:rPr lang="en-US" sz="5000" dirty="0">
                <a:solidFill>
                  <a:schemeClr val="accent6">
                    <a:lumMod val="20000"/>
                    <a:lumOff val="80000"/>
                  </a:schemeClr>
                </a:solidFill>
                <a:latin typeface="Gotham Medium"/>
              </a:rPr>
              <a:t>of 1823 &amp; 1824</a:t>
            </a:r>
          </a:p>
        </p:txBody>
      </p:sp>
      <p:sp>
        <p:nvSpPr>
          <p:cNvPr id="2" name="TextBox 1">
            <a:extLst>
              <a:ext uri="{FF2B5EF4-FFF2-40B4-BE49-F238E27FC236}">
                <a16:creationId xmlns:a16="http://schemas.microsoft.com/office/drawing/2014/main" id="{2A8FC8A3-AB52-D96A-7DEB-A8E051B86F8D}"/>
              </a:ext>
            </a:extLst>
          </p:cNvPr>
          <p:cNvSpPr txBox="1"/>
          <p:nvPr/>
        </p:nvSpPr>
        <p:spPr>
          <a:xfrm>
            <a:off x="792354" y="1513743"/>
            <a:ext cx="5397429" cy="5355312"/>
          </a:xfrm>
          <a:prstGeom prst="rect">
            <a:avLst/>
          </a:prstGeom>
          <a:noFill/>
        </p:spPr>
        <p:txBody>
          <a:bodyPr wrap="square" rtlCol="0">
            <a:spAutoFit/>
          </a:bodyPr>
          <a:lstStyle/>
          <a:p>
            <a:pPr marL="285750" indent="-285750">
              <a:buFont typeface="Arial" panose="020B0604020202020204" pitchFamily="34" charset="0"/>
              <a:buChar char="•"/>
            </a:pPr>
            <a:r>
              <a:rPr lang="en-US" sz="3400" dirty="0">
                <a:solidFill>
                  <a:schemeClr val="accent6">
                    <a:lumMod val="75000"/>
                  </a:schemeClr>
                </a:solidFill>
                <a:latin typeface="Gotham book"/>
              </a:rPr>
              <a:t>States have the power to control colonization.</a:t>
            </a:r>
          </a:p>
          <a:p>
            <a:pPr marL="285750" indent="-285750">
              <a:buFont typeface="Arial" panose="020B0604020202020204" pitchFamily="34" charset="0"/>
              <a:buChar char="•"/>
            </a:pPr>
            <a:r>
              <a:rPr lang="en-US" sz="3400" dirty="0">
                <a:solidFill>
                  <a:srgbClr val="7030A0"/>
                </a:solidFill>
                <a:latin typeface="Gotham book"/>
              </a:rPr>
              <a:t>Set restrictions on the location and amount of land settlers could receive.</a:t>
            </a:r>
          </a:p>
          <a:p>
            <a:pPr marL="285750" indent="-285750">
              <a:buFont typeface="Arial" panose="020B0604020202020204" pitchFamily="34" charset="0"/>
              <a:buChar char="•"/>
            </a:pPr>
            <a:r>
              <a:rPr lang="en-US" sz="3400" dirty="0">
                <a:solidFill>
                  <a:srgbClr val="0070C0"/>
                </a:solidFill>
                <a:latin typeface="Gotham book"/>
              </a:rPr>
              <a:t>Empresarios must learn Spanish.</a:t>
            </a:r>
          </a:p>
          <a:p>
            <a:pPr marL="285750" indent="-285750">
              <a:buFont typeface="Arial" panose="020B0604020202020204" pitchFamily="34" charset="0"/>
              <a:buChar char="•"/>
            </a:pPr>
            <a:r>
              <a:rPr lang="en-US" sz="3400" dirty="0">
                <a:solidFill>
                  <a:srgbClr val="C00000"/>
                </a:solidFill>
                <a:latin typeface="Gotham book"/>
              </a:rPr>
              <a:t>The federal government has power to stop immigration for national security</a:t>
            </a:r>
            <a:r>
              <a:rPr lang="en-US" sz="3600" dirty="0">
                <a:solidFill>
                  <a:srgbClr val="C00000"/>
                </a:solidFill>
                <a:latin typeface="Gotham book"/>
              </a:rPr>
              <a:t>. </a:t>
            </a:r>
          </a:p>
        </p:txBody>
      </p:sp>
      <p:pic>
        <p:nvPicPr>
          <p:cNvPr id="2050" name="Picture 2" descr="Map of Mexico in 1832. The northern borders extend to Texas and northwest up to modern-day Washington state and west to California.">
            <a:extLst>
              <a:ext uri="{FF2B5EF4-FFF2-40B4-BE49-F238E27FC236}">
                <a16:creationId xmlns:a16="http://schemas.microsoft.com/office/drawing/2014/main" id="{AA35621A-1F07-1774-B2A2-4E53C35895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4981" y="1446030"/>
            <a:ext cx="5655767" cy="4323399"/>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EF30992-0306-FF41-2A15-86E995591FA3}"/>
              </a:ext>
            </a:extLst>
          </p:cNvPr>
          <p:cNvSpPr txBox="1"/>
          <p:nvPr/>
        </p:nvSpPr>
        <p:spPr>
          <a:xfrm>
            <a:off x="6379031" y="5835566"/>
            <a:ext cx="5943600" cy="430887"/>
          </a:xfrm>
          <a:prstGeom prst="rect">
            <a:avLst/>
          </a:prstGeom>
          <a:noFill/>
        </p:spPr>
        <p:txBody>
          <a:bodyPr wrap="square" rtlCol="0">
            <a:spAutoFit/>
          </a:bodyPr>
          <a:lstStyle/>
          <a:p>
            <a:pPr algn="ctr"/>
            <a:r>
              <a:rPr lang="en-US" sz="2200" i="1" dirty="0">
                <a:latin typeface="Gotham book"/>
              </a:rPr>
              <a:t>Map of Mexico, The Portal to Texas History</a:t>
            </a:r>
          </a:p>
        </p:txBody>
      </p:sp>
      <p:pic>
        <p:nvPicPr>
          <p:cNvPr id="4" name="Graphic 3">
            <a:extLst>
              <a:ext uri="{FF2B5EF4-FFF2-40B4-BE49-F238E27FC236}">
                <a16:creationId xmlns:a16="http://schemas.microsoft.com/office/drawing/2014/main" id="{5950A9C2-52B2-A95A-8C40-056A0E9357A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514" y="1839883"/>
            <a:ext cx="925793" cy="925793"/>
          </a:xfrm>
          <a:prstGeom prst="rect">
            <a:avLst/>
          </a:prstGeom>
        </p:spPr>
      </p:pic>
    </p:spTree>
    <p:extLst>
      <p:ext uri="{BB962C8B-B14F-4D97-AF65-F5344CB8AC3E}">
        <p14:creationId xmlns:p14="http://schemas.microsoft.com/office/powerpoint/2010/main" val="3478288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7000"/>
            <a:lum/>
          </a:blip>
          <a:srcRect/>
          <a:stretch>
            <a:fillRect l="-5000" t="-12000" r="-6000" b="-24000"/>
          </a:stretch>
        </a:blipFill>
        <a:effectLst/>
      </p:bgPr>
    </p:bg>
    <p:spTree>
      <p:nvGrpSpPr>
        <p:cNvPr id="1" name="">
          <a:extLst>
            <a:ext uri="{FF2B5EF4-FFF2-40B4-BE49-F238E27FC236}">
              <a16:creationId xmlns:a16="http://schemas.microsoft.com/office/drawing/2014/main" id="{B71BCC68-C97B-2F5D-86A2-565142C95C7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5B83936-E86C-85F8-EFC8-23EC4C017DEC}"/>
              </a:ext>
              <a:ext uri="{C183D7F6-B498-43B3-948B-1728B52AA6E4}">
                <adec:decorative xmlns:adec="http://schemas.microsoft.com/office/drawing/2017/decorative" val="1"/>
              </a:ext>
            </a:extLst>
          </p:cNvPr>
          <p:cNvSpPr/>
          <p:nvPr/>
        </p:nvSpPr>
        <p:spPr>
          <a:xfrm rot="5400000">
            <a:off x="5326671" y="-5351588"/>
            <a:ext cx="1524002" cy="12206659"/>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C43DFE3E-1E43-C547-2C95-B4867E0490F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FE3D05D6-452B-AA4B-86E6-C926B7272B6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035313" y="220479"/>
            <a:ext cx="976941" cy="994812"/>
          </a:xfrm>
          <a:prstGeom prst="rect">
            <a:avLst/>
          </a:prstGeom>
        </p:spPr>
      </p:pic>
      <p:sp>
        <p:nvSpPr>
          <p:cNvPr id="9" name="TextBox 8">
            <a:extLst>
              <a:ext uri="{FF2B5EF4-FFF2-40B4-BE49-F238E27FC236}">
                <a16:creationId xmlns:a16="http://schemas.microsoft.com/office/drawing/2014/main" id="{AD42F10C-9F16-AB2F-08F3-C1C417C10EF0}"/>
              </a:ext>
              <a:ext uri="{C183D7F6-B498-43B3-948B-1728B52AA6E4}">
                <adec:decorative xmlns:adec="http://schemas.microsoft.com/office/drawing/2017/decorative" val="1"/>
              </a:ext>
            </a:extLst>
          </p:cNvPr>
          <p:cNvSpPr txBox="1"/>
          <p:nvPr/>
        </p:nvSpPr>
        <p:spPr>
          <a:xfrm>
            <a:off x="8338818" y="6488668"/>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itle 5">
            <a:extLst>
              <a:ext uri="{FF2B5EF4-FFF2-40B4-BE49-F238E27FC236}">
                <a16:creationId xmlns:a16="http://schemas.microsoft.com/office/drawing/2014/main" id="{51C37CE6-D17D-5832-9851-7B6B8AE9C433}"/>
              </a:ext>
            </a:extLst>
          </p:cNvPr>
          <p:cNvSpPr txBox="1">
            <a:spLocks noGrp="1"/>
          </p:cNvSpPr>
          <p:nvPr>
            <p:ph type="title"/>
          </p:nvPr>
        </p:nvSpPr>
        <p:spPr>
          <a:xfrm>
            <a:off x="1613873" y="-135680"/>
            <a:ext cx="9331566" cy="1707129"/>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r>
              <a:rPr lang="en-US" sz="6600" dirty="0">
                <a:solidFill>
                  <a:schemeClr val="accent4">
                    <a:lumMod val="20000"/>
                    <a:lumOff val="80000"/>
                  </a:schemeClr>
                </a:solidFill>
                <a:latin typeface="Gotham Medium"/>
              </a:rPr>
            </a:br>
            <a:r>
              <a:rPr lang="en-US" dirty="0">
                <a:solidFill>
                  <a:schemeClr val="accent4">
                    <a:lumMod val="20000"/>
                    <a:lumOff val="80000"/>
                  </a:schemeClr>
                </a:solidFill>
                <a:latin typeface="Gotham Medium"/>
              </a:rPr>
              <a:t>State Colonization Law of 1825</a:t>
            </a:r>
            <a:br>
              <a:rPr lang="en-US" dirty="0">
                <a:solidFill>
                  <a:schemeClr val="accent4">
                    <a:lumMod val="20000"/>
                    <a:lumOff val="80000"/>
                  </a:schemeClr>
                </a:solidFill>
                <a:latin typeface="Gotham Medium"/>
              </a:rPr>
            </a:br>
            <a:r>
              <a:rPr lang="en-US" sz="4800" dirty="0">
                <a:solidFill>
                  <a:schemeClr val="accent4">
                    <a:lumMod val="20000"/>
                    <a:lumOff val="80000"/>
                  </a:schemeClr>
                </a:solidFill>
                <a:latin typeface="Gotham Medium"/>
              </a:rPr>
              <a:t>Coahuila y Tejas</a:t>
            </a:r>
          </a:p>
        </p:txBody>
      </p:sp>
      <p:sp>
        <p:nvSpPr>
          <p:cNvPr id="2" name="TextBox 1">
            <a:extLst>
              <a:ext uri="{FF2B5EF4-FFF2-40B4-BE49-F238E27FC236}">
                <a16:creationId xmlns:a16="http://schemas.microsoft.com/office/drawing/2014/main" id="{4DF9771B-3756-37A5-6B26-2D04D188E7BD}"/>
              </a:ext>
            </a:extLst>
          </p:cNvPr>
          <p:cNvSpPr txBox="1"/>
          <p:nvPr/>
        </p:nvSpPr>
        <p:spPr>
          <a:xfrm>
            <a:off x="1090656" y="1628351"/>
            <a:ext cx="5987141" cy="5078313"/>
          </a:xfrm>
          <a:prstGeom prst="rect">
            <a:avLst/>
          </a:prstGeom>
          <a:noFill/>
        </p:spPr>
        <p:txBody>
          <a:bodyPr wrap="square" rtlCol="0">
            <a:spAutoFit/>
          </a:bodyPr>
          <a:lstStyle/>
          <a:p>
            <a:pPr marL="285750" indent="-285750">
              <a:buFont typeface="Arial" panose="020B0604020202020204" pitchFamily="34" charset="0"/>
              <a:buChar char="•"/>
            </a:pPr>
            <a:r>
              <a:rPr lang="en-US" sz="3600" dirty="0">
                <a:solidFill>
                  <a:schemeClr val="accent2">
                    <a:lumMod val="50000"/>
                  </a:schemeClr>
                </a:solidFill>
                <a:latin typeface="Gotham book"/>
              </a:rPr>
              <a:t>Settlers take an oath to the Mexican government</a:t>
            </a:r>
          </a:p>
          <a:p>
            <a:pPr marL="285750" indent="-285750">
              <a:buFont typeface="Arial" panose="020B0604020202020204" pitchFamily="34" charset="0"/>
              <a:buChar char="•"/>
            </a:pPr>
            <a:r>
              <a:rPr lang="en-US" sz="3600" dirty="0">
                <a:solidFill>
                  <a:schemeClr val="accent6">
                    <a:lumMod val="75000"/>
                  </a:schemeClr>
                </a:solidFill>
                <a:latin typeface="Gotham book"/>
              </a:rPr>
              <a:t>No taxes for 10 years</a:t>
            </a:r>
          </a:p>
          <a:p>
            <a:pPr marL="285750" indent="-285750">
              <a:buFont typeface="Arial" panose="020B0604020202020204" pitchFamily="34" charset="0"/>
              <a:buChar char="•"/>
            </a:pPr>
            <a:r>
              <a:rPr lang="en-US" sz="3600" dirty="0">
                <a:solidFill>
                  <a:srgbClr val="7030A0"/>
                </a:solidFill>
                <a:latin typeface="Gotham book"/>
              </a:rPr>
              <a:t>Grants Mexican citizenship to Anglo settlers in Texas</a:t>
            </a:r>
          </a:p>
          <a:p>
            <a:pPr marL="285750" indent="-285750">
              <a:buFont typeface="Arial" panose="020B0604020202020204" pitchFamily="34" charset="0"/>
              <a:buChar char="•"/>
            </a:pPr>
            <a:r>
              <a:rPr lang="en-US" sz="3600" dirty="0">
                <a:solidFill>
                  <a:srgbClr val="0070C0"/>
                </a:solidFill>
                <a:latin typeface="Gotham book"/>
              </a:rPr>
              <a:t>Empresarios must settle at least 100 families</a:t>
            </a:r>
          </a:p>
          <a:p>
            <a:pPr marL="285750" indent="-285750">
              <a:buFont typeface="Arial" panose="020B0604020202020204" pitchFamily="34" charset="0"/>
              <a:buChar char="•"/>
            </a:pPr>
            <a:r>
              <a:rPr lang="en-US" sz="3600" dirty="0">
                <a:solidFill>
                  <a:srgbClr val="C00000"/>
                </a:solidFill>
                <a:latin typeface="Gotham book"/>
              </a:rPr>
              <a:t>After 6 years, unfulfilled contracts would be cancelled.</a:t>
            </a:r>
          </a:p>
        </p:txBody>
      </p:sp>
      <p:pic>
        <p:nvPicPr>
          <p:cNvPr id="3074" name="Picture 2" descr="A drawing of the map of Texas showing Empresario land grant lot lines from 18367.">
            <a:extLst>
              <a:ext uri="{FF2B5EF4-FFF2-40B4-BE49-F238E27FC236}">
                <a16:creationId xmlns:a16="http://schemas.microsoft.com/office/drawing/2014/main" id="{570B07E9-4DB6-7CE5-D682-53B70E6F3AC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085" t="2141" r="2121" b="9365"/>
          <a:stretch/>
        </p:blipFill>
        <p:spPr bwMode="auto">
          <a:xfrm>
            <a:off x="7263546" y="1632857"/>
            <a:ext cx="3284608" cy="4105846"/>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3CBFBB5-5E2A-CE3B-35DA-CCC9E17E9473}"/>
              </a:ext>
            </a:extLst>
          </p:cNvPr>
          <p:cNvSpPr txBox="1"/>
          <p:nvPr/>
        </p:nvSpPr>
        <p:spPr>
          <a:xfrm>
            <a:off x="6868885" y="5738703"/>
            <a:ext cx="3913268" cy="707886"/>
          </a:xfrm>
          <a:prstGeom prst="rect">
            <a:avLst/>
          </a:prstGeom>
          <a:noFill/>
        </p:spPr>
        <p:txBody>
          <a:bodyPr wrap="square" rtlCol="0">
            <a:spAutoFit/>
          </a:bodyPr>
          <a:lstStyle/>
          <a:p>
            <a:pPr algn="ctr"/>
            <a:r>
              <a:rPr lang="en-US" sz="2000" i="1" dirty="0">
                <a:latin typeface="Gotham book"/>
              </a:rPr>
              <a:t>Map of Texas</a:t>
            </a:r>
          </a:p>
          <a:p>
            <a:pPr algn="ctr"/>
            <a:r>
              <a:rPr lang="en-US" sz="2000" i="1" dirty="0">
                <a:latin typeface="Gotham book"/>
              </a:rPr>
              <a:t>The Portal to Texas History</a:t>
            </a:r>
          </a:p>
        </p:txBody>
      </p:sp>
      <p:pic>
        <p:nvPicPr>
          <p:cNvPr id="3" name="Graphic 2">
            <a:extLst>
              <a:ext uri="{FF2B5EF4-FFF2-40B4-BE49-F238E27FC236}">
                <a16:creationId xmlns:a16="http://schemas.microsoft.com/office/drawing/2014/main" id="{FB0DBEF8-06D5-DEAE-AA5E-3598512C687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638" y="1628351"/>
            <a:ext cx="925793" cy="925793"/>
          </a:xfrm>
          <a:prstGeom prst="rect">
            <a:avLst/>
          </a:prstGeom>
        </p:spPr>
      </p:pic>
    </p:spTree>
    <p:extLst>
      <p:ext uri="{BB962C8B-B14F-4D97-AF65-F5344CB8AC3E}">
        <p14:creationId xmlns:p14="http://schemas.microsoft.com/office/powerpoint/2010/main" val="3947495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30CEB-206E-1C2B-2727-8598E3B56D4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EBA52FA-993C-4E6D-5FBF-81DDA0C59264}"/>
              </a:ext>
              <a:ext uri="{C183D7F6-B498-43B3-948B-1728B52AA6E4}">
                <adec:decorative xmlns:adec="http://schemas.microsoft.com/office/drawing/2017/decorative" val="1"/>
              </a:ext>
            </a:extLst>
          </p:cNvPr>
          <p:cNvPicPr>
            <a:picLocks noChangeAspect="1"/>
          </p:cNvPicPr>
          <p:nvPr/>
        </p:nvPicPr>
        <p:blipFill rotWithShape="1">
          <a:blip r:embed="rId2">
            <a:alphaModFix amt="24000"/>
          </a:blip>
          <a:srcRect l="19624" r="509" b="1646"/>
          <a:stretch/>
        </p:blipFill>
        <p:spPr>
          <a:xfrm rot="16200000">
            <a:off x="2667002" y="-2667002"/>
            <a:ext cx="6858000" cy="12192003"/>
          </a:xfrm>
          <a:prstGeom prst="rect">
            <a:avLst/>
          </a:prstGeom>
        </p:spPr>
      </p:pic>
      <p:sp>
        <p:nvSpPr>
          <p:cNvPr id="5" name="Rectangle 4">
            <a:extLst>
              <a:ext uri="{FF2B5EF4-FFF2-40B4-BE49-F238E27FC236}">
                <a16:creationId xmlns:a16="http://schemas.microsoft.com/office/drawing/2014/main" id="{608CBB43-44C2-5C5B-0A28-1DD3F6AAF91B}"/>
              </a:ext>
              <a:ext uri="{C183D7F6-B498-43B3-948B-1728B52AA6E4}">
                <adec:decorative xmlns:adec="http://schemas.microsoft.com/office/drawing/2017/decorative" val="1"/>
              </a:ext>
            </a:extLst>
          </p:cNvPr>
          <p:cNvSpPr/>
          <p:nvPr/>
        </p:nvSpPr>
        <p:spPr>
          <a:xfrm>
            <a:off x="0" y="1993900"/>
            <a:ext cx="12192000" cy="2527300"/>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25141AF-49F4-E5D9-9125-9EC187D4B14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 y="1993900"/>
            <a:ext cx="2527301" cy="2527301"/>
          </a:xfrm>
          <a:prstGeom prst="rect">
            <a:avLst/>
          </a:prstGeom>
        </p:spPr>
      </p:pic>
      <p:pic>
        <p:nvPicPr>
          <p:cNvPr id="9" name="Content Placeholder 3">
            <a:extLst>
              <a:ext uri="{FF2B5EF4-FFF2-40B4-BE49-F238E27FC236}">
                <a16:creationId xmlns:a16="http://schemas.microsoft.com/office/drawing/2014/main" id="{63B7BF79-C855-F772-39DC-A1CE5111565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545870" y="2500730"/>
            <a:ext cx="1322782" cy="1346980"/>
          </a:xfrm>
          <a:prstGeom prst="rect">
            <a:avLst/>
          </a:prstGeom>
        </p:spPr>
      </p:pic>
      <p:sp>
        <p:nvSpPr>
          <p:cNvPr id="10" name="Title 5">
            <a:extLst>
              <a:ext uri="{FF2B5EF4-FFF2-40B4-BE49-F238E27FC236}">
                <a16:creationId xmlns:a16="http://schemas.microsoft.com/office/drawing/2014/main" id="{F8EB3CBB-E48E-7E28-B8DD-0BA0DE6D0974}"/>
              </a:ext>
            </a:extLst>
          </p:cNvPr>
          <p:cNvSpPr txBox="1">
            <a:spLocks noGrp="1"/>
          </p:cNvSpPr>
          <p:nvPr>
            <p:ph type="title"/>
          </p:nvPr>
        </p:nvSpPr>
        <p:spPr>
          <a:xfrm>
            <a:off x="2527297" y="2248919"/>
            <a:ext cx="7476674" cy="20172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600" dirty="0">
                <a:solidFill>
                  <a:schemeClr val="accent4">
                    <a:lumMod val="40000"/>
                    <a:lumOff val="60000"/>
                  </a:schemeClr>
                </a:solidFill>
                <a:latin typeface="Gotham Medium"/>
              </a:rPr>
              <a:t>Slavery &amp; the Empresario System</a:t>
            </a:r>
          </a:p>
        </p:txBody>
      </p:sp>
      <p:sp>
        <p:nvSpPr>
          <p:cNvPr id="11" name="TextBox 10">
            <a:extLst>
              <a:ext uri="{FF2B5EF4-FFF2-40B4-BE49-F238E27FC236}">
                <a16:creationId xmlns:a16="http://schemas.microsoft.com/office/drawing/2014/main" id="{782C9B3B-5648-D092-2CBB-8F1B683E7D5C}"/>
              </a:ext>
            </a:extLst>
          </p:cNvPr>
          <p:cNvSpPr txBox="1"/>
          <p:nvPr/>
        </p:nvSpPr>
        <p:spPr>
          <a:xfrm>
            <a:off x="770265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190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7000"/>
            <a:lum/>
          </a:blip>
          <a:srcRect/>
          <a:stretch>
            <a:fillRect l="-5000" t="-12000" r="-6000" b="-24000"/>
          </a:stretch>
        </a:blipFill>
        <a:effectLst/>
      </p:bgPr>
    </p:bg>
    <p:spTree>
      <p:nvGrpSpPr>
        <p:cNvPr id="1" name="">
          <a:extLst>
            <a:ext uri="{FF2B5EF4-FFF2-40B4-BE49-F238E27FC236}">
              <a16:creationId xmlns:a16="http://schemas.microsoft.com/office/drawing/2014/main" id="{76B21619-C875-AE40-3C0B-E7B2780D505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D78CDBF-0C48-317C-DAA9-487EF54EDE33}"/>
              </a:ext>
              <a:ext uri="{C183D7F6-B498-43B3-948B-1728B52AA6E4}">
                <adec:decorative xmlns:adec="http://schemas.microsoft.com/office/drawing/2017/decorative" val="1"/>
              </a:ext>
            </a:extLst>
          </p:cNvPr>
          <p:cNvSpPr/>
          <p:nvPr/>
        </p:nvSpPr>
        <p:spPr>
          <a:xfrm rot="5400000">
            <a:off x="5326671" y="-5351588"/>
            <a:ext cx="1524002" cy="12206659"/>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5BEABBE5-50F8-7ECA-18D9-F46A5F2B605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55155C9E-772A-1108-606A-0794AE42007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035313" y="220479"/>
            <a:ext cx="976941" cy="994812"/>
          </a:xfrm>
          <a:prstGeom prst="rect">
            <a:avLst/>
          </a:prstGeom>
        </p:spPr>
      </p:pic>
      <p:sp>
        <p:nvSpPr>
          <p:cNvPr id="9" name="TextBox 8">
            <a:extLst>
              <a:ext uri="{FF2B5EF4-FFF2-40B4-BE49-F238E27FC236}">
                <a16:creationId xmlns:a16="http://schemas.microsoft.com/office/drawing/2014/main" id="{C0A4D0E4-FFE2-3F5A-26E9-4CF70BA85092}"/>
              </a:ext>
              <a:ext uri="{C183D7F6-B498-43B3-948B-1728B52AA6E4}">
                <adec:decorative xmlns:adec="http://schemas.microsoft.com/office/drawing/2017/decorative" val="1"/>
              </a:ext>
            </a:extLst>
          </p:cNvPr>
          <p:cNvSpPr txBox="1"/>
          <p:nvPr/>
        </p:nvSpPr>
        <p:spPr>
          <a:xfrm>
            <a:off x="8338818" y="6488668"/>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itle 5">
            <a:extLst>
              <a:ext uri="{FF2B5EF4-FFF2-40B4-BE49-F238E27FC236}">
                <a16:creationId xmlns:a16="http://schemas.microsoft.com/office/drawing/2014/main" id="{E38ABFC2-A758-DAE6-3390-F0D35E55E9CC}"/>
              </a:ext>
            </a:extLst>
          </p:cNvPr>
          <p:cNvSpPr txBox="1">
            <a:spLocks noGrp="1"/>
          </p:cNvSpPr>
          <p:nvPr>
            <p:ph type="title"/>
          </p:nvPr>
        </p:nvSpPr>
        <p:spPr>
          <a:xfrm>
            <a:off x="1613873" y="-135680"/>
            <a:ext cx="9331566" cy="17071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300" dirty="0">
                <a:solidFill>
                  <a:schemeClr val="accent4">
                    <a:lumMod val="20000"/>
                    <a:lumOff val="80000"/>
                  </a:schemeClr>
                </a:solidFill>
                <a:latin typeface="Gotham Medium"/>
              </a:rPr>
              <a:t>State Constitution of Coahuila y Tejas of 1827</a:t>
            </a:r>
            <a:endParaRPr lang="en-US" sz="4800" dirty="0">
              <a:solidFill>
                <a:schemeClr val="accent4">
                  <a:lumMod val="20000"/>
                  <a:lumOff val="80000"/>
                </a:schemeClr>
              </a:solidFill>
              <a:latin typeface="Gotham Medium"/>
            </a:endParaRPr>
          </a:p>
        </p:txBody>
      </p:sp>
      <p:sp>
        <p:nvSpPr>
          <p:cNvPr id="2" name="TextBox 1">
            <a:extLst>
              <a:ext uri="{FF2B5EF4-FFF2-40B4-BE49-F238E27FC236}">
                <a16:creationId xmlns:a16="http://schemas.microsoft.com/office/drawing/2014/main" id="{DA8FB7C2-1832-D7C1-C540-D7784E7AC410}"/>
              </a:ext>
            </a:extLst>
          </p:cNvPr>
          <p:cNvSpPr txBox="1"/>
          <p:nvPr/>
        </p:nvSpPr>
        <p:spPr>
          <a:xfrm>
            <a:off x="530391" y="1639163"/>
            <a:ext cx="6904551" cy="5078313"/>
          </a:xfrm>
          <a:prstGeom prst="rect">
            <a:avLst/>
          </a:prstGeom>
          <a:noFill/>
        </p:spPr>
        <p:txBody>
          <a:bodyPr wrap="square" rtlCol="0">
            <a:spAutoFit/>
          </a:bodyPr>
          <a:lstStyle/>
          <a:p>
            <a:pPr marL="285750" indent="-285750">
              <a:buFont typeface="Arial" panose="020B0604020202020204" pitchFamily="34" charset="0"/>
              <a:buChar char="•"/>
            </a:pPr>
            <a:r>
              <a:rPr lang="en-US" sz="3600" b="1" u="sng" dirty="0">
                <a:solidFill>
                  <a:schemeClr val="accent6">
                    <a:lumMod val="75000"/>
                  </a:schemeClr>
                </a:solidFill>
                <a:latin typeface="Gotham book"/>
              </a:rPr>
              <a:t>Article 13</a:t>
            </a:r>
            <a:r>
              <a:rPr lang="en-US" sz="3600" dirty="0">
                <a:solidFill>
                  <a:schemeClr val="accent6">
                    <a:lumMod val="75000"/>
                  </a:schemeClr>
                </a:solidFill>
                <a:latin typeface="Gotham book"/>
              </a:rPr>
              <a:t>: Tried to abolish slavery in the state over time.</a:t>
            </a:r>
          </a:p>
          <a:p>
            <a:pPr marL="742950" lvl="1" indent="-285750">
              <a:buFont typeface="Arial" panose="020B0604020202020204" pitchFamily="34" charset="0"/>
              <a:buChar char="•"/>
            </a:pPr>
            <a:r>
              <a:rPr lang="en-US" sz="3600" dirty="0">
                <a:solidFill>
                  <a:schemeClr val="accent5">
                    <a:lumMod val="75000"/>
                  </a:schemeClr>
                </a:solidFill>
                <a:latin typeface="Gotham book"/>
              </a:rPr>
              <a:t>Current enslaved people will remain enslaved.</a:t>
            </a:r>
          </a:p>
          <a:p>
            <a:pPr marL="742950" lvl="1" indent="-285750">
              <a:buFont typeface="Arial" panose="020B0604020202020204" pitchFamily="34" charset="0"/>
              <a:buChar char="•"/>
            </a:pPr>
            <a:r>
              <a:rPr lang="en-US" sz="3600" dirty="0">
                <a:solidFill>
                  <a:srgbClr val="7030A0"/>
                </a:solidFill>
                <a:latin typeface="Gotham book"/>
              </a:rPr>
              <a:t>Children of the enslaved are free.</a:t>
            </a:r>
          </a:p>
          <a:p>
            <a:pPr marL="742950" lvl="1" indent="-285750">
              <a:buFont typeface="Arial" panose="020B0604020202020204" pitchFamily="34" charset="0"/>
              <a:buChar char="•"/>
            </a:pPr>
            <a:r>
              <a:rPr lang="en-US" sz="3600" dirty="0">
                <a:solidFill>
                  <a:srgbClr val="C00000"/>
                </a:solidFill>
                <a:latin typeface="Gotham book"/>
              </a:rPr>
              <a:t>After 1827, no more enslaved people can be brought to the state from the U.S.</a:t>
            </a:r>
          </a:p>
        </p:txBody>
      </p:sp>
      <p:pic>
        <p:nvPicPr>
          <p:cNvPr id="3" name="Picture 2" descr=" A map of Mexico from 1824 zoomed in on the joined states of Coahuila y Tejas.">
            <a:extLst>
              <a:ext uri="{FF2B5EF4-FFF2-40B4-BE49-F238E27FC236}">
                <a16:creationId xmlns:a16="http://schemas.microsoft.com/office/drawing/2014/main" id="{0CDB3C75-444C-F6A1-1A9C-3A1F068927FA}"/>
              </a:ext>
            </a:extLst>
          </p:cNvPr>
          <p:cNvPicPr>
            <a:picLocks noChangeAspect="1"/>
          </p:cNvPicPr>
          <p:nvPr/>
        </p:nvPicPr>
        <p:blipFill>
          <a:blip r:embed="rId6"/>
          <a:stretch>
            <a:fillRect/>
          </a:stretch>
        </p:blipFill>
        <p:spPr>
          <a:xfrm>
            <a:off x="7342790" y="1742028"/>
            <a:ext cx="4538822" cy="4518354"/>
          </a:xfrm>
          <a:prstGeom prst="rect">
            <a:avLst/>
          </a:prstGeom>
        </p:spPr>
      </p:pic>
      <p:pic>
        <p:nvPicPr>
          <p:cNvPr id="4" name="Graphic 3">
            <a:extLst>
              <a:ext uri="{FF2B5EF4-FFF2-40B4-BE49-F238E27FC236}">
                <a16:creationId xmlns:a16="http://schemas.microsoft.com/office/drawing/2014/main" id="{82CB4838-791A-45D5-C8A3-066CB296A21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658" y="2325037"/>
            <a:ext cx="925793" cy="925793"/>
          </a:xfrm>
          <a:prstGeom prst="rect">
            <a:avLst/>
          </a:prstGeom>
        </p:spPr>
      </p:pic>
    </p:spTree>
    <p:extLst>
      <p:ext uri="{BB962C8B-B14F-4D97-AF65-F5344CB8AC3E}">
        <p14:creationId xmlns:p14="http://schemas.microsoft.com/office/powerpoint/2010/main" val="1840411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7000"/>
            <a:lum/>
          </a:blip>
          <a:srcRect/>
          <a:stretch>
            <a:fillRect l="-5000" t="-12000" r="-6000" b="-24000"/>
          </a:stretch>
        </a:blipFill>
        <a:effectLst/>
      </p:bgPr>
    </p:bg>
    <p:spTree>
      <p:nvGrpSpPr>
        <p:cNvPr id="1" name="">
          <a:extLst>
            <a:ext uri="{FF2B5EF4-FFF2-40B4-BE49-F238E27FC236}">
              <a16:creationId xmlns:a16="http://schemas.microsoft.com/office/drawing/2014/main" id="{08C05687-6280-6EBB-B5A8-D4E2BB1C53D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F267547-DF8D-1E06-2C2D-A6A3C4F6E2A7}"/>
              </a:ext>
              <a:ext uri="{C183D7F6-B498-43B3-948B-1728B52AA6E4}">
                <adec:decorative xmlns:adec="http://schemas.microsoft.com/office/drawing/2017/decorative" val="1"/>
              </a:ext>
            </a:extLst>
          </p:cNvPr>
          <p:cNvSpPr/>
          <p:nvPr/>
        </p:nvSpPr>
        <p:spPr>
          <a:xfrm rot="5400000">
            <a:off x="5326671" y="-5351588"/>
            <a:ext cx="1524002" cy="12206659"/>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CA18C78D-C113-4F73-2BA6-41E37177AF8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380E4AFD-122F-B4DB-4C10-F4E3CFF84C8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035313" y="220479"/>
            <a:ext cx="976941" cy="994812"/>
          </a:xfrm>
          <a:prstGeom prst="rect">
            <a:avLst/>
          </a:prstGeom>
        </p:spPr>
      </p:pic>
      <p:sp>
        <p:nvSpPr>
          <p:cNvPr id="9" name="TextBox 8">
            <a:extLst>
              <a:ext uri="{FF2B5EF4-FFF2-40B4-BE49-F238E27FC236}">
                <a16:creationId xmlns:a16="http://schemas.microsoft.com/office/drawing/2014/main" id="{25EBCD5E-C874-E868-079E-4E8DCF197BA9}"/>
              </a:ext>
              <a:ext uri="{C183D7F6-B498-43B3-948B-1728B52AA6E4}">
                <adec:decorative xmlns:adec="http://schemas.microsoft.com/office/drawing/2017/decorative" val="1"/>
              </a:ext>
            </a:extLst>
          </p:cNvPr>
          <p:cNvSpPr txBox="1"/>
          <p:nvPr/>
        </p:nvSpPr>
        <p:spPr>
          <a:xfrm>
            <a:off x="8338818" y="6488668"/>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itle 5">
            <a:extLst>
              <a:ext uri="{FF2B5EF4-FFF2-40B4-BE49-F238E27FC236}">
                <a16:creationId xmlns:a16="http://schemas.microsoft.com/office/drawing/2014/main" id="{09045098-3AB9-5B9E-5C06-7BA945EC3904}"/>
              </a:ext>
            </a:extLst>
          </p:cNvPr>
          <p:cNvSpPr txBox="1">
            <a:spLocks noGrp="1"/>
          </p:cNvSpPr>
          <p:nvPr>
            <p:ph type="title"/>
          </p:nvPr>
        </p:nvSpPr>
        <p:spPr>
          <a:xfrm>
            <a:off x="1523999" y="-135680"/>
            <a:ext cx="9421440" cy="15034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300" dirty="0">
                <a:solidFill>
                  <a:schemeClr val="accent6">
                    <a:lumMod val="20000"/>
                    <a:lumOff val="80000"/>
                  </a:schemeClr>
                </a:solidFill>
                <a:latin typeface="Gotham Medium"/>
              </a:rPr>
              <a:t>“Decree No. 56” May 5, 1828</a:t>
            </a:r>
            <a:endParaRPr lang="en-US" sz="4800" dirty="0">
              <a:solidFill>
                <a:schemeClr val="accent6">
                  <a:lumMod val="20000"/>
                  <a:lumOff val="80000"/>
                </a:schemeClr>
              </a:solidFill>
              <a:latin typeface="Gotham Medium"/>
            </a:endParaRPr>
          </a:p>
        </p:txBody>
      </p:sp>
      <p:sp>
        <p:nvSpPr>
          <p:cNvPr id="2" name="TextBox 1">
            <a:extLst>
              <a:ext uri="{FF2B5EF4-FFF2-40B4-BE49-F238E27FC236}">
                <a16:creationId xmlns:a16="http://schemas.microsoft.com/office/drawing/2014/main" id="{7D56EF9A-D506-C22A-6796-189CE91E91FF}"/>
              </a:ext>
            </a:extLst>
          </p:cNvPr>
          <p:cNvSpPr txBox="1"/>
          <p:nvPr/>
        </p:nvSpPr>
        <p:spPr>
          <a:xfrm>
            <a:off x="179746" y="1657711"/>
            <a:ext cx="7347432" cy="5247590"/>
          </a:xfrm>
          <a:prstGeom prst="rect">
            <a:avLst/>
          </a:prstGeom>
          <a:noFill/>
        </p:spPr>
        <p:txBody>
          <a:bodyPr wrap="square" rtlCol="0">
            <a:spAutoFit/>
          </a:bodyPr>
          <a:lstStyle/>
          <a:p>
            <a:pPr marL="571500" indent="-571500">
              <a:buFont typeface="Arial" panose="020B0604020202020204" pitchFamily="34" charset="0"/>
              <a:buChar char="•"/>
            </a:pPr>
            <a:r>
              <a:rPr lang="en-US" sz="3350" dirty="0">
                <a:solidFill>
                  <a:schemeClr val="accent6">
                    <a:lumMod val="75000"/>
                  </a:schemeClr>
                </a:solidFill>
                <a:latin typeface="Gotham book"/>
              </a:rPr>
              <a:t>All contracts signed in foreign countries between emigrants and their laborers are valid in Texas.</a:t>
            </a:r>
          </a:p>
          <a:p>
            <a:pPr marL="571500" indent="-571500">
              <a:buFont typeface="Arial" panose="020B0604020202020204" pitchFamily="34" charset="0"/>
              <a:buChar char="•"/>
            </a:pPr>
            <a:r>
              <a:rPr lang="en-US" sz="3350" dirty="0">
                <a:solidFill>
                  <a:srgbClr val="0070C0"/>
                </a:solidFill>
                <a:latin typeface="Gotham book"/>
              </a:rPr>
              <a:t>Tejanos and Anglos worked to get this law passed in the state government.</a:t>
            </a:r>
          </a:p>
          <a:p>
            <a:pPr marL="571500" indent="-571500">
              <a:buFont typeface="Arial" panose="020B0604020202020204" pitchFamily="34" charset="0"/>
              <a:buChar char="•"/>
            </a:pPr>
            <a:r>
              <a:rPr lang="en-US" sz="3350" dirty="0">
                <a:solidFill>
                  <a:srgbClr val="C00000"/>
                </a:solidFill>
                <a:latin typeface="Gotham book"/>
              </a:rPr>
              <a:t>Some Anglos in the U.S. created 99-year contracts for the enslaved people. This allowed many Anglos to get around the laws prohibiting slavery in Coahuila y Tejas. </a:t>
            </a:r>
          </a:p>
        </p:txBody>
      </p:sp>
      <p:pic>
        <p:nvPicPr>
          <p:cNvPr id="4098" name="Picture 2" descr="A photograph from 1907 showing African American field workers farming cotton with an Anglo overseer on horseback in the background.">
            <a:extLst>
              <a:ext uri="{FF2B5EF4-FFF2-40B4-BE49-F238E27FC236}">
                <a16:creationId xmlns:a16="http://schemas.microsoft.com/office/drawing/2014/main" id="{659694AB-5F6D-8AF1-B9B0-4E913867374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032" t="431" r="33105" b="9313"/>
          <a:stretch/>
        </p:blipFill>
        <p:spPr bwMode="auto">
          <a:xfrm>
            <a:off x="7815944" y="1622129"/>
            <a:ext cx="4038174" cy="4201886"/>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3369256-7B32-FA89-E146-A2EEF3AB71A4}"/>
              </a:ext>
            </a:extLst>
          </p:cNvPr>
          <p:cNvSpPr txBox="1"/>
          <p:nvPr/>
        </p:nvSpPr>
        <p:spPr>
          <a:xfrm>
            <a:off x="7974080" y="5910317"/>
            <a:ext cx="4038174" cy="400110"/>
          </a:xfrm>
          <a:prstGeom prst="rect">
            <a:avLst/>
          </a:prstGeom>
          <a:noFill/>
        </p:spPr>
        <p:txBody>
          <a:bodyPr wrap="square" rtlCol="0">
            <a:spAutoFit/>
          </a:bodyPr>
          <a:lstStyle/>
          <a:p>
            <a:pPr algn="ctr"/>
            <a:r>
              <a:rPr lang="en-US" sz="2000" i="1" dirty="0">
                <a:latin typeface="Gotham book"/>
              </a:rPr>
              <a:t>Library of Congress</a:t>
            </a:r>
          </a:p>
        </p:txBody>
      </p:sp>
      <p:pic>
        <p:nvPicPr>
          <p:cNvPr id="4" name="Graphic 3">
            <a:extLst>
              <a:ext uri="{FF2B5EF4-FFF2-40B4-BE49-F238E27FC236}">
                <a16:creationId xmlns:a16="http://schemas.microsoft.com/office/drawing/2014/main" id="{24FC63FA-18DF-28EB-9640-63AA18F91F4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45810" y="1635173"/>
            <a:ext cx="925793" cy="925793"/>
          </a:xfrm>
          <a:prstGeom prst="rect">
            <a:avLst/>
          </a:prstGeom>
        </p:spPr>
      </p:pic>
    </p:spTree>
    <p:extLst>
      <p:ext uri="{BB962C8B-B14F-4D97-AF65-F5344CB8AC3E}">
        <p14:creationId xmlns:p14="http://schemas.microsoft.com/office/powerpoint/2010/main" val="1330342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B0A53-4E82-6122-89A2-9A8CBB604CB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93397D3-972C-3D31-F358-5B3653D610BC}"/>
              </a:ext>
              <a:ext uri="{C183D7F6-B498-43B3-948B-1728B52AA6E4}">
                <adec:decorative xmlns:adec="http://schemas.microsoft.com/office/drawing/2017/decorative" val="1"/>
              </a:ext>
            </a:extLst>
          </p:cNvPr>
          <p:cNvPicPr>
            <a:picLocks noChangeAspect="1"/>
          </p:cNvPicPr>
          <p:nvPr/>
        </p:nvPicPr>
        <p:blipFill rotWithShape="1">
          <a:blip r:embed="rId2">
            <a:alphaModFix amt="24000"/>
          </a:blip>
          <a:srcRect l="19624" r="509" b="1646"/>
          <a:stretch/>
        </p:blipFill>
        <p:spPr>
          <a:xfrm rot="16200000">
            <a:off x="2667002" y="-2667002"/>
            <a:ext cx="6858000" cy="12192003"/>
          </a:xfrm>
          <a:prstGeom prst="rect">
            <a:avLst/>
          </a:prstGeom>
        </p:spPr>
      </p:pic>
      <p:sp>
        <p:nvSpPr>
          <p:cNvPr id="5" name="Rectangle 4">
            <a:extLst>
              <a:ext uri="{FF2B5EF4-FFF2-40B4-BE49-F238E27FC236}">
                <a16:creationId xmlns:a16="http://schemas.microsoft.com/office/drawing/2014/main" id="{6F29F62C-32F5-8DAA-F889-B6B3A8C1D93A}"/>
              </a:ext>
              <a:ext uri="{C183D7F6-B498-43B3-948B-1728B52AA6E4}">
                <adec:decorative xmlns:adec="http://schemas.microsoft.com/office/drawing/2017/decorative" val="1"/>
              </a:ext>
            </a:extLst>
          </p:cNvPr>
          <p:cNvSpPr/>
          <p:nvPr/>
        </p:nvSpPr>
        <p:spPr>
          <a:xfrm>
            <a:off x="0" y="1993900"/>
            <a:ext cx="12192000" cy="2527300"/>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53941FE-E0A7-999C-6AD4-71855DA6126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 y="1993900"/>
            <a:ext cx="2527301" cy="2527301"/>
          </a:xfrm>
          <a:prstGeom prst="rect">
            <a:avLst/>
          </a:prstGeom>
        </p:spPr>
      </p:pic>
      <p:pic>
        <p:nvPicPr>
          <p:cNvPr id="9" name="Content Placeholder 3">
            <a:extLst>
              <a:ext uri="{FF2B5EF4-FFF2-40B4-BE49-F238E27FC236}">
                <a16:creationId xmlns:a16="http://schemas.microsoft.com/office/drawing/2014/main" id="{29C5C215-B3CE-7357-1BE1-285CE18263C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545870" y="2500730"/>
            <a:ext cx="1322782" cy="1346980"/>
          </a:xfrm>
          <a:prstGeom prst="rect">
            <a:avLst/>
          </a:prstGeom>
        </p:spPr>
      </p:pic>
      <p:sp>
        <p:nvSpPr>
          <p:cNvPr id="10" name="Title 5">
            <a:extLst>
              <a:ext uri="{FF2B5EF4-FFF2-40B4-BE49-F238E27FC236}">
                <a16:creationId xmlns:a16="http://schemas.microsoft.com/office/drawing/2014/main" id="{732B92DA-B1CF-9FDB-A924-E1AF7C170C21}"/>
              </a:ext>
            </a:extLst>
          </p:cNvPr>
          <p:cNvSpPr txBox="1">
            <a:spLocks noGrp="1"/>
          </p:cNvSpPr>
          <p:nvPr>
            <p:ph type="title"/>
          </p:nvPr>
        </p:nvSpPr>
        <p:spPr>
          <a:xfrm>
            <a:off x="2527297" y="2248919"/>
            <a:ext cx="7476674" cy="1931195"/>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600" dirty="0">
                <a:solidFill>
                  <a:schemeClr val="accent4">
                    <a:lumMod val="40000"/>
                    <a:lumOff val="60000"/>
                  </a:schemeClr>
                </a:solidFill>
                <a:latin typeface="Gotham Medium"/>
              </a:rPr>
              <a:t>The Empresario System </a:t>
            </a:r>
            <a:br>
              <a:rPr lang="en-US" sz="6600" dirty="0">
                <a:solidFill>
                  <a:schemeClr val="accent4">
                    <a:lumMod val="40000"/>
                    <a:lumOff val="60000"/>
                  </a:schemeClr>
                </a:solidFill>
                <a:latin typeface="Gotham Medium"/>
              </a:rPr>
            </a:br>
            <a:r>
              <a:rPr lang="en-US" sz="6600" dirty="0">
                <a:solidFill>
                  <a:schemeClr val="bg1"/>
                </a:solidFill>
                <a:latin typeface="Gotham Medium"/>
              </a:rPr>
              <a:t>Warm-up</a:t>
            </a:r>
          </a:p>
        </p:txBody>
      </p:sp>
      <p:sp>
        <p:nvSpPr>
          <p:cNvPr id="11" name="TextBox 10">
            <a:extLst>
              <a:ext uri="{FF2B5EF4-FFF2-40B4-BE49-F238E27FC236}">
                <a16:creationId xmlns:a16="http://schemas.microsoft.com/office/drawing/2014/main" id="{953FCF57-52D7-657E-D643-FCDB8855A28C}"/>
              </a:ext>
            </a:extLst>
          </p:cNvPr>
          <p:cNvSpPr txBox="1"/>
          <p:nvPr/>
        </p:nvSpPr>
        <p:spPr>
          <a:xfrm>
            <a:off x="770265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856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5C397-884A-DDE1-C667-B614BC2994F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593C377-5BA5-F3E1-08D3-0519B9C0D968}"/>
              </a:ext>
              <a:ext uri="{C183D7F6-B498-43B3-948B-1728B52AA6E4}">
                <adec:decorative xmlns:adec="http://schemas.microsoft.com/office/drawing/2017/decorative" val="1"/>
              </a:ext>
            </a:extLst>
          </p:cNvPr>
          <p:cNvPicPr>
            <a:picLocks noChangeAspect="1"/>
          </p:cNvPicPr>
          <p:nvPr/>
        </p:nvPicPr>
        <p:blipFill rotWithShape="1">
          <a:blip r:embed="rId2">
            <a:alphaModFix amt="24000"/>
          </a:blip>
          <a:srcRect l="19624" r="509" b="1646"/>
          <a:stretch/>
        </p:blipFill>
        <p:spPr>
          <a:xfrm rot="16200000">
            <a:off x="2667002" y="-2667002"/>
            <a:ext cx="6858000" cy="12192003"/>
          </a:xfrm>
          <a:prstGeom prst="rect">
            <a:avLst/>
          </a:prstGeom>
        </p:spPr>
      </p:pic>
      <p:sp>
        <p:nvSpPr>
          <p:cNvPr id="5" name="Rectangle 4">
            <a:extLst>
              <a:ext uri="{FF2B5EF4-FFF2-40B4-BE49-F238E27FC236}">
                <a16:creationId xmlns:a16="http://schemas.microsoft.com/office/drawing/2014/main" id="{5F826A9D-B939-4762-E3D2-C011BD3D374A}"/>
              </a:ext>
              <a:ext uri="{C183D7F6-B498-43B3-948B-1728B52AA6E4}">
                <adec:decorative xmlns:adec="http://schemas.microsoft.com/office/drawing/2017/decorative" val="1"/>
              </a:ext>
            </a:extLst>
          </p:cNvPr>
          <p:cNvSpPr/>
          <p:nvPr/>
        </p:nvSpPr>
        <p:spPr>
          <a:xfrm>
            <a:off x="0" y="1993900"/>
            <a:ext cx="12192000" cy="2527300"/>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B3132BE-18E4-5212-E81B-BC7C3393AD8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 y="1993900"/>
            <a:ext cx="2527301" cy="2527301"/>
          </a:xfrm>
          <a:prstGeom prst="rect">
            <a:avLst/>
          </a:prstGeom>
        </p:spPr>
      </p:pic>
      <p:pic>
        <p:nvPicPr>
          <p:cNvPr id="9" name="Content Placeholder 3">
            <a:extLst>
              <a:ext uri="{FF2B5EF4-FFF2-40B4-BE49-F238E27FC236}">
                <a16:creationId xmlns:a16="http://schemas.microsoft.com/office/drawing/2014/main" id="{0B70CFE5-FFCE-9214-AC6E-DDC8F2AD845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545870" y="2500730"/>
            <a:ext cx="1322782" cy="1346980"/>
          </a:xfrm>
          <a:prstGeom prst="rect">
            <a:avLst/>
          </a:prstGeom>
        </p:spPr>
      </p:pic>
      <p:sp>
        <p:nvSpPr>
          <p:cNvPr id="10" name="Title 5">
            <a:extLst>
              <a:ext uri="{FF2B5EF4-FFF2-40B4-BE49-F238E27FC236}">
                <a16:creationId xmlns:a16="http://schemas.microsoft.com/office/drawing/2014/main" id="{0E779E05-22A5-B9DA-0A9B-C92EAB1CDF68}"/>
              </a:ext>
            </a:extLst>
          </p:cNvPr>
          <p:cNvSpPr txBox="1">
            <a:spLocks noGrp="1"/>
          </p:cNvSpPr>
          <p:nvPr>
            <p:ph type="title"/>
          </p:nvPr>
        </p:nvSpPr>
        <p:spPr>
          <a:xfrm>
            <a:off x="2527297" y="2248919"/>
            <a:ext cx="7476674" cy="20172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600" dirty="0">
                <a:solidFill>
                  <a:schemeClr val="accent4">
                    <a:lumMod val="40000"/>
                    <a:lumOff val="60000"/>
                  </a:schemeClr>
                </a:solidFill>
                <a:latin typeface="Gotham Medium"/>
              </a:rPr>
              <a:t>Effects of the Empresario System</a:t>
            </a:r>
          </a:p>
        </p:txBody>
      </p:sp>
      <p:sp>
        <p:nvSpPr>
          <p:cNvPr id="11" name="TextBox 10">
            <a:extLst>
              <a:ext uri="{FF2B5EF4-FFF2-40B4-BE49-F238E27FC236}">
                <a16:creationId xmlns:a16="http://schemas.microsoft.com/office/drawing/2014/main" id="{69F6B9D4-AA78-AD63-D71E-87E01AB2E2E5}"/>
              </a:ext>
            </a:extLst>
          </p:cNvPr>
          <p:cNvSpPr txBox="1"/>
          <p:nvPr/>
        </p:nvSpPr>
        <p:spPr>
          <a:xfrm>
            <a:off x="770265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2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7000"/>
            <a:lum/>
          </a:blip>
          <a:srcRect/>
          <a:stretch>
            <a:fillRect l="-5000" t="-12000" r="-6000" b="-24000"/>
          </a:stretch>
        </a:blipFill>
        <a:effectLst/>
      </p:bgPr>
    </p:bg>
    <p:spTree>
      <p:nvGrpSpPr>
        <p:cNvPr id="1" name="">
          <a:extLst>
            <a:ext uri="{FF2B5EF4-FFF2-40B4-BE49-F238E27FC236}">
              <a16:creationId xmlns:a16="http://schemas.microsoft.com/office/drawing/2014/main" id="{48E0AD0B-02A9-81CB-44AD-F4BABE28E26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0504FA2-867C-24EC-A11E-D94658ADD50E}"/>
              </a:ext>
              <a:ext uri="{C183D7F6-B498-43B3-948B-1728B52AA6E4}">
                <adec:decorative xmlns:adec="http://schemas.microsoft.com/office/drawing/2017/decorative" val="1"/>
              </a:ext>
            </a:extLst>
          </p:cNvPr>
          <p:cNvSpPr/>
          <p:nvPr/>
        </p:nvSpPr>
        <p:spPr>
          <a:xfrm rot="5400000">
            <a:off x="5326671" y="-5351588"/>
            <a:ext cx="1524002" cy="12206659"/>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312C9E7A-522F-3119-600C-94CD4394CD8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C917EBD6-4E16-C8E9-EDF0-2C86C663634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035313" y="220479"/>
            <a:ext cx="976941" cy="994812"/>
          </a:xfrm>
          <a:prstGeom prst="rect">
            <a:avLst/>
          </a:prstGeom>
        </p:spPr>
      </p:pic>
      <p:sp>
        <p:nvSpPr>
          <p:cNvPr id="9" name="TextBox 8">
            <a:extLst>
              <a:ext uri="{FF2B5EF4-FFF2-40B4-BE49-F238E27FC236}">
                <a16:creationId xmlns:a16="http://schemas.microsoft.com/office/drawing/2014/main" id="{3A045D32-C747-3031-2A9E-1986018A22A8}"/>
              </a:ext>
              <a:ext uri="{C183D7F6-B498-43B3-948B-1728B52AA6E4}">
                <adec:decorative xmlns:adec="http://schemas.microsoft.com/office/drawing/2017/decorative" val="1"/>
              </a:ext>
            </a:extLst>
          </p:cNvPr>
          <p:cNvSpPr txBox="1"/>
          <p:nvPr/>
        </p:nvSpPr>
        <p:spPr>
          <a:xfrm>
            <a:off x="8338818" y="6488668"/>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itle 5">
            <a:extLst>
              <a:ext uri="{FF2B5EF4-FFF2-40B4-BE49-F238E27FC236}">
                <a16:creationId xmlns:a16="http://schemas.microsoft.com/office/drawing/2014/main" id="{B4141842-7A23-449D-2C02-863B315C3797}"/>
              </a:ext>
            </a:extLst>
          </p:cNvPr>
          <p:cNvSpPr txBox="1">
            <a:spLocks noGrp="1"/>
          </p:cNvSpPr>
          <p:nvPr>
            <p:ph type="title"/>
          </p:nvPr>
        </p:nvSpPr>
        <p:spPr>
          <a:xfrm>
            <a:off x="1523999" y="-135680"/>
            <a:ext cx="9421440" cy="15034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300" dirty="0">
                <a:solidFill>
                  <a:schemeClr val="accent6">
                    <a:lumMod val="20000"/>
                    <a:lumOff val="80000"/>
                  </a:schemeClr>
                </a:solidFill>
                <a:latin typeface="Gotham Medium"/>
              </a:rPr>
              <a:t>The Development of Texas</a:t>
            </a:r>
            <a:endParaRPr lang="en-US" sz="4800" dirty="0">
              <a:solidFill>
                <a:schemeClr val="accent6">
                  <a:lumMod val="20000"/>
                  <a:lumOff val="80000"/>
                </a:schemeClr>
              </a:solidFill>
              <a:latin typeface="Gotham Medium"/>
            </a:endParaRPr>
          </a:p>
        </p:txBody>
      </p:sp>
      <p:sp>
        <p:nvSpPr>
          <p:cNvPr id="2" name="TextBox 1">
            <a:extLst>
              <a:ext uri="{FF2B5EF4-FFF2-40B4-BE49-F238E27FC236}">
                <a16:creationId xmlns:a16="http://schemas.microsoft.com/office/drawing/2014/main" id="{891CDFF8-F3E0-EE2D-8F4E-C8CCD80C666F}"/>
              </a:ext>
            </a:extLst>
          </p:cNvPr>
          <p:cNvSpPr txBox="1"/>
          <p:nvPr/>
        </p:nvSpPr>
        <p:spPr>
          <a:xfrm>
            <a:off x="404397" y="1610410"/>
            <a:ext cx="5627912" cy="4732065"/>
          </a:xfrm>
          <a:prstGeom prst="rect">
            <a:avLst/>
          </a:prstGeom>
          <a:noFill/>
        </p:spPr>
        <p:txBody>
          <a:bodyPr wrap="square" rtlCol="0">
            <a:spAutoFit/>
          </a:bodyPr>
          <a:lstStyle/>
          <a:p>
            <a:pPr marL="571500" indent="-571500">
              <a:buFont typeface="Arial" panose="020B0604020202020204" pitchFamily="34" charset="0"/>
              <a:buChar char="•"/>
            </a:pPr>
            <a:r>
              <a:rPr lang="en-US" sz="3350" dirty="0">
                <a:solidFill>
                  <a:srgbClr val="0070C0"/>
                </a:solidFill>
                <a:latin typeface="Gotham book"/>
              </a:rPr>
              <a:t>1821 – 1825: Approximately 3,000 new settlers in Texas (300 Anglo families and enslaved people)</a:t>
            </a:r>
          </a:p>
          <a:p>
            <a:pPr marL="571500" indent="-571500">
              <a:buFont typeface="Arial" panose="020B0604020202020204" pitchFamily="34" charset="0"/>
              <a:buChar char="•"/>
            </a:pPr>
            <a:r>
              <a:rPr lang="en-US" sz="3350" dirty="0">
                <a:solidFill>
                  <a:srgbClr val="C00000"/>
                </a:solidFill>
                <a:latin typeface="Gotham book"/>
              </a:rPr>
              <a:t>More roads and new towns like San Felipe de Austin and Gonzales.</a:t>
            </a:r>
          </a:p>
          <a:p>
            <a:pPr marL="571500" indent="-571500">
              <a:buFont typeface="Arial" panose="020B0604020202020204" pitchFamily="34" charset="0"/>
              <a:buChar char="•"/>
            </a:pPr>
            <a:r>
              <a:rPr lang="en-US" sz="3350" dirty="0">
                <a:solidFill>
                  <a:srgbClr val="7030A0"/>
                </a:solidFill>
                <a:latin typeface="Gotham book"/>
              </a:rPr>
              <a:t>Increased trade with the U.S. via New Orleans.</a:t>
            </a:r>
            <a:endParaRPr lang="en-US" sz="3350" dirty="0">
              <a:solidFill>
                <a:srgbClr val="C00000"/>
              </a:solidFill>
              <a:latin typeface="Gotham book"/>
            </a:endParaRPr>
          </a:p>
        </p:txBody>
      </p:sp>
      <p:pic>
        <p:nvPicPr>
          <p:cNvPr id="6" name="Picture 5" descr="A drawing of a Texan farm in Montgomery County showing a main house and smaller cabins surrounded by land that had been cleared of trees for planting.">
            <a:extLst>
              <a:ext uri="{FF2B5EF4-FFF2-40B4-BE49-F238E27FC236}">
                <a16:creationId xmlns:a16="http://schemas.microsoft.com/office/drawing/2014/main" id="{BBED1DC8-D070-3F6B-2096-1D399D2F40C2}"/>
              </a:ext>
            </a:extLst>
          </p:cNvPr>
          <p:cNvPicPr>
            <a:picLocks noChangeAspect="1"/>
          </p:cNvPicPr>
          <p:nvPr/>
        </p:nvPicPr>
        <p:blipFill>
          <a:blip r:embed="rId6">
            <a:extLst>
              <a:ext uri="{28A0092B-C50C-407E-A947-70E740481C1C}">
                <a14:useLocalDpi xmlns:a14="http://schemas.microsoft.com/office/drawing/2010/main" val="0"/>
              </a:ext>
            </a:extLst>
          </a:blip>
          <a:srcRect l="5937" t="2775" r="14386" b="4965"/>
          <a:stretch/>
        </p:blipFill>
        <p:spPr>
          <a:xfrm>
            <a:off x="6159692" y="1632857"/>
            <a:ext cx="5852562" cy="3842657"/>
          </a:xfrm>
          <a:prstGeom prst="rect">
            <a:avLst/>
          </a:prstGeom>
          <a:effectLst>
            <a:outerShdw blurRad="50800" dist="50800" dir="7920000" algn="ctr" rotWithShape="0">
              <a:srgbClr val="000000">
                <a:alpha val="43137"/>
              </a:srgbClr>
            </a:outerShdw>
          </a:effectLst>
        </p:spPr>
      </p:pic>
      <p:pic>
        <p:nvPicPr>
          <p:cNvPr id="3" name="Graphic 2">
            <a:extLst>
              <a:ext uri="{FF2B5EF4-FFF2-40B4-BE49-F238E27FC236}">
                <a16:creationId xmlns:a16="http://schemas.microsoft.com/office/drawing/2014/main" id="{7BBAA071-FF81-5EE3-F1C6-B45715A6FE28}"/>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514" y="2042008"/>
            <a:ext cx="925793" cy="925793"/>
          </a:xfrm>
          <a:prstGeom prst="rect">
            <a:avLst/>
          </a:prstGeom>
        </p:spPr>
      </p:pic>
    </p:spTree>
    <p:extLst>
      <p:ext uri="{BB962C8B-B14F-4D97-AF65-F5344CB8AC3E}">
        <p14:creationId xmlns:p14="http://schemas.microsoft.com/office/powerpoint/2010/main" val="2258591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4186F-3D1B-C2EB-8AA6-CB75FD90A22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A1C2EA2-1165-1298-FBED-9769D11BDB00}"/>
              </a:ext>
              <a:ext uri="{C183D7F6-B498-43B3-948B-1728B52AA6E4}">
                <adec:decorative xmlns:adec="http://schemas.microsoft.com/office/drawing/2017/decorative" val="1"/>
              </a:ext>
            </a:extLst>
          </p:cNvPr>
          <p:cNvPicPr>
            <a:picLocks noChangeAspect="1"/>
          </p:cNvPicPr>
          <p:nvPr/>
        </p:nvPicPr>
        <p:blipFill rotWithShape="1">
          <a:blip r:embed="rId2">
            <a:alphaModFix amt="24000"/>
          </a:blip>
          <a:srcRect l="19624" r="509" b="1646"/>
          <a:stretch/>
        </p:blipFill>
        <p:spPr>
          <a:xfrm rot="16200000">
            <a:off x="2667002" y="-2667002"/>
            <a:ext cx="6858000" cy="12192003"/>
          </a:xfrm>
          <a:prstGeom prst="rect">
            <a:avLst/>
          </a:prstGeom>
        </p:spPr>
      </p:pic>
      <p:sp>
        <p:nvSpPr>
          <p:cNvPr id="5" name="Rectangle 4">
            <a:extLst>
              <a:ext uri="{FF2B5EF4-FFF2-40B4-BE49-F238E27FC236}">
                <a16:creationId xmlns:a16="http://schemas.microsoft.com/office/drawing/2014/main" id="{36CF3569-B6A3-48DC-D1CD-11E9B2507DF3}"/>
              </a:ext>
              <a:ext uri="{C183D7F6-B498-43B3-948B-1728B52AA6E4}">
                <adec:decorative xmlns:adec="http://schemas.microsoft.com/office/drawing/2017/decorative" val="1"/>
              </a:ext>
            </a:extLst>
          </p:cNvPr>
          <p:cNvSpPr/>
          <p:nvPr/>
        </p:nvSpPr>
        <p:spPr>
          <a:xfrm>
            <a:off x="0" y="1993900"/>
            <a:ext cx="12192000" cy="2527300"/>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3600DEC-55FB-F639-B148-800BCAB7433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 y="1993900"/>
            <a:ext cx="2527301" cy="2527301"/>
          </a:xfrm>
          <a:prstGeom prst="rect">
            <a:avLst/>
          </a:prstGeom>
        </p:spPr>
      </p:pic>
      <p:pic>
        <p:nvPicPr>
          <p:cNvPr id="9" name="Content Placeholder 3">
            <a:extLst>
              <a:ext uri="{FF2B5EF4-FFF2-40B4-BE49-F238E27FC236}">
                <a16:creationId xmlns:a16="http://schemas.microsoft.com/office/drawing/2014/main" id="{029D070F-609B-F54F-7B40-9FB37B7F736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545870" y="2500730"/>
            <a:ext cx="1322782" cy="1346980"/>
          </a:xfrm>
          <a:prstGeom prst="rect">
            <a:avLst/>
          </a:prstGeom>
        </p:spPr>
      </p:pic>
      <p:sp>
        <p:nvSpPr>
          <p:cNvPr id="10" name="Title 5">
            <a:extLst>
              <a:ext uri="{FF2B5EF4-FFF2-40B4-BE49-F238E27FC236}">
                <a16:creationId xmlns:a16="http://schemas.microsoft.com/office/drawing/2014/main" id="{4B98B2B3-FB95-7779-7F38-660E6851BE2D}"/>
              </a:ext>
            </a:extLst>
          </p:cNvPr>
          <p:cNvSpPr txBox="1">
            <a:spLocks noGrp="1"/>
          </p:cNvSpPr>
          <p:nvPr>
            <p:ph type="title"/>
          </p:nvPr>
        </p:nvSpPr>
        <p:spPr>
          <a:xfrm>
            <a:off x="2527297" y="2458154"/>
            <a:ext cx="7476674" cy="1598791"/>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600" dirty="0">
                <a:solidFill>
                  <a:schemeClr val="accent4">
                    <a:lumMod val="40000"/>
                    <a:lumOff val="60000"/>
                  </a:schemeClr>
                </a:solidFill>
                <a:latin typeface="Gotham Medium"/>
              </a:rPr>
              <a:t>The Empresario System </a:t>
            </a:r>
            <a:br>
              <a:rPr lang="en-US" sz="6600" dirty="0">
                <a:solidFill>
                  <a:schemeClr val="accent4">
                    <a:lumMod val="40000"/>
                    <a:lumOff val="60000"/>
                  </a:schemeClr>
                </a:solidFill>
                <a:latin typeface="Gotham Medium"/>
              </a:rPr>
            </a:br>
            <a:r>
              <a:rPr lang="en-US" sz="6600" dirty="0">
                <a:solidFill>
                  <a:schemeClr val="bg1"/>
                </a:solidFill>
                <a:latin typeface="Gotham Medium"/>
              </a:rPr>
              <a:t>Exit Ticket</a:t>
            </a:r>
            <a:endParaRPr lang="en-US" sz="6600" dirty="0">
              <a:solidFill>
                <a:schemeClr val="accent4">
                  <a:lumMod val="40000"/>
                  <a:lumOff val="60000"/>
                </a:schemeClr>
              </a:solidFill>
              <a:latin typeface="Gotham Medium"/>
            </a:endParaRPr>
          </a:p>
        </p:txBody>
      </p:sp>
      <p:sp>
        <p:nvSpPr>
          <p:cNvPr id="11" name="TextBox 10">
            <a:extLst>
              <a:ext uri="{FF2B5EF4-FFF2-40B4-BE49-F238E27FC236}">
                <a16:creationId xmlns:a16="http://schemas.microsoft.com/office/drawing/2014/main" id="{70238EB0-47E8-1C76-23BF-6219118D21BB}"/>
              </a:ext>
            </a:extLst>
          </p:cNvPr>
          <p:cNvSpPr txBox="1"/>
          <p:nvPr/>
        </p:nvSpPr>
        <p:spPr>
          <a:xfrm>
            <a:off x="770265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149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4846F-FA90-8353-074E-8ACA8B9412C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3820422-901D-1E92-573B-C3ECD6D531D9}"/>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3839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44A120E-BD15-4E4A-05AB-A2B3F8404E4C}"/>
              </a:ext>
              <a:ext uri="{C183D7F6-B498-43B3-948B-1728B52AA6E4}">
                <adec:decorative xmlns:adec="http://schemas.microsoft.com/office/drawing/2017/decorative" val="1"/>
              </a:ext>
            </a:extLst>
          </p:cNvPr>
          <p:cNvPicPr>
            <a:picLocks noChangeAspect="1"/>
          </p:cNvPicPr>
          <p:nvPr/>
        </p:nvPicPr>
        <p:blipFill rotWithShape="1">
          <a:blip r:embed="rId2">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pic>
        <p:nvPicPr>
          <p:cNvPr id="7" name="Content Placeholder 23">
            <a:extLst>
              <a:ext uri="{FF2B5EF4-FFF2-40B4-BE49-F238E27FC236}">
                <a16:creationId xmlns:a16="http://schemas.microsoft.com/office/drawing/2014/main" id="{8AFEAF6D-B286-7FB9-D92B-E9C3E4BA4EB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6C7E4DC2-D3BA-3A5C-734A-B45A8EAB710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3529" y="5627077"/>
            <a:ext cx="976941" cy="994812"/>
          </a:xfrm>
          <a:prstGeom prst="rect">
            <a:avLst/>
          </a:prstGeom>
        </p:spPr>
      </p:pic>
      <p:sp>
        <p:nvSpPr>
          <p:cNvPr id="11" name="TextBox 10">
            <a:extLst>
              <a:ext uri="{FF2B5EF4-FFF2-40B4-BE49-F238E27FC236}">
                <a16:creationId xmlns:a16="http://schemas.microsoft.com/office/drawing/2014/main" id="{3AC4B9BB-5611-9A91-4846-F3BB5816EBB2}"/>
              </a:ex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itle 5">
            <a:extLst>
              <a:ext uri="{FF2B5EF4-FFF2-40B4-BE49-F238E27FC236}">
                <a16:creationId xmlns:a16="http://schemas.microsoft.com/office/drawing/2014/main" id="{2D3932CA-7BA8-A12F-0B3B-03553BFB6D12}"/>
              </a:ext>
            </a:extLst>
          </p:cNvPr>
          <p:cNvSpPr txBox="1">
            <a:spLocks noGrp="1"/>
          </p:cNvSpPr>
          <p:nvPr>
            <p:ph type="title"/>
          </p:nvPr>
        </p:nvSpPr>
        <p:spPr>
          <a:xfrm>
            <a:off x="1700324" y="-79957"/>
            <a:ext cx="10471162" cy="1583442"/>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6600" dirty="0">
                <a:solidFill>
                  <a:srgbClr val="322E50"/>
                </a:solidFill>
                <a:latin typeface="Gotham Medium" pitchFamily="2" charset="0"/>
                <a:cs typeface="Gotham Medium" pitchFamily="2" charset="0"/>
              </a:rPr>
              <a:t>Exit Ticket</a:t>
            </a:r>
            <a:br>
              <a:rPr lang="en-US" sz="6600" dirty="0">
                <a:solidFill>
                  <a:srgbClr val="322E50"/>
                </a:solidFill>
                <a:latin typeface="Gotham Medium" pitchFamily="2" charset="0"/>
                <a:cs typeface="Gotham Medium" pitchFamily="2" charset="0"/>
              </a:rPr>
            </a:br>
            <a:r>
              <a:rPr lang="en-US" sz="4400" dirty="0">
                <a:latin typeface="Gotham Medium"/>
              </a:rPr>
              <a:t>Follow the directions to complete your exit ticket</a:t>
            </a:r>
          </a:p>
        </p:txBody>
      </p:sp>
      <p:sp>
        <p:nvSpPr>
          <p:cNvPr id="14" name="TextBox 13">
            <a:extLst>
              <a:ext uri="{FF2B5EF4-FFF2-40B4-BE49-F238E27FC236}">
                <a16:creationId xmlns:a16="http://schemas.microsoft.com/office/drawing/2014/main" id="{880100BE-5DCC-E00A-7FAC-45D2158A47C5}"/>
              </a:ext>
            </a:extLst>
          </p:cNvPr>
          <p:cNvSpPr txBox="1"/>
          <p:nvPr/>
        </p:nvSpPr>
        <p:spPr>
          <a:xfrm>
            <a:off x="2847627" y="1719106"/>
            <a:ext cx="5060296" cy="452431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Read the list of </a:t>
            </a:r>
            <a:r>
              <a:rPr lang="en-US" sz="4800" dirty="0">
                <a:solidFill>
                  <a:srgbClr val="002060"/>
                </a:solidFill>
                <a:latin typeface="Calibri" panose="020F0502020204030204"/>
              </a:rPr>
              <a:t>requirements.</a:t>
            </a:r>
            <a:endPar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Calibri" panose="020F0502020204030204"/>
                <a:ea typeface="+mn-ea"/>
                <a:cs typeface="+mn-cs"/>
              </a:rPr>
              <a:t>Place a checkmark next to all requirements for Anglo settlers.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B050"/>
                </a:solidFill>
                <a:effectLst/>
                <a:uLnTx/>
                <a:uFillTx/>
                <a:latin typeface="Calibri" panose="020F0502020204030204"/>
                <a:ea typeface="+mn-ea"/>
                <a:cs typeface="+mn-cs"/>
              </a:rPr>
              <a:t>Discuss with a partner  </a:t>
            </a:r>
          </a:p>
        </p:txBody>
      </p:sp>
      <p:pic>
        <p:nvPicPr>
          <p:cNvPr id="13" name="Picture 12" descr="Magnifying glass and question mark">
            <a:extLst>
              <a:ext uri="{FF2B5EF4-FFF2-40B4-BE49-F238E27FC236}">
                <a16:creationId xmlns:a16="http://schemas.microsoft.com/office/drawing/2014/main" id="{28C2F2FB-DB6E-E81B-9D65-FA1297EAF49F}"/>
              </a:ext>
            </a:extLst>
          </p:cNvPr>
          <p:cNvPicPr>
            <a:picLocks noChangeAspect="1"/>
          </p:cNvPicPr>
          <p:nvPr/>
        </p:nvPicPr>
        <p:blipFill rotWithShape="1">
          <a:blip r:embed="rId5">
            <a:extLst>
              <a:ext uri="{28A0092B-C50C-407E-A947-70E740481C1C}">
                <a14:useLocalDpi xmlns:a14="http://schemas.microsoft.com/office/drawing/2010/main" val="0"/>
              </a:ext>
            </a:extLst>
          </a:blip>
          <a:srcRect l="24285" t="7619" r="22945"/>
          <a:stretch/>
        </p:blipFill>
        <p:spPr>
          <a:xfrm>
            <a:off x="8350942" y="2155371"/>
            <a:ext cx="3237988" cy="3188678"/>
          </a:xfrm>
          <a:prstGeom prst="rect">
            <a:avLst/>
          </a:prstGeom>
          <a:effectLst>
            <a:outerShdw blurRad="50800" dist="50800" dir="8160000" algn="ctr" rotWithShape="0">
              <a:srgbClr val="000000">
                <a:alpha val="43137"/>
              </a:srgbClr>
            </a:outerShdw>
          </a:effectLst>
        </p:spPr>
      </p:pic>
      <p:pic>
        <p:nvPicPr>
          <p:cNvPr id="15" name="Graphic 14">
            <a:extLst>
              <a:ext uri="{FF2B5EF4-FFF2-40B4-BE49-F238E27FC236}">
                <a16:creationId xmlns:a16="http://schemas.microsoft.com/office/drawing/2014/main" id="{1255F940-D5DB-8C12-1E65-569AFC70873D}"/>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73897" y="1958592"/>
            <a:ext cx="1071092" cy="1071092"/>
          </a:xfrm>
          <a:prstGeom prst="rect">
            <a:avLst/>
          </a:prstGeom>
        </p:spPr>
      </p:pic>
      <p:pic>
        <p:nvPicPr>
          <p:cNvPr id="16" name="Graphic 15">
            <a:extLst>
              <a:ext uri="{FF2B5EF4-FFF2-40B4-BE49-F238E27FC236}">
                <a16:creationId xmlns:a16="http://schemas.microsoft.com/office/drawing/2014/main" id="{C04C4847-F37A-546F-33E3-9D1C6B9FA900}"/>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73897" y="4862022"/>
            <a:ext cx="1071092" cy="1071092"/>
          </a:xfrm>
          <a:prstGeom prst="rect">
            <a:avLst/>
          </a:prstGeom>
        </p:spPr>
      </p:pic>
      <p:pic>
        <p:nvPicPr>
          <p:cNvPr id="17" name="Graphic 16">
            <a:extLst>
              <a:ext uri="{FF2B5EF4-FFF2-40B4-BE49-F238E27FC236}">
                <a16:creationId xmlns:a16="http://schemas.microsoft.com/office/drawing/2014/main" id="{189DE1AA-051B-1F20-2768-744556A7E9AA}"/>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00324" y="3484791"/>
            <a:ext cx="925793" cy="925793"/>
          </a:xfrm>
          <a:prstGeom prst="rect">
            <a:avLst/>
          </a:prstGeom>
        </p:spPr>
      </p:pic>
    </p:spTree>
    <p:extLst>
      <p:ext uri="{BB962C8B-B14F-4D97-AF65-F5344CB8AC3E}">
        <p14:creationId xmlns:p14="http://schemas.microsoft.com/office/powerpoint/2010/main" val="1887674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B9E1C-BAB6-DD4C-6F91-FE9C95121A8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3F715A2-8394-79C2-CD4E-D40F4CE4AEDE}"/>
              </a:ext>
              <a:ext uri="{C183D7F6-B498-43B3-948B-1728B52AA6E4}">
                <adec:decorative xmlns:adec="http://schemas.microsoft.com/office/drawing/2017/decorative" val="1"/>
              </a:ext>
            </a:extLst>
          </p:cNvPr>
          <p:cNvSpPr/>
          <p:nvPr/>
        </p:nvSpPr>
        <p:spPr>
          <a:xfrm rot="5400000">
            <a:off x="5389311" y="-5390574"/>
            <a:ext cx="1524002" cy="12284631"/>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27E4BD86-8D1B-0D23-20DC-EB732DF6657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C0B4B23-C9DB-1856-CDEA-13FFA2DC998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35313" y="220479"/>
            <a:ext cx="976941" cy="994812"/>
          </a:xfrm>
          <a:prstGeom prst="rect">
            <a:avLst/>
          </a:prstGeom>
        </p:spPr>
      </p:pic>
      <p:sp>
        <p:nvSpPr>
          <p:cNvPr id="9" name="TextBox 8">
            <a:extLst>
              <a:ext uri="{FF2B5EF4-FFF2-40B4-BE49-F238E27FC236}">
                <a16:creationId xmlns:a16="http://schemas.microsoft.com/office/drawing/2014/main" id="{6A6E7547-327D-D6DF-3540-566D652BF7F3}"/>
              </a:ext>
              <a:ext uri="{C183D7F6-B498-43B3-948B-1728B52AA6E4}">
                <adec:decorative xmlns:adec="http://schemas.microsoft.com/office/drawing/2017/decorative" val="1"/>
              </a:ext>
            </a:extLst>
          </p:cNvPr>
          <p:cNvSpPr txBox="1"/>
          <p:nvPr/>
        </p:nvSpPr>
        <p:spPr>
          <a:xfrm>
            <a:off x="8202076" y="6452855"/>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5">
            <a:extLst>
              <a:ext uri="{FF2B5EF4-FFF2-40B4-BE49-F238E27FC236}">
                <a16:creationId xmlns:a16="http://schemas.microsoft.com/office/drawing/2014/main" id="{6DE42D48-84AE-2ACA-017A-848355B753F6}"/>
              </a:ext>
            </a:extLst>
          </p:cNvPr>
          <p:cNvSpPr txBox="1">
            <a:spLocks noGrp="1"/>
          </p:cNvSpPr>
          <p:nvPr>
            <p:ph type="title"/>
          </p:nvPr>
        </p:nvSpPr>
        <p:spPr>
          <a:xfrm>
            <a:off x="1948337" y="133433"/>
            <a:ext cx="8405949" cy="13803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300" dirty="0">
                <a:solidFill>
                  <a:schemeClr val="bg1"/>
                </a:solidFill>
                <a:latin typeface="Gotham Medium"/>
              </a:rPr>
              <a:t>Share with </a:t>
            </a:r>
            <a:r>
              <a:rPr lang="en-US" sz="7300">
                <a:solidFill>
                  <a:schemeClr val="bg1"/>
                </a:solidFill>
                <a:latin typeface="Gotham Medium"/>
              </a:rPr>
              <a:t>the class  </a:t>
            </a:r>
            <a:endParaRPr lang="en-US" sz="2800" dirty="0">
              <a:solidFill>
                <a:schemeClr val="bg1"/>
              </a:solidFill>
              <a:latin typeface="Gotham Medium"/>
            </a:endParaRPr>
          </a:p>
        </p:txBody>
      </p:sp>
      <p:sp>
        <p:nvSpPr>
          <p:cNvPr id="6" name="Speech Bubble: Rectangle with Corners Rounded 5">
            <a:extLst>
              <a:ext uri="{FF2B5EF4-FFF2-40B4-BE49-F238E27FC236}">
                <a16:creationId xmlns:a16="http://schemas.microsoft.com/office/drawing/2014/main" id="{2B2454DC-C919-1DE4-6834-0052F63656BE}"/>
              </a:ext>
            </a:extLst>
          </p:cNvPr>
          <p:cNvSpPr/>
          <p:nvPr/>
        </p:nvSpPr>
        <p:spPr>
          <a:xfrm>
            <a:off x="2715521" y="1653111"/>
            <a:ext cx="8714479" cy="2229678"/>
          </a:xfrm>
          <a:prstGeom prst="wedgeRoundRectCallout">
            <a:avLst>
              <a:gd name="adj1" fmla="val -58726"/>
              <a:gd name="adj2" fmla="val 32748"/>
              <a:gd name="adj3" fmla="val 16667"/>
            </a:avLst>
          </a:prstGeom>
          <a:solidFill>
            <a:schemeClr val="bg1">
              <a:lumMod val="95000"/>
            </a:schemeClr>
          </a:solidFill>
          <a:ln w="38100">
            <a:solidFill>
              <a:srgbClr val="00206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marR="0" lvl="0" indent="31750" algn="l" defTabSz="914400" rtl="0" eaLnBrk="1" fontAlgn="auto" latinLnBrk="0" hangingPunct="1">
              <a:lnSpc>
                <a:spcPct val="110000"/>
              </a:lnSpc>
              <a:spcBef>
                <a:spcPts val="0"/>
              </a:spcBef>
              <a:spcAft>
                <a:spcPts val="600"/>
              </a:spcAft>
              <a:buClrTx/>
              <a:buSzTx/>
              <a:buFontTx/>
              <a:buNone/>
              <a:tabLst/>
              <a:defRPr/>
            </a:pPr>
            <a:r>
              <a:rPr lang="en-US" sz="4000" kern="0" dirty="0">
                <a:solidFill>
                  <a:srgbClr val="C00000"/>
                </a:solidFill>
                <a:effectLst/>
                <a:latin typeface="Gotham Book"/>
                <a:ea typeface="Times New Roman" panose="02020603050405020304" pitchFamily="18" charset="0"/>
                <a:cs typeface="Times New Roman" panose="02020603050405020304" pitchFamily="18" charset="0"/>
              </a:rPr>
              <a:t>One requirement for the Empresario System was that Anglo settlers mus</a:t>
            </a:r>
            <a:r>
              <a:rPr lang="en-US" sz="4000" kern="0" dirty="0">
                <a:solidFill>
                  <a:srgbClr val="C00000"/>
                </a:solidFill>
                <a:latin typeface="Gotham Book"/>
                <a:ea typeface="Times New Roman" panose="02020603050405020304" pitchFamily="18" charset="0"/>
                <a:cs typeface="Times New Roman" panose="02020603050405020304" pitchFamily="18" charset="0"/>
              </a:rPr>
              <a:t>t _____________________________</a:t>
            </a:r>
            <a:endParaRPr kumimoji="0" lang="en-US" sz="8000" b="0" i="0" u="none" strike="noStrike" kern="1200" cap="none" spc="0" normalizeH="0" baseline="0" noProof="0" dirty="0">
              <a:ln>
                <a:noFill/>
              </a:ln>
              <a:solidFill>
                <a:srgbClr val="C00000"/>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p:txBody>
      </p:sp>
      <p:pic>
        <p:nvPicPr>
          <p:cNvPr id="11" name="Graphic 10">
            <a:extLst>
              <a:ext uri="{FF2B5EF4-FFF2-40B4-BE49-F238E27FC236}">
                <a16:creationId xmlns:a16="http://schemas.microsoft.com/office/drawing/2014/main" id="{2CD38833-F535-71C6-FDB8-CAAD534C4FE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0450" y="2163348"/>
            <a:ext cx="1265652" cy="1265652"/>
          </a:xfrm>
          <a:prstGeom prst="rect">
            <a:avLst/>
          </a:prstGeom>
        </p:spPr>
      </p:pic>
      <p:sp>
        <p:nvSpPr>
          <p:cNvPr id="15" name="Speech Bubble: Rectangle with Corners Rounded 14">
            <a:extLst>
              <a:ext uri="{FF2B5EF4-FFF2-40B4-BE49-F238E27FC236}">
                <a16:creationId xmlns:a16="http://schemas.microsoft.com/office/drawing/2014/main" id="{2FF39F57-0179-76C7-A0FB-40B10C7778D2}"/>
              </a:ext>
            </a:extLst>
          </p:cNvPr>
          <p:cNvSpPr/>
          <p:nvPr/>
        </p:nvSpPr>
        <p:spPr>
          <a:xfrm>
            <a:off x="772256" y="4022157"/>
            <a:ext cx="8714479" cy="2291330"/>
          </a:xfrm>
          <a:prstGeom prst="wedgeRoundRectCallout">
            <a:avLst>
              <a:gd name="adj1" fmla="val 58819"/>
              <a:gd name="adj2" fmla="val 34778"/>
              <a:gd name="adj3" fmla="val 16667"/>
            </a:avLst>
          </a:prstGeom>
          <a:solidFill>
            <a:schemeClr val="bg1">
              <a:lumMod val="95000"/>
            </a:schemeClr>
          </a:solidFill>
          <a:ln w="38100">
            <a:solidFill>
              <a:srgbClr val="00206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marR="0" lvl="0" indent="31750" algn="l" defTabSz="914400" rtl="0" eaLnBrk="1" fontAlgn="auto" latinLnBrk="0" hangingPunct="1">
              <a:lnSpc>
                <a:spcPct val="110000"/>
              </a:lnSpc>
              <a:spcBef>
                <a:spcPts val="0"/>
              </a:spcBef>
              <a:spcAft>
                <a:spcPts val="600"/>
              </a:spcAft>
              <a:buClrTx/>
              <a:buSzTx/>
              <a:buFontTx/>
              <a:buNone/>
              <a:tabLst/>
              <a:defRPr/>
            </a:pPr>
            <a:r>
              <a:rPr lang="en-US" sz="4000" kern="0" dirty="0">
                <a:solidFill>
                  <a:srgbClr val="C00000"/>
                </a:solidFill>
                <a:effectLst/>
                <a:latin typeface="Gotham Book"/>
                <a:ea typeface="Times New Roman" panose="02020603050405020304" pitchFamily="18" charset="0"/>
                <a:cs typeface="Times New Roman" panose="02020603050405020304" pitchFamily="18" charset="0"/>
              </a:rPr>
              <a:t>I think the requirement that will be the most difficult for Anglos to follow is __________ because _________</a:t>
            </a:r>
            <a:endParaRPr kumimoji="0" lang="en-US" sz="8000" b="0" i="0" u="none" strike="noStrike" kern="1200" cap="none" spc="0" normalizeH="0" baseline="0" noProof="0" dirty="0">
              <a:ln>
                <a:noFill/>
              </a:ln>
              <a:solidFill>
                <a:srgbClr val="C00000"/>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p:txBody>
      </p:sp>
      <p:pic>
        <p:nvPicPr>
          <p:cNvPr id="16" name="Graphic 15">
            <a:extLst>
              <a:ext uri="{FF2B5EF4-FFF2-40B4-BE49-F238E27FC236}">
                <a16:creationId xmlns:a16="http://schemas.microsoft.com/office/drawing/2014/main" id="{27EF5F15-4328-71F2-642D-42D8F7AAD14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02487" y="4867132"/>
            <a:ext cx="1265652" cy="1265652"/>
          </a:xfrm>
          <a:prstGeom prst="rect">
            <a:avLst/>
          </a:prstGeom>
        </p:spPr>
      </p:pic>
    </p:spTree>
    <p:extLst>
      <p:ext uri="{BB962C8B-B14F-4D97-AF65-F5344CB8AC3E}">
        <p14:creationId xmlns:p14="http://schemas.microsoft.com/office/powerpoint/2010/main" val="3960009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3839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2">
            <a:alphaModFix amt="24000"/>
            <a:lum bright="31000"/>
          </a:blip>
          <a:srcRect l="8724" t="84492" b="1647"/>
          <a:stretch/>
        </p:blipFill>
        <p:spPr>
          <a:xfrm rot="5400000">
            <a:off x="-2656751" y="2677256"/>
            <a:ext cx="6858003" cy="1503485"/>
          </a:xfrm>
          <a:prstGeom prst="rect">
            <a:avLst/>
          </a:prstGeom>
          <a:effectLst>
            <a:glow>
              <a:schemeClr val="accent1">
                <a:alpha val="40000"/>
              </a:schemeClr>
            </a:glow>
            <a:reflection blurRad="952500" stA="0" endPos="94000" dist="1181100" dir="5400000" sy="-100000" algn="bl" rotWithShape="0"/>
          </a:effectLst>
        </p:spPr>
      </p:pic>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8" name="Content Placeholder 3">
            <a:extLst>
              <a:ext uri="{FF2B5EF4-FFF2-40B4-BE49-F238E27FC236}">
                <a16:creationId xmlns:a16="http://schemas.microsoft.com/office/drawing/2014/main" id="{D0DFCA26-F947-4F47-A71A-87D2B4E67CD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3529" y="5627077"/>
            <a:ext cx="976941" cy="994812"/>
          </a:xfrm>
          <a:prstGeom prst="rect">
            <a:avLst/>
          </a:prstGeom>
        </p:spPr>
      </p:pic>
      <p:sp>
        <p:nvSpPr>
          <p:cNvPr id="11" name="TextBox 10">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itle 5">
            <a:extLst>
              <a:ext uri="{FF2B5EF4-FFF2-40B4-BE49-F238E27FC236}">
                <a16:creationId xmlns:a16="http://schemas.microsoft.com/office/drawing/2014/main" id="{38EDB2C2-3372-48DF-A685-9A05E9BB395B}"/>
              </a:ext>
            </a:extLst>
          </p:cNvPr>
          <p:cNvSpPr txBox="1">
            <a:spLocks noGrp="1"/>
          </p:cNvSpPr>
          <p:nvPr>
            <p:ph type="title"/>
          </p:nvPr>
        </p:nvSpPr>
        <p:spPr>
          <a:xfrm>
            <a:off x="1885950" y="-79957"/>
            <a:ext cx="10285536" cy="1583442"/>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6600" dirty="0">
                <a:solidFill>
                  <a:srgbClr val="322E50"/>
                </a:solidFill>
                <a:latin typeface="Gotham Medium" pitchFamily="2" charset="0"/>
                <a:cs typeface="Gotham Medium" pitchFamily="2" charset="0"/>
              </a:rPr>
              <a:t>Warm-up</a:t>
            </a:r>
            <a:br>
              <a:rPr lang="en-US" sz="6600" dirty="0">
                <a:solidFill>
                  <a:srgbClr val="322E50"/>
                </a:solidFill>
                <a:latin typeface="Gotham Medium" pitchFamily="2" charset="0"/>
                <a:cs typeface="Gotham Medium" pitchFamily="2" charset="0"/>
              </a:rPr>
            </a:br>
            <a:r>
              <a:rPr lang="en-US" sz="4400" dirty="0">
                <a:latin typeface="Gotham Medium"/>
              </a:rPr>
              <a:t>Follow the directions to complete your warm-up</a:t>
            </a:r>
          </a:p>
        </p:txBody>
      </p:sp>
      <p:sp>
        <p:nvSpPr>
          <p:cNvPr id="14" name="TextBox 13">
            <a:extLst>
              <a:ext uri="{FF2B5EF4-FFF2-40B4-BE49-F238E27FC236}">
                <a16:creationId xmlns:a16="http://schemas.microsoft.com/office/drawing/2014/main" id="{AE2A8A37-D9E0-5A14-43BC-D31AB53A82C4}"/>
              </a:ext>
            </a:extLst>
          </p:cNvPr>
          <p:cNvSpPr txBox="1"/>
          <p:nvPr/>
        </p:nvSpPr>
        <p:spPr>
          <a:xfrm>
            <a:off x="2894884" y="2194385"/>
            <a:ext cx="5060296" cy="366254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rPr>
              <a:t>Consider the scenario on your warm-up.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Calibri" panose="020F0502020204030204"/>
                <a:ea typeface="+mn-ea"/>
                <a:cs typeface="+mn-cs"/>
              </a:rPr>
              <a:t>Write your responses in the chart.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B050"/>
                </a:solidFill>
                <a:effectLst/>
                <a:uLnTx/>
                <a:uFillTx/>
                <a:latin typeface="Calibri" panose="020F0502020204030204"/>
                <a:ea typeface="+mn-ea"/>
                <a:cs typeface="+mn-cs"/>
              </a:rPr>
              <a:t>Discuss with a partner  </a:t>
            </a:r>
          </a:p>
        </p:txBody>
      </p:sp>
      <p:pic>
        <p:nvPicPr>
          <p:cNvPr id="13" name="Picture 12" descr="Magnifying glass and question mark">
            <a:extLst>
              <a:ext uri="{FF2B5EF4-FFF2-40B4-BE49-F238E27FC236}">
                <a16:creationId xmlns:a16="http://schemas.microsoft.com/office/drawing/2014/main" id="{85247DD4-135A-C3E1-6645-712F0D8A4502}"/>
              </a:ext>
            </a:extLst>
          </p:cNvPr>
          <p:cNvPicPr>
            <a:picLocks noChangeAspect="1"/>
          </p:cNvPicPr>
          <p:nvPr/>
        </p:nvPicPr>
        <p:blipFill rotWithShape="1">
          <a:blip r:embed="rId5">
            <a:extLst>
              <a:ext uri="{28A0092B-C50C-407E-A947-70E740481C1C}">
                <a14:useLocalDpi xmlns:a14="http://schemas.microsoft.com/office/drawing/2010/main" val="0"/>
              </a:ext>
            </a:extLst>
          </a:blip>
          <a:srcRect l="24285" t="7619" r="22945"/>
          <a:stretch/>
        </p:blipFill>
        <p:spPr>
          <a:xfrm>
            <a:off x="8350942" y="2155371"/>
            <a:ext cx="3237988" cy="3188678"/>
          </a:xfrm>
          <a:prstGeom prst="rect">
            <a:avLst/>
          </a:prstGeom>
          <a:effectLst>
            <a:outerShdw blurRad="50800" dist="50800" dir="8160000" algn="ctr" rotWithShape="0">
              <a:srgbClr val="000000">
                <a:alpha val="43137"/>
              </a:srgbClr>
            </a:outerShdw>
          </a:effectLst>
        </p:spPr>
      </p:pic>
      <p:pic>
        <p:nvPicPr>
          <p:cNvPr id="15" name="Graphic 14">
            <a:extLst>
              <a:ext uri="{FF2B5EF4-FFF2-40B4-BE49-F238E27FC236}">
                <a16:creationId xmlns:a16="http://schemas.microsoft.com/office/drawing/2014/main" id="{6D82653A-FB34-D49C-1CBF-212B7AC439AE}"/>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48845" y="2187980"/>
            <a:ext cx="1071092" cy="1071092"/>
          </a:xfrm>
          <a:prstGeom prst="rect">
            <a:avLst/>
          </a:prstGeom>
        </p:spPr>
      </p:pic>
      <p:pic>
        <p:nvPicPr>
          <p:cNvPr id="16" name="Graphic 15">
            <a:extLst>
              <a:ext uri="{FF2B5EF4-FFF2-40B4-BE49-F238E27FC236}">
                <a16:creationId xmlns:a16="http://schemas.microsoft.com/office/drawing/2014/main" id="{8F161DEC-99B7-1032-5315-5126007ED36A}"/>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73897" y="4862022"/>
            <a:ext cx="1071092" cy="1071092"/>
          </a:xfrm>
          <a:prstGeom prst="rect">
            <a:avLst/>
          </a:prstGeom>
        </p:spPr>
      </p:pic>
      <p:pic>
        <p:nvPicPr>
          <p:cNvPr id="17" name="Graphic 16">
            <a:extLst>
              <a:ext uri="{FF2B5EF4-FFF2-40B4-BE49-F238E27FC236}">
                <a16:creationId xmlns:a16="http://schemas.microsoft.com/office/drawing/2014/main" id="{12C79970-0CFD-5DBD-F96D-C07D2F6B7E6C}"/>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85102" y="3749710"/>
            <a:ext cx="925793" cy="925793"/>
          </a:xfrm>
          <a:prstGeom prst="rect">
            <a:avLst/>
          </a:prstGeom>
        </p:spPr>
      </p:pic>
    </p:spTree>
    <p:extLst>
      <p:ext uri="{BB962C8B-B14F-4D97-AF65-F5344CB8AC3E}">
        <p14:creationId xmlns:p14="http://schemas.microsoft.com/office/powerpoint/2010/main" val="708356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89311" y="-5390574"/>
            <a:ext cx="1524002" cy="12284631"/>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35313" y="220479"/>
            <a:ext cx="976941" cy="994812"/>
          </a:xfrm>
          <a:prstGeom prst="rect">
            <a:avLst/>
          </a:prstGeom>
        </p:spPr>
      </p:pic>
      <p:sp>
        <p:nvSpPr>
          <p:cNvPr id="9" name="TextBox 8">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5">
            <a:extLst>
              <a:ext uri="{FF2B5EF4-FFF2-40B4-BE49-F238E27FC236}">
                <a16:creationId xmlns:a16="http://schemas.microsoft.com/office/drawing/2014/main" id="{43ED4920-A314-C832-2A0D-1BE434B25E38}"/>
              </a:ext>
            </a:extLst>
          </p:cNvPr>
          <p:cNvSpPr txBox="1">
            <a:spLocks noGrp="1"/>
          </p:cNvSpPr>
          <p:nvPr>
            <p:ph type="title"/>
          </p:nvPr>
        </p:nvSpPr>
        <p:spPr>
          <a:xfrm>
            <a:off x="1948337" y="133433"/>
            <a:ext cx="8405949" cy="13803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300" dirty="0">
                <a:solidFill>
                  <a:schemeClr val="bg1"/>
                </a:solidFill>
                <a:latin typeface="Gotham Medium"/>
              </a:rPr>
              <a:t>Share with the class</a:t>
            </a:r>
            <a:endParaRPr lang="en-US" sz="2800" dirty="0">
              <a:solidFill>
                <a:schemeClr val="bg1"/>
              </a:solidFill>
              <a:latin typeface="Gotham Medium"/>
            </a:endParaRPr>
          </a:p>
        </p:txBody>
      </p:sp>
      <p:sp>
        <p:nvSpPr>
          <p:cNvPr id="6" name="Speech Bubble: Rectangle with Corners Rounded 5">
            <a:extLst>
              <a:ext uri="{FF2B5EF4-FFF2-40B4-BE49-F238E27FC236}">
                <a16:creationId xmlns:a16="http://schemas.microsoft.com/office/drawing/2014/main" id="{C8EE2F8C-2D85-FAC7-AB6D-6DE476A140B6}"/>
              </a:ext>
            </a:extLst>
          </p:cNvPr>
          <p:cNvSpPr/>
          <p:nvPr/>
        </p:nvSpPr>
        <p:spPr>
          <a:xfrm>
            <a:off x="2639322" y="1737418"/>
            <a:ext cx="9089572" cy="1380310"/>
          </a:xfrm>
          <a:prstGeom prst="wedgeRoundRectCallout">
            <a:avLst>
              <a:gd name="adj1" fmla="val -58726"/>
              <a:gd name="adj2" fmla="val 32748"/>
              <a:gd name="adj3" fmla="val 16667"/>
            </a:avLst>
          </a:prstGeom>
          <a:solidFill>
            <a:schemeClr val="bg1">
              <a:lumMod val="95000"/>
            </a:schemeClr>
          </a:solidFill>
          <a:ln w="38100">
            <a:solidFill>
              <a:srgbClr val="00206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marR="0" lvl="0" indent="31750" algn="l" defTabSz="914400" rtl="0" eaLnBrk="1" fontAlgn="auto" latinLnBrk="0" hangingPunct="1">
              <a:lnSpc>
                <a:spcPct val="110000"/>
              </a:lnSpc>
              <a:spcBef>
                <a:spcPts val="0"/>
              </a:spcBef>
              <a:spcAft>
                <a:spcPts val="600"/>
              </a:spcAft>
              <a:buClrTx/>
              <a:buSzTx/>
              <a:buFontTx/>
              <a:buNone/>
              <a:tabLst/>
              <a:defRPr/>
            </a:pPr>
            <a:r>
              <a:rPr lang="en-US" sz="3600" kern="0" dirty="0">
                <a:solidFill>
                  <a:srgbClr val="C00000"/>
                </a:solidFill>
                <a:effectLst/>
                <a:latin typeface="Gotham Book"/>
                <a:ea typeface="Times New Roman" panose="02020603050405020304" pitchFamily="18" charset="0"/>
                <a:cs typeface="Times New Roman" panose="02020603050405020304" pitchFamily="18" charset="0"/>
              </a:rPr>
              <a:t>One reason inviting Anglo immigrants into Texas could be a </a:t>
            </a:r>
            <a:r>
              <a:rPr lang="en-US" sz="3600" b="1" kern="0" dirty="0">
                <a:solidFill>
                  <a:srgbClr val="C00000"/>
                </a:solidFill>
                <a:effectLst/>
                <a:latin typeface="Gotham Book"/>
                <a:ea typeface="Times New Roman" panose="02020603050405020304" pitchFamily="18" charset="0"/>
                <a:cs typeface="Times New Roman" panose="02020603050405020304" pitchFamily="18" charset="0"/>
              </a:rPr>
              <a:t>good idea</a:t>
            </a:r>
            <a:r>
              <a:rPr lang="en-US" sz="3600" kern="0" dirty="0">
                <a:solidFill>
                  <a:srgbClr val="C00000"/>
                </a:solidFill>
                <a:effectLst/>
                <a:latin typeface="Gotham Book"/>
                <a:ea typeface="Times New Roman" panose="02020603050405020304" pitchFamily="18" charset="0"/>
                <a:cs typeface="Times New Roman" panose="02020603050405020304" pitchFamily="18" charset="0"/>
              </a:rPr>
              <a:t> is __________</a:t>
            </a:r>
            <a:endParaRPr kumimoji="0" lang="en-US" sz="7200" b="0" i="0" u="none" strike="noStrike" kern="1200" cap="none" spc="0" normalizeH="0" baseline="0" noProof="0" dirty="0">
              <a:ln>
                <a:noFill/>
              </a:ln>
              <a:solidFill>
                <a:srgbClr val="C00000"/>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p:txBody>
      </p:sp>
      <p:pic>
        <p:nvPicPr>
          <p:cNvPr id="11" name="Graphic 10">
            <a:extLst>
              <a:ext uri="{FF2B5EF4-FFF2-40B4-BE49-F238E27FC236}">
                <a16:creationId xmlns:a16="http://schemas.microsoft.com/office/drawing/2014/main" id="{CCBACD64-9386-8056-1EFA-A1EF9055EA1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8347" y="1862150"/>
            <a:ext cx="1265652" cy="1265652"/>
          </a:xfrm>
          <a:prstGeom prst="rect">
            <a:avLst/>
          </a:prstGeom>
        </p:spPr>
      </p:pic>
      <p:sp>
        <p:nvSpPr>
          <p:cNvPr id="2" name="Speech Bubble: Rectangle with Corners Rounded 1">
            <a:extLst>
              <a:ext uri="{FF2B5EF4-FFF2-40B4-BE49-F238E27FC236}">
                <a16:creationId xmlns:a16="http://schemas.microsoft.com/office/drawing/2014/main" id="{DB11898C-9EC4-1842-7353-FD8D6CED06AC}"/>
              </a:ext>
            </a:extLst>
          </p:cNvPr>
          <p:cNvSpPr/>
          <p:nvPr/>
        </p:nvSpPr>
        <p:spPr>
          <a:xfrm>
            <a:off x="494836" y="3334411"/>
            <a:ext cx="8300821" cy="1326560"/>
          </a:xfrm>
          <a:prstGeom prst="wedgeRoundRectCallout">
            <a:avLst>
              <a:gd name="adj1" fmla="val 57801"/>
              <a:gd name="adj2" fmla="val 34229"/>
              <a:gd name="adj3" fmla="val 16667"/>
            </a:avLst>
          </a:prstGeom>
          <a:solidFill>
            <a:schemeClr val="bg1">
              <a:lumMod val="95000"/>
            </a:schemeClr>
          </a:solidFill>
          <a:ln w="38100">
            <a:solidFill>
              <a:srgbClr val="00206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marR="0" lvl="0" indent="31750" algn="l" defTabSz="914400" rtl="0" eaLnBrk="1" fontAlgn="auto" latinLnBrk="0" hangingPunct="1">
              <a:lnSpc>
                <a:spcPct val="110000"/>
              </a:lnSpc>
              <a:spcBef>
                <a:spcPts val="0"/>
              </a:spcBef>
              <a:spcAft>
                <a:spcPts val="600"/>
              </a:spcAft>
              <a:buClrTx/>
              <a:buSzTx/>
              <a:buFontTx/>
              <a:buNone/>
              <a:tabLst/>
              <a:defRPr/>
            </a:pPr>
            <a:r>
              <a:rPr lang="en-US" sz="3600" kern="0" dirty="0">
                <a:solidFill>
                  <a:srgbClr val="C00000"/>
                </a:solidFill>
                <a:effectLst/>
                <a:latin typeface="Gotham Book"/>
                <a:ea typeface="Times New Roman" panose="02020603050405020304" pitchFamily="18" charset="0"/>
                <a:cs typeface="Times New Roman" panose="02020603050405020304" pitchFamily="18" charset="0"/>
              </a:rPr>
              <a:t>One </a:t>
            </a:r>
            <a:r>
              <a:rPr lang="en-US" sz="3600" b="1" kern="0" dirty="0">
                <a:solidFill>
                  <a:srgbClr val="C00000"/>
                </a:solidFill>
                <a:effectLst/>
                <a:latin typeface="Gotham Book"/>
                <a:ea typeface="Times New Roman" panose="02020603050405020304" pitchFamily="18" charset="0"/>
                <a:cs typeface="Times New Roman" panose="02020603050405020304" pitchFamily="18" charset="0"/>
              </a:rPr>
              <a:t>concern</a:t>
            </a:r>
            <a:r>
              <a:rPr lang="en-US" sz="3600" kern="0" dirty="0">
                <a:solidFill>
                  <a:srgbClr val="C00000"/>
                </a:solidFill>
                <a:effectLst/>
                <a:latin typeface="Gotham Book"/>
                <a:ea typeface="Times New Roman" panose="02020603050405020304" pitchFamily="18" charset="0"/>
                <a:cs typeface="Times New Roman" panose="02020603050405020304" pitchFamily="18" charset="0"/>
              </a:rPr>
              <a:t> I have about inviting Anglos into Texas is _____________</a:t>
            </a:r>
            <a:endParaRPr kumimoji="0" lang="en-US" sz="11500" b="0" i="0" u="none" strike="noStrike" kern="1200" cap="none" spc="0" normalizeH="0" baseline="0" noProof="0" dirty="0">
              <a:ln>
                <a:noFill/>
              </a:ln>
              <a:solidFill>
                <a:srgbClr val="C00000"/>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p:txBody>
      </p:sp>
      <p:pic>
        <p:nvPicPr>
          <p:cNvPr id="12" name="Graphic 11">
            <a:extLst>
              <a:ext uri="{FF2B5EF4-FFF2-40B4-BE49-F238E27FC236}">
                <a16:creationId xmlns:a16="http://schemas.microsoft.com/office/drawing/2014/main" id="{E44EDB0C-E953-4C99-2C66-B23C3AEA942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11204" y="3500166"/>
            <a:ext cx="1265652" cy="1265652"/>
          </a:xfrm>
          <a:prstGeom prst="rect">
            <a:avLst/>
          </a:prstGeom>
        </p:spPr>
      </p:pic>
      <p:sp>
        <p:nvSpPr>
          <p:cNvPr id="13" name="Speech Bubble: Rectangle with Corners Rounded 12">
            <a:extLst>
              <a:ext uri="{FF2B5EF4-FFF2-40B4-BE49-F238E27FC236}">
                <a16:creationId xmlns:a16="http://schemas.microsoft.com/office/drawing/2014/main" id="{F5BFF035-DC0B-4FE4-378A-1837D9D0FB8C}"/>
              </a:ext>
            </a:extLst>
          </p:cNvPr>
          <p:cNvSpPr/>
          <p:nvPr/>
        </p:nvSpPr>
        <p:spPr>
          <a:xfrm>
            <a:off x="2922682" y="4877655"/>
            <a:ext cx="9089572" cy="1380310"/>
          </a:xfrm>
          <a:prstGeom prst="wedgeRoundRectCallout">
            <a:avLst>
              <a:gd name="adj1" fmla="val -58726"/>
              <a:gd name="adj2" fmla="val 32748"/>
              <a:gd name="adj3" fmla="val 16667"/>
            </a:avLst>
          </a:prstGeom>
          <a:solidFill>
            <a:schemeClr val="bg1">
              <a:lumMod val="95000"/>
            </a:schemeClr>
          </a:solidFill>
          <a:ln w="38100">
            <a:solidFill>
              <a:srgbClr val="00206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marR="0" lvl="0" indent="31750" algn="l" defTabSz="914400" rtl="0" eaLnBrk="1" fontAlgn="auto" latinLnBrk="0" hangingPunct="1">
              <a:lnSpc>
                <a:spcPct val="110000"/>
              </a:lnSpc>
              <a:spcBef>
                <a:spcPts val="0"/>
              </a:spcBef>
              <a:spcAft>
                <a:spcPts val="600"/>
              </a:spcAft>
              <a:buClrTx/>
              <a:buSzTx/>
              <a:buFontTx/>
              <a:buNone/>
              <a:tabLst/>
              <a:defRPr/>
            </a:pPr>
            <a:r>
              <a:rPr lang="en-US" sz="3600" kern="0" dirty="0">
                <a:solidFill>
                  <a:srgbClr val="C00000"/>
                </a:solidFill>
                <a:effectLst/>
                <a:latin typeface="Gotham Book"/>
                <a:ea typeface="Times New Roman" panose="02020603050405020304" pitchFamily="18" charset="0"/>
                <a:cs typeface="Times New Roman" panose="02020603050405020304" pitchFamily="18" charset="0"/>
              </a:rPr>
              <a:t>One way to address my concern is by </a:t>
            </a:r>
            <a:r>
              <a:rPr lang="en-US" sz="3600" b="1" kern="0" dirty="0">
                <a:solidFill>
                  <a:srgbClr val="C00000"/>
                </a:solidFill>
                <a:effectLst/>
                <a:latin typeface="Gotham Book"/>
                <a:ea typeface="Times New Roman" panose="02020603050405020304" pitchFamily="18" charset="0"/>
                <a:cs typeface="Times New Roman" panose="02020603050405020304" pitchFamily="18" charset="0"/>
              </a:rPr>
              <a:t>requiring Anglos to</a:t>
            </a:r>
            <a:r>
              <a:rPr lang="en-US" sz="3600" kern="0" dirty="0">
                <a:solidFill>
                  <a:srgbClr val="C00000"/>
                </a:solidFill>
                <a:effectLst/>
                <a:latin typeface="Gotham Book"/>
                <a:ea typeface="Times New Roman" panose="02020603050405020304" pitchFamily="18" charset="0"/>
                <a:cs typeface="Times New Roman" panose="02020603050405020304" pitchFamily="18" charset="0"/>
              </a:rPr>
              <a:t> ___________________</a:t>
            </a:r>
            <a:endParaRPr kumimoji="0" lang="en-US" sz="13800" b="0" i="0" u="none" strike="noStrike" kern="1200" cap="none" spc="0" normalizeH="0" baseline="0" noProof="0" dirty="0">
              <a:ln>
                <a:noFill/>
              </a:ln>
              <a:solidFill>
                <a:srgbClr val="C00000"/>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p:txBody>
      </p:sp>
      <p:pic>
        <p:nvPicPr>
          <p:cNvPr id="14" name="Graphic 13">
            <a:extLst>
              <a:ext uri="{FF2B5EF4-FFF2-40B4-BE49-F238E27FC236}">
                <a16:creationId xmlns:a16="http://schemas.microsoft.com/office/drawing/2014/main" id="{BD849026-BC54-6DEA-1B48-F4EEB954333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2685" y="5058518"/>
            <a:ext cx="1265652" cy="1265652"/>
          </a:xfrm>
          <a:prstGeom prst="rect">
            <a:avLst/>
          </a:prstGeom>
        </p:spPr>
      </p:pic>
    </p:spTree>
    <p:extLst>
      <p:ext uri="{BB962C8B-B14F-4D97-AF65-F5344CB8AC3E}">
        <p14:creationId xmlns:p14="http://schemas.microsoft.com/office/powerpoint/2010/main" val="3465227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89311" y="-5390574"/>
            <a:ext cx="1524002" cy="12284631"/>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35313" y="220479"/>
            <a:ext cx="976941" cy="994812"/>
          </a:xfrm>
          <a:prstGeom prst="rect">
            <a:avLst/>
          </a:prstGeom>
        </p:spPr>
      </p:pic>
      <p:sp>
        <p:nvSpPr>
          <p:cNvPr id="9" name="TextBox 8">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5">
            <a:extLst>
              <a:ext uri="{FF2B5EF4-FFF2-40B4-BE49-F238E27FC236}">
                <a16:creationId xmlns:a16="http://schemas.microsoft.com/office/drawing/2014/main" id="{271E54FE-3228-FC83-2DD5-6D5162FC7096}"/>
              </a:ext>
            </a:extLst>
          </p:cNvPr>
          <p:cNvSpPr txBox="1">
            <a:spLocks noGrp="1"/>
          </p:cNvSpPr>
          <p:nvPr>
            <p:ph type="title"/>
          </p:nvPr>
        </p:nvSpPr>
        <p:spPr>
          <a:xfrm>
            <a:off x="1935479" y="13062"/>
            <a:ext cx="8240486" cy="13803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000" dirty="0">
                <a:solidFill>
                  <a:schemeClr val="bg1"/>
                </a:solidFill>
                <a:latin typeface="Gotham Medium"/>
              </a:rPr>
              <a:t>Essential Questions</a:t>
            </a:r>
          </a:p>
        </p:txBody>
      </p:sp>
      <p:sp>
        <p:nvSpPr>
          <p:cNvPr id="2" name="TextBox 1">
            <a:extLst>
              <a:ext uri="{FF2B5EF4-FFF2-40B4-BE49-F238E27FC236}">
                <a16:creationId xmlns:a16="http://schemas.microsoft.com/office/drawing/2014/main" id="{3A5CE043-7D6D-0005-11A2-0CC564E0D17E}"/>
              </a:ext>
            </a:extLst>
          </p:cNvPr>
          <p:cNvSpPr txBox="1"/>
          <p:nvPr/>
        </p:nvSpPr>
        <p:spPr>
          <a:xfrm>
            <a:off x="1045029" y="1828800"/>
            <a:ext cx="10363200"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2060"/>
                </a:solidFill>
                <a:effectLst/>
                <a:uLnTx/>
                <a:uFillTx/>
                <a:latin typeface="Gotham book"/>
              </a:rPr>
              <a:t>What were the Mexican, Tejano, and Anglo motivations for supporting the Empresario System in Texas?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Gotham book"/>
              </a:rPr>
              <a:t>What were the requirements for Anglos settling in Texas?  </a:t>
            </a:r>
          </a:p>
        </p:txBody>
      </p:sp>
    </p:spTree>
    <p:extLst>
      <p:ext uri="{BB962C8B-B14F-4D97-AF65-F5344CB8AC3E}">
        <p14:creationId xmlns:p14="http://schemas.microsoft.com/office/powerpoint/2010/main" val="3174107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89311" y="-5390574"/>
            <a:ext cx="1524002" cy="12284631"/>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35313" y="220479"/>
            <a:ext cx="976941" cy="994812"/>
          </a:xfrm>
          <a:prstGeom prst="rect">
            <a:avLst/>
          </a:prstGeom>
        </p:spPr>
      </p:pic>
      <p:sp>
        <p:nvSpPr>
          <p:cNvPr id="9" name="TextBox 8">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3C6CC9DF-77CB-675E-BB9A-652A235CC727}"/>
              </a:ext>
            </a:extLst>
          </p:cNvPr>
          <p:cNvSpPr txBox="1">
            <a:spLocks noGrp="1"/>
          </p:cNvSpPr>
          <p:nvPr>
            <p:ph type="title"/>
          </p:nvPr>
        </p:nvSpPr>
        <p:spPr>
          <a:xfrm>
            <a:off x="1935478" y="13061"/>
            <a:ext cx="8493035" cy="14904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0" dirty="0">
                <a:solidFill>
                  <a:schemeClr val="bg1"/>
                </a:solidFill>
                <a:latin typeface="Gotham Medium"/>
              </a:rPr>
              <a:t>In today’s lesson…</a:t>
            </a:r>
          </a:p>
        </p:txBody>
      </p:sp>
      <p:sp>
        <p:nvSpPr>
          <p:cNvPr id="2" name="TextBox 1">
            <a:extLst>
              <a:ext uri="{FF2B5EF4-FFF2-40B4-BE49-F238E27FC236}">
                <a16:creationId xmlns:a16="http://schemas.microsoft.com/office/drawing/2014/main" id="{FC58F755-2814-BAC0-DB9A-A059B16CACA3}"/>
              </a:ext>
            </a:extLst>
          </p:cNvPr>
          <p:cNvSpPr txBox="1"/>
          <p:nvPr/>
        </p:nvSpPr>
        <p:spPr>
          <a:xfrm>
            <a:off x="576943" y="1785257"/>
            <a:ext cx="11038114" cy="4401205"/>
          </a:xfrm>
          <a:prstGeom prst="rect">
            <a:avLst/>
          </a:prstGeom>
          <a:noFill/>
        </p:spPr>
        <p:txBody>
          <a:bodyPr wrap="square" rtlCol="0">
            <a:spAutoFit/>
          </a:bodyPr>
          <a:lstStyle/>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4000" b="1" i="1" u="sng" strike="noStrike" kern="1200" cap="none" spc="0" normalizeH="0" baseline="0" noProof="0" dirty="0">
                <a:ln>
                  <a:noFill/>
                </a:ln>
                <a:solidFill>
                  <a:srgbClr val="4472C4">
                    <a:lumMod val="50000"/>
                  </a:srgbClr>
                </a:solidFill>
                <a:effectLst/>
                <a:uLnTx/>
                <a:uFillTx/>
                <a:latin typeface="Calibri" panose="020F0502020204030204"/>
                <a:ea typeface="+mn-ea"/>
                <a:cs typeface="+mn-cs"/>
              </a:rPr>
              <a:t>We will</a:t>
            </a:r>
            <a:r>
              <a:rPr kumimoji="0" lang="en-US" sz="4000" b="1" i="1"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US" sz="4000" strike="noStrike" kern="1200" cap="none" spc="0" normalizeH="0" baseline="0" noProof="0" dirty="0">
                <a:ln>
                  <a:noFill/>
                </a:ln>
                <a:solidFill>
                  <a:srgbClr val="4472C4">
                    <a:lumMod val="50000"/>
                  </a:srgbClr>
                </a:solidFill>
                <a:effectLst/>
                <a:uLnTx/>
                <a:uFillTx/>
                <a:latin typeface="Calibri" panose="020F0502020204030204"/>
                <a:ea typeface="+mn-ea"/>
                <a:cs typeface="+mn-cs"/>
              </a:rPr>
              <a:t>identify </a:t>
            </a:r>
            <a:r>
              <a:rPr lang="en-US" sz="4000" dirty="0">
                <a:solidFill>
                  <a:srgbClr val="4472C4">
                    <a:lumMod val="50000"/>
                  </a:srgbClr>
                </a:solidFill>
                <a:latin typeface="Calibri" panose="020F0502020204030204"/>
              </a:rPr>
              <a:t>reasons different groups supported the empresario system and the requirements set for the Anglos immigrating to Texas.</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4000" b="1" i="1" u="sng" strike="noStrike" kern="1200" cap="none" spc="0" normalizeH="0" baseline="0" noProof="0" dirty="0">
                <a:ln>
                  <a:noFill/>
                </a:ln>
                <a:solidFill>
                  <a:srgbClr val="C00000"/>
                </a:solidFill>
                <a:effectLst/>
                <a:uLnTx/>
                <a:uFillTx/>
                <a:latin typeface="Calibri" panose="020F0502020204030204"/>
                <a:ea typeface="+mn-ea"/>
                <a:cs typeface="+mn-cs"/>
              </a:rPr>
              <a:t>I will</a:t>
            </a:r>
            <a:r>
              <a:rPr kumimoji="0" lang="en-US" sz="4000" strike="noStrike" kern="1200" cap="none" spc="0" normalizeH="0" baseline="0" noProof="0" dirty="0">
                <a:ln>
                  <a:noFill/>
                </a:ln>
                <a:solidFill>
                  <a:srgbClr val="C00000"/>
                </a:solidFill>
                <a:effectLst/>
                <a:uLnTx/>
                <a:uFillTx/>
                <a:latin typeface="Calibri" panose="020F0502020204030204"/>
                <a:ea typeface="+mn-ea"/>
                <a:cs typeface="+mn-cs"/>
              </a:rPr>
              <a:t> record significant information on my guided notes explaining the motivations and requirements for Anglo immigration to Texas.</a:t>
            </a:r>
            <a:endParaRPr kumimoji="0" lang="en-US" sz="40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697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44ED01-0C0E-4041-97B7-172E36E214B1}"/>
              </a:ext>
              <a:ext uri="{C183D7F6-B498-43B3-948B-1728B52AA6E4}">
                <adec:decorative xmlns:adec="http://schemas.microsoft.com/office/drawing/2017/decorative" val="1"/>
              </a:ext>
            </a:extLst>
          </p:cNvPr>
          <p:cNvPicPr>
            <a:picLocks noChangeAspect="1"/>
          </p:cNvPicPr>
          <p:nvPr/>
        </p:nvPicPr>
        <p:blipFill rotWithShape="1">
          <a:blip r:embed="rId2">
            <a:alphaModFix amt="24000"/>
          </a:blip>
          <a:srcRect l="19624" r="509" b="1646"/>
          <a:stretch/>
        </p:blipFill>
        <p:spPr>
          <a:xfrm rot="16200000">
            <a:off x="2667002" y="-2667002"/>
            <a:ext cx="6858000" cy="12192003"/>
          </a:xfrm>
          <a:prstGeom prst="rect">
            <a:avLst/>
          </a:prstGeom>
        </p:spPr>
      </p:pic>
      <p:sp>
        <p:nvSpPr>
          <p:cNvPr id="5" name="Rectangle 4">
            <a:extLst>
              <a:ext uri="{FF2B5EF4-FFF2-40B4-BE49-F238E27FC236}">
                <a16:creationId xmlns:a16="http://schemas.microsoft.com/office/drawing/2014/main" id="{1733E6DD-1667-2E41-9B2F-5255FB9E45DF}"/>
              </a:ext>
              <a:ext uri="{C183D7F6-B498-43B3-948B-1728B52AA6E4}">
                <adec:decorative xmlns:adec="http://schemas.microsoft.com/office/drawing/2017/decorative" val="1"/>
              </a:ext>
            </a:extLst>
          </p:cNvPr>
          <p:cNvSpPr/>
          <p:nvPr/>
        </p:nvSpPr>
        <p:spPr>
          <a:xfrm>
            <a:off x="0" y="1993900"/>
            <a:ext cx="12192000" cy="2527300"/>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79B2B87-1D73-E144-B83D-DB609F5544C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 y="1993900"/>
            <a:ext cx="2527301" cy="2527301"/>
          </a:xfrm>
          <a:prstGeom prst="rect">
            <a:avLst/>
          </a:prstGeom>
        </p:spPr>
      </p:pic>
      <p:pic>
        <p:nvPicPr>
          <p:cNvPr id="9" name="Content Placeholder 3">
            <a:extLst>
              <a:ext uri="{FF2B5EF4-FFF2-40B4-BE49-F238E27FC236}">
                <a16:creationId xmlns:a16="http://schemas.microsoft.com/office/drawing/2014/main" id="{D4C1C8D6-9BDF-244C-8118-D3AF7C07FBD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545870" y="2500730"/>
            <a:ext cx="1322782" cy="1346980"/>
          </a:xfrm>
          <a:prstGeom prst="rect">
            <a:avLst/>
          </a:prstGeom>
        </p:spPr>
      </p:pic>
      <p:sp>
        <p:nvSpPr>
          <p:cNvPr id="10" name="Title 5"/>
          <p:cNvSpPr txBox="1">
            <a:spLocks noGrp="1"/>
          </p:cNvSpPr>
          <p:nvPr>
            <p:ph type="title"/>
          </p:nvPr>
        </p:nvSpPr>
        <p:spPr>
          <a:xfrm>
            <a:off x="2527297" y="2248919"/>
            <a:ext cx="7476674" cy="20172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600" dirty="0">
                <a:solidFill>
                  <a:schemeClr val="accent4">
                    <a:lumMod val="40000"/>
                    <a:lumOff val="60000"/>
                  </a:schemeClr>
                </a:solidFill>
                <a:latin typeface="Gotham Medium"/>
              </a:rPr>
              <a:t>The Empresario System</a:t>
            </a:r>
          </a:p>
        </p:txBody>
      </p:sp>
      <p:sp>
        <p:nvSpPr>
          <p:cNvPr id="11" name="TextBox 10"/>
          <p:cNvSpPr txBox="1"/>
          <p:nvPr/>
        </p:nvSpPr>
        <p:spPr>
          <a:xfrm>
            <a:off x="7702655" y="6369803"/>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787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l="-5000" t="-12000" r="-6000" b="-2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26671" y="-5351588"/>
            <a:ext cx="1524002" cy="12206659"/>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35313" y="220479"/>
            <a:ext cx="976941" cy="994812"/>
          </a:xfrm>
          <a:prstGeom prst="rect">
            <a:avLst/>
          </a:prstGeom>
        </p:spPr>
      </p:pic>
      <p:sp>
        <p:nvSpPr>
          <p:cNvPr id="9" name="TextBox 8">
            <a:extLst>
              <a:ext uri="{C183D7F6-B498-43B3-948B-1728B52AA6E4}">
                <adec:decorative xmlns:adec="http://schemas.microsoft.com/office/drawing/2017/decorative" val="1"/>
              </a:ext>
            </a:extLst>
          </p:cNvPr>
          <p:cNvSpPr txBox="1"/>
          <p:nvPr/>
        </p:nvSpPr>
        <p:spPr>
          <a:xfrm>
            <a:off x="8293205" y="6452855"/>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itle 5">
            <a:extLst>
              <a:ext uri="{FF2B5EF4-FFF2-40B4-BE49-F238E27FC236}">
                <a16:creationId xmlns:a16="http://schemas.microsoft.com/office/drawing/2014/main" id="{E565602A-C9F0-4B7E-8051-3EF6EB4CC033}"/>
              </a:ext>
            </a:extLst>
          </p:cNvPr>
          <p:cNvSpPr txBox="1">
            <a:spLocks noGrp="1"/>
          </p:cNvSpPr>
          <p:nvPr>
            <p:ph type="title"/>
          </p:nvPr>
        </p:nvSpPr>
        <p:spPr>
          <a:xfrm>
            <a:off x="1284515" y="-291668"/>
            <a:ext cx="9448799" cy="15034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solidFill>
                  <a:schemeClr val="accent5">
                    <a:lumMod val="20000"/>
                    <a:lumOff val="80000"/>
                  </a:schemeClr>
                </a:solidFill>
                <a:latin typeface="Gotham Medium"/>
              </a:rPr>
              <a:t>Goals of the Empresario System</a:t>
            </a:r>
            <a:endParaRPr lang="en-US" sz="4000" dirty="0">
              <a:solidFill>
                <a:schemeClr val="accent5">
                  <a:lumMod val="20000"/>
                  <a:lumOff val="80000"/>
                </a:schemeClr>
              </a:solidFill>
              <a:latin typeface="Gotham Medium"/>
            </a:endParaRPr>
          </a:p>
        </p:txBody>
      </p:sp>
      <p:graphicFrame>
        <p:nvGraphicFramePr>
          <p:cNvPr id="3" name="Table 2">
            <a:extLst>
              <a:ext uri="{FF2B5EF4-FFF2-40B4-BE49-F238E27FC236}">
                <a16:creationId xmlns:a16="http://schemas.microsoft.com/office/drawing/2014/main" id="{E0C36016-13CA-AA0A-1019-2E6FA16F0C6E}"/>
              </a:ext>
            </a:extLst>
          </p:cNvPr>
          <p:cNvGraphicFramePr>
            <a:graphicFrameLocks noGrp="1"/>
          </p:cNvGraphicFramePr>
          <p:nvPr>
            <p:extLst>
              <p:ext uri="{D42A27DB-BD31-4B8C-83A1-F6EECF244321}">
                <p14:modId xmlns:p14="http://schemas.microsoft.com/office/powerpoint/2010/main" val="1144163227"/>
              </p:ext>
            </p:extLst>
          </p:nvPr>
        </p:nvGraphicFramePr>
        <p:xfrm>
          <a:off x="370114" y="2797629"/>
          <a:ext cx="11277600" cy="3193991"/>
        </p:xfrm>
        <a:graphic>
          <a:graphicData uri="http://schemas.openxmlformats.org/drawingml/2006/table">
            <a:tbl>
              <a:tblPr firstRow="1" bandRow="1">
                <a:tableStyleId>{00A15C55-8517-42AA-B614-E9B94910E393}</a:tableStyleId>
              </a:tblPr>
              <a:tblGrid>
                <a:gridCol w="3759200">
                  <a:extLst>
                    <a:ext uri="{9D8B030D-6E8A-4147-A177-3AD203B41FA5}">
                      <a16:colId xmlns:a16="http://schemas.microsoft.com/office/drawing/2014/main" val="776339963"/>
                    </a:ext>
                  </a:extLst>
                </a:gridCol>
                <a:gridCol w="3759200">
                  <a:extLst>
                    <a:ext uri="{9D8B030D-6E8A-4147-A177-3AD203B41FA5}">
                      <a16:colId xmlns:a16="http://schemas.microsoft.com/office/drawing/2014/main" val="2777266656"/>
                    </a:ext>
                  </a:extLst>
                </a:gridCol>
                <a:gridCol w="3759200">
                  <a:extLst>
                    <a:ext uri="{9D8B030D-6E8A-4147-A177-3AD203B41FA5}">
                      <a16:colId xmlns:a16="http://schemas.microsoft.com/office/drawing/2014/main" val="1425111535"/>
                    </a:ext>
                  </a:extLst>
                </a:gridCol>
              </a:tblGrid>
              <a:tr h="751114">
                <a:tc>
                  <a:txBody>
                    <a:bodyPr/>
                    <a:lstStyle/>
                    <a:p>
                      <a:pPr algn="ctr"/>
                      <a:r>
                        <a:rPr lang="en-US" sz="4000" dirty="0">
                          <a:solidFill>
                            <a:schemeClr val="bg1"/>
                          </a:solidFill>
                          <a:latin typeface="Gotham book"/>
                        </a:rPr>
                        <a:t>Mexico’s Goals</a:t>
                      </a:r>
                    </a:p>
                  </a:txBody>
                  <a:tcPr>
                    <a:solidFill>
                      <a:srgbClr val="0070C0"/>
                    </a:solidFill>
                  </a:tcPr>
                </a:tc>
                <a:tc>
                  <a:txBody>
                    <a:bodyPr/>
                    <a:lstStyle/>
                    <a:p>
                      <a:pPr algn="ctr"/>
                      <a:r>
                        <a:rPr lang="en-US" sz="4000" dirty="0">
                          <a:latin typeface="Gotham book"/>
                        </a:rPr>
                        <a:t>Tejano Goals</a:t>
                      </a:r>
                    </a:p>
                  </a:txBody>
                  <a:tcPr>
                    <a:solidFill>
                      <a:srgbClr val="0070C0"/>
                    </a:solidFill>
                  </a:tcPr>
                </a:tc>
                <a:tc>
                  <a:txBody>
                    <a:bodyPr/>
                    <a:lstStyle/>
                    <a:p>
                      <a:pPr algn="ctr"/>
                      <a:r>
                        <a:rPr lang="en-US" sz="4000" dirty="0">
                          <a:latin typeface="Gotham book"/>
                        </a:rPr>
                        <a:t>Anglo Goals</a:t>
                      </a:r>
                    </a:p>
                  </a:txBody>
                  <a:tcPr>
                    <a:solidFill>
                      <a:srgbClr val="0070C0"/>
                    </a:solidFill>
                  </a:tcPr>
                </a:tc>
                <a:extLst>
                  <a:ext uri="{0D108BD9-81ED-4DB2-BD59-A6C34878D82A}">
                    <a16:rowId xmlns:a16="http://schemas.microsoft.com/office/drawing/2014/main" val="1208508071"/>
                  </a:ext>
                </a:extLst>
              </a:tr>
              <a:tr h="2442877">
                <a:tc>
                  <a:txBody>
                    <a:bodyPr/>
                    <a:lstStyle/>
                    <a:p>
                      <a:pPr marL="457200" indent="-457200" algn="l">
                        <a:buFont typeface="Arial" panose="020B0604020202020204" pitchFamily="34" charset="0"/>
                        <a:buChar char="•"/>
                      </a:pPr>
                      <a:r>
                        <a:rPr lang="en-US" sz="3200" dirty="0">
                          <a:solidFill>
                            <a:srgbClr val="C00000"/>
                          </a:solidFill>
                          <a:latin typeface="Gotham book"/>
                        </a:rPr>
                        <a:t>Strengthen Mexico’s position in Texas.</a:t>
                      </a:r>
                    </a:p>
                  </a:txBody>
                  <a:tcPr>
                    <a:solidFill>
                      <a:schemeClr val="accent5">
                        <a:lumMod val="20000"/>
                        <a:lumOff val="80000"/>
                      </a:schemeClr>
                    </a:solidFill>
                  </a:tcPr>
                </a:tc>
                <a:tc>
                  <a:txBody>
                    <a:bodyPr/>
                    <a:lstStyle/>
                    <a:p>
                      <a:pPr marL="285750" indent="-285750" algn="l">
                        <a:buFont typeface="Arial" panose="020B0604020202020204" pitchFamily="34" charset="0"/>
                        <a:buChar char="•"/>
                      </a:pPr>
                      <a:r>
                        <a:rPr lang="en-US" sz="3200" dirty="0">
                          <a:solidFill>
                            <a:srgbClr val="0070C0"/>
                          </a:solidFill>
                          <a:latin typeface="Gotham book"/>
                        </a:rPr>
                        <a:t>Increase the non-Indian population of Texas</a:t>
                      </a:r>
                    </a:p>
                    <a:p>
                      <a:pPr marL="285750" indent="-285750" algn="l">
                        <a:buFont typeface="Arial" panose="020B0604020202020204" pitchFamily="34" charset="0"/>
                        <a:buChar char="•"/>
                      </a:pPr>
                      <a:r>
                        <a:rPr lang="en-US" sz="3200" dirty="0">
                          <a:solidFill>
                            <a:srgbClr val="7030A0"/>
                          </a:solidFill>
                          <a:latin typeface="Gotham book"/>
                        </a:rPr>
                        <a:t>Grow the economy</a:t>
                      </a:r>
                    </a:p>
                  </a:txBody>
                  <a:tcPr>
                    <a:solidFill>
                      <a:schemeClr val="accent5">
                        <a:lumMod val="20000"/>
                        <a:lumOff val="80000"/>
                      </a:schemeClr>
                    </a:solidFill>
                  </a:tcPr>
                </a:tc>
                <a:tc>
                  <a:txBody>
                    <a:bodyPr/>
                    <a:lstStyle/>
                    <a:p>
                      <a:pPr marL="285750" indent="-285750" algn="l">
                        <a:buFont typeface="Arial" panose="020B0604020202020204" pitchFamily="34" charset="0"/>
                        <a:buChar char="•"/>
                      </a:pPr>
                      <a:r>
                        <a:rPr lang="en-US" sz="3200" dirty="0">
                          <a:solidFill>
                            <a:srgbClr val="006200"/>
                          </a:solidFill>
                          <a:latin typeface="Gotham book"/>
                        </a:rPr>
                        <a:t>Get cheap land to grow the cash crop cotton on plantations in Texas</a:t>
                      </a:r>
                    </a:p>
                  </a:txBody>
                  <a:tcPr>
                    <a:solidFill>
                      <a:schemeClr val="accent5">
                        <a:lumMod val="20000"/>
                        <a:lumOff val="80000"/>
                      </a:schemeClr>
                    </a:solidFill>
                  </a:tcPr>
                </a:tc>
                <a:extLst>
                  <a:ext uri="{0D108BD9-81ED-4DB2-BD59-A6C34878D82A}">
                    <a16:rowId xmlns:a16="http://schemas.microsoft.com/office/drawing/2014/main" val="699047970"/>
                  </a:ext>
                </a:extLst>
              </a:tr>
            </a:tbl>
          </a:graphicData>
        </a:graphic>
      </p:graphicFrame>
      <p:pic>
        <p:nvPicPr>
          <p:cNvPr id="2" name="Graphic 1">
            <a:extLst>
              <a:ext uri="{FF2B5EF4-FFF2-40B4-BE49-F238E27FC236}">
                <a16:creationId xmlns:a16="http://schemas.microsoft.com/office/drawing/2014/main" id="{94758DF4-3EB8-190A-DAB7-BD124DD283F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4149" y="1692789"/>
            <a:ext cx="925793" cy="925793"/>
          </a:xfrm>
          <a:prstGeom prst="rect">
            <a:avLst/>
          </a:prstGeom>
        </p:spPr>
      </p:pic>
    </p:spTree>
    <p:extLst>
      <p:ext uri="{BB962C8B-B14F-4D97-AF65-F5344CB8AC3E}">
        <p14:creationId xmlns:p14="http://schemas.microsoft.com/office/powerpoint/2010/main" val="2508031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7000"/>
            <a:lum/>
          </a:blip>
          <a:srcRect/>
          <a:stretch>
            <a:fillRect l="-5000" t="-12000" r="-6000" b="-2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26671" y="-5351588"/>
            <a:ext cx="1524002" cy="12206659"/>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035313" y="220479"/>
            <a:ext cx="976941" cy="994812"/>
          </a:xfrm>
          <a:prstGeom prst="rect">
            <a:avLst/>
          </a:prstGeom>
        </p:spPr>
      </p:pic>
      <p:sp>
        <p:nvSpPr>
          <p:cNvPr id="9" name="TextBox 8">
            <a:extLst>
              <a:ext uri="{C183D7F6-B498-43B3-948B-1728B52AA6E4}">
                <adec:decorative xmlns:adec="http://schemas.microsoft.com/office/drawing/2017/decorative" val="1"/>
              </a:ext>
            </a:extLst>
          </p:cNvPr>
          <p:cNvSpPr txBox="1"/>
          <p:nvPr/>
        </p:nvSpPr>
        <p:spPr>
          <a:xfrm>
            <a:off x="8345454" y="6488668"/>
            <a:ext cx="4091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itle 5">
            <a:extLst>
              <a:ext uri="{FF2B5EF4-FFF2-40B4-BE49-F238E27FC236}">
                <a16:creationId xmlns:a16="http://schemas.microsoft.com/office/drawing/2014/main" id="{E565602A-C9F0-4B7E-8051-3EF6EB4CC033}"/>
              </a:ext>
            </a:extLst>
          </p:cNvPr>
          <p:cNvSpPr txBox="1">
            <a:spLocks noGrp="1"/>
          </p:cNvSpPr>
          <p:nvPr>
            <p:ph type="title"/>
          </p:nvPr>
        </p:nvSpPr>
        <p:spPr>
          <a:xfrm>
            <a:off x="1523999" y="-291668"/>
            <a:ext cx="9144001" cy="17071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dirty="0">
                <a:solidFill>
                  <a:schemeClr val="accent1">
                    <a:lumMod val="20000"/>
                    <a:lumOff val="80000"/>
                  </a:schemeClr>
                </a:solidFill>
                <a:latin typeface="Gotham Medium"/>
              </a:rPr>
              <a:t>Moses Austin</a:t>
            </a:r>
            <a:endParaRPr lang="en-US" sz="5400" dirty="0">
              <a:solidFill>
                <a:schemeClr val="accent1">
                  <a:lumMod val="20000"/>
                  <a:lumOff val="80000"/>
                </a:schemeClr>
              </a:solidFill>
              <a:latin typeface="Gotham Medium"/>
            </a:endParaRPr>
          </a:p>
        </p:txBody>
      </p:sp>
      <p:sp>
        <p:nvSpPr>
          <p:cNvPr id="2" name="TextBox 1">
            <a:extLst>
              <a:ext uri="{FF2B5EF4-FFF2-40B4-BE49-F238E27FC236}">
                <a16:creationId xmlns:a16="http://schemas.microsoft.com/office/drawing/2014/main" id="{19EF1792-0037-BCBE-309D-69CF5D9C4E16}"/>
              </a:ext>
            </a:extLst>
          </p:cNvPr>
          <p:cNvSpPr txBox="1"/>
          <p:nvPr/>
        </p:nvSpPr>
        <p:spPr>
          <a:xfrm>
            <a:off x="1040231" y="2038056"/>
            <a:ext cx="6117771" cy="3785652"/>
          </a:xfrm>
          <a:prstGeom prst="rect">
            <a:avLst/>
          </a:prstGeom>
          <a:noFill/>
        </p:spPr>
        <p:txBody>
          <a:bodyPr wrap="square" rtlCol="0">
            <a:spAutoFit/>
          </a:bodyPr>
          <a:lstStyle/>
          <a:p>
            <a:pPr marL="285750" indent="-285750">
              <a:buFont typeface="Arial" panose="020B0604020202020204" pitchFamily="34" charset="0"/>
              <a:buChar char="•"/>
            </a:pPr>
            <a:r>
              <a:rPr lang="en-US" sz="4800" b="1" u="sng" dirty="0">
                <a:solidFill>
                  <a:srgbClr val="0070C0"/>
                </a:solidFill>
                <a:latin typeface="Gotham book"/>
              </a:rPr>
              <a:t>1820</a:t>
            </a:r>
            <a:r>
              <a:rPr lang="en-US" sz="4800" dirty="0">
                <a:solidFill>
                  <a:srgbClr val="0070C0"/>
                </a:solidFill>
                <a:latin typeface="Gotham book"/>
              </a:rPr>
              <a:t>: The first Anglo-American to work with the Spanish government to settle other Anglos in Texas</a:t>
            </a:r>
          </a:p>
        </p:txBody>
      </p:sp>
      <p:pic>
        <p:nvPicPr>
          <p:cNvPr id="1026" name="Picture 2" descr="A portrait of Moses Austin">
            <a:extLst>
              <a:ext uri="{FF2B5EF4-FFF2-40B4-BE49-F238E27FC236}">
                <a16:creationId xmlns:a16="http://schemas.microsoft.com/office/drawing/2014/main" id="{4B152716-F74E-31EF-DA8B-CD11A243204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768" t="9722" r="899" b="389"/>
          <a:stretch/>
        </p:blipFill>
        <p:spPr bwMode="auto">
          <a:xfrm>
            <a:off x="7466089" y="1696869"/>
            <a:ext cx="3376082" cy="4202878"/>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E2410D-B256-FE72-10BA-336FCC1C9F5B}"/>
              </a:ext>
            </a:extLst>
          </p:cNvPr>
          <p:cNvSpPr txBox="1"/>
          <p:nvPr/>
        </p:nvSpPr>
        <p:spPr>
          <a:xfrm>
            <a:off x="7158002" y="5921990"/>
            <a:ext cx="3992256" cy="400110"/>
          </a:xfrm>
          <a:prstGeom prst="rect">
            <a:avLst/>
          </a:prstGeom>
          <a:noFill/>
        </p:spPr>
        <p:txBody>
          <a:bodyPr wrap="square" rtlCol="0">
            <a:spAutoFit/>
          </a:bodyPr>
          <a:lstStyle/>
          <a:p>
            <a:pPr algn="ctr"/>
            <a:r>
              <a:rPr lang="en-US" sz="2000" i="1" dirty="0">
                <a:latin typeface="Gotham book"/>
              </a:rPr>
              <a:t>The Museum of Fine Arts Houston</a:t>
            </a:r>
          </a:p>
        </p:txBody>
      </p:sp>
      <p:pic>
        <p:nvPicPr>
          <p:cNvPr id="4" name="Graphic 3">
            <a:extLst>
              <a:ext uri="{FF2B5EF4-FFF2-40B4-BE49-F238E27FC236}">
                <a16:creationId xmlns:a16="http://schemas.microsoft.com/office/drawing/2014/main" id="{1A927736-DC9F-4C1D-D34C-AA2531D4FFB8}"/>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438" y="1939774"/>
            <a:ext cx="925793" cy="925793"/>
          </a:xfrm>
          <a:prstGeom prst="rect">
            <a:avLst/>
          </a:prstGeom>
        </p:spPr>
      </p:pic>
    </p:spTree>
    <p:extLst>
      <p:ext uri="{BB962C8B-B14F-4D97-AF65-F5344CB8AC3E}">
        <p14:creationId xmlns:p14="http://schemas.microsoft.com/office/powerpoint/2010/main" val="2597320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37f4b8a2-ad4f-41b5-9a91-284d2cc38f56}" enabled="1" method="Standard" siteId="{70de1992-07c6-480f-a318-a1afcba03983}" contentBits="0" removed="0"/>
</clbl:labelList>
</file>

<file path=docProps/app.xml><?xml version="1.0" encoding="utf-8"?>
<Properties xmlns="http://schemas.openxmlformats.org/officeDocument/2006/extended-properties" xmlns:vt="http://schemas.openxmlformats.org/officeDocument/2006/docPropsVTypes">
  <TotalTime>705</TotalTime>
  <Words>1608</Words>
  <Application>Microsoft Office PowerPoint</Application>
  <PresentationFormat>Widescreen</PresentationFormat>
  <Paragraphs>143</Paragraphs>
  <Slides>24</Slides>
  <Notes>12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Aptos</vt:lpstr>
      <vt:lpstr>Aptos Display</vt:lpstr>
      <vt:lpstr>Arial</vt:lpstr>
      <vt:lpstr>Calibri</vt:lpstr>
      <vt:lpstr>Calibri Light</vt:lpstr>
      <vt:lpstr>Gotham Book</vt:lpstr>
      <vt:lpstr>Gotham Book</vt:lpstr>
      <vt:lpstr>Gotham Medium</vt:lpstr>
      <vt:lpstr>Helvetica Neue</vt:lpstr>
      <vt:lpstr>Josefin Sans</vt:lpstr>
      <vt:lpstr>Times New Roman</vt:lpstr>
      <vt:lpstr>Office Theme</vt:lpstr>
      <vt:lpstr>1_Office Theme</vt:lpstr>
      <vt:lpstr>2_Office Theme</vt:lpstr>
      <vt:lpstr>Unit 4: The Mexican National Era</vt:lpstr>
      <vt:lpstr>The Empresario System  Warm-up</vt:lpstr>
      <vt:lpstr>Warm-up Follow the directions to complete your warm-up</vt:lpstr>
      <vt:lpstr>Share with the class</vt:lpstr>
      <vt:lpstr>Essential Questions</vt:lpstr>
      <vt:lpstr>In today’s lesson…</vt:lpstr>
      <vt:lpstr>The Empresario System</vt:lpstr>
      <vt:lpstr>Goals of the Empresario System</vt:lpstr>
      <vt:lpstr>Moses Austin</vt:lpstr>
      <vt:lpstr>Stephen F. Austin</vt:lpstr>
      <vt:lpstr>Erasmo Seguín</vt:lpstr>
      <vt:lpstr>Land Grants</vt:lpstr>
      <vt:lpstr>Requirements to Settle in Texas</vt:lpstr>
      <vt:lpstr>Requirements to settle in Austin’s Colony</vt:lpstr>
      <vt:lpstr>National Colonization Laws  of 1823 &amp; 1824</vt:lpstr>
      <vt:lpstr> State Colonization Law of 1825 Coahuila y Tejas</vt:lpstr>
      <vt:lpstr>Slavery &amp; the Empresario System</vt:lpstr>
      <vt:lpstr>State Constitution of Coahuila y Tejas of 1827</vt:lpstr>
      <vt:lpstr>“Decree No. 56” May 5, 1828</vt:lpstr>
      <vt:lpstr>Effects of the Empresario System</vt:lpstr>
      <vt:lpstr>The Development of Texas</vt:lpstr>
      <vt:lpstr>The Empresario System  Exit Ticket</vt:lpstr>
      <vt:lpstr>Exit Ticket Follow the directions to complete your exit ticket</vt:lpstr>
      <vt:lpstr>Share with the class  </vt:lpstr>
    </vt:vector>
  </TitlesOfParts>
  <Company>University of North Texas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Abubakar, Courtney</dc:creator>
  <cp:lastModifiedBy>Belden, Dreanna</cp:lastModifiedBy>
  <cp:revision>11</cp:revision>
  <dcterms:created xsi:type="dcterms:W3CDTF">2024-12-19T15:15:28Z</dcterms:created>
  <dcterms:modified xsi:type="dcterms:W3CDTF">2025-03-03T22:08:14Z</dcterms:modified>
</cp:coreProperties>
</file>