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331" r:id="rId4"/>
    <p:sldId id="337" r:id="rId5"/>
    <p:sldId id="329" r:id="rId6"/>
    <p:sldId id="330" r:id="rId7"/>
    <p:sldId id="303" r:id="rId8"/>
    <p:sldId id="338" r:id="rId9"/>
    <p:sldId id="341" r:id="rId10"/>
    <p:sldId id="345" r:id="rId11"/>
    <p:sldId id="339" r:id="rId12"/>
    <p:sldId id="340" r:id="rId13"/>
    <p:sldId id="342" r:id="rId14"/>
    <p:sldId id="346" r:id="rId15"/>
    <p:sldId id="343"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8EA0-8400-4EE2-87BD-DF35CE137A97}"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35D8-A7E7-495A-B877-222D9EDD31BA}" type="slidenum">
              <a:rPr lang="en-US" smtClean="0"/>
              <a:t>‹#›</a:t>
            </a:fld>
            <a:endParaRPr lang="en-US"/>
          </a:p>
        </p:txBody>
      </p:sp>
    </p:spTree>
    <p:extLst>
      <p:ext uri="{BB962C8B-B14F-4D97-AF65-F5344CB8AC3E}">
        <p14:creationId xmlns:p14="http://schemas.microsoft.com/office/powerpoint/2010/main" val="124276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29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museum.mfah.org/objects/110006/portrait-of-moses-austin-1761182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127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12118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"Map of Texas With Parts of the Adjoining States", map, Date Unknown; (</a:t>
            </a:r>
            <a:r>
              <a:rPr lang="en-US" b="0" i="0" u="none" strike="noStrike" dirty="0">
                <a:solidFill>
                  <a:srgbClr val="0277BD"/>
                </a:solidFill>
                <a:effectLst/>
                <a:latin typeface="Josefin Sans" pitchFamily="2" charset="0"/>
                <a:hlinkClick r:id="rId3"/>
              </a:rPr>
              <a:t>https://texashistory.unt.edu/ark:/67531/metapth32928/</a:t>
            </a:r>
            <a:r>
              <a:rPr lang="en-US" b="0" i="0" dirty="0">
                <a:solidFill>
                  <a:srgbClr val="757575"/>
                </a:solidFill>
                <a:effectLst/>
                <a:latin typeface="Josefin Sans" pitchFamily="2" charset="0"/>
              </a:rPr>
              <a:t>: accessed December 3,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err="1">
                <a:solidFill>
                  <a:srgbClr val="000000"/>
                </a:solidFill>
                <a:effectLst/>
                <a:latin typeface="Times New Roman" panose="02020603050405020304" pitchFamily="18" charset="0"/>
              </a:rPr>
              <a:t>Erganian</a:t>
            </a:r>
            <a:r>
              <a:rPr lang="en-US" sz="1800" b="0" i="0" u="none" strike="noStrike" dirty="0">
                <a:solidFill>
                  <a:srgbClr val="000000"/>
                </a:solidFill>
                <a:effectLst/>
                <a:latin typeface="Times New Roman" panose="02020603050405020304" pitchFamily="18" charset="0"/>
              </a:rPr>
              <a:t>, Sarkis.</a:t>
            </a:r>
            <a:r>
              <a:rPr lang="en-US" sz="1800" b="0" i="1" u="none" strike="noStrike" dirty="0">
                <a:solidFill>
                  <a:srgbClr val="000000"/>
                </a:solidFill>
                <a:effectLst/>
                <a:latin typeface="Times New Roman" panose="02020603050405020304" pitchFamily="18" charset="0"/>
              </a:rPr>
              <a:t> Portrait of Moses Austin (1761–1821)</a:t>
            </a:r>
            <a:r>
              <a:rPr lang="en-US" sz="1800" b="0" i="0" u="none" strike="noStrike" dirty="0">
                <a:solidFill>
                  <a:srgbClr val="000000"/>
                </a:solidFill>
                <a:effectLst/>
                <a:latin typeface="Times New Roman" panose="02020603050405020304" pitchFamily="18" charset="0"/>
              </a:rPr>
              <a:t>. ca. 1900-23. Oil on canvas, 28 1/4 × 22 1/4 in. The Museum of Fine Arts Houston. </a:t>
            </a:r>
            <a:r>
              <a:rPr lang="en-US" sz="1800" b="0" i="0" u="sng" strike="noStrike" dirty="0">
                <a:solidFill>
                  <a:srgbClr val="1155CC"/>
                </a:solidFill>
                <a:effectLst/>
                <a:latin typeface="Times New Roman" panose="02020603050405020304" pitchFamily="18" charset="0"/>
                <a:hlinkClick r:id="rId3"/>
              </a:rPr>
              <a:t>https://emuseum.mfah.org/objects/110006/portrait-of-moses-austin-17611821#</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379D35D8-A7E7-495A-B877-222D9EDD31BA}" type="slidenum">
              <a:rPr lang="en-US" smtClean="0"/>
              <a:t>7</a:t>
            </a:fld>
            <a:endParaRPr lang="en-US"/>
          </a:p>
        </p:txBody>
      </p:sp>
    </p:spTree>
    <p:extLst>
      <p:ext uri="{BB962C8B-B14F-4D97-AF65-F5344CB8AC3E}">
        <p14:creationId xmlns:p14="http://schemas.microsoft.com/office/powerpoint/2010/main" val="396108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[Engraving of Stephen F. Austin]</a:t>
            </a:r>
            <a:r>
              <a:rPr lang="en-US" sz="1800" b="0" i="0" u="none" strike="noStrike" dirty="0">
                <a:solidFill>
                  <a:srgbClr val="000000"/>
                </a:solidFill>
                <a:effectLst/>
                <a:latin typeface="Times New Roman" panose="02020603050405020304" pitchFamily="18" charset="0"/>
              </a:rPr>
              <a:t>. December 16, 1836. Artwork. University of North Texas Libraries, The Portal to Texas History; crediting Palestine Public Library. </a:t>
            </a:r>
            <a:r>
              <a:rPr lang="en-US" sz="1800" b="0" i="0" u="none" strike="noStrike" dirty="0">
                <a:solidFill>
                  <a:srgbClr val="000000"/>
                </a:solidFill>
                <a:effectLst/>
                <a:latin typeface="Times New Roman" panose="02020603050405020304" pitchFamily="18" charset="0"/>
                <a:hlinkClick r:id="rId3"/>
              </a:rPr>
              <a:t>T</a:t>
            </a:r>
            <a:r>
              <a:rPr lang="en-US" sz="1800" b="0" i="0" u="none" strike="noStrike" dirty="0">
                <a:solidFill>
                  <a:srgbClr val="000000"/>
                </a:solidFill>
                <a:effectLst/>
                <a:latin typeface="Times New Roman" panose="02020603050405020304" pitchFamily="18" charset="0"/>
              </a:rPr>
              <a:t>he Background has been removed for this slide. </a:t>
            </a:r>
            <a:r>
              <a:rPr lang="en-US" sz="1800" b="0" i="0" u="sng" strike="noStrike" dirty="0">
                <a:solidFill>
                  <a:srgbClr val="1155CC"/>
                </a:solidFill>
                <a:effectLst/>
                <a:latin typeface="Times New Roman" panose="02020603050405020304" pitchFamily="18" charset="0"/>
                <a:hlinkClick r:id="rId3"/>
              </a:rPr>
              <a:t>https://texashistory.unt.edu/ark:/67531/metapth11276/</a:t>
            </a:r>
            <a:endParaRPr lang="en-US" dirty="0"/>
          </a:p>
        </p:txBody>
      </p:sp>
      <p:sp>
        <p:nvSpPr>
          <p:cNvPr id="4" name="Slide Number Placeholder 3"/>
          <p:cNvSpPr>
            <a:spLocks noGrp="1"/>
          </p:cNvSpPr>
          <p:nvPr>
            <p:ph type="sldNum" sz="quarter" idx="5"/>
          </p:nvPr>
        </p:nvSpPr>
        <p:spPr/>
        <p:txBody>
          <a:bodyPr/>
          <a:lstStyle/>
          <a:p>
            <a:fld id="{379D35D8-A7E7-495A-B877-222D9EDD31BA}" type="slidenum">
              <a:rPr lang="en-US" smtClean="0"/>
              <a:t>8</a:t>
            </a:fld>
            <a:endParaRPr lang="en-US"/>
          </a:p>
        </p:txBody>
      </p:sp>
    </p:spTree>
    <p:extLst>
      <p:ext uri="{BB962C8B-B14F-4D97-AF65-F5344CB8AC3E}">
        <p14:creationId xmlns:p14="http://schemas.microsoft.com/office/powerpoint/2010/main" val="347121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C9C3-8E01-7436-80AC-6FB4EE63A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97139-1874-359F-4858-022BAFD69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D1EE8-AF84-DF7F-0C8D-CA0B753646A0}"/>
              </a:ext>
            </a:extLst>
          </p:cNvPr>
          <p:cNvSpPr>
            <a:spLocks noGrp="1"/>
          </p:cNvSpPr>
          <p:nvPr>
            <p:ph type="body" idx="1"/>
          </p:nvPr>
        </p:nvSpPr>
        <p:spPr/>
        <p:txBody>
          <a:bodyPr/>
          <a:lstStyle/>
          <a:p>
            <a:r>
              <a:rPr lang="en-US" sz="1800" b="0" i="0" u="sng" dirty="0">
                <a:solidFill>
                  <a:srgbClr val="757575"/>
                </a:solidFill>
                <a:effectLst/>
                <a:latin typeface="Arial" panose="020B0604020202020204" pitchFamily="34" charset="0"/>
              </a:rPr>
              <a:t>Bell, Jim. [Cotton Field], photograph, Date Unknown; (</a:t>
            </a:r>
            <a:r>
              <a:rPr lang="en-US" sz="1800" b="0" i="0" u="none" strike="noStrike" dirty="0">
                <a:solidFill>
                  <a:srgbClr val="0277BD"/>
                </a:solidFill>
                <a:effectLst/>
                <a:latin typeface="Arial" panose="020B0604020202020204" pitchFamily="34" charset="0"/>
                <a:hlinkClick r:id="rId3"/>
              </a:rPr>
              <a:t>https://texashistory.unt.edu/ark:/67531/metapth121189/</a:t>
            </a:r>
            <a:r>
              <a:rPr lang="en-US" sz="1800" b="0" i="0" u="sng" dirty="0">
                <a:solidFill>
                  <a:srgbClr val="757575"/>
                </a:solidFill>
                <a:effectLst/>
                <a:latin typeface="Arial" panose="020B0604020202020204" pitchFamily="34" charset="0"/>
              </a:rPr>
              <a:t>: accessed November 25,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sng" dirty="0">
                <a:solidFill>
                  <a:srgbClr val="757575"/>
                </a:solidFill>
                <a:effectLst/>
                <a:latin typeface="Arial" panose="020B0604020202020204" pitchFamily="34" charset="0"/>
              </a:rPr>
              <a:t>; crediting Private Collection of Jim Bell.</a:t>
            </a:r>
            <a:endParaRPr lang="en-US" dirty="0"/>
          </a:p>
        </p:txBody>
      </p:sp>
      <p:sp>
        <p:nvSpPr>
          <p:cNvPr id="4" name="Slide Number Placeholder 3">
            <a:extLst>
              <a:ext uri="{FF2B5EF4-FFF2-40B4-BE49-F238E27FC236}">
                <a16:creationId xmlns:a16="http://schemas.microsoft.com/office/drawing/2014/main" id="{EFA8BBF6-A760-B189-E084-2277725C5E0E}"/>
              </a:ext>
            </a:extLst>
          </p:cNvPr>
          <p:cNvSpPr>
            <a:spLocks noGrp="1"/>
          </p:cNvSpPr>
          <p:nvPr>
            <p:ph type="sldNum" sz="quarter" idx="5"/>
          </p:nvPr>
        </p:nvSpPr>
        <p:spPr/>
        <p:txBody>
          <a:bodyPr/>
          <a:lstStyle/>
          <a:p>
            <a:fld id="{379D35D8-A7E7-495A-B877-222D9EDD31BA}" type="slidenum">
              <a:rPr lang="en-US" smtClean="0"/>
              <a:t>9</a:t>
            </a:fld>
            <a:endParaRPr lang="en-US"/>
          </a:p>
        </p:txBody>
      </p:sp>
    </p:spTree>
    <p:extLst>
      <p:ext uri="{BB962C8B-B14F-4D97-AF65-F5344CB8AC3E}">
        <p14:creationId xmlns:p14="http://schemas.microsoft.com/office/powerpoint/2010/main" val="18898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4231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6122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599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3689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04418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8740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5627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0623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403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1437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006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547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3299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3411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493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052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4127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1759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1833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1844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696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2/19/2025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31960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2/19/2025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25021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520005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31.sv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30.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055892" y="1521725"/>
            <a:ext cx="4631011" cy="2736766"/>
          </a:xfrm>
          <a:noFill/>
        </p:spPr>
        <p:txBody>
          <a:bodyPr>
            <a:normAutofit/>
          </a:bodyPr>
          <a:lstStyle/>
          <a:p>
            <a:pPr algn="l"/>
            <a:r>
              <a:rPr lang="en-US" b="1" i="1" dirty="0">
                <a:solidFill>
                  <a:schemeClr val="bg2">
                    <a:lumMod val="50000"/>
                  </a:schemeClr>
                </a:solidFill>
                <a:latin typeface="Gotham book"/>
              </a:rPr>
              <a:t>Unit 4: </a:t>
            </a:r>
            <a:br>
              <a:rPr lang="en-US" b="1" i="1" dirty="0">
                <a:latin typeface="Gotham book"/>
              </a:rPr>
            </a:br>
            <a:r>
              <a:rPr lang="en-US" b="1" dirty="0">
                <a:solidFill>
                  <a:srgbClr val="C00000"/>
                </a:solidFill>
                <a:latin typeface="Gotham book"/>
              </a:rPr>
              <a:t>The Mexican National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055892" y="4359488"/>
            <a:ext cx="4428699" cy="1655762"/>
          </a:xfrm>
          <a:noFill/>
        </p:spPr>
        <p:txBody>
          <a:bodyPr>
            <a:normAutofit/>
          </a:bodyPr>
          <a:lstStyle/>
          <a:p>
            <a:pPr algn="l"/>
            <a:r>
              <a:rPr lang="en-US" sz="3600" b="1" i="1" dirty="0">
                <a:solidFill>
                  <a:schemeClr val="bg2">
                    <a:lumMod val="50000"/>
                  </a:schemeClr>
                </a:solidFill>
              </a:rPr>
              <a:t>Lesson 3: </a:t>
            </a:r>
          </a:p>
          <a:p>
            <a:pPr algn="l"/>
            <a:r>
              <a:rPr lang="en-US" sz="3600" b="1" i="1" dirty="0">
                <a:solidFill>
                  <a:srgbClr val="C00000"/>
                </a:solidFill>
              </a:rPr>
              <a:t>Vocabulary</a:t>
            </a:r>
          </a:p>
        </p:txBody>
      </p:sp>
      <p:pic>
        <p:nvPicPr>
          <p:cNvPr id="1032" name="Picture 8" descr="A photograph of a map of Texas during the Mexican National Era. There are faded marks that show where the map has been folded. The only labeled portion of the map shows the location of Stephen F. Austin's original colony.">
            <a:extLst>
              <a:ext uri="{FF2B5EF4-FFF2-40B4-BE49-F238E27FC236}">
                <a16:creationId xmlns:a16="http://schemas.microsoft.com/office/drawing/2014/main" id="{FD0E585B-C039-75F3-417B-08173C64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04" b="9104"/>
          <a:stretch/>
        </p:blipFill>
        <p:spPr bwMode="auto">
          <a:xfrm>
            <a:off x="-108856" y="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FF5B-E81F-FFCC-CDB6-DACA5CFB9D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F9B3670-65D3-96B4-353E-BF77FA785263}"/>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4AE8DC01-758E-71E8-E8DD-8C1C23D61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F3AE1800-0123-8CD4-8183-7DB079E37A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E0DD2EC8-0D93-ABF9-222C-177CD695DF99}"/>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Constitution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21593B40-33BA-54E4-78AF-FBAAFBC93C3C}"/>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0FC0E999-23C5-150D-83F8-DBE61D347DC6}"/>
              </a:ext>
            </a:extLst>
          </p:cNvPr>
          <p:cNvSpPr txBox="1"/>
          <p:nvPr/>
        </p:nvSpPr>
        <p:spPr>
          <a:xfrm>
            <a:off x="174079" y="1254054"/>
            <a:ext cx="8033749" cy="5601533"/>
          </a:xfrm>
          <a:prstGeom prst="rect">
            <a:avLst/>
          </a:prstGeom>
          <a:noFill/>
        </p:spPr>
        <p:txBody>
          <a:bodyPr wrap="square" rtlCol="0">
            <a:spAutoFit/>
          </a:bodyPr>
          <a:lstStyle/>
          <a:p>
            <a:r>
              <a:rPr lang="en-US" sz="2250" dirty="0">
                <a:solidFill>
                  <a:srgbClr val="002060"/>
                </a:solidFill>
                <a:latin typeface="Gotham book"/>
              </a:rPr>
              <a:t>After Mexico won its independence from Spain in 1821, the people of Mexico had to undertake the enormous task of forming their own government. There are many ways to form a government, and many different types of governments that you could choose from. </a:t>
            </a:r>
          </a:p>
          <a:p>
            <a:endParaRPr lang="en-US" sz="1000" dirty="0">
              <a:latin typeface="Gotham book"/>
            </a:endParaRPr>
          </a:p>
          <a:p>
            <a:r>
              <a:rPr lang="en-US" sz="2250" dirty="0">
                <a:solidFill>
                  <a:schemeClr val="accent6">
                    <a:lumMod val="75000"/>
                  </a:schemeClr>
                </a:solidFill>
                <a:latin typeface="Gotham book"/>
              </a:rPr>
              <a:t>One way that a country can form a government is by writing a </a:t>
            </a:r>
            <a:r>
              <a:rPr lang="en-US" sz="2250" b="1" dirty="0">
                <a:solidFill>
                  <a:schemeClr val="accent6">
                    <a:lumMod val="75000"/>
                  </a:schemeClr>
                </a:solidFill>
                <a:latin typeface="Gotham book"/>
              </a:rPr>
              <a:t>constitution</a:t>
            </a:r>
            <a:r>
              <a:rPr lang="en-US" sz="2250" dirty="0">
                <a:solidFill>
                  <a:schemeClr val="accent6">
                    <a:lumMod val="75000"/>
                  </a:schemeClr>
                </a:solidFill>
                <a:latin typeface="Gotham book"/>
              </a:rPr>
              <a:t>. A </a:t>
            </a:r>
            <a:r>
              <a:rPr lang="en-US" sz="2250" b="1" dirty="0">
                <a:solidFill>
                  <a:schemeClr val="accent6">
                    <a:lumMod val="75000"/>
                  </a:schemeClr>
                </a:solidFill>
                <a:latin typeface="Gotham book"/>
              </a:rPr>
              <a:t>constitution</a:t>
            </a:r>
            <a:r>
              <a:rPr lang="en-US" sz="2250" dirty="0">
                <a:solidFill>
                  <a:schemeClr val="accent6">
                    <a:lumMod val="75000"/>
                  </a:schemeClr>
                </a:solidFill>
                <a:latin typeface="Gotham book"/>
              </a:rPr>
              <a:t> is a document that sets up a government, tells how it will work, who will be in charge, and what powers they will have. </a:t>
            </a:r>
            <a:r>
              <a:rPr lang="en-US" sz="2250" b="1" dirty="0">
                <a:solidFill>
                  <a:schemeClr val="accent6">
                    <a:lumMod val="75000"/>
                  </a:schemeClr>
                </a:solidFill>
                <a:latin typeface="Gotham book"/>
              </a:rPr>
              <a:t>Constitutions</a:t>
            </a:r>
            <a:r>
              <a:rPr lang="en-US" sz="2250" dirty="0">
                <a:solidFill>
                  <a:schemeClr val="accent6">
                    <a:lumMod val="75000"/>
                  </a:schemeClr>
                </a:solidFill>
                <a:latin typeface="Gotham book"/>
              </a:rPr>
              <a:t> often include the rights and powers of the people and states.</a:t>
            </a:r>
          </a:p>
          <a:p>
            <a:endParaRPr lang="en-US" sz="1050" dirty="0">
              <a:latin typeface="Gotham book"/>
            </a:endParaRPr>
          </a:p>
          <a:p>
            <a:r>
              <a:rPr lang="en-US" sz="2250" dirty="0">
                <a:solidFill>
                  <a:schemeClr val="accent2">
                    <a:lumMod val="75000"/>
                  </a:schemeClr>
                </a:solidFill>
                <a:latin typeface="Gotham book"/>
              </a:rPr>
              <a:t>Creating a </a:t>
            </a:r>
            <a:r>
              <a:rPr lang="en-US" sz="2250" b="1" dirty="0">
                <a:solidFill>
                  <a:schemeClr val="accent2">
                    <a:lumMod val="75000"/>
                  </a:schemeClr>
                </a:solidFill>
                <a:latin typeface="Gotham book"/>
              </a:rPr>
              <a:t>constitution</a:t>
            </a:r>
            <a:r>
              <a:rPr lang="en-US" sz="2250" dirty="0">
                <a:solidFill>
                  <a:schemeClr val="accent2">
                    <a:lumMod val="75000"/>
                  </a:schemeClr>
                </a:solidFill>
                <a:latin typeface="Gotham book"/>
              </a:rPr>
              <a:t> is an incredibly challenging task because there are almost always different groups of people who have different ideas about how a country should run. In this unit, we will see how the people of Mexico went about the significant task of creating their own </a:t>
            </a:r>
            <a:r>
              <a:rPr lang="en-US" sz="2250" b="1" dirty="0">
                <a:solidFill>
                  <a:schemeClr val="accent2">
                    <a:lumMod val="75000"/>
                  </a:schemeClr>
                </a:solidFill>
                <a:latin typeface="Gotham book"/>
              </a:rPr>
              <a:t>constitution </a:t>
            </a:r>
            <a:r>
              <a:rPr lang="en-US" sz="2250" dirty="0">
                <a:solidFill>
                  <a:schemeClr val="accent2">
                    <a:lumMod val="75000"/>
                  </a:schemeClr>
                </a:solidFill>
                <a:latin typeface="Gotham book"/>
              </a:rPr>
              <a:t>and how this process influenced Texas. </a:t>
            </a:r>
          </a:p>
        </p:txBody>
      </p:sp>
      <p:pic>
        <p:nvPicPr>
          <p:cNvPr id="6" name="Graphic 5" descr="Scroll outline">
            <a:extLst>
              <a:ext uri="{FF2B5EF4-FFF2-40B4-BE49-F238E27FC236}">
                <a16:creationId xmlns:a16="http://schemas.microsoft.com/office/drawing/2014/main" id="{450B76A3-FC19-2D6D-8264-9E64F97337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9479" y="2121479"/>
            <a:ext cx="4256315" cy="4256315"/>
          </a:xfrm>
          <a:prstGeom prst="rect">
            <a:avLst/>
          </a:prstGeom>
        </p:spPr>
      </p:pic>
      <p:pic>
        <p:nvPicPr>
          <p:cNvPr id="12" name="Graphic 11" descr="Quill with solid fill">
            <a:extLst>
              <a:ext uri="{FF2B5EF4-FFF2-40B4-BE49-F238E27FC236}">
                <a16:creationId xmlns:a16="http://schemas.microsoft.com/office/drawing/2014/main" id="{CFAA5869-66E8-5094-0539-F782A170B0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4599" y="1403930"/>
            <a:ext cx="2569028" cy="2569028"/>
          </a:xfrm>
          <a:prstGeom prst="rect">
            <a:avLst/>
          </a:prstGeom>
        </p:spPr>
      </p:pic>
    </p:spTree>
    <p:extLst>
      <p:ext uri="{BB962C8B-B14F-4D97-AF65-F5344CB8AC3E}">
        <p14:creationId xmlns:p14="http://schemas.microsoft.com/office/powerpoint/2010/main" val="179837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6D5D-2902-8374-51E1-F5D0ECC446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3B4BDC-9E65-8842-2AFF-172CD94D0B25}"/>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D4E95B1-1F3F-518B-DB10-421633740F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BC2AEDBB-8EFF-B45D-B180-9A4401E25C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8CE6CCE-97D4-8434-36C3-C1043BA73E19}"/>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Federalism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017E3C91-95E3-A8E6-C583-BC1CB90175EE}"/>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8978F372-D473-5BCA-9437-5665A44F1CCC}"/>
              </a:ext>
            </a:extLst>
          </p:cNvPr>
          <p:cNvSpPr txBox="1"/>
          <p:nvPr/>
        </p:nvSpPr>
        <p:spPr>
          <a:xfrm>
            <a:off x="-94" y="1254054"/>
            <a:ext cx="8240580" cy="5547673"/>
          </a:xfrm>
          <a:prstGeom prst="rect">
            <a:avLst/>
          </a:prstGeom>
          <a:noFill/>
        </p:spPr>
        <p:txBody>
          <a:bodyPr wrap="square" rtlCol="0">
            <a:spAutoFit/>
          </a:bodyPr>
          <a:lstStyle/>
          <a:p>
            <a:r>
              <a:rPr lang="en-US" sz="2100" dirty="0">
                <a:solidFill>
                  <a:schemeClr val="accent5">
                    <a:lumMod val="50000"/>
                  </a:schemeClr>
                </a:solidFill>
                <a:latin typeface="Gotham book"/>
              </a:rPr>
              <a:t>When the people of Mexico set out to write a constitution to create their own government, one of the types of governments they considered was a </a:t>
            </a:r>
            <a:r>
              <a:rPr lang="en-US" sz="2100" b="1" dirty="0">
                <a:solidFill>
                  <a:schemeClr val="accent5">
                    <a:lumMod val="50000"/>
                  </a:schemeClr>
                </a:solidFill>
                <a:latin typeface="Gotham book"/>
              </a:rPr>
              <a:t>Federalist</a:t>
            </a:r>
            <a:r>
              <a:rPr lang="en-US" sz="2100" dirty="0">
                <a:solidFill>
                  <a:schemeClr val="accent5">
                    <a:lumMod val="50000"/>
                  </a:schemeClr>
                </a:solidFill>
                <a:latin typeface="Gotham book"/>
              </a:rPr>
              <a:t> government. </a:t>
            </a:r>
            <a:r>
              <a:rPr lang="en-US" sz="2100" b="1" dirty="0">
                <a:solidFill>
                  <a:schemeClr val="accent5">
                    <a:lumMod val="50000"/>
                  </a:schemeClr>
                </a:solidFill>
                <a:latin typeface="Gotham book"/>
              </a:rPr>
              <a:t>Federalism</a:t>
            </a:r>
            <a:r>
              <a:rPr lang="en-US" sz="2100" dirty="0">
                <a:solidFill>
                  <a:schemeClr val="accent5">
                    <a:lumMod val="50000"/>
                  </a:schemeClr>
                </a:solidFill>
                <a:latin typeface="Gotham book"/>
              </a:rPr>
              <a:t> is a type of government in which the national, or </a:t>
            </a:r>
            <a:r>
              <a:rPr lang="en-US" sz="2100" b="1" dirty="0">
                <a:solidFill>
                  <a:schemeClr val="accent5">
                    <a:lumMod val="50000"/>
                  </a:schemeClr>
                </a:solidFill>
                <a:latin typeface="Gotham book"/>
              </a:rPr>
              <a:t>federal</a:t>
            </a:r>
            <a:r>
              <a:rPr lang="en-US" sz="2100" dirty="0">
                <a:solidFill>
                  <a:schemeClr val="accent5">
                    <a:lumMod val="50000"/>
                  </a:schemeClr>
                </a:solidFill>
                <a:latin typeface="Gotham book"/>
              </a:rPr>
              <a:t>, government shares its powers with the state governments. </a:t>
            </a:r>
          </a:p>
          <a:p>
            <a:endParaRPr lang="en-US" sz="1050" dirty="0">
              <a:solidFill>
                <a:schemeClr val="accent5">
                  <a:lumMod val="50000"/>
                </a:schemeClr>
              </a:solidFill>
              <a:latin typeface="Gotham book"/>
            </a:endParaRPr>
          </a:p>
          <a:p>
            <a:r>
              <a:rPr lang="en-US" sz="2100" dirty="0">
                <a:solidFill>
                  <a:srgbClr val="C00000"/>
                </a:solidFill>
                <a:latin typeface="Gotham book"/>
              </a:rPr>
              <a:t>In a </a:t>
            </a:r>
            <a:r>
              <a:rPr lang="en-US" sz="2100" b="1" dirty="0">
                <a:solidFill>
                  <a:srgbClr val="C00000"/>
                </a:solidFill>
                <a:latin typeface="Gotham book"/>
              </a:rPr>
              <a:t>federalist</a:t>
            </a:r>
            <a:r>
              <a:rPr lang="en-US" sz="2100" dirty="0">
                <a:solidFill>
                  <a:srgbClr val="C00000"/>
                </a:solidFill>
                <a:latin typeface="Gotham book"/>
              </a:rPr>
              <a:t> system, the nation’s leaders in Mexico City would have certain powers, while each state would also have certain powers. States would be able to write their own constitutions, elect their own state leaders, and make decisions that were best for their own state, as long as their decisions didn’t go against the </a:t>
            </a:r>
            <a:r>
              <a:rPr lang="en-US" sz="2100" b="1" dirty="0">
                <a:solidFill>
                  <a:srgbClr val="C00000"/>
                </a:solidFill>
                <a:latin typeface="Gotham book"/>
              </a:rPr>
              <a:t>federal</a:t>
            </a:r>
            <a:r>
              <a:rPr lang="en-US" sz="2100" dirty="0">
                <a:solidFill>
                  <a:srgbClr val="C00000"/>
                </a:solidFill>
                <a:latin typeface="Gotham book"/>
              </a:rPr>
              <a:t> government.</a:t>
            </a:r>
          </a:p>
          <a:p>
            <a:endParaRPr lang="en-US" sz="800" dirty="0">
              <a:latin typeface="Gotham book"/>
            </a:endParaRPr>
          </a:p>
          <a:p>
            <a:r>
              <a:rPr lang="en-US" sz="2100" dirty="0">
                <a:solidFill>
                  <a:schemeClr val="accent6">
                    <a:lumMod val="75000"/>
                  </a:schemeClr>
                </a:solidFill>
                <a:latin typeface="Gotham book"/>
              </a:rPr>
              <a:t>Opponents of </a:t>
            </a:r>
            <a:r>
              <a:rPr lang="en-US" sz="2100" b="1" dirty="0">
                <a:solidFill>
                  <a:schemeClr val="accent6">
                    <a:lumMod val="75000"/>
                  </a:schemeClr>
                </a:solidFill>
                <a:latin typeface="Gotham book"/>
              </a:rPr>
              <a:t>federalism</a:t>
            </a:r>
            <a:r>
              <a:rPr lang="en-US" sz="2100" dirty="0">
                <a:solidFill>
                  <a:schemeClr val="accent6">
                    <a:lumMod val="75000"/>
                  </a:schemeClr>
                </a:solidFill>
                <a:latin typeface="Gotham book"/>
              </a:rPr>
              <a:t> were called centralists. Centralists did NOT support the </a:t>
            </a:r>
            <a:r>
              <a:rPr lang="en-US" sz="2100" b="1" dirty="0">
                <a:solidFill>
                  <a:schemeClr val="accent6">
                    <a:lumMod val="75000"/>
                  </a:schemeClr>
                </a:solidFill>
                <a:latin typeface="Gotham book"/>
              </a:rPr>
              <a:t>federalist</a:t>
            </a:r>
            <a:r>
              <a:rPr lang="en-US" sz="2100" dirty="0">
                <a:solidFill>
                  <a:schemeClr val="accent6">
                    <a:lumMod val="75000"/>
                  </a:schemeClr>
                </a:solidFill>
                <a:latin typeface="Gotham book"/>
              </a:rPr>
              <a:t> system. Centralists wanted all the government’s power to be centralized, meaning they wanted power to belong primarily to the people in the national government. They did not believe the states should have much power. Arguments between </a:t>
            </a:r>
            <a:r>
              <a:rPr lang="en-US" sz="2100" b="1" dirty="0">
                <a:solidFill>
                  <a:schemeClr val="accent6">
                    <a:lumMod val="75000"/>
                  </a:schemeClr>
                </a:solidFill>
                <a:latin typeface="Gotham book"/>
              </a:rPr>
              <a:t>Federalists</a:t>
            </a:r>
            <a:r>
              <a:rPr lang="en-US" sz="2100" dirty="0">
                <a:solidFill>
                  <a:schemeClr val="accent6">
                    <a:lumMod val="75000"/>
                  </a:schemeClr>
                </a:solidFill>
                <a:latin typeface="Gotham book"/>
              </a:rPr>
              <a:t> and Centralists would eventually cause a lot of conflict within Mexico during this era.</a:t>
            </a:r>
          </a:p>
        </p:txBody>
      </p:sp>
      <p:pic>
        <p:nvPicPr>
          <p:cNvPr id="4" name="Graphic 3" descr="Scales of justice outline">
            <a:extLst>
              <a:ext uri="{FF2B5EF4-FFF2-40B4-BE49-F238E27FC236}">
                <a16:creationId xmlns:a16="http://schemas.microsoft.com/office/drawing/2014/main" id="{1935939C-4255-716D-8FD3-A4AFAE73B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0182" y="1590097"/>
            <a:ext cx="4471566" cy="4471566"/>
          </a:xfrm>
          <a:prstGeom prst="rect">
            <a:avLst/>
          </a:prstGeom>
        </p:spPr>
      </p:pic>
      <p:sp>
        <p:nvSpPr>
          <p:cNvPr id="11" name="Rectangle: Rounded Corners 10">
            <a:extLst>
              <a:ext uri="{FF2B5EF4-FFF2-40B4-BE49-F238E27FC236}">
                <a16:creationId xmlns:a16="http://schemas.microsoft.com/office/drawing/2014/main" id="{7D56D5E0-0C95-BD9D-9344-D577DDDD0786}"/>
              </a:ext>
            </a:extLst>
          </p:cNvPr>
          <p:cNvSpPr/>
          <p:nvPr/>
        </p:nvSpPr>
        <p:spPr>
          <a:xfrm>
            <a:off x="8131534" y="3526971"/>
            <a:ext cx="1404352" cy="631372"/>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Federal</a:t>
            </a:r>
            <a:r>
              <a:rPr lang="en-US" dirty="0"/>
              <a:t> </a:t>
            </a:r>
            <a:r>
              <a:rPr lang="en-US" sz="1400" dirty="0"/>
              <a:t>government</a:t>
            </a:r>
            <a:endParaRPr lang="en-US" dirty="0"/>
          </a:p>
        </p:txBody>
      </p:sp>
      <p:sp>
        <p:nvSpPr>
          <p:cNvPr id="13" name="Rectangle: Rounded Corners 12">
            <a:extLst>
              <a:ext uri="{FF2B5EF4-FFF2-40B4-BE49-F238E27FC236}">
                <a16:creationId xmlns:a16="http://schemas.microsoft.com/office/drawing/2014/main" id="{7D9116B0-3646-2385-92AF-B6332C342FF8}"/>
              </a:ext>
            </a:extLst>
          </p:cNvPr>
          <p:cNvSpPr/>
          <p:nvPr/>
        </p:nvSpPr>
        <p:spPr>
          <a:xfrm>
            <a:off x="10853058" y="3526971"/>
            <a:ext cx="1273723" cy="631372"/>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State</a:t>
            </a:r>
            <a:r>
              <a:rPr lang="en-US" dirty="0"/>
              <a:t> </a:t>
            </a:r>
            <a:r>
              <a:rPr lang="en-US" sz="1400" dirty="0"/>
              <a:t>governments</a:t>
            </a:r>
            <a:endParaRPr lang="en-US" dirty="0"/>
          </a:p>
        </p:txBody>
      </p:sp>
    </p:spTree>
    <p:extLst>
      <p:ext uri="{BB962C8B-B14F-4D97-AF65-F5344CB8AC3E}">
        <p14:creationId xmlns:p14="http://schemas.microsoft.com/office/powerpoint/2010/main" val="271528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101B-ECFA-BBB6-2FFF-D47317C90D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87111D6-83CD-8477-8E15-F10488C89CEC}"/>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DCD016DD-5E95-B773-9F76-14D7666EF1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012D153F-D161-6C09-9AE7-6ECAE28B64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CA2C8F2-AFB0-A9AD-72E8-DCA0651C42FA}"/>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Republic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6B39E6DB-5D6D-6D00-84D4-F09255A57118}"/>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6E3C98D5-762E-F502-86B0-2457FF1677A3}"/>
              </a:ext>
            </a:extLst>
          </p:cNvPr>
          <p:cNvSpPr txBox="1"/>
          <p:nvPr/>
        </p:nvSpPr>
        <p:spPr>
          <a:xfrm>
            <a:off x="97876" y="1238615"/>
            <a:ext cx="8298259" cy="6555641"/>
          </a:xfrm>
          <a:prstGeom prst="rect">
            <a:avLst/>
          </a:prstGeom>
          <a:noFill/>
        </p:spPr>
        <p:txBody>
          <a:bodyPr wrap="square" rtlCol="0">
            <a:spAutoFit/>
          </a:bodyPr>
          <a:lstStyle/>
          <a:p>
            <a:r>
              <a:rPr lang="en-US" sz="2100" dirty="0">
                <a:solidFill>
                  <a:schemeClr val="accent5">
                    <a:lumMod val="50000"/>
                  </a:schemeClr>
                </a:solidFill>
                <a:latin typeface="Gotham book"/>
              </a:rPr>
              <a:t>As the people of Mexico worked to set up their own government, another element that they considered including was a form of government known as a </a:t>
            </a:r>
            <a:r>
              <a:rPr lang="en-US" sz="2100" b="1" dirty="0">
                <a:solidFill>
                  <a:schemeClr val="accent5">
                    <a:lumMod val="50000"/>
                  </a:schemeClr>
                </a:solidFill>
                <a:latin typeface="Gotham book"/>
              </a:rPr>
              <a:t>republic</a:t>
            </a:r>
            <a:r>
              <a:rPr lang="en-US" sz="2100" dirty="0">
                <a:solidFill>
                  <a:schemeClr val="accent5">
                    <a:lumMod val="50000"/>
                  </a:schemeClr>
                </a:solidFill>
                <a:latin typeface="Gotham book"/>
              </a:rPr>
              <a:t>. In a </a:t>
            </a:r>
            <a:r>
              <a:rPr lang="en-US" sz="2100" b="1" dirty="0">
                <a:solidFill>
                  <a:schemeClr val="accent5">
                    <a:lumMod val="50000"/>
                  </a:schemeClr>
                </a:solidFill>
                <a:latin typeface="Gotham book"/>
              </a:rPr>
              <a:t>republic</a:t>
            </a:r>
            <a:r>
              <a:rPr lang="en-US" sz="2100" dirty="0">
                <a:solidFill>
                  <a:schemeClr val="accent5">
                    <a:lumMod val="50000"/>
                  </a:schemeClr>
                </a:solidFill>
                <a:latin typeface="Gotham book"/>
              </a:rPr>
              <a:t>, the people vote to elect representatives to speak for them and represent their interests in government. </a:t>
            </a:r>
          </a:p>
          <a:p>
            <a:endParaRPr lang="en-US" sz="1000" dirty="0">
              <a:solidFill>
                <a:schemeClr val="accent5">
                  <a:lumMod val="50000"/>
                </a:schemeClr>
              </a:solidFill>
              <a:latin typeface="Gotham book"/>
            </a:endParaRPr>
          </a:p>
          <a:p>
            <a:r>
              <a:rPr lang="en-US" sz="2100" dirty="0">
                <a:solidFill>
                  <a:srgbClr val="C00000"/>
                </a:solidFill>
                <a:latin typeface="Gotham book"/>
              </a:rPr>
              <a:t>In a federal </a:t>
            </a:r>
            <a:r>
              <a:rPr lang="en-US" sz="2100" b="1" dirty="0">
                <a:solidFill>
                  <a:srgbClr val="C00000"/>
                </a:solidFill>
                <a:latin typeface="Gotham book"/>
              </a:rPr>
              <a:t>republic</a:t>
            </a:r>
            <a:r>
              <a:rPr lang="en-US" sz="2100" dirty="0">
                <a:solidFill>
                  <a:srgbClr val="C00000"/>
                </a:solidFill>
                <a:latin typeface="Gotham book"/>
              </a:rPr>
              <a:t>, the states within a country all have their own state governments that share powers with the federal, or national, government. The people of each state elect representatives from their state to support their state’s specific needs and interests in their state and national governments</a:t>
            </a:r>
          </a:p>
          <a:p>
            <a:endParaRPr lang="en-US" sz="1100" dirty="0">
              <a:solidFill>
                <a:srgbClr val="C00000"/>
              </a:solidFill>
              <a:latin typeface="Gotham book"/>
            </a:endParaRPr>
          </a:p>
          <a:p>
            <a:r>
              <a:rPr lang="en-US" sz="2100" dirty="0">
                <a:solidFill>
                  <a:srgbClr val="7030A0"/>
                </a:solidFill>
                <a:latin typeface="Gotham book"/>
              </a:rPr>
              <a:t>At the time, Texas didn’t have enough people to be its own state, so Texas was combined with the larger, more populated neighboring state, Coahuila. In a </a:t>
            </a:r>
            <a:r>
              <a:rPr lang="en-US" sz="2100" b="1" dirty="0">
                <a:solidFill>
                  <a:srgbClr val="7030A0"/>
                </a:solidFill>
                <a:latin typeface="Gotham book"/>
              </a:rPr>
              <a:t>republic</a:t>
            </a:r>
            <a:r>
              <a:rPr lang="en-US" sz="2100" dirty="0">
                <a:solidFill>
                  <a:srgbClr val="7030A0"/>
                </a:solidFill>
                <a:latin typeface="Gotham book"/>
              </a:rPr>
              <a:t>, representation is often based on population, so the larger your population, the more representatives you have in government. This meant that Coahuila had more power than Texas in their combined state government. As a result, one of Texas’ goals was to grow enough that it could become its own state in the Mexican federal </a:t>
            </a:r>
            <a:r>
              <a:rPr lang="en-US" sz="2100" b="1" dirty="0">
                <a:solidFill>
                  <a:srgbClr val="7030A0"/>
                </a:solidFill>
                <a:latin typeface="Gotham book"/>
              </a:rPr>
              <a:t>republic</a:t>
            </a:r>
            <a:r>
              <a:rPr lang="en-US" sz="2100" dirty="0">
                <a:solidFill>
                  <a:srgbClr val="7030A0"/>
                </a:solidFill>
                <a:latin typeface="Gotham book"/>
              </a:rPr>
              <a:t>. </a:t>
            </a:r>
            <a:endParaRPr lang="en-US" sz="1100" dirty="0">
              <a:solidFill>
                <a:srgbClr val="7030A0"/>
              </a:solidFill>
              <a:latin typeface="Gotham book"/>
            </a:endParaRPr>
          </a:p>
          <a:p>
            <a:endParaRPr lang="en-US" sz="2100" dirty="0">
              <a:solidFill>
                <a:schemeClr val="accent5">
                  <a:lumMod val="50000"/>
                </a:schemeClr>
              </a:solidFill>
              <a:latin typeface="Gotham book"/>
            </a:endParaRPr>
          </a:p>
          <a:p>
            <a:endParaRPr lang="en-US" sz="2100" dirty="0">
              <a:solidFill>
                <a:schemeClr val="accent5">
                  <a:lumMod val="50000"/>
                </a:schemeClr>
              </a:solidFill>
              <a:latin typeface="Gotham book"/>
            </a:endParaRPr>
          </a:p>
          <a:p>
            <a:r>
              <a:rPr lang="en-US" sz="2100" dirty="0">
                <a:solidFill>
                  <a:schemeClr val="accent5">
                    <a:lumMod val="50000"/>
                  </a:schemeClr>
                </a:solidFill>
                <a:latin typeface="Gotham book"/>
              </a:rPr>
              <a:t> </a:t>
            </a:r>
            <a:endParaRPr lang="en-US" sz="2100" dirty="0">
              <a:solidFill>
                <a:schemeClr val="accent6">
                  <a:lumMod val="75000"/>
                </a:schemeClr>
              </a:solidFill>
              <a:latin typeface="Gotham book"/>
            </a:endParaRPr>
          </a:p>
        </p:txBody>
      </p:sp>
      <p:pic>
        <p:nvPicPr>
          <p:cNvPr id="4" name="Picture 3" descr="An image of a group of stick figure people connected to one person above them who is their representative in government.">
            <a:extLst>
              <a:ext uri="{FF2B5EF4-FFF2-40B4-BE49-F238E27FC236}">
                <a16:creationId xmlns:a16="http://schemas.microsoft.com/office/drawing/2014/main" id="{AFCB942E-E6CF-B1FB-E7EE-D819213B199F}"/>
              </a:ext>
            </a:extLst>
          </p:cNvPr>
          <p:cNvPicPr>
            <a:picLocks noChangeAspect="1"/>
          </p:cNvPicPr>
          <p:nvPr/>
        </p:nvPicPr>
        <p:blipFill>
          <a:blip r:embed="rId4"/>
          <a:srcRect l="7905" r="3468" b="2342"/>
          <a:stretch/>
        </p:blipFill>
        <p:spPr>
          <a:xfrm>
            <a:off x="8396135" y="1680202"/>
            <a:ext cx="3697989" cy="3925942"/>
          </a:xfrm>
          <a:prstGeom prst="rect">
            <a:avLst/>
          </a:prstGeom>
        </p:spPr>
      </p:pic>
    </p:spTree>
    <p:extLst>
      <p:ext uri="{BB962C8B-B14F-4D97-AF65-F5344CB8AC3E}">
        <p14:creationId xmlns:p14="http://schemas.microsoft.com/office/powerpoint/2010/main" val="109336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4E24-5388-5E46-9626-7C274E4971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A042EC7-8886-E6AD-2C7F-E9929084DAC4}"/>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A38028C8-DBA1-3432-B02F-AA7B2E2074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DCE175EB-3B43-DEE5-6E80-2112695E57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98D135D7-F4AD-0A85-3548-A95199FA8B4B}"/>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Congress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CA5D3798-D465-6699-9504-54B24DDE7739}"/>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DD7FCCCA-80B2-3122-027E-231A9C5A58FC}"/>
              </a:ext>
            </a:extLst>
          </p:cNvPr>
          <p:cNvSpPr txBox="1"/>
          <p:nvPr/>
        </p:nvSpPr>
        <p:spPr>
          <a:xfrm>
            <a:off x="97876" y="1238615"/>
            <a:ext cx="7141124" cy="5601533"/>
          </a:xfrm>
          <a:prstGeom prst="rect">
            <a:avLst/>
          </a:prstGeom>
          <a:noFill/>
        </p:spPr>
        <p:txBody>
          <a:bodyPr wrap="square" rtlCol="0">
            <a:spAutoFit/>
          </a:bodyPr>
          <a:lstStyle/>
          <a:p>
            <a:r>
              <a:rPr lang="en-US" sz="2000" dirty="0">
                <a:solidFill>
                  <a:schemeClr val="accent5">
                    <a:lumMod val="50000"/>
                  </a:schemeClr>
                </a:solidFill>
                <a:latin typeface="Gotham book"/>
              </a:rPr>
              <a:t>One important responsibility of government is to create laws to maintain order and keep people safe. Imagine a country without laws…people could do anything anytime anywhere with no consequences. It would likely become chaotic and even dangerous!</a:t>
            </a:r>
          </a:p>
          <a:p>
            <a:endParaRPr lang="en-US" sz="1000" dirty="0">
              <a:solidFill>
                <a:schemeClr val="accent5">
                  <a:lumMod val="50000"/>
                </a:schemeClr>
              </a:solidFill>
              <a:latin typeface="Gotham book"/>
            </a:endParaRPr>
          </a:p>
          <a:p>
            <a:r>
              <a:rPr lang="en-US" sz="2000" dirty="0">
                <a:solidFill>
                  <a:srgbClr val="C00000"/>
                </a:solidFill>
                <a:latin typeface="Gotham book"/>
              </a:rPr>
              <a:t>A </a:t>
            </a:r>
            <a:r>
              <a:rPr lang="en-US" sz="2000" b="1" dirty="0">
                <a:solidFill>
                  <a:srgbClr val="C00000"/>
                </a:solidFill>
                <a:latin typeface="Gotham book"/>
              </a:rPr>
              <a:t>congress</a:t>
            </a:r>
            <a:r>
              <a:rPr lang="en-US" sz="2000" dirty="0">
                <a:solidFill>
                  <a:srgbClr val="C00000"/>
                </a:solidFill>
                <a:latin typeface="Gotham book"/>
              </a:rPr>
              <a:t> is an elected group of people responsible for making laws. In a federal republic, each state has its own </a:t>
            </a:r>
            <a:r>
              <a:rPr lang="en-US" sz="2000" b="1" dirty="0">
                <a:solidFill>
                  <a:srgbClr val="C00000"/>
                </a:solidFill>
                <a:latin typeface="Gotham book"/>
              </a:rPr>
              <a:t>congress</a:t>
            </a:r>
            <a:r>
              <a:rPr lang="en-US" sz="2000" dirty="0">
                <a:solidFill>
                  <a:srgbClr val="C00000"/>
                </a:solidFill>
                <a:latin typeface="Gotham book"/>
              </a:rPr>
              <a:t> to pass laws and address issues specific to their own state. There is also a national </a:t>
            </a:r>
            <a:r>
              <a:rPr lang="en-US" sz="2000" b="1" dirty="0">
                <a:solidFill>
                  <a:srgbClr val="C00000"/>
                </a:solidFill>
                <a:latin typeface="Gotham book"/>
              </a:rPr>
              <a:t>congress</a:t>
            </a:r>
            <a:r>
              <a:rPr lang="en-US" sz="2000" dirty="0">
                <a:solidFill>
                  <a:srgbClr val="C00000"/>
                </a:solidFill>
                <a:latin typeface="Gotham book"/>
              </a:rPr>
              <a:t> where representatives from each state across the country meet to ensure that their state’s needs and issues are addressed at the national level. </a:t>
            </a:r>
          </a:p>
          <a:p>
            <a:endParaRPr lang="en-US" sz="800" dirty="0">
              <a:solidFill>
                <a:schemeClr val="accent6">
                  <a:lumMod val="75000"/>
                </a:schemeClr>
              </a:solidFill>
              <a:latin typeface="Gotham book"/>
            </a:endParaRPr>
          </a:p>
          <a:p>
            <a:r>
              <a:rPr lang="en-US" sz="2000" dirty="0">
                <a:solidFill>
                  <a:schemeClr val="accent6">
                    <a:lumMod val="75000"/>
                  </a:schemeClr>
                </a:solidFill>
                <a:latin typeface="Gotham book"/>
              </a:rPr>
              <a:t>When Mexico became a country, the Tejano population of Texas was too small for Texas to become its own state. Texas was joined with its more populated neighbor state, Coahuila. Because Coahuila had more people, it also had more representatives in the state </a:t>
            </a:r>
            <a:r>
              <a:rPr lang="en-US" sz="2000" b="1" dirty="0">
                <a:solidFill>
                  <a:schemeClr val="accent6">
                    <a:lumMod val="75000"/>
                  </a:schemeClr>
                </a:solidFill>
                <a:latin typeface="Gotham book"/>
              </a:rPr>
              <a:t>congress</a:t>
            </a:r>
            <a:r>
              <a:rPr lang="en-US" sz="2000" dirty="0">
                <a:solidFill>
                  <a:schemeClr val="accent6">
                    <a:lumMod val="75000"/>
                  </a:schemeClr>
                </a:solidFill>
                <a:latin typeface="Gotham book"/>
              </a:rPr>
              <a:t> than Texas. This often posed a challenge to the Tejanos and Anglos in Texas as they tried to pass laws that they believed would be best for Texas. </a:t>
            </a:r>
          </a:p>
        </p:txBody>
      </p:sp>
      <p:pic>
        <p:nvPicPr>
          <p:cNvPr id="14" name="Picture 13" descr="A map showing the 1821 political borders of Mexico and the state borders within the country. The states of Coahuila and Texas are shaded in to show how they were combined. Coahuila is geographically smaller though it had significantly more people.">
            <a:extLst>
              <a:ext uri="{FF2B5EF4-FFF2-40B4-BE49-F238E27FC236}">
                <a16:creationId xmlns:a16="http://schemas.microsoft.com/office/drawing/2014/main" id="{418317F9-50B3-6027-A0DA-CF7B882CD01D}"/>
              </a:ext>
            </a:extLst>
          </p:cNvPr>
          <p:cNvPicPr>
            <a:picLocks noChangeAspect="1"/>
          </p:cNvPicPr>
          <p:nvPr/>
        </p:nvPicPr>
        <p:blipFill>
          <a:blip r:embed="rId4"/>
          <a:stretch>
            <a:fillRect/>
          </a:stretch>
        </p:blipFill>
        <p:spPr>
          <a:xfrm>
            <a:off x="7334556" y="1334095"/>
            <a:ext cx="4648200" cy="5147410"/>
          </a:xfrm>
          <a:prstGeom prst="rect">
            <a:avLst/>
          </a:prstGeom>
        </p:spPr>
      </p:pic>
    </p:spTree>
    <p:extLst>
      <p:ext uri="{BB962C8B-B14F-4D97-AF65-F5344CB8AC3E}">
        <p14:creationId xmlns:p14="http://schemas.microsoft.com/office/powerpoint/2010/main" val="360952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E53A2977-D8E2-7A0E-3A91-3E069BD2A0E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0567BF-9790-E61C-79CF-62D0B43BEC4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5F53C57C-EC59-E26D-1F6B-5B9BF091AD0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93FA2D01-83AD-1765-4B85-1DE9DE9463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F66F46F-609A-7239-5C3B-4705A2F21A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076D4C83-6E35-7DE6-A82D-F9876B9D1D12}"/>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66403C0-E394-FA94-E514-CA00423B0C09}"/>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6BF84C59-F802-1AA0-4EE8-1823095ED90F}"/>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Exit ticket </a:t>
            </a:r>
            <a:endParaRPr lang="en-US" sz="4400" dirty="0">
              <a:latin typeface="Gotham Medium"/>
            </a:endParaRPr>
          </a:p>
        </p:txBody>
      </p:sp>
      <p:pic>
        <p:nvPicPr>
          <p:cNvPr id="12" name="Graphic 11">
            <a:extLst>
              <a:ext uri="{FF2B5EF4-FFF2-40B4-BE49-F238E27FC236}">
                <a16:creationId xmlns:a16="http://schemas.microsoft.com/office/drawing/2014/main" id="{801D63A1-5FEC-05BC-5754-4111B30469C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FBAAC4C3-5400-2E69-9F90-0A3C77CA1EE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4279" y="3197821"/>
            <a:ext cx="925793" cy="925793"/>
          </a:xfrm>
          <a:prstGeom prst="rect">
            <a:avLst/>
          </a:prstGeom>
        </p:spPr>
      </p:pic>
      <p:pic>
        <p:nvPicPr>
          <p:cNvPr id="14" name="Graphic 13">
            <a:extLst>
              <a:ext uri="{FF2B5EF4-FFF2-40B4-BE49-F238E27FC236}">
                <a16:creationId xmlns:a16="http://schemas.microsoft.com/office/drawing/2014/main" id="{D4EA7FE2-A4E7-7B72-76EE-BEEC810D8F5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4279" y="5779436"/>
            <a:ext cx="842453" cy="842453"/>
          </a:xfrm>
          <a:prstGeom prst="rect">
            <a:avLst/>
          </a:prstGeom>
        </p:spPr>
      </p:pic>
      <p:pic>
        <p:nvPicPr>
          <p:cNvPr id="15" name="Graphic 14">
            <a:extLst>
              <a:ext uri="{FF2B5EF4-FFF2-40B4-BE49-F238E27FC236}">
                <a16:creationId xmlns:a16="http://schemas.microsoft.com/office/drawing/2014/main" id="{62AC4E88-1B17-16F6-80C7-BA410045737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3013" y="1644996"/>
            <a:ext cx="1208326" cy="1208326"/>
          </a:xfrm>
          <a:prstGeom prst="rect">
            <a:avLst/>
          </a:prstGeom>
        </p:spPr>
      </p:pic>
      <p:pic>
        <p:nvPicPr>
          <p:cNvPr id="2" name="Picture 1">
            <a:extLst>
              <a:ext uri="{FF2B5EF4-FFF2-40B4-BE49-F238E27FC236}">
                <a16:creationId xmlns:a16="http://schemas.microsoft.com/office/drawing/2014/main" id="{72002A2C-9227-FF3A-92D7-025414EEEC8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3" name="TextBox 2">
            <a:extLst>
              <a:ext uri="{FF2B5EF4-FFF2-40B4-BE49-F238E27FC236}">
                <a16:creationId xmlns:a16="http://schemas.microsoft.com/office/drawing/2014/main" id="{7D069F35-4288-9246-208C-2306D04D204C}"/>
              </a:ext>
            </a:extLst>
          </p:cNvPr>
          <p:cNvSpPr txBox="1"/>
          <p:nvPr/>
        </p:nvSpPr>
        <p:spPr>
          <a:xfrm>
            <a:off x="3461657" y="1861457"/>
            <a:ext cx="4637589"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latin typeface="Gotham book"/>
              </a:rPr>
              <a:t>Read the items in the answer bank.</a:t>
            </a:r>
          </a:p>
          <a:p>
            <a:pPr marL="285750" indent="-285750">
              <a:buFont typeface="Arial" panose="020B0604020202020204" pitchFamily="34" charset="0"/>
              <a:buChar char="•"/>
            </a:pPr>
            <a:r>
              <a:rPr lang="en-US" sz="3200" dirty="0">
                <a:solidFill>
                  <a:srgbClr val="0070C0"/>
                </a:solidFill>
                <a:latin typeface="Gotham book"/>
              </a:rPr>
              <a:t>Circle or highlight any and all items that are connected to the vocabulary terms and major themes in this unit.</a:t>
            </a:r>
          </a:p>
          <a:p>
            <a:pPr marL="285750" indent="-285750">
              <a:buFont typeface="Arial" panose="020B0604020202020204" pitchFamily="34" charset="0"/>
              <a:buChar char="•"/>
            </a:pPr>
            <a:r>
              <a:rPr lang="en-US" sz="3200" dirty="0">
                <a:solidFill>
                  <a:srgbClr val="7030A0"/>
                </a:solidFill>
                <a:latin typeface="Gotham book"/>
              </a:rPr>
              <a:t>Share your response with a partner.</a:t>
            </a:r>
          </a:p>
        </p:txBody>
      </p:sp>
      <p:pic>
        <p:nvPicPr>
          <p:cNvPr id="10" name="Graphic 9">
            <a:extLst>
              <a:ext uri="{FF2B5EF4-FFF2-40B4-BE49-F238E27FC236}">
                <a16:creationId xmlns:a16="http://schemas.microsoft.com/office/drawing/2014/main" id="{642B4F62-0640-4499-6F07-86E53ABBDEDC}"/>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41243" y="2101396"/>
            <a:ext cx="3460356" cy="3460356"/>
          </a:xfrm>
          <a:prstGeom prst="rect">
            <a:avLst/>
          </a:prstGeom>
        </p:spPr>
      </p:pic>
    </p:spTree>
    <p:extLst>
      <p:ext uri="{BB962C8B-B14F-4D97-AF65-F5344CB8AC3E}">
        <p14:creationId xmlns:p14="http://schemas.microsoft.com/office/powerpoint/2010/main" val="195078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1145-B364-C007-FCB1-534119DBF75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2B5E1D-6D5C-DF0A-DD12-CE9989677FE5}"/>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C4555707-196C-AF9C-6DFF-B19871DE272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F2939C1-B7A1-46A1-515C-0121792008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2585218-2CFF-2878-0CE4-5844E9B59A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610492B-E303-D7AB-2B71-8928D1D9B21F}"/>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2day 1</a:t>
            </a:r>
          </a:p>
        </p:txBody>
      </p:sp>
      <p:sp>
        <p:nvSpPr>
          <p:cNvPr id="11" name="TextBox 10">
            <a:extLst>
              <a:ext uri="{FF2B5EF4-FFF2-40B4-BE49-F238E27FC236}">
                <a16:creationId xmlns:a16="http://schemas.microsoft.com/office/drawing/2014/main" id="{9A858556-F363-A0D5-FF30-2038A06419AB}"/>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698387E-5DD0-0341-725F-D92C0B0B8779}"/>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D797C51-B37B-C187-4890-393E03BFAC7B}"/>
              </a:ext>
            </a:extLst>
          </p:cNvPr>
          <p:cNvSpPr/>
          <p:nvPr/>
        </p:nvSpPr>
        <p:spPr>
          <a:xfrm>
            <a:off x="4767943" y="1503485"/>
            <a:ext cx="6732350" cy="3177372"/>
          </a:xfrm>
          <a:prstGeom prst="wedgeRoundRectCallout">
            <a:avLst>
              <a:gd name="adj1" fmla="val -66933"/>
              <a:gd name="adj2" fmla="val 3451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One term that is related to this unit is ____________.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solidFill>
                  <a:srgbClr val="C00000"/>
                </a:solidFill>
                <a:effectLst/>
                <a:latin typeface="Gotham Book"/>
                <a:ea typeface="+mn-ea"/>
                <a:cs typeface="Times New Roman" panose="02020603050405020304" pitchFamily="18" charset="0"/>
              </a:rPr>
              <a:t>I chose this term because _______________.</a:t>
            </a:r>
            <a:endParaRPr kumimoji="0" lang="en-US" sz="7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498B54A4-9EEA-2777-AA86-9E1CA63DC7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385" y="2597074"/>
            <a:ext cx="1502228" cy="1502228"/>
          </a:xfrm>
          <a:prstGeom prst="rect">
            <a:avLst/>
          </a:prstGeom>
        </p:spPr>
      </p:pic>
    </p:spTree>
    <p:extLst>
      <p:ext uri="{BB962C8B-B14F-4D97-AF65-F5344CB8AC3E}">
        <p14:creationId xmlns:p14="http://schemas.microsoft.com/office/powerpoint/2010/main" val="280671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6394" y="2822949"/>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97857" y="3369295"/>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53793"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7857" y="1644996"/>
            <a:ext cx="1208326" cy="1208326"/>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3" name="TextBox 2">
            <a:extLst>
              <a:ext uri="{FF2B5EF4-FFF2-40B4-BE49-F238E27FC236}">
                <a16:creationId xmlns:a16="http://schemas.microsoft.com/office/drawing/2014/main" id="{0E5D1144-8718-BDA1-79ED-C4A366EC807C}"/>
              </a:ext>
            </a:extLst>
          </p:cNvPr>
          <p:cNvSpPr txBox="1"/>
          <p:nvPr/>
        </p:nvSpPr>
        <p:spPr>
          <a:xfrm>
            <a:off x="3461657" y="1861457"/>
            <a:ext cx="452845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Gotham book"/>
              </a:rPr>
              <a:t>Read the list of possible topics we could see in this unit.</a:t>
            </a:r>
          </a:p>
          <a:p>
            <a:pPr marL="285750" indent="-285750">
              <a:buFont typeface="Arial" panose="020B0604020202020204" pitchFamily="34" charset="0"/>
              <a:buChar char="•"/>
            </a:pPr>
            <a:r>
              <a:rPr lang="en-US" sz="2800" dirty="0">
                <a:solidFill>
                  <a:srgbClr val="0070C0"/>
                </a:solidFill>
                <a:latin typeface="Gotham book"/>
              </a:rPr>
              <a:t>Based on what we have learned so far, place a checkmark next to any item you think we are likely to see in this lesson.</a:t>
            </a:r>
          </a:p>
          <a:p>
            <a:pPr marL="285750" indent="-285750">
              <a:buFont typeface="Arial" panose="020B0604020202020204" pitchFamily="34" charset="0"/>
              <a:buChar char="•"/>
            </a:pPr>
            <a:r>
              <a:rPr lang="en-US" sz="2800" dirty="0">
                <a:solidFill>
                  <a:srgbClr val="7030A0"/>
                </a:solidFill>
                <a:latin typeface="Gotham book"/>
              </a:rPr>
              <a:t>Share your response with a partner.</a:t>
            </a:r>
          </a:p>
        </p:txBody>
      </p:sp>
      <p:pic>
        <p:nvPicPr>
          <p:cNvPr id="20" name="Graphic 19" descr="Lightbulb and gear with solid fill">
            <a:extLst>
              <a:ext uri="{FF2B5EF4-FFF2-40B4-BE49-F238E27FC236}">
                <a16:creationId xmlns:a16="http://schemas.microsoft.com/office/drawing/2014/main" id="{318CB33B-BFC8-DC31-5AB8-FDE998B714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45588" y="1937985"/>
            <a:ext cx="3499293" cy="3499293"/>
          </a:xfrm>
          <a:prstGeom prst="rect">
            <a:avLst/>
          </a:prstGeom>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4767943" y="1503485"/>
            <a:ext cx="6732350" cy="2747814"/>
          </a:xfrm>
          <a:prstGeom prst="wedgeRoundRectCallout">
            <a:avLst>
              <a:gd name="adj1" fmla="val -66933"/>
              <a:gd name="adj2" fmla="val 3451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In today’s vocabulary lesson, we will probably see vocabulary terms about __________ and ______________ </a:t>
            </a:r>
            <a:endParaRPr kumimoji="0" lang="en-US" sz="6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385" y="2597074"/>
            <a:ext cx="1502228" cy="1502228"/>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1935479" y="2130641"/>
            <a:ext cx="870884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srgbClr val="C00000"/>
                </a:solidFill>
                <a:latin typeface="Calibri" panose="020F0502020204030204"/>
              </a:rPr>
              <a:t>What key terms do we need to know in order to be successful in this unit? </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489857" y="1831085"/>
            <a:ext cx="11212286"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tabLst>
                <a:tab pos="457200" algn="l"/>
              </a:tabLst>
            </a:pPr>
            <a:r>
              <a:rPr lang="en-US" sz="4000" b="1" i="1" dirty="0">
                <a:solidFill>
                  <a:srgbClr val="C00000"/>
                </a:solidFill>
                <a:effectLst/>
                <a:latin typeface="Gotham Book"/>
                <a:ea typeface="Times New Roman" panose="02020603050405020304" pitchFamily="18" charset="0"/>
                <a:cs typeface="Times New Roman" panose="02020603050405020304" pitchFamily="18" charset="0"/>
              </a:rPr>
              <a:t> </a:t>
            </a:r>
            <a:r>
              <a:rPr lang="en-US" sz="4000" b="1" i="1" u="sng" dirty="0">
                <a:solidFill>
                  <a:srgbClr val="C00000"/>
                </a:solidFill>
                <a:effectLst/>
                <a:latin typeface="Gotham Book"/>
                <a:ea typeface="Times New Roman" panose="02020603050405020304" pitchFamily="18" charset="0"/>
                <a:cs typeface="Times New Roman" panose="02020603050405020304" pitchFamily="18" charset="0"/>
              </a:rPr>
              <a:t>We will</a:t>
            </a:r>
            <a:r>
              <a:rPr lang="en-US" sz="4000" dirty="0">
                <a:solidFill>
                  <a:srgbClr val="C00000"/>
                </a:solidFill>
                <a:effectLst/>
                <a:latin typeface="Gotham Book"/>
                <a:ea typeface="Times New Roman" panose="02020603050405020304" pitchFamily="18" charset="0"/>
                <a:cs typeface="Times New Roman" panose="02020603050405020304" pitchFamily="18" charset="0"/>
              </a:rPr>
              <a:t> identify, define, and exemplify the key terms of Unit 4: The Mexican National Era.</a:t>
            </a:r>
            <a:endParaRPr lang="en-US" sz="2000" dirty="0">
              <a:solidFill>
                <a:srgbClr val="C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Lst>
            </a:pP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n-US" sz="4000" b="1" i="1" u="sng" dirty="0">
                <a:solidFill>
                  <a:srgbClr val="7030A0"/>
                </a:solidFill>
                <a:effectLst/>
                <a:latin typeface="Gotham Book"/>
                <a:ea typeface="Times New Roman" panose="02020603050405020304" pitchFamily="18" charset="0"/>
                <a:cs typeface="Times New Roman" panose="02020603050405020304" pitchFamily="18" charset="0"/>
              </a:rPr>
              <a:t>I will </a:t>
            </a:r>
            <a:r>
              <a:rPr lang="en-US" sz="4000" dirty="0">
                <a:solidFill>
                  <a:srgbClr val="7030A0"/>
                </a:solidFill>
                <a:effectLst/>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4000"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400" y="105109"/>
            <a:ext cx="976941" cy="994812"/>
          </a:xfrm>
          <a:prstGeom prst="rect">
            <a:avLst/>
          </a:prstGeom>
        </p:spPr>
      </p:pic>
      <p:sp>
        <p:nvSpPr>
          <p:cNvPr id="8" name="Title 5"/>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Economy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C183D7F6-B498-43B3-948B-1728B52AA6E4}">
                <adec:decorative xmlns:adec="http://schemas.microsoft.com/office/drawing/2017/decorative" val="1"/>
              </a:ext>
            </a:extLst>
          </p:cNvPr>
          <p:cNvSpPr txBox="1"/>
          <p:nvPr/>
        </p:nvSpPr>
        <p:spPr>
          <a:xfrm>
            <a:off x="8312255" y="6452855"/>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89874DC3-E339-FD0A-2AD9-1BC5300D9A5C}"/>
              </a:ext>
            </a:extLst>
          </p:cNvPr>
          <p:cNvSpPr txBox="1"/>
          <p:nvPr/>
        </p:nvSpPr>
        <p:spPr>
          <a:xfrm>
            <a:off x="174080" y="1297598"/>
            <a:ext cx="6858091" cy="5309146"/>
          </a:xfrm>
          <a:prstGeom prst="rect">
            <a:avLst/>
          </a:prstGeom>
          <a:noFill/>
        </p:spPr>
        <p:txBody>
          <a:bodyPr wrap="square" rtlCol="0">
            <a:spAutoFit/>
          </a:bodyPr>
          <a:lstStyle/>
          <a:p>
            <a:r>
              <a:rPr lang="en-US" sz="2300" dirty="0">
                <a:solidFill>
                  <a:srgbClr val="0070C0"/>
                </a:solidFill>
                <a:latin typeface="Gotham book"/>
              </a:rPr>
              <a:t>When Mexico won its independence from Spain in 1821, there were many challenges facing the brand-new nation. One significant challenge was the </a:t>
            </a:r>
            <a:r>
              <a:rPr lang="en-US" sz="2300" b="1" dirty="0">
                <a:solidFill>
                  <a:srgbClr val="0070C0"/>
                </a:solidFill>
                <a:latin typeface="Gotham book"/>
              </a:rPr>
              <a:t>economy</a:t>
            </a:r>
            <a:r>
              <a:rPr lang="en-US" sz="2300" dirty="0">
                <a:solidFill>
                  <a:srgbClr val="0070C0"/>
                </a:solidFill>
                <a:latin typeface="Gotham book"/>
              </a:rPr>
              <a:t>.</a:t>
            </a:r>
          </a:p>
          <a:p>
            <a:endParaRPr lang="en-US" sz="1000" dirty="0">
              <a:latin typeface="Gotham book"/>
            </a:endParaRPr>
          </a:p>
          <a:p>
            <a:r>
              <a:rPr lang="en-US" sz="2300" dirty="0">
                <a:solidFill>
                  <a:srgbClr val="7030A0"/>
                </a:solidFill>
                <a:latin typeface="Gotham book"/>
              </a:rPr>
              <a:t>Fighting a war is expensive. Mexico had taken out loans to pay for the high cost of the war for independence. As a result, Mexico was in debt after the war and eager to improve its </a:t>
            </a:r>
            <a:r>
              <a:rPr lang="en-US" sz="2300" b="1" dirty="0">
                <a:solidFill>
                  <a:srgbClr val="7030A0"/>
                </a:solidFill>
                <a:latin typeface="Gotham book"/>
              </a:rPr>
              <a:t>economy</a:t>
            </a:r>
            <a:r>
              <a:rPr lang="en-US" sz="2300" dirty="0">
                <a:solidFill>
                  <a:srgbClr val="7030A0"/>
                </a:solidFill>
                <a:latin typeface="Gotham book"/>
              </a:rPr>
              <a:t> – or everything related to a how a country and its people make and spend money. </a:t>
            </a:r>
          </a:p>
          <a:p>
            <a:endParaRPr lang="en-US" sz="1000" dirty="0">
              <a:latin typeface="Gotham book"/>
            </a:endParaRPr>
          </a:p>
          <a:p>
            <a:r>
              <a:rPr lang="en-US" sz="2300" dirty="0">
                <a:solidFill>
                  <a:schemeClr val="accent6">
                    <a:lumMod val="75000"/>
                  </a:schemeClr>
                </a:solidFill>
                <a:latin typeface="Gotham book"/>
              </a:rPr>
              <a:t>The </a:t>
            </a:r>
            <a:r>
              <a:rPr lang="en-US" sz="2300" b="1" dirty="0">
                <a:solidFill>
                  <a:schemeClr val="accent6">
                    <a:lumMod val="75000"/>
                  </a:schemeClr>
                </a:solidFill>
                <a:latin typeface="Gotham book"/>
              </a:rPr>
              <a:t>economy</a:t>
            </a:r>
            <a:r>
              <a:rPr lang="en-US" sz="2300" dirty="0">
                <a:solidFill>
                  <a:schemeClr val="accent6">
                    <a:lumMod val="75000"/>
                  </a:schemeClr>
                </a:solidFill>
                <a:latin typeface="Gotham book"/>
              </a:rPr>
              <a:t> was also a significant challenge to the Mexican population of Texas, or Tejanos. The war had dramatically decreased the Tejano population in Texas. Tejanos were eager to find a way to grow the state’s population and increase </a:t>
            </a:r>
            <a:r>
              <a:rPr lang="en-US" sz="2300" b="1" dirty="0">
                <a:solidFill>
                  <a:schemeClr val="accent6">
                    <a:lumMod val="75000"/>
                  </a:schemeClr>
                </a:solidFill>
                <a:latin typeface="Gotham book"/>
              </a:rPr>
              <a:t>economic</a:t>
            </a:r>
            <a:r>
              <a:rPr lang="en-US" sz="2300" dirty="0">
                <a:solidFill>
                  <a:schemeClr val="accent6">
                    <a:lumMod val="75000"/>
                  </a:schemeClr>
                </a:solidFill>
                <a:latin typeface="Gotham book"/>
              </a:rPr>
              <a:t> activity and opportunity in their state.</a:t>
            </a:r>
          </a:p>
        </p:txBody>
      </p:sp>
      <p:pic>
        <p:nvPicPr>
          <p:cNvPr id="11" name="Picture 10" descr="An image of a hand putting a coin into a piggy bank">
            <a:extLst>
              <a:ext uri="{FF2B5EF4-FFF2-40B4-BE49-F238E27FC236}">
                <a16:creationId xmlns:a16="http://schemas.microsoft.com/office/drawing/2014/main" id="{C447EEE4-516C-506E-BBCD-B293B83D0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171" y="1214419"/>
            <a:ext cx="5856073" cy="5362457"/>
          </a:xfrm>
          <a:prstGeom prst="rect">
            <a:avLst/>
          </a:prstGeom>
        </p:spPr>
      </p:pic>
    </p:spTree>
    <p:extLst>
      <p:ext uri="{BB962C8B-B14F-4D97-AF65-F5344CB8AC3E}">
        <p14:creationId xmlns:p14="http://schemas.microsoft.com/office/powerpoint/2010/main" val="19940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9773B-D7E2-0A66-BED4-358044F2F31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43A8C-AD55-0A79-17B4-5A61C51C8939}"/>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4477E9F-5BC2-8BD1-50A3-D5BD62D3C3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DB369135-2FED-5D3F-0B73-C373E4CA1F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8DF66FDC-CC9C-27B4-188B-EB99A6957AB9}"/>
              </a:ext>
            </a:extLst>
          </p:cNvPr>
          <p:cNvSpPr txBox="1">
            <a:spLocks noGrp="1"/>
          </p:cNvSpPr>
          <p:nvPr>
            <p:ph type="title"/>
          </p:nvPr>
        </p:nvSpPr>
        <p:spPr>
          <a:xfrm>
            <a:off x="1404257" y="13062"/>
            <a:ext cx="8771708"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Immigration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B44F8D94-F198-D983-CCB3-E38DF6E29D2E}"/>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17DA8810-F65D-42A1-338F-A22431FF9991}"/>
              </a:ext>
            </a:extLst>
          </p:cNvPr>
          <p:cNvSpPr txBox="1"/>
          <p:nvPr/>
        </p:nvSpPr>
        <p:spPr>
          <a:xfrm>
            <a:off x="174079" y="1297598"/>
            <a:ext cx="8403864" cy="5424562"/>
          </a:xfrm>
          <a:prstGeom prst="rect">
            <a:avLst/>
          </a:prstGeom>
          <a:noFill/>
        </p:spPr>
        <p:txBody>
          <a:bodyPr wrap="square" rtlCol="0">
            <a:spAutoFit/>
          </a:bodyPr>
          <a:lstStyle/>
          <a:p>
            <a:r>
              <a:rPr lang="en-US" sz="2150" dirty="0">
                <a:solidFill>
                  <a:schemeClr val="accent6">
                    <a:lumMod val="75000"/>
                  </a:schemeClr>
                </a:solidFill>
                <a:latin typeface="Gotham book"/>
              </a:rPr>
              <a:t>In 1821, the Mexican population of Texas, or Tejanos, was very small. There were only about 4,000 Tejanos in Texas after Mexico gained its independence. That might sound like a lot, but to put it in perspective, that’s only about the size of two modern-day 5A Texas high schools…in the whole state! </a:t>
            </a:r>
          </a:p>
          <a:p>
            <a:endParaRPr lang="en-US" sz="1200" dirty="0">
              <a:latin typeface="Gotham book"/>
            </a:endParaRPr>
          </a:p>
          <a:p>
            <a:r>
              <a:rPr lang="en-US" sz="2150" dirty="0">
                <a:solidFill>
                  <a:srgbClr val="C00000"/>
                </a:solidFill>
                <a:latin typeface="Gotham book"/>
              </a:rPr>
              <a:t>To increase the population of Texas, the Tejano leadership supported a plan to encourage </a:t>
            </a:r>
            <a:r>
              <a:rPr lang="en-US" sz="2150" b="1" dirty="0">
                <a:solidFill>
                  <a:srgbClr val="C00000"/>
                </a:solidFill>
                <a:latin typeface="Gotham book"/>
              </a:rPr>
              <a:t>immigration</a:t>
            </a:r>
            <a:r>
              <a:rPr lang="en-US" sz="2150" dirty="0">
                <a:solidFill>
                  <a:srgbClr val="C00000"/>
                </a:solidFill>
                <a:latin typeface="Gotham book"/>
              </a:rPr>
              <a:t> from the United States into Texas. </a:t>
            </a:r>
            <a:r>
              <a:rPr lang="en-US" sz="2150" b="1" dirty="0">
                <a:solidFill>
                  <a:srgbClr val="C00000"/>
                </a:solidFill>
                <a:latin typeface="Gotham book"/>
              </a:rPr>
              <a:t>Immigration</a:t>
            </a:r>
            <a:r>
              <a:rPr lang="en-US" sz="2150" dirty="0">
                <a:solidFill>
                  <a:srgbClr val="C00000"/>
                </a:solidFill>
                <a:latin typeface="Gotham book"/>
              </a:rPr>
              <a:t> is the act of permanently moving from one country to another. Many Tejanos believed that inviting Anglo-American </a:t>
            </a:r>
            <a:r>
              <a:rPr lang="en-US" sz="2150" b="1" dirty="0">
                <a:solidFill>
                  <a:srgbClr val="C00000"/>
                </a:solidFill>
                <a:latin typeface="Gotham book"/>
              </a:rPr>
              <a:t>immigrants</a:t>
            </a:r>
            <a:r>
              <a:rPr lang="en-US" sz="2150" dirty="0">
                <a:solidFill>
                  <a:srgbClr val="C00000"/>
                </a:solidFill>
                <a:latin typeface="Gotham book"/>
              </a:rPr>
              <a:t> to Texas could help grow the population and improve the economy. </a:t>
            </a:r>
          </a:p>
          <a:p>
            <a:endParaRPr lang="en-US" sz="1200" dirty="0">
              <a:latin typeface="Gotham book"/>
            </a:endParaRPr>
          </a:p>
          <a:p>
            <a:r>
              <a:rPr lang="en-US" sz="2150" dirty="0">
                <a:solidFill>
                  <a:srgbClr val="002060"/>
                </a:solidFill>
                <a:latin typeface="Gotham book"/>
              </a:rPr>
              <a:t> An Anglo-American man named Moses Austin proposed </a:t>
            </a:r>
            <a:r>
              <a:rPr lang="en-US" sz="2150" b="1" dirty="0">
                <a:solidFill>
                  <a:srgbClr val="002060"/>
                </a:solidFill>
                <a:latin typeface="Gotham book"/>
              </a:rPr>
              <a:t>immigrating</a:t>
            </a:r>
            <a:r>
              <a:rPr lang="en-US" sz="2150" dirty="0">
                <a:solidFill>
                  <a:srgbClr val="002060"/>
                </a:solidFill>
                <a:latin typeface="Gotham book"/>
              </a:rPr>
              <a:t> to Texas and bringing other Anglo-American </a:t>
            </a:r>
            <a:r>
              <a:rPr lang="en-US" sz="2150" b="1" dirty="0">
                <a:solidFill>
                  <a:srgbClr val="002060"/>
                </a:solidFill>
                <a:latin typeface="Gotham book"/>
              </a:rPr>
              <a:t>immigrants</a:t>
            </a:r>
            <a:r>
              <a:rPr lang="en-US" sz="2150" dirty="0">
                <a:solidFill>
                  <a:srgbClr val="002060"/>
                </a:solidFill>
                <a:latin typeface="Gotham book"/>
              </a:rPr>
              <a:t> from the United States to settle in the region. The Tejanos, eager for more people to live and work in their state, saw Austin’s proposal for Anglo-American </a:t>
            </a:r>
            <a:r>
              <a:rPr lang="en-US" sz="2150" b="1" dirty="0">
                <a:solidFill>
                  <a:srgbClr val="002060"/>
                </a:solidFill>
                <a:latin typeface="Gotham book"/>
              </a:rPr>
              <a:t>immigration</a:t>
            </a:r>
            <a:r>
              <a:rPr lang="en-US" sz="2150" dirty="0">
                <a:solidFill>
                  <a:srgbClr val="002060"/>
                </a:solidFill>
                <a:latin typeface="Gotham book"/>
              </a:rPr>
              <a:t> as having great potential for success!</a:t>
            </a:r>
          </a:p>
        </p:txBody>
      </p:sp>
      <p:pic>
        <p:nvPicPr>
          <p:cNvPr id="1026" name="Picture 2" descr="A portrait of Moses Austin">
            <a:extLst>
              <a:ext uri="{FF2B5EF4-FFF2-40B4-BE49-F238E27FC236}">
                <a16:creationId xmlns:a16="http://schemas.microsoft.com/office/drawing/2014/main" id="{3A772A1D-2626-967E-E558-C74F187D05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323" r="3538"/>
          <a:stretch/>
        </p:blipFill>
        <p:spPr bwMode="auto">
          <a:xfrm>
            <a:off x="8735118" y="1297598"/>
            <a:ext cx="3261223" cy="4050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7484A0-789A-2437-A4FA-8D42E7B56B4C}"/>
              </a:ext>
            </a:extLst>
          </p:cNvPr>
          <p:cNvSpPr txBox="1"/>
          <p:nvPr/>
        </p:nvSpPr>
        <p:spPr>
          <a:xfrm>
            <a:off x="8735117" y="5415118"/>
            <a:ext cx="3369863" cy="1015663"/>
          </a:xfrm>
          <a:prstGeom prst="rect">
            <a:avLst/>
          </a:prstGeom>
          <a:noFill/>
        </p:spPr>
        <p:txBody>
          <a:bodyPr wrap="square" rtlCol="0">
            <a:spAutoFit/>
          </a:bodyPr>
          <a:lstStyle/>
          <a:p>
            <a:pPr algn="ctr"/>
            <a:r>
              <a:rPr lang="en-US" sz="2000" i="1" dirty="0">
                <a:latin typeface="Gotham book"/>
              </a:rPr>
              <a:t>Moses Austin</a:t>
            </a:r>
          </a:p>
          <a:p>
            <a:pPr algn="ctr"/>
            <a:r>
              <a:rPr lang="en-US" sz="2000" i="1" dirty="0">
                <a:latin typeface="Gotham book"/>
              </a:rPr>
              <a:t>The Museum of Fine Arts, Houston</a:t>
            </a:r>
          </a:p>
        </p:txBody>
      </p:sp>
    </p:spTree>
    <p:extLst>
      <p:ext uri="{BB962C8B-B14F-4D97-AF65-F5344CB8AC3E}">
        <p14:creationId xmlns:p14="http://schemas.microsoft.com/office/powerpoint/2010/main" val="383086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3FC51-F3AF-652F-F967-A44716ECD62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865C1E-3B31-EFC5-E3C8-380F6A1A9667}"/>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28F9F07A-2AE7-E9C6-F3D6-75C188012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B33722B0-EC27-5377-D5CB-BCC0B71D6D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48C6B844-CAD1-BBBB-C6CD-84AE094B4B44}"/>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Empresario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50FF7D31-FFA5-9CD7-7A39-DBE88B8E6472}"/>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EC5265BB-C230-7C4C-E206-67B289640C36}"/>
              </a:ext>
            </a:extLst>
          </p:cNvPr>
          <p:cNvSpPr txBox="1"/>
          <p:nvPr/>
        </p:nvSpPr>
        <p:spPr>
          <a:xfrm>
            <a:off x="119649" y="1221396"/>
            <a:ext cx="7630980" cy="5578450"/>
          </a:xfrm>
          <a:prstGeom prst="rect">
            <a:avLst/>
          </a:prstGeom>
          <a:noFill/>
        </p:spPr>
        <p:txBody>
          <a:bodyPr wrap="square" rtlCol="0">
            <a:spAutoFit/>
          </a:bodyPr>
          <a:lstStyle/>
          <a:p>
            <a:r>
              <a:rPr lang="en-US" sz="2100" dirty="0">
                <a:solidFill>
                  <a:schemeClr val="accent6">
                    <a:lumMod val="75000"/>
                  </a:schemeClr>
                </a:solidFill>
                <a:latin typeface="Gotham book"/>
              </a:rPr>
              <a:t>The primary way Mexico hoped to grow the population of Texas and improve its economy was by inviting </a:t>
            </a:r>
            <a:r>
              <a:rPr lang="en-US" sz="2100" b="1" dirty="0">
                <a:solidFill>
                  <a:schemeClr val="accent6">
                    <a:lumMod val="75000"/>
                  </a:schemeClr>
                </a:solidFill>
                <a:latin typeface="Gotham book"/>
              </a:rPr>
              <a:t>empresarios</a:t>
            </a:r>
            <a:r>
              <a:rPr lang="en-US" sz="2100" dirty="0">
                <a:solidFill>
                  <a:schemeClr val="accent6">
                    <a:lumMod val="75000"/>
                  </a:schemeClr>
                </a:solidFill>
                <a:latin typeface="Gotham book"/>
              </a:rPr>
              <a:t> to Texas. An </a:t>
            </a:r>
            <a:r>
              <a:rPr lang="en-US" sz="2100" b="1" dirty="0">
                <a:solidFill>
                  <a:schemeClr val="accent6">
                    <a:lumMod val="75000"/>
                  </a:schemeClr>
                </a:solidFill>
                <a:latin typeface="Gotham book"/>
              </a:rPr>
              <a:t>Empresario</a:t>
            </a:r>
            <a:r>
              <a:rPr lang="en-US" sz="2100" dirty="0">
                <a:solidFill>
                  <a:schemeClr val="accent6">
                    <a:lumMod val="75000"/>
                  </a:schemeClr>
                </a:solidFill>
                <a:latin typeface="Gotham book"/>
              </a:rPr>
              <a:t> was a land agent - or someone who received a contract with the Mexican government to settle a certain number of people in Texas. Most of the </a:t>
            </a:r>
            <a:r>
              <a:rPr lang="en-US" sz="2100" b="1" dirty="0">
                <a:solidFill>
                  <a:schemeClr val="accent6">
                    <a:lumMod val="75000"/>
                  </a:schemeClr>
                </a:solidFill>
                <a:latin typeface="Gotham book"/>
              </a:rPr>
              <a:t>empresarios</a:t>
            </a:r>
            <a:r>
              <a:rPr lang="en-US" sz="2100" dirty="0">
                <a:solidFill>
                  <a:schemeClr val="accent6">
                    <a:lumMod val="75000"/>
                  </a:schemeClr>
                </a:solidFill>
                <a:latin typeface="Gotham book"/>
              </a:rPr>
              <a:t> who settled in Texas were from the United States, though there were some Mexican empresarios.</a:t>
            </a:r>
          </a:p>
          <a:p>
            <a:endParaRPr lang="en-US" sz="1000" dirty="0">
              <a:solidFill>
                <a:schemeClr val="accent6">
                  <a:lumMod val="75000"/>
                </a:schemeClr>
              </a:solidFill>
              <a:latin typeface="Gotham book"/>
            </a:endParaRPr>
          </a:p>
          <a:p>
            <a:r>
              <a:rPr lang="en-US" sz="2100" b="1" dirty="0">
                <a:solidFill>
                  <a:srgbClr val="7030A0"/>
                </a:solidFill>
                <a:latin typeface="Gotham book"/>
              </a:rPr>
              <a:t>Empresarios</a:t>
            </a:r>
            <a:r>
              <a:rPr lang="en-US" sz="2100" dirty="0">
                <a:solidFill>
                  <a:srgbClr val="7030A0"/>
                </a:solidFill>
                <a:latin typeface="Gotham book"/>
              </a:rPr>
              <a:t> like Stephen F. Austin placed advertisements in American newspapers, offering thousands of acres of Texas land for incredibly low prices. In return for the cheap land, settlers agreed to develop the land, typically through plantation agriculture growing cash crops like cotton. The more people the settlers brought with them, the more land they received.</a:t>
            </a:r>
          </a:p>
          <a:p>
            <a:endParaRPr lang="en-US" sz="1050" dirty="0">
              <a:solidFill>
                <a:schemeClr val="accent6">
                  <a:lumMod val="75000"/>
                </a:schemeClr>
              </a:solidFill>
              <a:latin typeface="Gotham book"/>
            </a:endParaRPr>
          </a:p>
          <a:p>
            <a:r>
              <a:rPr lang="en-US" sz="2100" dirty="0">
                <a:solidFill>
                  <a:srgbClr val="C00000"/>
                </a:solidFill>
                <a:latin typeface="Gotham book"/>
              </a:rPr>
              <a:t>Stephen F. Austin was the most successful </a:t>
            </a:r>
            <a:r>
              <a:rPr lang="en-US" sz="2100" b="1" dirty="0">
                <a:solidFill>
                  <a:srgbClr val="C00000"/>
                </a:solidFill>
                <a:latin typeface="Gotham book"/>
              </a:rPr>
              <a:t>empresario</a:t>
            </a:r>
            <a:r>
              <a:rPr lang="en-US" sz="2100" dirty="0">
                <a:solidFill>
                  <a:srgbClr val="C00000"/>
                </a:solidFill>
                <a:latin typeface="Gotham book"/>
              </a:rPr>
              <a:t>, settling thousands of people in Texas during the 1820s and 1830s. This dramatically grew the Texas population and greatly improved its economy throughout the Mexican National Era. </a:t>
            </a:r>
          </a:p>
        </p:txBody>
      </p:sp>
      <p:sp>
        <p:nvSpPr>
          <p:cNvPr id="3" name="TextBox 2">
            <a:extLst>
              <a:ext uri="{FF2B5EF4-FFF2-40B4-BE49-F238E27FC236}">
                <a16:creationId xmlns:a16="http://schemas.microsoft.com/office/drawing/2014/main" id="{0E9C62ED-ABDE-77DB-6A74-20A94D61099E}"/>
              </a:ext>
            </a:extLst>
          </p:cNvPr>
          <p:cNvSpPr txBox="1"/>
          <p:nvPr/>
        </p:nvSpPr>
        <p:spPr>
          <a:xfrm>
            <a:off x="7277514" y="5199657"/>
            <a:ext cx="4992460" cy="707886"/>
          </a:xfrm>
          <a:prstGeom prst="rect">
            <a:avLst/>
          </a:prstGeom>
          <a:noFill/>
        </p:spPr>
        <p:txBody>
          <a:bodyPr wrap="square" rtlCol="0">
            <a:spAutoFit/>
          </a:bodyPr>
          <a:lstStyle/>
          <a:p>
            <a:pPr algn="ctr"/>
            <a:r>
              <a:rPr lang="en-US" sz="2000" i="1" dirty="0">
                <a:latin typeface="Gotham book"/>
              </a:rPr>
              <a:t>Empresario Stephen F. Austin</a:t>
            </a:r>
          </a:p>
          <a:p>
            <a:pPr algn="ctr"/>
            <a:r>
              <a:rPr lang="en-US" sz="2000" i="1" dirty="0">
                <a:latin typeface="Gotham book"/>
              </a:rPr>
              <a:t>The Portal to Texas History</a:t>
            </a:r>
          </a:p>
        </p:txBody>
      </p:sp>
      <p:pic>
        <p:nvPicPr>
          <p:cNvPr id="11" name="Picture 10" descr="An engraving of Stephen F. Austin">
            <a:extLst>
              <a:ext uri="{FF2B5EF4-FFF2-40B4-BE49-F238E27FC236}">
                <a16:creationId xmlns:a16="http://schemas.microsoft.com/office/drawing/2014/main" id="{D4650B15-73CC-4B96-C949-28D011E69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264" y="-149227"/>
            <a:ext cx="4695489" cy="526730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73554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A8A4-6F7A-E4C7-A79D-9C008420C89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CB164F4-5C1D-1308-E733-A44F897FE841}"/>
              </a:ext>
              <a:ext uri="{C183D7F6-B498-43B3-948B-1728B52AA6E4}">
                <adec:decorative xmlns:adec="http://schemas.microsoft.com/office/drawing/2017/decorative" val="1"/>
              </a:ext>
            </a:extLst>
          </p:cNvPr>
          <p:cNvSpPr/>
          <p:nvPr/>
        </p:nvSpPr>
        <p:spPr>
          <a:xfrm rot="5400000">
            <a:off x="5514882" y="-5539799"/>
            <a:ext cx="122555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081BAD42-D617-F224-2847-6841BB73F3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0" y="-149227"/>
            <a:ext cx="1503485" cy="1503485"/>
          </a:xfrm>
          <a:prstGeom prst="rect">
            <a:avLst/>
          </a:prstGeom>
        </p:spPr>
      </p:pic>
      <p:pic>
        <p:nvPicPr>
          <p:cNvPr id="10" name="Content Placeholder 3">
            <a:extLst>
              <a:ext uri="{FF2B5EF4-FFF2-40B4-BE49-F238E27FC236}">
                <a16:creationId xmlns:a16="http://schemas.microsoft.com/office/drawing/2014/main" id="{537B0294-D374-D78A-36F6-AD1F472BF6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19400" y="105109"/>
            <a:ext cx="976941" cy="994812"/>
          </a:xfrm>
          <a:prstGeom prst="rect">
            <a:avLst/>
          </a:prstGeom>
        </p:spPr>
      </p:pic>
      <p:sp>
        <p:nvSpPr>
          <p:cNvPr id="8" name="Title 5">
            <a:extLst>
              <a:ext uri="{FF2B5EF4-FFF2-40B4-BE49-F238E27FC236}">
                <a16:creationId xmlns:a16="http://schemas.microsoft.com/office/drawing/2014/main" id="{0977440B-F82B-F6D7-27F0-D000232C2A68}"/>
              </a:ext>
            </a:extLst>
          </p:cNvPr>
          <p:cNvSpPr txBox="1">
            <a:spLocks noGrp="1"/>
          </p:cNvSpPr>
          <p:nvPr>
            <p:ph type="title"/>
          </p:nvPr>
        </p:nvSpPr>
        <p:spPr>
          <a:xfrm>
            <a:off x="1935479" y="13062"/>
            <a:ext cx="8240486" cy="1119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a:solidFill>
                  <a:schemeClr val="bg1"/>
                </a:solidFill>
                <a:latin typeface="Gotham Medium"/>
              </a:rPr>
              <a:t>Cash Crop </a:t>
            </a:r>
            <a:r>
              <a:rPr lang="en-US" sz="4800" i="1" dirty="0">
                <a:solidFill>
                  <a:schemeClr val="bg1"/>
                </a:solidFill>
                <a:latin typeface="Gotham Medium"/>
              </a:rPr>
              <a:t>(n)</a:t>
            </a:r>
            <a:endParaRPr lang="en-US" sz="7200" i="1" dirty="0">
              <a:solidFill>
                <a:schemeClr val="bg1"/>
              </a:solidFill>
              <a:latin typeface="Gotham Medium"/>
            </a:endParaRPr>
          </a:p>
        </p:txBody>
      </p:sp>
      <p:sp>
        <p:nvSpPr>
          <p:cNvPr id="9" name="TextBox 8">
            <a:extLst>
              <a:ext uri="{FF2B5EF4-FFF2-40B4-BE49-F238E27FC236}">
                <a16:creationId xmlns:a16="http://schemas.microsoft.com/office/drawing/2014/main" id="{65F620B2-E2D4-8CD0-B2EE-EEA9EBFAC39B}"/>
              </a:ext>
              <a:ext uri="{C183D7F6-B498-43B3-948B-1728B52AA6E4}">
                <adec:decorative xmlns:adec="http://schemas.microsoft.com/office/drawing/2017/decorative" val="1"/>
              </a:ext>
            </a:extLst>
          </p:cNvPr>
          <p:cNvSpPr txBox="1"/>
          <p:nvPr/>
        </p:nvSpPr>
        <p:spPr>
          <a:xfrm>
            <a:off x="8396136" y="649316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5A943E48-69A5-EE73-D78D-79999F89AED0}"/>
              </a:ext>
            </a:extLst>
          </p:cNvPr>
          <p:cNvSpPr txBox="1"/>
          <p:nvPr/>
        </p:nvSpPr>
        <p:spPr>
          <a:xfrm>
            <a:off x="119651" y="1221396"/>
            <a:ext cx="7171602" cy="5509200"/>
          </a:xfrm>
          <a:prstGeom prst="rect">
            <a:avLst/>
          </a:prstGeom>
          <a:noFill/>
        </p:spPr>
        <p:txBody>
          <a:bodyPr wrap="square" rtlCol="0">
            <a:spAutoFit/>
          </a:bodyPr>
          <a:lstStyle/>
          <a:p>
            <a:r>
              <a:rPr lang="en-US" sz="2200" dirty="0">
                <a:solidFill>
                  <a:srgbClr val="7030A0"/>
                </a:solidFill>
                <a:latin typeface="Gotham book"/>
              </a:rPr>
              <a:t>Many of the Anglo-American settlers who wanted to immigrate to Texas were interested in establishing large farms called plantations. Land in east Texas was fertile and would be excellent for plantation agriculture.</a:t>
            </a:r>
          </a:p>
          <a:p>
            <a:endParaRPr lang="en-US" sz="1100" dirty="0">
              <a:solidFill>
                <a:schemeClr val="accent6">
                  <a:lumMod val="75000"/>
                </a:schemeClr>
              </a:solidFill>
              <a:latin typeface="Gotham book"/>
            </a:endParaRPr>
          </a:p>
          <a:p>
            <a:r>
              <a:rPr lang="en-US" sz="2200" dirty="0">
                <a:solidFill>
                  <a:srgbClr val="0070C0"/>
                </a:solidFill>
                <a:latin typeface="Gotham book"/>
              </a:rPr>
              <a:t>When Moses Austin proposed bringing other Anglo-American settlers to Texas, many plantations in the American south were experiencing enormous success growing </a:t>
            </a:r>
            <a:r>
              <a:rPr lang="en-US" sz="2200" b="1" dirty="0">
                <a:solidFill>
                  <a:srgbClr val="0070C0"/>
                </a:solidFill>
                <a:latin typeface="Gotham book"/>
              </a:rPr>
              <a:t>cash crops</a:t>
            </a:r>
            <a:r>
              <a:rPr lang="en-US" sz="2200" dirty="0">
                <a:solidFill>
                  <a:srgbClr val="0070C0"/>
                </a:solidFill>
                <a:latin typeface="Gotham book"/>
              </a:rPr>
              <a:t>. A </a:t>
            </a:r>
            <a:r>
              <a:rPr lang="en-US" sz="2200" b="1" dirty="0">
                <a:solidFill>
                  <a:srgbClr val="0070C0"/>
                </a:solidFill>
                <a:latin typeface="Gotham book"/>
              </a:rPr>
              <a:t>cash crop </a:t>
            </a:r>
            <a:r>
              <a:rPr lang="en-US" sz="2200" dirty="0">
                <a:solidFill>
                  <a:srgbClr val="0070C0"/>
                </a:solidFill>
                <a:latin typeface="Gotham book"/>
              </a:rPr>
              <a:t>is a highly profitable plant that is grown on plantations. These cash crops were often grown through the work of enslaved laborers. One of the most profitable </a:t>
            </a:r>
            <a:r>
              <a:rPr lang="en-US" sz="2200" b="1" dirty="0">
                <a:solidFill>
                  <a:srgbClr val="0070C0"/>
                </a:solidFill>
                <a:latin typeface="Gotham book"/>
              </a:rPr>
              <a:t>cash crops </a:t>
            </a:r>
            <a:r>
              <a:rPr lang="en-US" sz="2200" dirty="0">
                <a:solidFill>
                  <a:srgbClr val="0070C0"/>
                </a:solidFill>
                <a:latin typeface="Gotham book"/>
              </a:rPr>
              <a:t>at the time was cotton.</a:t>
            </a:r>
          </a:p>
          <a:p>
            <a:endParaRPr lang="en-US" sz="1100" dirty="0">
              <a:solidFill>
                <a:schemeClr val="accent6">
                  <a:lumMod val="75000"/>
                </a:schemeClr>
              </a:solidFill>
              <a:latin typeface="Gotham book"/>
            </a:endParaRPr>
          </a:p>
          <a:p>
            <a:r>
              <a:rPr lang="en-US" sz="2200" dirty="0">
                <a:solidFill>
                  <a:schemeClr val="accent6">
                    <a:lumMod val="75000"/>
                  </a:schemeClr>
                </a:solidFill>
                <a:latin typeface="Gotham book"/>
              </a:rPr>
              <a:t>Many Anglo-Americans who wanted to immigrate to Texas were hoping to take part in plantation agriculture growing </a:t>
            </a:r>
            <a:r>
              <a:rPr lang="en-US" sz="2200" b="1" dirty="0">
                <a:solidFill>
                  <a:schemeClr val="accent6">
                    <a:lumMod val="75000"/>
                  </a:schemeClr>
                </a:solidFill>
                <a:latin typeface="Gotham book"/>
              </a:rPr>
              <a:t>cotton</a:t>
            </a:r>
            <a:r>
              <a:rPr lang="en-US" sz="2200" dirty="0">
                <a:solidFill>
                  <a:schemeClr val="accent6">
                    <a:lumMod val="75000"/>
                  </a:schemeClr>
                </a:solidFill>
                <a:latin typeface="Gotham book"/>
              </a:rPr>
              <a:t> – the cash crop that was making so many plantation owners in the United States incredibly wealthy. </a:t>
            </a:r>
            <a:endParaRPr lang="en-US" sz="2200" dirty="0">
              <a:solidFill>
                <a:srgbClr val="002060"/>
              </a:solidFill>
              <a:latin typeface="Gotham book"/>
            </a:endParaRPr>
          </a:p>
        </p:txBody>
      </p:sp>
      <p:pic>
        <p:nvPicPr>
          <p:cNvPr id="1026" name="Picture 2" descr="A contemporary photograph of a cotton field in Texas">
            <a:extLst>
              <a:ext uri="{FF2B5EF4-FFF2-40B4-BE49-F238E27FC236}">
                <a16:creationId xmlns:a16="http://schemas.microsoft.com/office/drawing/2014/main" id="{1639E56F-5FD6-7E0B-886C-5B4CADE1C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569" y="1461407"/>
            <a:ext cx="4786085" cy="35895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9AA502-6194-3EB8-B729-6B41D15AC370}"/>
              </a:ext>
            </a:extLst>
          </p:cNvPr>
          <p:cNvSpPr txBox="1"/>
          <p:nvPr/>
        </p:nvSpPr>
        <p:spPr>
          <a:xfrm>
            <a:off x="7291253" y="5148943"/>
            <a:ext cx="4716209" cy="707886"/>
          </a:xfrm>
          <a:prstGeom prst="rect">
            <a:avLst/>
          </a:prstGeom>
          <a:noFill/>
        </p:spPr>
        <p:txBody>
          <a:bodyPr wrap="square" rtlCol="0">
            <a:spAutoFit/>
          </a:bodyPr>
          <a:lstStyle/>
          <a:p>
            <a:pPr algn="ctr"/>
            <a:r>
              <a:rPr lang="en-US" sz="2000" i="1" dirty="0">
                <a:latin typeface="Gotham book"/>
              </a:rPr>
              <a:t>Texas cotton field</a:t>
            </a:r>
          </a:p>
          <a:p>
            <a:pPr algn="ctr"/>
            <a:r>
              <a:rPr lang="en-US" sz="2000" i="1" dirty="0">
                <a:latin typeface="Gotham book"/>
              </a:rPr>
              <a:t>The Portal to Texas History</a:t>
            </a:r>
          </a:p>
        </p:txBody>
      </p:sp>
    </p:spTree>
    <p:extLst>
      <p:ext uri="{BB962C8B-B14F-4D97-AF65-F5344CB8AC3E}">
        <p14:creationId xmlns:p14="http://schemas.microsoft.com/office/powerpoint/2010/main" val="22661094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554</TotalTime>
  <Words>2005</Words>
  <Application>Microsoft Office PowerPoint</Application>
  <PresentationFormat>Widescreen</PresentationFormat>
  <Paragraphs>102</Paragraphs>
  <Slides>15</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Aptos Display</vt:lpstr>
      <vt:lpstr>Arial</vt:lpstr>
      <vt:lpstr>Calibri</vt:lpstr>
      <vt:lpstr>Calibri Light</vt:lpstr>
      <vt:lpstr>Gotham book</vt:lpstr>
      <vt:lpstr>Gotham book</vt:lpstr>
      <vt:lpstr>Gotham Medium</vt:lpstr>
      <vt:lpstr>Josefin Sans</vt:lpstr>
      <vt:lpstr>Times New Roman</vt:lpstr>
      <vt:lpstr>1_Office Theme</vt:lpstr>
      <vt:lpstr>Office Theme</vt:lpstr>
      <vt:lpstr>Unit 4:  The Mexican National Era</vt:lpstr>
      <vt:lpstr>Warm-up Follow the directions below to complete your warm-up </vt:lpstr>
      <vt:lpstr>Share with the class: day 1</vt:lpstr>
      <vt:lpstr>Essential Question</vt:lpstr>
      <vt:lpstr>In Today’s Lesson</vt:lpstr>
      <vt:lpstr>Economy (n)</vt:lpstr>
      <vt:lpstr>Immigration (n)</vt:lpstr>
      <vt:lpstr>Empresario (n)</vt:lpstr>
      <vt:lpstr>Cash Crop (n)</vt:lpstr>
      <vt:lpstr>Constitution (n)</vt:lpstr>
      <vt:lpstr>Federalism (n)</vt:lpstr>
      <vt:lpstr>Republic (n)</vt:lpstr>
      <vt:lpstr>Congress (n)</vt:lpstr>
      <vt:lpstr>Exit Ticket Follow the directions below to complete your Exit ticket </vt:lpstr>
      <vt:lpstr>Share with the class: 2day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14</cp:revision>
  <dcterms:created xsi:type="dcterms:W3CDTF">2024-12-03T21:27:45Z</dcterms:created>
  <dcterms:modified xsi:type="dcterms:W3CDTF">2025-02-19T21:12:12Z</dcterms:modified>
</cp:coreProperties>
</file>