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1"/>
  </p:notesMasterIdLst>
  <p:sldIdLst>
    <p:sldId id="257" r:id="rId6"/>
    <p:sldId id="331" r:id="rId7"/>
    <p:sldId id="337" r:id="rId8"/>
    <p:sldId id="329" r:id="rId9"/>
    <p:sldId id="330" r:id="rId10"/>
    <p:sldId id="303" r:id="rId11"/>
    <p:sldId id="338" r:id="rId12"/>
    <p:sldId id="341" r:id="rId13"/>
    <p:sldId id="345" r:id="rId14"/>
    <p:sldId id="339" r:id="rId15"/>
    <p:sldId id="340" r:id="rId16"/>
    <p:sldId id="342" r:id="rId17"/>
    <p:sldId id="346" r:id="rId18"/>
    <p:sldId id="343" r:id="rId19"/>
    <p:sldId id="34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3B4EE8-40BD-4574-9CA0-868CA895F41F}" v="64" dt="2025-12-10T01:13:27.6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8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kinson, Ulises" userId="aece8d85-eb83-4e23-bf28-c30077cba893" providerId="ADAL" clId="{884F47B1-B553-4192-9126-1C112833296C}"/>
    <pc:docChg chg="custSel modSld">
      <pc:chgData name="Wilkinson, Ulises" userId="aece8d85-eb83-4e23-bf28-c30077cba893" providerId="ADAL" clId="{884F47B1-B553-4192-9126-1C112833296C}" dt="2025-12-10T01:13:24.443" v="94" actId="27636"/>
      <pc:docMkLst>
        <pc:docMk/>
      </pc:docMkLst>
      <pc:sldChg chg="modSp mod">
        <pc:chgData name="Wilkinson, Ulises" userId="aece8d85-eb83-4e23-bf28-c30077cba893" providerId="ADAL" clId="{884F47B1-B553-4192-9126-1C112833296C}" dt="2025-12-10T00:45:35.853" v="0" actId="27636"/>
        <pc:sldMkLst>
          <pc:docMk/>
          <pc:sldMk cId="3688110141" sldId="257"/>
        </pc:sldMkLst>
        <pc:spChg chg="mod">
          <ac:chgData name="Wilkinson, Ulises" userId="aece8d85-eb83-4e23-bf28-c30077cba893" providerId="ADAL" clId="{884F47B1-B553-4192-9126-1C112833296C}" dt="2025-12-10T00:45:35.853" v="0" actId="27636"/>
          <ac:spMkLst>
            <pc:docMk/>
            <pc:sldMk cId="3688110141" sldId="257"/>
            <ac:spMk id="2" creationId="{67C0AF97-B1C7-ACDC-AA84-18DD3E14F324}"/>
          </ac:spMkLst>
        </pc:spChg>
      </pc:sldChg>
      <pc:sldChg chg="modSp mod">
        <pc:chgData name="Wilkinson, Ulises" userId="aece8d85-eb83-4e23-bf28-c30077cba893" providerId="ADAL" clId="{884F47B1-B553-4192-9126-1C112833296C}" dt="2025-12-10T00:58:20.922" v="26" actId="255"/>
        <pc:sldMkLst>
          <pc:docMk/>
          <pc:sldMk cId="1994055012" sldId="303"/>
        </pc:sldMkLst>
        <pc:spChg chg="mod">
          <ac:chgData name="Wilkinson, Ulises" userId="aece8d85-eb83-4e23-bf28-c30077cba893" providerId="ADAL" clId="{884F47B1-B553-4192-9126-1C112833296C}" dt="2025-12-10T00:58:20.922" v="26" actId="255"/>
          <ac:spMkLst>
            <pc:docMk/>
            <pc:sldMk cId="1994055012" sldId="303"/>
            <ac:spMk id="2" creationId="{89874DC3-E339-FD0A-2AD9-1BC5300D9A5C}"/>
          </ac:spMkLst>
        </pc:spChg>
      </pc:sldChg>
      <pc:sldChg chg="modSp mod">
        <pc:chgData name="Wilkinson, Ulises" userId="aece8d85-eb83-4e23-bf28-c30077cba893" providerId="ADAL" clId="{884F47B1-B553-4192-9126-1C112833296C}" dt="2025-12-10T00:46:28.715" v="6" actId="20577"/>
        <pc:sldMkLst>
          <pc:docMk/>
          <pc:sldMk cId="817006603" sldId="329"/>
        </pc:sldMkLst>
        <pc:spChg chg="mod">
          <ac:chgData name="Wilkinson, Ulises" userId="aece8d85-eb83-4e23-bf28-c30077cba893" providerId="ADAL" clId="{884F47B1-B553-4192-9126-1C112833296C}" dt="2025-12-10T00:46:28.715" v="6" actId="20577"/>
          <ac:spMkLst>
            <pc:docMk/>
            <pc:sldMk cId="817006603" sldId="329"/>
            <ac:spMk id="2" creationId="{0249C6CF-D82E-6A81-8C47-DE04FB6BAFB5}"/>
          </ac:spMkLst>
        </pc:spChg>
      </pc:sldChg>
      <pc:sldChg chg="modSp mod">
        <pc:chgData name="Wilkinson, Ulises" userId="aece8d85-eb83-4e23-bf28-c30077cba893" providerId="ADAL" clId="{884F47B1-B553-4192-9126-1C112833296C}" dt="2025-12-10T00:53:42.314" v="15" actId="114"/>
        <pc:sldMkLst>
          <pc:docMk/>
          <pc:sldMk cId="3784972111" sldId="330"/>
        </pc:sldMkLst>
        <pc:spChg chg="mod">
          <ac:chgData name="Wilkinson, Ulises" userId="aece8d85-eb83-4e23-bf28-c30077cba893" providerId="ADAL" clId="{884F47B1-B553-4192-9126-1C112833296C}" dt="2025-12-10T00:53:42.314" v="15" actId="114"/>
          <ac:spMkLst>
            <pc:docMk/>
            <pc:sldMk cId="3784972111" sldId="330"/>
            <ac:spMk id="4" creationId="{92BAA726-7C6B-8A90-68A7-A97674A4B6F6}"/>
          </ac:spMkLst>
        </pc:spChg>
        <pc:spChg chg="mod">
          <ac:chgData name="Wilkinson, Ulises" userId="aece8d85-eb83-4e23-bf28-c30077cba893" providerId="ADAL" clId="{884F47B1-B553-4192-9126-1C112833296C}" dt="2025-12-10T00:46:32.978" v="7" actId="27636"/>
          <ac:spMkLst>
            <pc:docMk/>
            <pc:sldMk cId="3784972111" sldId="330"/>
            <ac:spMk id="8" creationId="{00000000-0000-0000-0000-000000000000}"/>
          </ac:spMkLst>
        </pc:spChg>
      </pc:sldChg>
      <pc:sldChg chg="modSp mod">
        <pc:chgData name="Wilkinson, Ulises" userId="aece8d85-eb83-4e23-bf28-c30077cba893" providerId="ADAL" clId="{884F47B1-B553-4192-9126-1C112833296C}" dt="2025-12-10T00:46:07.373" v="3" actId="255"/>
        <pc:sldMkLst>
          <pc:docMk/>
          <pc:sldMk cId="2038626627" sldId="331"/>
        </pc:sldMkLst>
        <pc:spChg chg="mod">
          <ac:chgData name="Wilkinson, Ulises" userId="aece8d85-eb83-4e23-bf28-c30077cba893" providerId="ADAL" clId="{884F47B1-B553-4192-9126-1C112833296C}" dt="2025-12-10T00:46:07.373" v="3" actId="255"/>
          <ac:spMkLst>
            <pc:docMk/>
            <pc:sldMk cId="2038626627" sldId="331"/>
            <ac:spMk id="3" creationId="{0E5D1144-8718-BDA1-79ED-C4A366EC807C}"/>
          </ac:spMkLst>
        </pc:spChg>
        <pc:spChg chg="mod">
          <ac:chgData name="Wilkinson, Ulises" userId="aece8d85-eb83-4e23-bf28-c30077cba893" providerId="ADAL" clId="{884F47B1-B553-4192-9126-1C112833296C}" dt="2025-12-10T00:45:50.748" v="1" actId="27636"/>
          <ac:spMkLst>
            <pc:docMk/>
            <pc:sldMk cId="2038626627" sldId="331"/>
            <ac:spMk id="4" creationId="{EECFAD41-918E-2261-1C88-B4109F7DB9E6}"/>
          </ac:spMkLst>
        </pc:spChg>
      </pc:sldChg>
      <pc:sldChg chg="modSp mod">
        <pc:chgData name="Wilkinson, Ulises" userId="aece8d85-eb83-4e23-bf28-c30077cba893" providerId="ADAL" clId="{884F47B1-B553-4192-9126-1C112833296C}" dt="2025-12-10T00:46:16.623" v="4" actId="1076"/>
        <pc:sldMkLst>
          <pc:docMk/>
          <pc:sldMk cId="2746851361" sldId="337"/>
        </pc:sldMkLst>
        <pc:spChg chg="mod">
          <ac:chgData name="Wilkinson, Ulises" userId="aece8d85-eb83-4e23-bf28-c30077cba893" providerId="ADAL" clId="{884F47B1-B553-4192-9126-1C112833296C}" dt="2025-12-10T00:46:16.623" v="4" actId="1076"/>
          <ac:spMkLst>
            <pc:docMk/>
            <pc:sldMk cId="2746851361" sldId="337"/>
            <ac:spMk id="2" creationId="{D57234F5-8DF5-E33B-7FA8-61126981F77B}"/>
          </ac:spMkLst>
        </pc:spChg>
      </pc:sldChg>
      <pc:sldChg chg="modSp mod">
        <pc:chgData name="Wilkinson, Ulises" userId="aece8d85-eb83-4e23-bf28-c30077cba893" providerId="ADAL" clId="{884F47B1-B553-4192-9126-1C112833296C}" dt="2025-12-10T00:59:28.433" v="32" actId="113"/>
        <pc:sldMkLst>
          <pc:docMk/>
          <pc:sldMk cId="3830868073" sldId="338"/>
        </pc:sldMkLst>
        <pc:spChg chg="mod">
          <ac:chgData name="Wilkinson, Ulises" userId="aece8d85-eb83-4e23-bf28-c30077cba893" providerId="ADAL" clId="{884F47B1-B553-4192-9126-1C112833296C}" dt="2025-12-10T00:59:28.433" v="32" actId="113"/>
          <ac:spMkLst>
            <pc:docMk/>
            <pc:sldMk cId="3830868073" sldId="338"/>
            <ac:spMk id="2" creationId="{17DA8810-F65D-42A1-338F-A22431FF9991}"/>
          </ac:spMkLst>
        </pc:spChg>
      </pc:sldChg>
      <pc:sldChg chg="modSp mod">
        <pc:chgData name="Wilkinson, Ulises" userId="aece8d85-eb83-4e23-bf28-c30077cba893" providerId="ADAL" clId="{884F47B1-B553-4192-9126-1C112833296C}" dt="2025-12-10T01:06:54.498" v="56" actId="113"/>
        <pc:sldMkLst>
          <pc:docMk/>
          <pc:sldMk cId="1798376861" sldId="339"/>
        </pc:sldMkLst>
        <pc:spChg chg="mod">
          <ac:chgData name="Wilkinson, Ulises" userId="aece8d85-eb83-4e23-bf28-c30077cba893" providerId="ADAL" clId="{884F47B1-B553-4192-9126-1C112833296C}" dt="2025-12-10T01:06:54.498" v="56" actId="113"/>
          <ac:spMkLst>
            <pc:docMk/>
            <pc:sldMk cId="1798376861" sldId="339"/>
            <ac:spMk id="2" creationId="{0FC0E999-23C5-150D-83F8-DBE61D347DC6}"/>
          </ac:spMkLst>
        </pc:spChg>
      </pc:sldChg>
      <pc:sldChg chg="modSp mod">
        <pc:chgData name="Wilkinson, Ulises" userId="aece8d85-eb83-4e23-bf28-c30077cba893" providerId="ADAL" clId="{884F47B1-B553-4192-9126-1C112833296C}" dt="2025-12-10T01:08:14.234" v="70" actId="255"/>
        <pc:sldMkLst>
          <pc:docMk/>
          <pc:sldMk cId="2715280559" sldId="340"/>
        </pc:sldMkLst>
        <pc:spChg chg="mod">
          <ac:chgData name="Wilkinson, Ulises" userId="aece8d85-eb83-4e23-bf28-c30077cba893" providerId="ADAL" clId="{884F47B1-B553-4192-9126-1C112833296C}" dt="2025-12-10T01:08:14.234" v="70" actId="255"/>
          <ac:spMkLst>
            <pc:docMk/>
            <pc:sldMk cId="2715280559" sldId="340"/>
            <ac:spMk id="2" creationId="{8978F372-D473-5BCA-9437-5665A44F1CCC}"/>
          </ac:spMkLst>
        </pc:spChg>
      </pc:sldChg>
      <pc:sldChg chg="modSp mod">
        <pc:chgData name="Wilkinson, Ulises" userId="aece8d85-eb83-4e23-bf28-c30077cba893" providerId="ADAL" clId="{884F47B1-B553-4192-9126-1C112833296C}" dt="2025-12-10T01:00:48.658" v="36" actId="113"/>
        <pc:sldMkLst>
          <pc:docMk/>
          <pc:sldMk cId="1735540680" sldId="341"/>
        </pc:sldMkLst>
        <pc:spChg chg="mod">
          <ac:chgData name="Wilkinson, Ulises" userId="aece8d85-eb83-4e23-bf28-c30077cba893" providerId="ADAL" clId="{884F47B1-B553-4192-9126-1C112833296C}" dt="2025-12-10T01:00:48.658" v="36" actId="113"/>
          <ac:spMkLst>
            <pc:docMk/>
            <pc:sldMk cId="1735540680" sldId="341"/>
            <ac:spMk id="2" creationId="{EC5265BB-C230-7C4C-E206-67B289640C36}"/>
          </ac:spMkLst>
        </pc:spChg>
      </pc:sldChg>
      <pc:sldChg chg="modSp mod">
        <pc:chgData name="Wilkinson, Ulises" userId="aece8d85-eb83-4e23-bf28-c30077cba893" providerId="ADAL" clId="{884F47B1-B553-4192-9126-1C112833296C}" dt="2025-12-10T01:11:15.800" v="80" actId="255"/>
        <pc:sldMkLst>
          <pc:docMk/>
          <pc:sldMk cId="1093360947" sldId="342"/>
        </pc:sldMkLst>
        <pc:spChg chg="mod">
          <ac:chgData name="Wilkinson, Ulises" userId="aece8d85-eb83-4e23-bf28-c30077cba893" providerId="ADAL" clId="{884F47B1-B553-4192-9126-1C112833296C}" dt="2025-12-10T01:11:15.800" v="80" actId="255"/>
          <ac:spMkLst>
            <pc:docMk/>
            <pc:sldMk cId="1093360947" sldId="342"/>
            <ac:spMk id="2" creationId="{6E3C98D5-762E-F502-86B0-2457FF1677A3}"/>
          </ac:spMkLst>
        </pc:spChg>
      </pc:sldChg>
      <pc:sldChg chg="modSp mod">
        <pc:chgData name="Wilkinson, Ulises" userId="aece8d85-eb83-4e23-bf28-c30077cba893" providerId="ADAL" clId="{884F47B1-B553-4192-9126-1C112833296C}" dt="2025-12-10T01:13:15.416" v="93" actId="255"/>
        <pc:sldMkLst>
          <pc:docMk/>
          <pc:sldMk cId="1950786577" sldId="343"/>
        </pc:sldMkLst>
        <pc:spChg chg="mod">
          <ac:chgData name="Wilkinson, Ulises" userId="aece8d85-eb83-4e23-bf28-c30077cba893" providerId="ADAL" clId="{884F47B1-B553-4192-9126-1C112833296C}" dt="2025-12-10T01:13:15.416" v="93" actId="255"/>
          <ac:spMkLst>
            <pc:docMk/>
            <pc:sldMk cId="1950786577" sldId="343"/>
            <ac:spMk id="3" creationId="{7D069F35-4288-9246-208C-2306D04D204C}"/>
          </ac:spMkLst>
        </pc:spChg>
        <pc:spChg chg="mod">
          <ac:chgData name="Wilkinson, Ulises" userId="aece8d85-eb83-4e23-bf28-c30077cba893" providerId="ADAL" clId="{884F47B1-B553-4192-9126-1C112833296C}" dt="2025-12-10T01:12:54.993" v="90" actId="27636"/>
          <ac:spMkLst>
            <pc:docMk/>
            <pc:sldMk cId="1950786577" sldId="343"/>
            <ac:spMk id="4" creationId="{6BF84C59-F802-1AA0-4EE8-1823095ED90F}"/>
          </ac:spMkLst>
        </pc:spChg>
      </pc:sldChg>
      <pc:sldChg chg="modSp mod">
        <pc:chgData name="Wilkinson, Ulises" userId="aece8d85-eb83-4e23-bf28-c30077cba893" providerId="ADAL" clId="{884F47B1-B553-4192-9126-1C112833296C}" dt="2025-12-10T01:13:24.443" v="94" actId="27636"/>
        <pc:sldMkLst>
          <pc:docMk/>
          <pc:sldMk cId="2806713039" sldId="344"/>
        </pc:sldMkLst>
        <pc:spChg chg="mod">
          <ac:chgData name="Wilkinson, Ulises" userId="aece8d85-eb83-4e23-bf28-c30077cba893" providerId="ADAL" clId="{884F47B1-B553-4192-9126-1C112833296C}" dt="2025-12-10T01:13:24.443" v="94" actId="27636"/>
          <ac:spMkLst>
            <pc:docMk/>
            <pc:sldMk cId="2806713039" sldId="344"/>
            <ac:spMk id="10" creationId="{4610492B-E303-D7AB-2B71-8928D1D9B21F}"/>
          </ac:spMkLst>
        </pc:spChg>
      </pc:sldChg>
      <pc:sldChg chg="modSp mod">
        <pc:chgData name="Wilkinson, Ulises" userId="aece8d85-eb83-4e23-bf28-c30077cba893" providerId="ADAL" clId="{884F47B1-B553-4192-9126-1C112833296C}" dt="2025-12-10T01:02:35.717" v="51" actId="255"/>
        <pc:sldMkLst>
          <pc:docMk/>
          <pc:sldMk cId="2266109487" sldId="345"/>
        </pc:sldMkLst>
        <pc:spChg chg="mod">
          <ac:chgData name="Wilkinson, Ulises" userId="aece8d85-eb83-4e23-bf28-c30077cba893" providerId="ADAL" clId="{884F47B1-B553-4192-9126-1C112833296C}" dt="2025-12-10T01:02:35.717" v="51" actId="255"/>
          <ac:spMkLst>
            <pc:docMk/>
            <pc:sldMk cId="2266109487" sldId="345"/>
            <ac:spMk id="2" creationId="{5A943E48-69A5-EE73-D78D-79999F89AED0}"/>
          </ac:spMkLst>
        </pc:spChg>
        <pc:spChg chg="mod">
          <ac:chgData name="Wilkinson, Ulises" userId="aece8d85-eb83-4e23-bf28-c30077cba893" providerId="ADAL" clId="{884F47B1-B553-4192-9126-1C112833296C}" dt="2025-12-10T01:01:06.218" v="38" actId="5793"/>
          <ac:spMkLst>
            <pc:docMk/>
            <pc:sldMk cId="2266109487" sldId="345"/>
            <ac:spMk id="8" creationId="{0977440B-F82B-F6D7-27F0-D000232C2A68}"/>
          </ac:spMkLst>
        </pc:spChg>
      </pc:sldChg>
      <pc:sldChg chg="modSp mod">
        <pc:chgData name="Wilkinson, Ulises" userId="aece8d85-eb83-4e23-bf28-c30077cba893" providerId="ADAL" clId="{884F47B1-B553-4192-9126-1C112833296C}" dt="2025-12-10T01:12:44.618" v="89" actId="255"/>
        <pc:sldMkLst>
          <pc:docMk/>
          <pc:sldMk cId="3609520959" sldId="346"/>
        </pc:sldMkLst>
        <pc:spChg chg="mod">
          <ac:chgData name="Wilkinson, Ulises" userId="aece8d85-eb83-4e23-bf28-c30077cba893" providerId="ADAL" clId="{884F47B1-B553-4192-9126-1C112833296C}" dt="2025-12-10T01:12:44.618" v="89" actId="255"/>
          <ac:spMkLst>
            <pc:docMk/>
            <pc:sldMk cId="3609520959" sldId="346"/>
            <ac:spMk id="2" creationId="{DD7FCCCA-80B2-3122-027E-231A9C5A58F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EB8EA0-8400-4EE2-87BD-DF35CE137A97}"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9D35D8-A7E7-495A-B877-222D9EDD31BA}" type="slidenum">
              <a:rPr lang="en-US" smtClean="0"/>
              <a:t>‹#›</a:t>
            </a:fld>
            <a:endParaRPr lang="en-US"/>
          </a:p>
        </p:txBody>
      </p:sp>
    </p:spTree>
    <p:extLst>
      <p:ext uri="{BB962C8B-B14F-4D97-AF65-F5344CB8AC3E}">
        <p14:creationId xmlns:p14="http://schemas.microsoft.com/office/powerpoint/2010/main" val="1242761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32928/"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museum.mfah.org/objects/110006/portrait-of-moses-austin-1761182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exashistory.unt.edu/ark:/67531/metapth11276/"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exashistory.unt.edu/ark:/67531/metapth121189/"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"Map of Texas With Parts of the Adjoining States", map, Date Unknown; (</a:t>
            </a:r>
            <a:r>
              <a:rPr lang="en-US" b="0" i="0" u="none" strike="noStrike" dirty="0">
                <a:solidFill>
                  <a:srgbClr val="0277BD"/>
                </a:solidFill>
                <a:effectLst/>
                <a:latin typeface="Josefin Sans" pitchFamily="2" charset="0"/>
                <a:hlinkClick r:id="rId3"/>
              </a:rPr>
              <a:t>https://texashistory.unt.edu/ark:/67531/metapth32928/</a:t>
            </a:r>
            <a:r>
              <a:rPr lang="en-US" b="0" i="0" dirty="0">
                <a:solidFill>
                  <a:srgbClr val="757575"/>
                </a:solidFill>
                <a:effectLst/>
                <a:latin typeface="Josefin Sans" pitchFamily="2" charset="0"/>
              </a:rPr>
              <a:t>: accessed December 3, 2024),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Star of the Republic Museum.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err="1">
                <a:solidFill>
                  <a:srgbClr val="000000"/>
                </a:solidFill>
                <a:effectLst/>
                <a:latin typeface="Times New Roman" panose="02020603050405020304" pitchFamily="18" charset="0"/>
              </a:rPr>
              <a:t>Erganian</a:t>
            </a:r>
            <a:r>
              <a:rPr lang="en-US" sz="1800" b="0" i="0" u="none" strike="noStrike" dirty="0">
                <a:solidFill>
                  <a:srgbClr val="000000"/>
                </a:solidFill>
                <a:effectLst/>
                <a:latin typeface="Times New Roman" panose="02020603050405020304" pitchFamily="18" charset="0"/>
              </a:rPr>
              <a:t>, Sarkis.</a:t>
            </a:r>
            <a:r>
              <a:rPr lang="en-US" sz="1800" b="0" i="1" u="none" strike="noStrike" dirty="0">
                <a:solidFill>
                  <a:srgbClr val="000000"/>
                </a:solidFill>
                <a:effectLst/>
                <a:latin typeface="Times New Roman" panose="02020603050405020304" pitchFamily="18" charset="0"/>
              </a:rPr>
              <a:t> Portrait of Moses Austin (1761–1821)</a:t>
            </a:r>
            <a:r>
              <a:rPr lang="en-US" sz="1800" b="0" i="0" u="none" strike="noStrike" dirty="0">
                <a:solidFill>
                  <a:srgbClr val="000000"/>
                </a:solidFill>
                <a:effectLst/>
                <a:latin typeface="Times New Roman" panose="02020603050405020304" pitchFamily="18" charset="0"/>
              </a:rPr>
              <a:t>. ca. 1900-23. Oil on canvas, 28 1/4 × 22 1/4 in. The Museum of Fine Arts Houston. </a:t>
            </a:r>
            <a:r>
              <a:rPr lang="en-US" sz="1800" b="0" i="0" u="sng" strike="noStrike" dirty="0">
                <a:solidFill>
                  <a:srgbClr val="1155CC"/>
                </a:solidFill>
                <a:effectLst/>
                <a:latin typeface="Times New Roman" panose="02020603050405020304" pitchFamily="18" charset="0"/>
                <a:hlinkClick r:id="rId3"/>
              </a:rPr>
              <a:t>https://emuseum.mfah.org/objects/110006/portrait-of-moses-austin-17611821#</a:t>
            </a:r>
            <a:r>
              <a:rPr lang="en-US" sz="1800" b="0" i="0" u="none" strike="noStrike" dirty="0">
                <a:solidFill>
                  <a:srgbClr val="000000"/>
                </a:solidFill>
                <a:effectLst/>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379D35D8-A7E7-495A-B877-222D9EDD31BA}" type="slidenum">
              <a:rPr lang="en-US" smtClean="0"/>
              <a:t>7</a:t>
            </a:fld>
            <a:endParaRPr lang="en-US"/>
          </a:p>
        </p:txBody>
      </p:sp>
    </p:spTree>
    <p:extLst>
      <p:ext uri="{BB962C8B-B14F-4D97-AF65-F5344CB8AC3E}">
        <p14:creationId xmlns:p14="http://schemas.microsoft.com/office/powerpoint/2010/main" val="3961082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1" u="none" strike="noStrike" dirty="0">
                <a:solidFill>
                  <a:srgbClr val="000000"/>
                </a:solidFill>
                <a:effectLst/>
                <a:latin typeface="Times New Roman" panose="02020603050405020304" pitchFamily="18" charset="0"/>
              </a:rPr>
              <a:t>[Engraving of Stephen F. Austin]</a:t>
            </a:r>
            <a:r>
              <a:rPr lang="en-US" sz="1800" b="0" i="0" u="none" strike="noStrike" dirty="0">
                <a:solidFill>
                  <a:srgbClr val="000000"/>
                </a:solidFill>
                <a:effectLst/>
                <a:latin typeface="Times New Roman" panose="02020603050405020304" pitchFamily="18" charset="0"/>
              </a:rPr>
              <a:t>. December 16, 1836. Artwork. University of North Texas Libraries, The Portal to Texas History; crediting Palestine Public Library. </a:t>
            </a:r>
            <a:r>
              <a:rPr lang="en-US" sz="1800" b="0" i="0" u="none" strike="noStrike" dirty="0">
                <a:solidFill>
                  <a:srgbClr val="000000"/>
                </a:solidFill>
                <a:effectLst/>
                <a:latin typeface="Times New Roman" panose="02020603050405020304" pitchFamily="18" charset="0"/>
                <a:hlinkClick r:id="rId3"/>
              </a:rPr>
              <a:t>T</a:t>
            </a:r>
            <a:r>
              <a:rPr lang="en-US" sz="1800" b="0" i="0" u="none" strike="noStrike" dirty="0">
                <a:solidFill>
                  <a:srgbClr val="000000"/>
                </a:solidFill>
                <a:effectLst/>
                <a:latin typeface="Times New Roman" panose="02020603050405020304" pitchFamily="18" charset="0"/>
              </a:rPr>
              <a:t>he Background has been removed for this slide. </a:t>
            </a:r>
            <a:r>
              <a:rPr lang="en-US" sz="1800" b="0" i="0" u="sng" strike="noStrike" dirty="0">
                <a:solidFill>
                  <a:srgbClr val="1155CC"/>
                </a:solidFill>
                <a:effectLst/>
                <a:latin typeface="Times New Roman" panose="02020603050405020304" pitchFamily="18" charset="0"/>
                <a:hlinkClick r:id="rId3"/>
              </a:rPr>
              <a:t>https://texashistory.unt.edu/ark:/67531/metapth11276/</a:t>
            </a:r>
            <a:endParaRPr lang="en-US" dirty="0"/>
          </a:p>
        </p:txBody>
      </p:sp>
      <p:sp>
        <p:nvSpPr>
          <p:cNvPr id="4" name="Slide Number Placeholder 3"/>
          <p:cNvSpPr>
            <a:spLocks noGrp="1"/>
          </p:cNvSpPr>
          <p:nvPr>
            <p:ph type="sldNum" sz="quarter" idx="5"/>
          </p:nvPr>
        </p:nvSpPr>
        <p:spPr/>
        <p:txBody>
          <a:bodyPr/>
          <a:lstStyle/>
          <a:p>
            <a:fld id="{379D35D8-A7E7-495A-B877-222D9EDD31BA}" type="slidenum">
              <a:rPr lang="en-US" smtClean="0"/>
              <a:t>8</a:t>
            </a:fld>
            <a:endParaRPr lang="en-US"/>
          </a:p>
        </p:txBody>
      </p:sp>
    </p:spTree>
    <p:extLst>
      <p:ext uri="{BB962C8B-B14F-4D97-AF65-F5344CB8AC3E}">
        <p14:creationId xmlns:p14="http://schemas.microsoft.com/office/powerpoint/2010/main" val="3471218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AC9C3-8E01-7436-80AC-6FB4EE63A6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B97139-1874-359F-4858-022BAFD691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1D1EE8-AF84-DF7F-0C8D-CA0B753646A0}"/>
              </a:ext>
            </a:extLst>
          </p:cNvPr>
          <p:cNvSpPr>
            <a:spLocks noGrp="1"/>
          </p:cNvSpPr>
          <p:nvPr>
            <p:ph type="body" idx="1"/>
          </p:nvPr>
        </p:nvSpPr>
        <p:spPr/>
        <p:txBody>
          <a:bodyPr/>
          <a:lstStyle/>
          <a:p>
            <a:r>
              <a:rPr lang="en-US" sz="1800" b="0" i="0" u="sng" dirty="0">
                <a:solidFill>
                  <a:srgbClr val="757575"/>
                </a:solidFill>
                <a:effectLst/>
                <a:latin typeface="Arial" panose="020B0604020202020204" pitchFamily="34" charset="0"/>
              </a:rPr>
              <a:t>Bell, Jim. [Cotton Field], photograph, Date Unknown; (</a:t>
            </a:r>
            <a:r>
              <a:rPr lang="en-US" sz="1800" b="0" i="0" u="none" strike="noStrike" dirty="0">
                <a:solidFill>
                  <a:srgbClr val="0277BD"/>
                </a:solidFill>
                <a:effectLst/>
                <a:latin typeface="Arial" panose="020B0604020202020204" pitchFamily="34" charset="0"/>
                <a:hlinkClick r:id="rId3"/>
              </a:rPr>
              <a:t>https://texashistory.unt.edu/ark:/67531/metapth121189/</a:t>
            </a:r>
            <a:r>
              <a:rPr lang="en-US" sz="1800" b="0" i="0" u="sng" dirty="0">
                <a:solidFill>
                  <a:srgbClr val="757575"/>
                </a:solidFill>
                <a:effectLst/>
                <a:latin typeface="Arial" panose="020B0604020202020204" pitchFamily="34" charset="0"/>
              </a:rPr>
              <a:t>: accessed November 25, 2024), University of North Texas Libraries, The Portal to Texas History, </a:t>
            </a:r>
            <a:r>
              <a:rPr lang="en-US" sz="1800" b="0" i="0" u="none" strike="noStrike" dirty="0">
                <a:solidFill>
                  <a:srgbClr val="0277BD"/>
                </a:solidFill>
                <a:effectLst/>
                <a:latin typeface="Arial" panose="020B0604020202020204" pitchFamily="34" charset="0"/>
                <a:hlinkClick r:id="rId4"/>
              </a:rPr>
              <a:t>https://texashistory.unt.edu</a:t>
            </a:r>
            <a:r>
              <a:rPr lang="en-US" sz="1800" b="0" i="0" u="sng" dirty="0">
                <a:solidFill>
                  <a:srgbClr val="757575"/>
                </a:solidFill>
                <a:effectLst/>
                <a:latin typeface="Arial" panose="020B0604020202020204" pitchFamily="34" charset="0"/>
              </a:rPr>
              <a:t>; crediting Private Collection of Jim Bell.</a:t>
            </a:r>
            <a:endParaRPr lang="en-US" dirty="0"/>
          </a:p>
        </p:txBody>
      </p:sp>
      <p:sp>
        <p:nvSpPr>
          <p:cNvPr id="4" name="Slide Number Placeholder 3">
            <a:extLst>
              <a:ext uri="{FF2B5EF4-FFF2-40B4-BE49-F238E27FC236}">
                <a16:creationId xmlns:a16="http://schemas.microsoft.com/office/drawing/2014/main" id="{EFA8BBF6-A760-B189-E084-2277725C5E0E}"/>
              </a:ext>
            </a:extLst>
          </p:cNvPr>
          <p:cNvSpPr>
            <a:spLocks noGrp="1"/>
          </p:cNvSpPr>
          <p:nvPr>
            <p:ph type="sldNum" sz="quarter" idx="5"/>
          </p:nvPr>
        </p:nvSpPr>
        <p:spPr/>
        <p:txBody>
          <a:bodyPr/>
          <a:lstStyle/>
          <a:p>
            <a:fld id="{379D35D8-A7E7-495A-B877-222D9EDD31BA}" type="slidenum">
              <a:rPr lang="en-US" smtClean="0"/>
              <a:t>9</a:t>
            </a:fld>
            <a:endParaRPr lang="en-US"/>
          </a:p>
        </p:txBody>
      </p:sp>
    </p:spTree>
    <p:extLst>
      <p:ext uri="{BB962C8B-B14F-4D97-AF65-F5344CB8AC3E}">
        <p14:creationId xmlns:p14="http://schemas.microsoft.com/office/powerpoint/2010/main" val="188987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29F6-0A65-33B2-F9D5-CA8B7A0DD6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E49221-C863-27F8-F975-A2DAB07EEC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F023AA-1E1A-37B4-CF6F-7310B74771FF}"/>
              </a:ext>
            </a:extLst>
          </p:cNvPr>
          <p:cNvSpPr>
            <a:spLocks noGrp="1"/>
          </p:cNvSpPr>
          <p:nvPr>
            <p:ph type="dt" sz="half" idx="10"/>
          </p:nvPr>
        </p:nvSpPr>
        <p:spPr/>
        <p:txBody>
          <a:bodyPr/>
          <a:lstStyle/>
          <a:p>
            <a:fld id="{52CDF7A6-26CA-4441-9B58-D6E64878D247}" type="datetimeFigureOut">
              <a:rPr lang="en-US" smtClean="0"/>
              <a:t>12/9/2025</a:t>
            </a:fld>
            <a:endParaRPr lang="en-US"/>
          </a:p>
        </p:txBody>
      </p:sp>
      <p:sp>
        <p:nvSpPr>
          <p:cNvPr id="5" name="Footer Placeholder 4">
            <a:extLst>
              <a:ext uri="{FF2B5EF4-FFF2-40B4-BE49-F238E27FC236}">
                <a16:creationId xmlns:a16="http://schemas.microsoft.com/office/drawing/2014/main" id="{AA072CD9-061D-25A6-E262-8DE889B0D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51F834-B621-B375-40A7-A9C94CF99D56}"/>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14231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5005F-8ECE-8094-31F3-B562087A7C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F895E2-87DC-85B7-AB05-DE26A9D1E3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F0CE32-52B5-158F-7307-C5BDED6781FD}"/>
              </a:ext>
            </a:extLst>
          </p:cNvPr>
          <p:cNvSpPr>
            <a:spLocks noGrp="1"/>
          </p:cNvSpPr>
          <p:nvPr>
            <p:ph type="dt" sz="half" idx="10"/>
          </p:nvPr>
        </p:nvSpPr>
        <p:spPr/>
        <p:txBody>
          <a:bodyPr/>
          <a:lstStyle/>
          <a:p>
            <a:fld id="{52CDF7A6-26CA-4441-9B58-D6E64878D247}" type="datetimeFigureOut">
              <a:rPr lang="en-US" smtClean="0"/>
              <a:t>12/9/2025</a:t>
            </a:fld>
            <a:endParaRPr lang="en-US"/>
          </a:p>
        </p:txBody>
      </p:sp>
      <p:sp>
        <p:nvSpPr>
          <p:cNvPr id="5" name="Footer Placeholder 4">
            <a:extLst>
              <a:ext uri="{FF2B5EF4-FFF2-40B4-BE49-F238E27FC236}">
                <a16:creationId xmlns:a16="http://schemas.microsoft.com/office/drawing/2014/main" id="{62AACCA5-C055-44F9-02D7-93AC7B5F5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464514-312A-D22B-949E-B120AEB5F5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661224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A7D760-5864-4C87-984E-1D05E30434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89F5E0-DA14-1785-877A-3AC2DA74E7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86BE8-E631-2DA8-05F6-E19BAEA34EBE}"/>
              </a:ext>
            </a:extLst>
          </p:cNvPr>
          <p:cNvSpPr>
            <a:spLocks noGrp="1"/>
          </p:cNvSpPr>
          <p:nvPr>
            <p:ph type="dt" sz="half" idx="10"/>
          </p:nvPr>
        </p:nvSpPr>
        <p:spPr/>
        <p:txBody>
          <a:bodyPr/>
          <a:lstStyle/>
          <a:p>
            <a:fld id="{52CDF7A6-26CA-4441-9B58-D6E64878D247}" type="datetimeFigureOut">
              <a:rPr lang="en-US" smtClean="0"/>
              <a:t>12/9/2025</a:t>
            </a:fld>
            <a:endParaRPr lang="en-US"/>
          </a:p>
        </p:txBody>
      </p:sp>
      <p:sp>
        <p:nvSpPr>
          <p:cNvPr id="5" name="Footer Placeholder 4">
            <a:extLst>
              <a:ext uri="{FF2B5EF4-FFF2-40B4-BE49-F238E27FC236}">
                <a16:creationId xmlns:a16="http://schemas.microsoft.com/office/drawing/2014/main" id="{F8C4A731-CAE7-0693-F768-0EE6833A9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A7AE2-AAA9-9E8D-855E-7DA5B8A8450C}"/>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4059960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12/9/2025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136894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12/9/2025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104418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12/9/2025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087401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12/9/2025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856270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12/9/2025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006230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12/9/2025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144031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12/9/2025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914374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12/9/2025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400600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2147A-68AA-767B-47BF-87B292CCF5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3B4C68-B503-57A1-A717-D42D4A39AF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2AE3A-0086-570E-CAC8-86F60D4431C4}"/>
              </a:ext>
            </a:extLst>
          </p:cNvPr>
          <p:cNvSpPr>
            <a:spLocks noGrp="1"/>
          </p:cNvSpPr>
          <p:nvPr>
            <p:ph type="dt" sz="half" idx="10"/>
          </p:nvPr>
        </p:nvSpPr>
        <p:spPr/>
        <p:txBody>
          <a:bodyPr/>
          <a:lstStyle/>
          <a:p>
            <a:fld id="{52CDF7A6-26CA-4441-9B58-D6E64878D247}" type="datetimeFigureOut">
              <a:rPr lang="en-US" smtClean="0"/>
              <a:t>12/9/2025</a:t>
            </a:fld>
            <a:endParaRPr lang="en-US"/>
          </a:p>
        </p:txBody>
      </p:sp>
      <p:sp>
        <p:nvSpPr>
          <p:cNvPr id="5" name="Footer Placeholder 4">
            <a:extLst>
              <a:ext uri="{FF2B5EF4-FFF2-40B4-BE49-F238E27FC236}">
                <a16:creationId xmlns:a16="http://schemas.microsoft.com/office/drawing/2014/main" id="{E73F4EBE-A49C-385B-BD85-06180DC47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A5AECF-83D1-C9D9-82F5-0415B03AED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85470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12/9/2025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832994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12/9/2025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834115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12/9/2025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624939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47CD-5786-6CBB-356B-4870A9AC0C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BAFC19-DA61-3D8A-216B-985C7421DF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E17181-B7E2-5C21-E515-A62D98383FF8}"/>
              </a:ext>
            </a:extLst>
          </p:cNvPr>
          <p:cNvSpPr>
            <a:spLocks noGrp="1"/>
          </p:cNvSpPr>
          <p:nvPr>
            <p:ph type="dt" sz="half" idx="10"/>
          </p:nvPr>
        </p:nvSpPr>
        <p:spPr/>
        <p:txBody>
          <a:bodyPr/>
          <a:lstStyle/>
          <a:p>
            <a:fld id="{52CDF7A6-26CA-4441-9B58-D6E64878D247}" type="datetimeFigureOut">
              <a:rPr lang="en-US" smtClean="0"/>
              <a:t>12/9/2025</a:t>
            </a:fld>
            <a:endParaRPr lang="en-US"/>
          </a:p>
        </p:txBody>
      </p:sp>
      <p:sp>
        <p:nvSpPr>
          <p:cNvPr id="5" name="Footer Placeholder 4">
            <a:extLst>
              <a:ext uri="{FF2B5EF4-FFF2-40B4-BE49-F238E27FC236}">
                <a16:creationId xmlns:a16="http://schemas.microsoft.com/office/drawing/2014/main" id="{CD930E2C-79DC-13F5-4738-80D9385C7F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9C618-EA05-E57A-5A34-2F91527B1284}"/>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40521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A4E6-B46C-4009-481B-DD87C49430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A535D8-0B60-97D4-DA7C-636931D17B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AE291B-03EF-E27D-97BD-613B5D2C9B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E66B4A-AD47-AB6B-8A90-240C1599C47E}"/>
              </a:ext>
            </a:extLst>
          </p:cNvPr>
          <p:cNvSpPr>
            <a:spLocks noGrp="1"/>
          </p:cNvSpPr>
          <p:nvPr>
            <p:ph type="dt" sz="half" idx="10"/>
          </p:nvPr>
        </p:nvSpPr>
        <p:spPr/>
        <p:txBody>
          <a:bodyPr/>
          <a:lstStyle/>
          <a:p>
            <a:fld id="{52CDF7A6-26CA-4441-9B58-D6E64878D247}" type="datetimeFigureOut">
              <a:rPr lang="en-US" smtClean="0"/>
              <a:t>12/9/2025</a:t>
            </a:fld>
            <a:endParaRPr lang="en-US"/>
          </a:p>
        </p:txBody>
      </p:sp>
      <p:sp>
        <p:nvSpPr>
          <p:cNvPr id="6" name="Footer Placeholder 5">
            <a:extLst>
              <a:ext uri="{FF2B5EF4-FFF2-40B4-BE49-F238E27FC236}">
                <a16:creationId xmlns:a16="http://schemas.microsoft.com/office/drawing/2014/main" id="{F734C3FF-1795-DADD-9108-1E9982237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0CF02E-D8C9-558D-EDAC-303CC0B1247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541276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47E0-B645-EB48-C212-B8285F0A16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B625E1-D17B-8303-C559-3B3B6A807B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AFE2A-5063-3BDF-3EFF-9E8EF134B6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31193B-7FE7-DC74-F0B9-A89FB16B8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EE0452-43CB-FC71-31AF-50DDA8B375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BB2339-51B0-7DA3-3318-09E66123CB6D}"/>
              </a:ext>
            </a:extLst>
          </p:cNvPr>
          <p:cNvSpPr>
            <a:spLocks noGrp="1"/>
          </p:cNvSpPr>
          <p:nvPr>
            <p:ph type="dt" sz="half" idx="10"/>
          </p:nvPr>
        </p:nvSpPr>
        <p:spPr/>
        <p:txBody>
          <a:bodyPr/>
          <a:lstStyle/>
          <a:p>
            <a:fld id="{52CDF7A6-26CA-4441-9B58-D6E64878D247}" type="datetimeFigureOut">
              <a:rPr lang="en-US" smtClean="0"/>
              <a:t>12/9/2025</a:t>
            </a:fld>
            <a:endParaRPr lang="en-US"/>
          </a:p>
        </p:txBody>
      </p:sp>
      <p:sp>
        <p:nvSpPr>
          <p:cNvPr id="8" name="Footer Placeholder 7">
            <a:extLst>
              <a:ext uri="{FF2B5EF4-FFF2-40B4-BE49-F238E27FC236}">
                <a16:creationId xmlns:a16="http://schemas.microsoft.com/office/drawing/2014/main" id="{12EB1EED-E945-FB7A-2751-9F7BAFE93A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D35AA1-BFF3-360F-9F3C-018264FE79A8}"/>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217590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A0961-B900-B0DF-4295-1E9F279173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C794AF-89FC-FFB9-888E-5AC4E52F05EA}"/>
              </a:ext>
            </a:extLst>
          </p:cNvPr>
          <p:cNvSpPr>
            <a:spLocks noGrp="1"/>
          </p:cNvSpPr>
          <p:nvPr>
            <p:ph type="dt" sz="half" idx="10"/>
          </p:nvPr>
        </p:nvSpPr>
        <p:spPr/>
        <p:txBody>
          <a:bodyPr/>
          <a:lstStyle/>
          <a:p>
            <a:fld id="{52CDF7A6-26CA-4441-9B58-D6E64878D247}" type="datetimeFigureOut">
              <a:rPr lang="en-US" smtClean="0"/>
              <a:t>12/9/2025</a:t>
            </a:fld>
            <a:endParaRPr lang="en-US"/>
          </a:p>
        </p:txBody>
      </p:sp>
      <p:sp>
        <p:nvSpPr>
          <p:cNvPr id="4" name="Footer Placeholder 3">
            <a:extLst>
              <a:ext uri="{FF2B5EF4-FFF2-40B4-BE49-F238E27FC236}">
                <a16:creationId xmlns:a16="http://schemas.microsoft.com/office/drawing/2014/main" id="{0F321961-0C61-8C11-02E1-0DEB9936AB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97A14B-3C68-6618-9C38-D34B7EBF6583}"/>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118335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B0F70B-BFEA-CB7C-0582-7C7D508A053A}"/>
              </a:ext>
            </a:extLst>
          </p:cNvPr>
          <p:cNvSpPr>
            <a:spLocks noGrp="1"/>
          </p:cNvSpPr>
          <p:nvPr>
            <p:ph type="dt" sz="half" idx="10"/>
          </p:nvPr>
        </p:nvSpPr>
        <p:spPr/>
        <p:txBody>
          <a:bodyPr/>
          <a:lstStyle/>
          <a:p>
            <a:fld id="{52CDF7A6-26CA-4441-9B58-D6E64878D247}" type="datetimeFigureOut">
              <a:rPr lang="en-US" smtClean="0"/>
              <a:t>12/9/2025</a:t>
            </a:fld>
            <a:endParaRPr lang="en-US"/>
          </a:p>
        </p:txBody>
      </p:sp>
      <p:sp>
        <p:nvSpPr>
          <p:cNvPr id="3" name="Footer Placeholder 2">
            <a:extLst>
              <a:ext uri="{FF2B5EF4-FFF2-40B4-BE49-F238E27FC236}">
                <a16:creationId xmlns:a16="http://schemas.microsoft.com/office/drawing/2014/main" id="{EA05C4CC-948C-5228-40F3-E77774043F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9C2827-21AE-8EC7-5A18-37FD051240AE}"/>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118443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E711C-F82B-422E-F6ED-3935E3BDFF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17CB31-818B-CFEB-6B5E-35F7AFA2C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94373C-5776-64B4-0287-304095D65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74D56E-5C53-5CD4-2CDB-7EFFA82F14B7}"/>
              </a:ext>
            </a:extLst>
          </p:cNvPr>
          <p:cNvSpPr>
            <a:spLocks noGrp="1"/>
          </p:cNvSpPr>
          <p:nvPr>
            <p:ph type="dt" sz="half" idx="10"/>
          </p:nvPr>
        </p:nvSpPr>
        <p:spPr/>
        <p:txBody>
          <a:bodyPr/>
          <a:lstStyle/>
          <a:p>
            <a:fld id="{52CDF7A6-26CA-4441-9B58-D6E64878D247}" type="datetimeFigureOut">
              <a:rPr lang="en-US" smtClean="0"/>
              <a:t>12/9/2025</a:t>
            </a:fld>
            <a:endParaRPr lang="en-US"/>
          </a:p>
        </p:txBody>
      </p:sp>
      <p:sp>
        <p:nvSpPr>
          <p:cNvPr id="6" name="Footer Placeholder 5">
            <a:extLst>
              <a:ext uri="{FF2B5EF4-FFF2-40B4-BE49-F238E27FC236}">
                <a16:creationId xmlns:a16="http://schemas.microsoft.com/office/drawing/2014/main" id="{98D9DE75-3FF1-CF47-A287-7C3DCF536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B4C7BE-FFA2-B9BD-E90E-40E06E6FDEB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169648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B7A7-FB98-ADCA-A33C-4C0FE3ACD9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153111-3441-D0D5-B94E-DFE8146DC6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A1CEF0-4F10-93C9-43CF-7D190CC4E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A2FC29-8A20-F5A0-189E-2B7F4D958AB4}"/>
              </a:ext>
            </a:extLst>
          </p:cNvPr>
          <p:cNvSpPr>
            <a:spLocks noGrp="1"/>
          </p:cNvSpPr>
          <p:nvPr>
            <p:ph type="dt" sz="half" idx="10"/>
          </p:nvPr>
        </p:nvSpPr>
        <p:spPr/>
        <p:txBody>
          <a:bodyPr/>
          <a:lstStyle/>
          <a:p>
            <a:fld id="{52CDF7A6-26CA-4441-9B58-D6E64878D247}" type="datetimeFigureOut">
              <a:rPr lang="en-US" smtClean="0"/>
              <a:t>12/9/2025</a:t>
            </a:fld>
            <a:endParaRPr lang="en-US"/>
          </a:p>
        </p:txBody>
      </p:sp>
      <p:sp>
        <p:nvSpPr>
          <p:cNvPr id="6" name="Footer Placeholder 5">
            <a:extLst>
              <a:ext uri="{FF2B5EF4-FFF2-40B4-BE49-F238E27FC236}">
                <a16:creationId xmlns:a16="http://schemas.microsoft.com/office/drawing/2014/main" id="{F3641BF7-1FD0-4B80-E2E0-E2512CF92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9546EA-8C77-F1FB-C36A-1A0EF2E6946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319603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2E5BF8-8CEA-E905-3D3A-06A60F58E3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A2CB9B-E73D-B1BB-E87E-0F7FD1156C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A5083-BDCB-CF50-6DB5-D68349EEB8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CDF7A6-26CA-4441-9B58-D6E64878D247}" type="datetimeFigureOut">
              <a:rPr lang="en-US" smtClean="0"/>
              <a:t>12/9/2025</a:t>
            </a:fld>
            <a:endParaRPr lang="en-US"/>
          </a:p>
        </p:txBody>
      </p:sp>
      <p:sp>
        <p:nvSpPr>
          <p:cNvPr id="5" name="Footer Placeholder 4">
            <a:extLst>
              <a:ext uri="{FF2B5EF4-FFF2-40B4-BE49-F238E27FC236}">
                <a16:creationId xmlns:a16="http://schemas.microsoft.com/office/drawing/2014/main" id="{19FE8719-4643-492A-464E-CEC0CA0652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A72AC13-FAC7-6E3B-B240-983CDEEBD3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3B39B8-71E5-4DA2-97B3-4BBBCD943DEA}" type="slidenum">
              <a:rPr lang="en-US" smtClean="0"/>
              <a:t>‹#›</a:t>
            </a:fld>
            <a:endParaRPr lang="en-US"/>
          </a:p>
        </p:txBody>
      </p:sp>
    </p:spTree>
    <p:extLst>
      <p:ext uri="{BB962C8B-B14F-4D97-AF65-F5344CB8AC3E}">
        <p14:creationId xmlns:p14="http://schemas.microsoft.com/office/powerpoint/2010/main" val="425021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12/9/2025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25200056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25.svg"/><Relationship Id="rId2"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5.xml"/><Relationship Id="rId5" Type="http://schemas.openxmlformats.org/officeDocument/2006/relationships/image" Target="../media/image27.sv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emf"/><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jpg"/><Relationship Id="rId16" Type="http://schemas.openxmlformats.org/officeDocument/2006/relationships/image" Target="../media/image31.svg"/><Relationship Id="rId1" Type="http://schemas.openxmlformats.org/officeDocument/2006/relationships/slideLayout" Target="../slideLayouts/slideLayout15.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emf"/><Relationship Id="rId15" Type="http://schemas.openxmlformats.org/officeDocument/2006/relationships/image" Target="../media/image30.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emf"/><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jpg"/><Relationship Id="rId16" Type="http://schemas.openxmlformats.org/officeDocument/2006/relationships/image" Target="../media/image16.svg"/><Relationship Id="rId1" Type="http://schemas.openxmlformats.org/officeDocument/2006/relationships/slideLayout" Target="../slideLayouts/slideLayout15.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emf"/><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Layout" Target="../slideLayouts/slideLayout15.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Layout" Target="../slideLayouts/slideLayout15.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9.jpeg"/><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20.png"/><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7" name="Rectangle 1056">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7055892" y="1521725"/>
            <a:ext cx="4631011" cy="2736766"/>
          </a:xfrm>
          <a:noFill/>
        </p:spPr>
        <p:txBody>
          <a:bodyPr>
            <a:normAutofit fontScale="90000"/>
          </a:bodyPr>
          <a:lstStyle/>
          <a:p>
            <a:pPr algn="l"/>
            <a:r>
              <a:rPr lang="en-US" b="1" i="1" dirty="0">
                <a:solidFill>
                  <a:schemeClr val="bg2">
                    <a:lumMod val="50000"/>
                  </a:schemeClr>
                </a:solidFill>
                <a:latin typeface="Gotham book"/>
              </a:rPr>
              <a:t>Unidad 4: </a:t>
            </a:r>
            <a:br>
              <a:rPr lang="en-US" b="1" i="1" dirty="0">
                <a:latin typeface="Gotham book"/>
              </a:rPr>
            </a:br>
            <a:r>
              <a:rPr lang="en-US" b="1" dirty="0">
                <a:solidFill>
                  <a:srgbClr val="C00000"/>
                </a:solidFill>
                <a:latin typeface="Gotham book"/>
              </a:rPr>
              <a:t>La Era Nacional Mexicana</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7055892" y="4359488"/>
            <a:ext cx="4428699" cy="1655762"/>
          </a:xfrm>
          <a:noFill/>
        </p:spPr>
        <p:txBody>
          <a:bodyPr>
            <a:normAutofit/>
          </a:bodyPr>
          <a:lstStyle/>
          <a:p>
            <a:pPr algn="l"/>
            <a:r>
              <a:rPr lang="en-US" sz="3600" b="1" i="1" dirty="0" err="1">
                <a:solidFill>
                  <a:schemeClr val="bg2">
                    <a:lumMod val="50000"/>
                  </a:schemeClr>
                </a:solidFill>
              </a:rPr>
              <a:t>Lección</a:t>
            </a:r>
            <a:r>
              <a:rPr lang="en-US" sz="3600" b="1" i="1" dirty="0">
                <a:solidFill>
                  <a:schemeClr val="bg2">
                    <a:lumMod val="50000"/>
                  </a:schemeClr>
                </a:solidFill>
              </a:rPr>
              <a:t> 3: </a:t>
            </a:r>
          </a:p>
          <a:p>
            <a:pPr algn="l"/>
            <a:r>
              <a:rPr lang="en-US" sz="3600" b="1" i="1" dirty="0" err="1">
                <a:solidFill>
                  <a:srgbClr val="C00000"/>
                </a:solidFill>
              </a:rPr>
              <a:t>Vocabulario</a:t>
            </a:r>
            <a:endParaRPr lang="en-US" sz="3600" b="1" i="1" dirty="0">
              <a:solidFill>
                <a:srgbClr val="C00000"/>
              </a:solidFill>
            </a:endParaRPr>
          </a:p>
        </p:txBody>
      </p:sp>
      <p:pic>
        <p:nvPicPr>
          <p:cNvPr id="1032" name="Picture 8" descr="A photograph of a map of Texas during the Mexican National Era. There are faded marks that show where the map has been folded. The only labeled portion of the map shows the location of Stephen F. Austin's original colony.">
            <a:extLst>
              <a:ext uri="{FF2B5EF4-FFF2-40B4-BE49-F238E27FC236}">
                <a16:creationId xmlns:a16="http://schemas.microsoft.com/office/drawing/2014/main" id="{FD0E585B-C039-75F3-417B-08173C6452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04" b="9104"/>
          <a:stretch/>
        </p:blipFill>
        <p:spPr bwMode="auto">
          <a:xfrm>
            <a:off x="-108856" y="0"/>
            <a:ext cx="6832674" cy="6857990"/>
          </a:xfrm>
          <a:custGeom>
            <a:avLst/>
            <a:gdLst/>
            <a:ahLst/>
            <a:cxnLst/>
            <a:rect l="l" t="t" r="r" b="b"/>
            <a:pathLst>
              <a:path w="6832674" h="6858000">
                <a:moveTo>
                  <a:pt x="0" y="0"/>
                </a:moveTo>
                <a:lnTo>
                  <a:pt x="6832674" y="0"/>
                </a:lnTo>
                <a:lnTo>
                  <a:pt x="6749707" y="183520"/>
                </a:lnTo>
                <a:cubicBezTo>
                  <a:pt x="6327787" y="1181050"/>
                  <a:pt x="6094475" y="2277779"/>
                  <a:pt x="6094475" y="3429000"/>
                </a:cubicBezTo>
                <a:cubicBezTo>
                  <a:pt x="6094475" y="4580222"/>
                  <a:pt x="6327787" y="5676950"/>
                  <a:pt x="6749707" y="6674481"/>
                </a:cubicBezTo>
                <a:lnTo>
                  <a:pt x="683267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110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BFF5B-E81F-FFCC-CDB6-DACA5CFB9D4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F9B3670-65D3-96B4-353E-BF77FA785263}"/>
              </a:ext>
              <a:ext uri="{C183D7F6-B498-43B3-948B-1728B52AA6E4}">
                <adec:decorative xmlns:adec="http://schemas.microsoft.com/office/drawing/2017/decorative" val="1"/>
              </a:ext>
            </a:extLst>
          </p:cNvPr>
          <p:cNvSpPr/>
          <p:nvPr/>
        </p:nvSpPr>
        <p:spPr>
          <a:xfrm rot="5400000">
            <a:off x="5514882" y="-5539799"/>
            <a:ext cx="122555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4AE8DC01-758E-71E8-E8DD-8C1C23D6158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320" y="-149227"/>
            <a:ext cx="1503485" cy="1503485"/>
          </a:xfrm>
          <a:prstGeom prst="rect">
            <a:avLst/>
          </a:prstGeom>
        </p:spPr>
      </p:pic>
      <p:pic>
        <p:nvPicPr>
          <p:cNvPr id="10" name="Content Placeholder 3">
            <a:extLst>
              <a:ext uri="{FF2B5EF4-FFF2-40B4-BE49-F238E27FC236}">
                <a16:creationId xmlns:a16="http://schemas.microsoft.com/office/drawing/2014/main" id="{F3AE1800-0123-8CD4-8183-7DB079E37AC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19400" y="105109"/>
            <a:ext cx="976941" cy="994812"/>
          </a:xfrm>
          <a:prstGeom prst="rect">
            <a:avLst/>
          </a:prstGeom>
        </p:spPr>
      </p:pic>
      <p:sp>
        <p:nvSpPr>
          <p:cNvPr id="8" name="Title 5">
            <a:extLst>
              <a:ext uri="{FF2B5EF4-FFF2-40B4-BE49-F238E27FC236}">
                <a16:creationId xmlns:a16="http://schemas.microsoft.com/office/drawing/2014/main" id="{E0DD2EC8-0D93-ABF9-222C-177CD695DF99}"/>
              </a:ext>
            </a:extLst>
          </p:cNvPr>
          <p:cNvSpPr txBox="1">
            <a:spLocks noGrp="1"/>
          </p:cNvSpPr>
          <p:nvPr>
            <p:ph type="title"/>
          </p:nvPr>
        </p:nvSpPr>
        <p:spPr>
          <a:xfrm>
            <a:off x="1935479" y="13062"/>
            <a:ext cx="8240486" cy="11190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dirty="0">
                <a:solidFill>
                  <a:schemeClr val="bg1"/>
                </a:solidFill>
                <a:latin typeface="Gotham Medium"/>
              </a:rPr>
              <a:t>Constitución </a:t>
            </a:r>
            <a:r>
              <a:rPr lang="en-US" sz="4800" i="1" dirty="0">
                <a:solidFill>
                  <a:schemeClr val="bg1"/>
                </a:solidFill>
                <a:latin typeface="Gotham Medium"/>
              </a:rPr>
              <a:t>(n)</a:t>
            </a:r>
            <a:endParaRPr lang="en-US" sz="7200" i="1" dirty="0">
              <a:solidFill>
                <a:schemeClr val="bg1"/>
              </a:solidFill>
              <a:latin typeface="Gotham Medium"/>
            </a:endParaRPr>
          </a:p>
        </p:txBody>
      </p:sp>
      <p:sp>
        <p:nvSpPr>
          <p:cNvPr id="9" name="TextBox 8">
            <a:extLst>
              <a:ext uri="{FF2B5EF4-FFF2-40B4-BE49-F238E27FC236}">
                <a16:creationId xmlns:a16="http://schemas.microsoft.com/office/drawing/2014/main" id="{21593B40-33BA-54E4-78AF-FBAAFBC93C3C}"/>
              </a:ext>
              <a:ext uri="{C183D7F6-B498-43B3-948B-1728B52AA6E4}">
                <adec:decorative xmlns:adec="http://schemas.microsoft.com/office/drawing/2017/decorative" val="1"/>
              </a:ext>
            </a:extLst>
          </p:cNvPr>
          <p:cNvSpPr txBox="1"/>
          <p:nvPr/>
        </p:nvSpPr>
        <p:spPr>
          <a:xfrm>
            <a:off x="8396136" y="6493166"/>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TextBox 1">
            <a:extLst>
              <a:ext uri="{FF2B5EF4-FFF2-40B4-BE49-F238E27FC236}">
                <a16:creationId xmlns:a16="http://schemas.microsoft.com/office/drawing/2014/main" id="{0FC0E999-23C5-150D-83F8-DBE61D347DC6}"/>
              </a:ext>
            </a:extLst>
          </p:cNvPr>
          <p:cNvSpPr txBox="1"/>
          <p:nvPr/>
        </p:nvSpPr>
        <p:spPr>
          <a:xfrm>
            <a:off x="174079" y="1254054"/>
            <a:ext cx="8033749" cy="5601533"/>
          </a:xfrm>
          <a:prstGeom prst="rect">
            <a:avLst/>
          </a:prstGeom>
          <a:noFill/>
        </p:spPr>
        <p:txBody>
          <a:bodyPr wrap="square" rtlCol="0">
            <a:spAutoFit/>
          </a:bodyPr>
          <a:lstStyle/>
          <a:p>
            <a:r>
              <a:rPr lang="es-ES" sz="2250" dirty="0">
                <a:solidFill>
                  <a:srgbClr val="002060"/>
                </a:solidFill>
                <a:latin typeface="Gotham book"/>
              </a:rPr>
              <a:t>Tras la independencia de México de España en 1821, el pueblo mexicano tuvo que asumir la enorme tarea de formar su propio gobierno. Hay muchas formas de formar un gobierno y muchos tipos diferentes de gobiernos entre los que puedes elegir</a:t>
            </a:r>
            <a:r>
              <a:rPr lang="en-US" sz="2250" dirty="0">
                <a:solidFill>
                  <a:srgbClr val="002060"/>
                </a:solidFill>
                <a:latin typeface="Gotham book"/>
              </a:rPr>
              <a:t>. </a:t>
            </a:r>
          </a:p>
          <a:p>
            <a:endParaRPr lang="en-US" sz="1000" dirty="0">
              <a:latin typeface="Gotham book"/>
            </a:endParaRPr>
          </a:p>
          <a:p>
            <a:r>
              <a:rPr lang="es-ES" sz="2250" dirty="0">
                <a:solidFill>
                  <a:schemeClr val="accent6">
                    <a:lumMod val="75000"/>
                  </a:schemeClr>
                </a:solidFill>
                <a:latin typeface="Gotham book"/>
              </a:rPr>
              <a:t>Una forma en que un país puede formar gobierno es redactando una </a:t>
            </a:r>
            <a:r>
              <a:rPr lang="es-ES" sz="2250" b="1" dirty="0">
                <a:solidFill>
                  <a:schemeClr val="accent6">
                    <a:lumMod val="75000"/>
                  </a:schemeClr>
                </a:solidFill>
                <a:latin typeface="Gotham book"/>
              </a:rPr>
              <a:t>constitución</a:t>
            </a:r>
            <a:r>
              <a:rPr lang="es-ES" sz="2250" dirty="0">
                <a:solidFill>
                  <a:schemeClr val="accent6">
                    <a:lumMod val="75000"/>
                  </a:schemeClr>
                </a:solidFill>
                <a:latin typeface="Gotham book"/>
              </a:rPr>
              <a:t>. Una </a:t>
            </a:r>
            <a:r>
              <a:rPr lang="es-ES" sz="2250" b="1" dirty="0">
                <a:solidFill>
                  <a:schemeClr val="accent6">
                    <a:lumMod val="75000"/>
                  </a:schemeClr>
                </a:solidFill>
                <a:latin typeface="Gotham book"/>
              </a:rPr>
              <a:t>constitución</a:t>
            </a:r>
            <a:r>
              <a:rPr lang="es-ES" sz="2250" dirty="0">
                <a:solidFill>
                  <a:schemeClr val="accent6">
                    <a:lumMod val="75000"/>
                  </a:schemeClr>
                </a:solidFill>
                <a:latin typeface="Gotham book"/>
              </a:rPr>
              <a:t> es un documento que establece un gobierno, dice cómo funcionará, quién estará al mando y qué poderes tendrá. Las </a:t>
            </a:r>
            <a:r>
              <a:rPr lang="es-ES" sz="2250" b="1" dirty="0">
                <a:solidFill>
                  <a:schemeClr val="accent6">
                    <a:lumMod val="75000"/>
                  </a:schemeClr>
                </a:solidFill>
                <a:latin typeface="Gotham book"/>
              </a:rPr>
              <a:t>constituciones</a:t>
            </a:r>
            <a:r>
              <a:rPr lang="es-ES" sz="2250" dirty="0">
                <a:solidFill>
                  <a:schemeClr val="accent6">
                    <a:lumMod val="75000"/>
                  </a:schemeClr>
                </a:solidFill>
                <a:latin typeface="Gotham book"/>
              </a:rPr>
              <a:t> suelen incluir los derechos y poderes del pueblo y de los estados</a:t>
            </a:r>
            <a:r>
              <a:rPr lang="en-US" sz="2250" dirty="0">
                <a:solidFill>
                  <a:schemeClr val="accent6">
                    <a:lumMod val="75000"/>
                  </a:schemeClr>
                </a:solidFill>
                <a:latin typeface="Gotham book"/>
              </a:rPr>
              <a:t>.</a:t>
            </a:r>
          </a:p>
          <a:p>
            <a:endParaRPr lang="en-US" sz="1050" dirty="0">
              <a:latin typeface="Gotham book"/>
            </a:endParaRPr>
          </a:p>
          <a:p>
            <a:r>
              <a:rPr lang="es-ES" sz="2250" dirty="0">
                <a:solidFill>
                  <a:schemeClr val="accent2">
                    <a:lumMod val="75000"/>
                  </a:schemeClr>
                </a:solidFill>
                <a:latin typeface="Gotham book"/>
              </a:rPr>
              <a:t>Crear una </a:t>
            </a:r>
            <a:r>
              <a:rPr lang="es-ES" sz="2250" b="1" dirty="0">
                <a:solidFill>
                  <a:schemeClr val="accent2">
                    <a:lumMod val="75000"/>
                  </a:schemeClr>
                </a:solidFill>
                <a:latin typeface="Gotham book"/>
              </a:rPr>
              <a:t>constitución</a:t>
            </a:r>
            <a:r>
              <a:rPr lang="es-ES" sz="2250" dirty="0">
                <a:solidFill>
                  <a:schemeClr val="accent2">
                    <a:lumMod val="75000"/>
                  </a:schemeClr>
                </a:solidFill>
                <a:latin typeface="Gotham book"/>
              </a:rPr>
              <a:t> es una tarea increíblemente desafiante porque casi siempre hay diferentes grupos de personas con ideas distintas sobre cómo debe funcionar un país. En esta unidad, veremos cómo el pueblo de México llevó a cabo la importante tarea de crear su propia </a:t>
            </a:r>
            <a:r>
              <a:rPr lang="es-ES" sz="2250" b="1" dirty="0">
                <a:solidFill>
                  <a:schemeClr val="accent2">
                    <a:lumMod val="75000"/>
                  </a:schemeClr>
                </a:solidFill>
                <a:latin typeface="Gotham book"/>
              </a:rPr>
              <a:t>constitución</a:t>
            </a:r>
            <a:r>
              <a:rPr lang="es-ES" sz="2250" dirty="0">
                <a:solidFill>
                  <a:schemeClr val="accent2">
                    <a:lumMod val="75000"/>
                  </a:schemeClr>
                </a:solidFill>
                <a:latin typeface="Gotham book"/>
              </a:rPr>
              <a:t> y cómo este proceso influyó en Texas</a:t>
            </a:r>
            <a:r>
              <a:rPr lang="en-US" sz="2250" dirty="0">
                <a:solidFill>
                  <a:schemeClr val="accent2">
                    <a:lumMod val="75000"/>
                  </a:schemeClr>
                </a:solidFill>
                <a:latin typeface="Gotham book"/>
              </a:rPr>
              <a:t>. </a:t>
            </a:r>
          </a:p>
        </p:txBody>
      </p:sp>
      <p:pic>
        <p:nvPicPr>
          <p:cNvPr id="6" name="Graphic 5" descr="Scroll outline">
            <a:extLst>
              <a:ext uri="{FF2B5EF4-FFF2-40B4-BE49-F238E27FC236}">
                <a16:creationId xmlns:a16="http://schemas.microsoft.com/office/drawing/2014/main" id="{450B76A3-FC19-2D6D-8264-9E64F97337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09479" y="2121479"/>
            <a:ext cx="4256315" cy="4256315"/>
          </a:xfrm>
          <a:prstGeom prst="rect">
            <a:avLst/>
          </a:prstGeom>
        </p:spPr>
      </p:pic>
      <p:pic>
        <p:nvPicPr>
          <p:cNvPr id="12" name="Graphic 11" descr="Quill with solid fill">
            <a:extLst>
              <a:ext uri="{FF2B5EF4-FFF2-40B4-BE49-F238E27FC236}">
                <a16:creationId xmlns:a16="http://schemas.microsoft.com/office/drawing/2014/main" id="{CFAA5869-66E8-5094-0539-F782A170B0F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14599" y="1403930"/>
            <a:ext cx="2569028" cy="2569028"/>
          </a:xfrm>
          <a:prstGeom prst="rect">
            <a:avLst/>
          </a:prstGeom>
        </p:spPr>
      </p:pic>
    </p:spTree>
    <p:extLst>
      <p:ext uri="{BB962C8B-B14F-4D97-AF65-F5344CB8AC3E}">
        <p14:creationId xmlns:p14="http://schemas.microsoft.com/office/powerpoint/2010/main" val="1798376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26D5D-2902-8374-51E1-F5D0ECC446A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43B4BDC-9E65-8842-2AFF-172CD94D0B25}"/>
              </a:ext>
              <a:ext uri="{C183D7F6-B498-43B3-948B-1728B52AA6E4}">
                <adec:decorative xmlns:adec="http://schemas.microsoft.com/office/drawing/2017/decorative" val="1"/>
              </a:ext>
            </a:extLst>
          </p:cNvPr>
          <p:cNvSpPr/>
          <p:nvPr/>
        </p:nvSpPr>
        <p:spPr>
          <a:xfrm rot="5400000">
            <a:off x="5514882" y="-5539799"/>
            <a:ext cx="122555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0D4E95B1-1F3F-518B-DB10-421633740FA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320" y="-149227"/>
            <a:ext cx="1503485" cy="1503485"/>
          </a:xfrm>
          <a:prstGeom prst="rect">
            <a:avLst/>
          </a:prstGeom>
        </p:spPr>
      </p:pic>
      <p:pic>
        <p:nvPicPr>
          <p:cNvPr id="10" name="Content Placeholder 3">
            <a:extLst>
              <a:ext uri="{FF2B5EF4-FFF2-40B4-BE49-F238E27FC236}">
                <a16:creationId xmlns:a16="http://schemas.microsoft.com/office/drawing/2014/main" id="{BC2AEDBB-8EFF-B45D-B180-9A4401E25C9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19400" y="105109"/>
            <a:ext cx="976941" cy="994812"/>
          </a:xfrm>
          <a:prstGeom prst="rect">
            <a:avLst/>
          </a:prstGeom>
        </p:spPr>
      </p:pic>
      <p:sp>
        <p:nvSpPr>
          <p:cNvPr id="8" name="Title 5">
            <a:extLst>
              <a:ext uri="{FF2B5EF4-FFF2-40B4-BE49-F238E27FC236}">
                <a16:creationId xmlns:a16="http://schemas.microsoft.com/office/drawing/2014/main" id="{98CE6CCE-97D4-8434-36C3-C1043BA73E19}"/>
              </a:ext>
            </a:extLst>
          </p:cNvPr>
          <p:cNvSpPr txBox="1">
            <a:spLocks noGrp="1"/>
          </p:cNvSpPr>
          <p:nvPr>
            <p:ph type="title"/>
          </p:nvPr>
        </p:nvSpPr>
        <p:spPr>
          <a:xfrm>
            <a:off x="1935479" y="13062"/>
            <a:ext cx="8240486" cy="11190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dirty="0" err="1">
                <a:solidFill>
                  <a:schemeClr val="bg1"/>
                </a:solidFill>
                <a:latin typeface="Gotham Medium"/>
              </a:rPr>
              <a:t>Federalismo</a:t>
            </a:r>
            <a:r>
              <a:rPr lang="en-US" sz="7200" dirty="0">
                <a:solidFill>
                  <a:schemeClr val="bg1"/>
                </a:solidFill>
                <a:latin typeface="Gotham Medium"/>
              </a:rPr>
              <a:t> </a:t>
            </a:r>
            <a:r>
              <a:rPr lang="en-US" sz="4800" i="1" dirty="0">
                <a:solidFill>
                  <a:schemeClr val="bg1"/>
                </a:solidFill>
                <a:latin typeface="Gotham Medium"/>
              </a:rPr>
              <a:t>(n)</a:t>
            </a:r>
            <a:endParaRPr lang="en-US" sz="7200" i="1" dirty="0">
              <a:solidFill>
                <a:schemeClr val="bg1"/>
              </a:solidFill>
              <a:latin typeface="Gotham Medium"/>
            </a:endParaRPr>
          </a:p>
        </p:txBody>
      </p:sp>
      <p:sp>
        <p:nvSpPr>
          <p:cNvPr id="9" name="TextBox 8">
            <a:extLst>
              <a:ext uri="{FF2B5EF4-FFF2-40B4-BE49-F238E27FC236}">
                <a16:creationId xmlns:a16="http://schemas.microsoft.com/office/drawing/2014/main" id="{017E3C91-95E3-A8E6-C583-BC1CB90175EE}"/>
              </a:ext>
              <a:ext uri="{C183D7F6-B498-43B3-948B-1728B52AA6E4}">
                <adec:decorative xmlns:adec="http://schemas.microsoft.com/office/drawing/2017/decorative" val="1"/>
              </a:ext>
            </a:extLst>
          </p:cNvPr>
          <p:cNvSpPr txBox="1"/>
          <p:nvPr/>
        </p:nvSpPr>
        <p:spPr>
          <a:xfrm>
            <a:off x="8396136" y="6493166"/>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TextBox 1">
            <a:extLst>
              <a:ext uri="{FF2B5EF4-FFF2-40B4-BE49-F238E27FC236}">
                <a16:creationId xmlns:a16="http://schemas.microsoft.com/office/drawing/2014/main" id="{8978F372-D473-5BCA-9437-5665A44F1CCC}"/>
              </a:ext>
            </a:extLst>
          </p:cNvPr>
          <p:cNvSpPr txBox="1"/>
          <p:nvPr/>
        </p:nvSpPr>
        <p:spPr>
          <a:xfrm>
            <a:off x="-94" y="1254054"/>
            <a:ext cx="8240580" cy="5062924"/>
          </a:xfrm>
          <a:prstGeom prst="rect">
            <a:avLst/>
          </a:prstGeom>
          <a:noFill/>
        </p:spPr>
        <p:txBody>
          <a:bodyPr wrap="square" rtlCol="0">
            <a:spAutoFit/>
          </a:bodyPr>
          <a:lstStyle/>
          <a:p>
            <a:r>
              <a:rPr lang="es-ES" sz="1900" dirty="0">
                <a:solidFill>
                  <a:schemeClr val="accent5">
                    <a:lumMod val="50000"/>
                  </a:schemeClr>
                </a:solidFill>
                <a:latin typeface="Gotham book"/>
              </a:rPr>
              <a:t>Cuando el pueblo mexicano se propuso redactar una constitución para crear su propio gobierno, uno de los tipos de gobiernos que consideraron fue un gobierno </a:t>
            </a:r>
            <a:r>
              <a:rPr lang="es-ES" sz="1900" b="1" dirty="0">
                <a:solidFill>
                  <a:schemeClr val="accent5">
                    <a:lumMod val="50000"/>
                  </a:schemeClr>
                </a:solidFill>
                <a:latin typeface="Gotham book"/>
              </a:rPr>
              <a:t>federalista</a:t>
            </a:r>
            <a:r>
              <a:rPr lang="es-ES" sz="1900" dirty="0">
                <a:solidFill>
                  <a:schemeClr val="accent5">
                    <a:lumMod val="50000"/>
                  </a:schemeClr>
                </a:solidFill>
                <a:latin typeface="Gotham book"/>
              </a:rPr>
              <a:t>. El </a:t>
            </a:r>
            <a:r>
              <a:rPr lang="es-ES" sz="1900" b="1" dirty="0">
                <a:solidFill>
                  <a:schemeClr val="accent5">
                    <a:lumMod val="50000"/>
                  </a:schemeClr>
                </a:solidFill>
                <a:latin typeface="Gotham book"/>
              </a:rPr>
              <a:t>federalismo</a:t>
            </a:r>
            <a:r>
              <a:rPr lang="es-ES" sz="1900" dirty="0">
                <a:solidFill>
                  <a:schemeClr val="accent5">
                    <a:lumMod val="50000"/>
                  </a:schemeClr>
                </a:solidFill>
                <a:latin typeface="Gotham book"/>
              </a:rPr>
              <a:t> es un tipo de gobierno en el que el gobierno nacional, o </a:t>
            </a:r>
            <a:r>
              <a:rPr lang="es-ES" sz="1900" b="1" dirty="0">
                <a:solidFill>
                  <a:schemeClr val="accent5">
                    <a:lumMod val="50000"/>
                  </a:schemeClr>
                </a:solidFill>
                <a:latin typeface="Gotham book"/>
              </a:rPr>
              <a:t>federal</a:t>
            </a:r>
            <a:r>
              <a:rPr lang="es-ES" sz="1900" dirty="0">
                <a:solidFill>
                  <a:schemeClr val="accent5">
                    <a:lumMod val="50000"/>
                  </a:schemeClr>
                </a:solidFill>
                <a:latin typeface="Gotham book"/>
              </a:rPr>
              <a:t>, comparte sus poderes con los gobiernos estatales</a:t>
            </a:r>
            <a:r>
              <a:rPr lang="en-US" sz="1900" dirty="0">
                <a:solidFill>
                  <a:schemeClr val="accent5">
                    <a:lumMod val="50000"/>
                  </a:schemeClr>
                </a:solidFill>
                <a:latin typeface="Gotham book"/>
              </a:rPr>
              <a:t>. </a:t>
            </a:r>
          </a:p>
          <a:p>
            <a:endParaRPr lang="en-US" sz="1900" dirty="0">
              <a:solidFill>
                <a:schemeClr val="accent5">
                  <a:lumMod val="50000"/>
                </a:schemeClr>
              </a:solidFill>
              <a:latin typeface="Gotham book"/>
            </a:endParaRPr>
          </a:p>
          <a:p>
            <a:r>
              <a:rPr lang="es-ES" sz="1900" dirty="0">
                <a:solidFill>
                  <a:srgbClr val="C00000"/>
                </a:solidFill>
                <a:latin typeface="Gotham book"/>
              </a:rPr>
              <a:t>En un sistema </a:t>
            </a:r>
            <a:r>
              <a:rPr lang="es-ES" sz="1900" b="1" dirty="0">
                <a:solidFill>
                  <a:srgbClr val="C00000"/>
                </a:solidFill>
                <a:latin typeface="Gotham book"/>
              </a:rPr>
              <a:t>federalista</a:t>
            </a:r>
            <a:r>
              <a:rPr lang="es-ES" sz="1900" dirty="0">
                <a:solidFill>
                  <a:srgbClr val="C00000"/>
                </a:solidFill>
                <a:latin typeface="Gotham book"/>
              </a:rPr>
              <a:t>, los líderes nacionales en Ciudad de México tendrían ciertos poderes, mientras que cada estado también tendría ciertos poderes. Los estados podrían redactar sus propias constituciones, elegir a sus propios líderes estatales y tomar decisiones que fueran mejores para su propio estado, siempre que sus decisiones no fueran en contra del gobierno </a:t>
            </a:r>
            <a:r>
              <a:rPr lang="es-ES" sz="1900" b="1" dirty="0">
                <a:solidFill>
                  <a:srgbClr val="C00000"/>
                </a:solidFill>
                <a:latin typeface="Gotham book"/>
              </a:rPr>
              <a:t>federal</a:t>
            </a:r>
            <a:r>
              <a:rPr lang="en-US" sz="1900" dirty="0">
                <a:solidFill>
                  <a:srgbClr val="C00000"/>
                </a:solidFill>
                <a:latin typeface="Gotham book"/>
              </a:rPr>
              <a:t>.</a:t>
            </a:r>
          </a:p>
          <a:p>
            <a:endParaRPr lang="en-US" sz="1900" dirty="0">
              <a:latin typeface="Gotham book"/>
            </a:endParaRPr>
          </a:p>
          <a:p>
            <a:r>
              <a:rPr lang="es-ES" sz="1900" dirty="0">
                <a:solidFill>
                  <a:schemeClr val="accent6">
                    <a:lumMod val="75000"/>
                  </a:schemeClr>
                </a:solidFill>
                <a:latin typeface="Gotham book"/>
              </a:rPr>
              <a:t>Los opositores al </a:t>
            </a:r>
            <a:r>
              <a:rPr lang="es-ES" sz="1900" b="1" dirty="0">
                <a:solidFill>
                  <a:schemeClr val="accent6">
                    <a:lumMod val="75000"/>
                  </a:schemeClr>
                </a:solidFill>
                <a:latin typeface="Gotham book"/>
              </a:rPr>
              <a:t>federalismo</a:t>
            </a:r>
            <a:r>
              <a:rPr lang="es-ES" sz="1900" dirty="0">
                <a:solidFill>
                  <a:schemeClr val="accent6">
                    <a:lumMod val="75000"/>
                  </a:schemeClr>
                </a:solidFill>
                <a:latin typeface="Gotham book"/>
              </a:rPr>
              <a:t> fueron llamados centralistas. Los centralistas NO apoyaban el sistema </a:t>
            </a:r>
            <a:r>
              <a:rPr lang="es-ES" sz="1900" b="1" dirty="0">
                <a:solidFill>
                  <a:schemeClr val="accent6">
                    <a:lumMod val="75000"/>
                  </a:schemeClr>
                </a:solidFill>
                <a:latin typeface="Gotham book"/>
              </a:rPr>
              <a:t>federalista</a:t>
            </a:r>
            <a:r>
              <a:rPr lang="es-ES" sz="1900" dirty="0">
                <a:solidFill>
                  <a:schemeClr val="accent6">
                    <a:lumMod val="75000"/>
                  </a:schemeClr>
                </a:solidFill>
                <a:latin typeface="Gotham book"/>
              </a:rPr>
              <a:t>. Los centralistas querían que todo el poder del gobierno estuviera centralizado, lo que significa que querían que el poder perteneciera principalmente al pueblo en el gobierno nacional. No creían que los estados debieran tener mucho poder. Las disputas entre </a:t>
            </a:r>
            <a:r>
              <a:rPr lang="es-ES" sz="1900" b="1" dirty="0">
                <a:solidFill>
                  <a:schemeClr val="accent6">
                    <a:lumMod val="75000"/>
                  </a:schemeClr>
                </a:solidFill>
                <a:latin typeface="Gotham book"/>
              </a:rPr>
              <a:t>federalistas</a:t>
            </a:r>
            <a:r>
              <a:rPr lang="es-ES" sz="1900" dirty="0">
                <a:solidFill>
                  <a:schemeClr val="accent6">
                    <a:lumMod val="75000"/>
                  </a:schemeClr>
                </a:solidFill>
                <a:latin typeface="Gotham book"/>
              </a:rPr>
              <a:t> y centralistas acabarían provocando muchos conflictos dentro de México durante esta época</a:t>
            </a:r>
            <a:r>
              <a:rPr lang="en-US" sz="1900" dirty="0">
                <a:solidFill>
                  <a:schemeClr val="accent6">
                    <a:lumMod val="75000"/>
                  </a:schemeClr>
                </a:solidFill>
                <a:latin typeface="Gotham book"/>
              </a:rPr>
              <a:t>.</a:t>
            </a:r>
          </a:p>
        </p:txBody>
      </p:sp>
      <p:pic>
        <p:nvPicPr>
          <p:cNvPr id="4" name="Graphic 3" descr="Scales of justice outline">
            <a:extLst>
              <a:ext uri="{FF2B5EF4-FFF2-40B4-BE49-F238E27FC236}">
                <a16:creationId xmlns:a16="http://schemas.microsoft.com/office/drawing/2014/main" id="{1935939C-4255-716D-8FD3-A4AFAE73B60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40182" y="1590097"/>
            <a:ext cx="4471566" cy="4471566"/>
          </a:xfrm>
          <a:prstGeom prst="rect">
            <a:avLst/>
          </a:prstGeom>
        </p:spPr>
      </p:pic>
      <p:sp>
        <p:nvSpPr>
          <p:cNvPr id="11" name="Rectangle: Rounded Corners 10">
            <a:extLst>
              <a:ext uri="{FF2B5EF4-FFF2-40B4-BE49-F238E27FC236}">
                <a16:creationId xmlns:a16="http://schemas.microsoft.com/office/drawing/2014/main" id="{7D56D5E0-0C95-BD9D-9344-D577DDDD0786}"/>
              </a:ext>
            </a:extLst>
          </p:cNvPr>
          <p:cNvSpPr/>
          <p:nvPr/>
        </p:nvSpPr>
        <p:spPr>
          <a:xfrm>
            <a:off x="8131534" y="3526971"/>
            <a:ext cx="1404352" cy="631372"/>
          </a:xfrm>
          <a:prstGeom prst="roundRect">
            <a:avLst/>
          </a:prstGeom>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Federal</a:t>
            </a:r>
            <a:r>
              <a:rPr lang="en-US" dirty="0"/>
              <a:t> </a:t>
            </a:r>
            <a:r>
              <a:rPr lang="en-US" sz="1400" dirty="0" err="1"/>
              <a:t>gobierno</a:t>
            </a:r>
            <a:endParaRPr lang="en-US" dirty="0"/>
          </a:p>
        </p:txBody>
      </p:sp>
      <p:sp>
        <p:nvSpPr>
          <p:cNvPr id="13" name="Rectangle: Rounded Corners 12">
            <a:extLst>
              <a:ext uri="{FF2B5EF4-FFF2-40B4-BE49-F238E27FC236}">
                <a16:creationId xmlns:a16="http://schemas.microsoft.com/office/drawing/2014/main" id="{7D9116B0-3646-2385-92AF-B6332C342FF8}"/>
              </a:ext>
            </a:extLst>
          </p:cNvPr>
          <p:cNvSpPr/>
          <p:nvPr/>
        </p:nvSpPr>
        <p:spPr>
          <a:xfrm>
            <a:off x="10853058" y="3526971"/>
            <a:ext cx="1273723" cy="631372"/>
          </a:xfrm>
          <a:prstGeom prst="roundRect">
            <a:avLst/>
          </a:prstGeom>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Estado</a:t>
            </a:r>
            <a:r>
              <a:rPr lang="en-US" dirty="0"/>
              <a:t> </a:t>
            </a:r>
            <a:r>
              <a:rPr lang="en-US" sz="1400" dirty="0" err="1"/>
              <a:t>Gobiernos</a:t>
            </a:r>
            <a:endParaRPr lang="en-US" dirty="0"/>
          </a:p>
        </p:txBody>
      </p:sp>
    </p:spTree>
    <p:extLst>
      <p:ext uri="{BB962C8B-B14F-4D97-AF65-F5344CB8AC3E}">
        <p14:creationId xmlns:p14="http://schemas.microsoft.com/office/powerpoint/2010/main" val="2715280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B101B-ECFA-BBB6-2FFF-D47317C90DB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87111D6-83CD-8477-8E15-F10488C89CEC}"/>
              </a:ext>
              <a:ext uri="{C183D7F6-B498-43B3-948B-1728B52AA6E4}">
                <adec:decorative xmlns:adec="http://schemas.microsoft.com/office/drawing/2017/decorative" val="1"/>
              </a:ext>
            </a:extLst>
          </p:cNvPr>
          <p:cNvSpPr/>
          <p:nvPr/>
        </p:nvSpPr>
        <p:spPr>
          <a:xfrm rot="5400000">
            <a:off x="5514882" y="-5539799"/>
            <a:ext cx="122555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DCD016DD-5E95-B773-9F76-14D7666EF1E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320" y="-149227"/>
            <a:ext cx="1503485" cy="1503485"/>
          </a:xfrm>
          <a:prstGeom prst="rect">
            <a:avLst/>
          </a:prstGeom>
        </p:spPr>
      </p:pic>
      <p:pic>
        <p:nvPicPr>
          <p:cNvPr id="10" name="Content Placeholder 3">
            <a:extLst>
              <a:ext uri="{FF2B5EF4-FFF2-40B4-BE49-F238E27FC236}">
                <a16:creationId xmlns:a16="http://schemas.microsoft.com/office/drawing/2014/main" id="{012D153F-D161-6C09-9AE7-6ECAE28B64F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19400" y="105109"/>
            <a:ext cx="976941" cy="994812"/>
          </a:xfrm>
          <a:prstGeom prst="rect">
            <a:avLst/>
          </a:prstGeom>
        </p:spPr>
      </p:pic>
      <p:sp>
        <p:nvSpPr>
          <p:cNvPr id="8" name="Title 5">
            <a:extLst>
              <a:ext uri="{FF2B5EF4-FFF2-40B4-BE49-F238E27FC236}">
                <a16:creationId xmlns:a16="http://schemas.microsoft.com/office/drawing/2014/main" id="{9CA2C8F2-AFB0-A9AD-72E8-DCA0651C42FA}"/>
              </a:ext>
            </a:extLst>
          </p:cNvPr>
          <p:cNvSpPr txBox="1">
            <a:spLocks noGrp="1"/>
          </p:cNvSpPr>
          <p:nvPr>
            <p:ph type="title"/>
          </p:nvPr>
        </p:nvSpPr>
        <p:spPr>
          <a:xfrm>
            <a:off x="1935479" y="13062"/>
            <a:ext cx="8240486" cy="11190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dirty="0">
                <a:solidFill>
                  <a:schemeClr val="bg1"/>
                </a:solidFill>
                <a:latin typeface="Gotham Medium"/>
              </a:rPr>
              <a:t>República </a:t>
            </a:r>
            <a:r>
              <a:rPr lang="en-US" sz="4800" i="1" dirty="0">
                <a:solidFill>
                  <a:schemeClr val="bg1"/>
                </a:solidFill>
                <a:latin typeface="Gotham Medium"/>
              </a:rPr>
              <a:t>(n)</a:t>
            </a:r>
            <a:endParaRPr lang="en-US" sz="7200" i="1" dirty="0">
              <a:solidFill>
                <a:schemeClr val="bg1"/>
              </a:solidFill>
              <a:latin typeface="Gotham Medium"/>
            </a:endParaRPr>
          </a:p>
        </p:txBody>
      </p:sp>
      <p:sp>
        <p:nvSpPr>
          <p:cNvPr id="9" name="TextBox 8">
            <a:extLst>
              <a:ext uri="{FF2B5EF4-FFF2-40B4-BE49-F238E27FC236}">
                <a16:creationId xmlns:a16="http://schemas.microsoft.com/office/drawing/2014/main" id="{6B39E6DB-5D6D-6D00-84D4-F09255A57118}"/>
              </a:ext>
              <a:ext uri="{C183D7F6-B498-43B3-948B-1728B52AA6E4}">
                <adec:decorative xmlns:adec="http://schemas.microsoft.com/office/drawing/2017/decorative" val="1"/>
              </a:ext>
            </a:extLst>
          </p:cNvPr>
          <p:cNvSpPr txBox="1"/>
          <p:nvPr/>
        </p:nvSpPr>
        <p:spPr>
          <a:xfrm>
            <a:off x="8396136" y="6493166"/>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TextBox 1">
            <a:extLst>
              <a:ext uri="{FF2B5EF4-FFF2-40B4-BE49-F238E27FC236}">
                <a16:creationId xmlns:a16="http://schemas.microsoft.com/office/drawing/2014/main" id="{6E3C98D5-762E-F502-86B0-2457FF1677A3}"/>
              </a:ext>
            </a:extLst>
          </p:cNvPr>
          <p:cNvSpPr txBox="1"/>
          <p:nvPr/>
        </p:nvSpPr>
        <p:spPr>
          <a:xfrm>
            <a:off x="97876" y="1238615"/>
            <a:ext cx="8298259" cy="6617196"/>
          </a:xfrm>
          <a:prstGeom prst="rect">
            <a:avLst/>
          </a:prstGeom>
          <a:noFill/>
        </p:spPr>
        <p:txBody>
          <a:bodyPr wrap="square" rtlCol="0">
            <a:spAutoFit/>
          </a:bodyPr>
          <a:lstStyle/>
          <a:p>
            <a:r>
              <a:rPr lang="es-ES" sz="1900" dirty="0">
                <a:solidFill>
                  <a:schemeClr val="accent5">
                    <a:lumMod val="50000"/>
                  </a:schemeClr>
                </a:solidFill>
                <a:latin typeface="Gotham book"/>
              </a:rPr>
              <a:t>Mientras el pueblo mexicano trabajaba para establecer su propio gobierno, otro elemento que consideraron incluir fue una forma de gobierno conocida como </a:t>
            </a:r>
            <a:r>
              <a:rPr lang="es-ES" sz="1900" b="1" dirty="0">
                <a:solidFill>
                  <a:schemeClr val="accent5">
                    <a:lumMod val="50000"/>
                  </a:schemeClr>
                </a:solidFill>
                <a:latin typeface="Gotham book"/>
              </a:rPr>
              <a:t>república</a:t>
            </a:r>
            <a:r>
              <a:rPr lang="es-ES" sz="1900" dirty="0">
                <a:solidFill>
                  <a:schemeClr val="accent5">
                    <a:lumMod val="50000"/>
                  </a:schemeClr>
                </a:solidFill>
                <a:latin typeface="Gotham book"/>
              </a:rPr>
              <a:t>. En una </a:t>
            </a:r>
            <a:r>
              <a:rPr lang="es-ES" sz="1900" b="1" dirty="0">
                <a:solidFill>
                  <a:schemeClr val="accent5">
                    <a:lumMod val="50000"/>
                  </a:schemeClr>
                </a:solidFill>
                <a:latin typeface="Gotham book"/>
              </a:rPr>
              <a:t>república</a:t>
            </a:r>
            <a:r>
              <a:rPr lang="es-ES" sz="1900" dirty="0">
                <a:solidFill>
                  <a:schemeClr val="accent5">
                    <a:lumMod val="50000"/>
                  </a:schemeClr>
                </a:solidFill>
                <a:latin typeface="Gotham book"/>
              </a:rPr>
              <a:t>, el pueblo vota para elegir representantes que hablen en su nombre y representen sus intereses en el gobierno</a:t>
            </a:r>
            <a:r>
              <a:rPr lang="en-US" sz="1900" dirty="0">
                <a:solidFill>
                  <a:schemeClr val="accent5">
                    <a:lumMod val="50000"/>
                  </a:schemeClr>
                </a:solidFill>
                <a:latin typeface="Gotham book"/>
              </a:rPr>
              <a:t>. </a:t>
            </a:r>
          </a:p>
          <a:p>
            <a:endParaRPr lang="en-US" sz="1900" dirty="0">
              <a:solidFill>
                <a:schemeClr val="accent5">
                  <a:lumMod val="50000"/>
                </a:schemeClr>
              </a:solidFill>
              <a:latin typeface="Gotham book"/>
            </a:endParaRPr>
          </a:p>
          <a:p>
            <a:r>
              <a:rPr lang="es-ES" sz="1900" dirty="0">
                <a:solidFill>
                  <a:srgbClr val="C00000"/>
                </a:solidFill>
                <a:latin typeface="Gotham book"/>
              </a:rPr>
              <a:t>En una </a:t>
            </a:r>
            <a:r>
              <a:rPr lang="es-ES" sz="1900" b="1" dirty="0">
                <a:solidFill>
                  <a:srgbClr val="C00000"/>
                </a:solidFill>
                <a:latin typeface="Gotham book"/>
              </a:rPr>
              <a:t>república</a:t>
            </a:r>
            <a:r>
              <a:rPr lang="es-ES" sz="1900" dirty="0">
                <a:solidFill>
                  <a:srgbClr val="C00000"/>
                </a:solidFill>
                <a:latin typeface="Gotham book"/>
              </a:rPr>
              <a:t> federal, los estados dentro de un país tienen sus propios gobiernos estatales que comparten poderes con el gobierno federal o nacional. La gente de cada estado elige representantes de su estado para apoyar las necesidades e intereses específicos de su estado en sus gobiernos estatales y nacionales</a:t>
            </a:r>
            <a:r>
              <a:rPr lang="en-US" sz="1900" dirty="0">
                <a:solidFill>
                  <a:srgbClr val="C00000"/>
                </a:solidFill>
                <a:latin typeface="Gotham book"/>
              </a:rPr>
              <a:t>.</a:t>
            </a:r>
          </a:p>
          <a:p>
            <a:endParaRPr lang="en-US" sz="1900" dirty="0">
              <a:solidFill>
                <a:srgbClr val="C00000"/>
              </a:solidFill>
              <a:latin typeface="Gotham book"/>
            </a:endParaRPr>
          </a:p>
          <a:p>
            <a:r>
              <a:rPr lang="es-ES" sz="1900" dirty="0">
                <a:solidFill>
                  <a:srgbClr val="7030A0"/>
                </a:solidFill>
                <a:latin typeface="Gotham book"/>
              </a:rPr>
              <a:t>En ese momento, Texas no tenía suficiente población como para ser un estado propio, así que Texas se combinó con el estado vecino más grande y poblado, Coahuila. En una </a:t>
            </a:r>
            <a:r>
              <a:rPr lang="es-ES" sz="1900" b="1" dirty="0">
                <a:solidFill>
                  <a:srgbClr val="7030A0"/>
                </a:solidFill>
                <a:latin typeface="Gotham book"/>
              </a:rPr>
              <a:t>república</a:t>
            </a:r>
            <a:r>
              <a:rPr lang="es-ES" sz="1900" dirty="0">
                <a:solidFill>
                  <a:srgbClr val="7030A0"/>
                </a:solidFill>
                <a:latin typeface="Gotham book"/>
              </a:rPr>
              <a:t>, la representación suele basarse en la población, así que cuanto mayor es tu población, más representantes tienes en el gobierno. Esto significaba que Coahuila tenía más poder que Texas en su gobierno estatal combinado. Como resultado, uno de los objetivos de Texas era crecer lo suficiente para poder convertirse en un estado propio dentro de la </a:t>
            </a:r>
            <a:r>
              <a:rPr lang="es-ES" sz="1900" b="1" dirty="0">
                <a:solidFill>
                  <a:srgbClr val="7030A0"/>
                </a:solidFill>
                <a:latin typeface="Gotham book"/>
              </a:rPr>
              <a:t>república</a:t>
            </a:r>
            <a:r>
              <a:rPr lang="es-ES" sz="1900" dirty="0">
                <a:solidFill>
                  <a:srgbClr val="7030A0"/>
                </a:solidFill>
                <a:latin typeface="Gotham book"/>
              </a:rPr>
              <a:t> federal mexicana</a:t>
            </a:r>
            <a:r>
              <a:rPr lang="en-US" sz="1900" dirty="0">
                <a:solidFill>
                  <a:srgbClr val="7030A0"/>
                </a:solidFill>
                <a:latin typeface="Gotham book"/>
              </a:rPr>
              <a:t>. </a:t>
            </a:r>
          </a:p>
          <a:p>
            <a:endParaRPr lang="en-US" sz="2100" dirty="0">
              <a:solidFill>
                <a:schemeClr val="accent5">
                  <a:lumMod val="50000"/>
                </a:schemeClr>
              </a:solidFill>
              <a:latin typeface="Gotham book"/>
            </a:endParaRPr>
          </a:p>
          <a:p>
            <a:endParaRPr lang="en-US" sz="2100" dirty="0">
              <a:solidFill>
                <a:schemeClr val="accent5">
                  <a:lumMod val="50000"/>
                </a:schemeClr>
              </a:solidFill>
              <a:latin typeface="Gotham book"/>
            </a:endParaRPr>
          </a:p>
          <a:p>
            <a:r>
              <a:rPr lang="en-US" sz="2100" dirty="0">
                <a:solidFill>
                  <a:schemeClr val="accent5">
                    <a:lumMod val="50000"/>
                  </a:schemeClr>
                </a:solidFill>
                <a:latin typeface="Gotham book"/>
              </a:rPr>
              <a:t> </a:t>
            </a:r>
            <a:endParaRPr lang="en-US" sz="2100" dirty="0">
              <a:solidFill>
                <a:schemeClr val="accent6">
                  <a:lumMod val="75000"/>
                </a:schemeClr>
              </a:solidFill>
              <a:latin typeface="Gotham book"/>
            </a:endParaRPr>
          </a:p>
        </p:txBody>
      </p:sp>
      <p:pic>
        <p:nvPicPr>
          <p:cNvPr id="4" name="Picture 3" descr="An image of a group of stick figure people connected to one person above them who is their representative in government.">
            <a:extLst>
              <a:ext uri="{FF2B5EF4-FFF2-40B4-BE49-F238E27FC236}">
                <a16:creationId xmlns:a16="http://schemas.microsoft.com/office/drawing/2014/main" id="{AFCB942E-E6CF-B1FB-E7EE-D819213B199F}"/>
              </a:ext>
            </a:extLst>
          </p:cNvPr>
          <p:cNvPicPr>
            <a:picLocks noChangeAspect="1"/>
          </p:cNvPicPr>
          <p:nvPr/>
        </p:nvPicPr>
        <p:blipFill>
          <a:blip r:embed="rId4"/>
          <a:srcRect l="7905" r="3468" b="2342"/>
          <a:stretch/>
        </p:blipFill>
        <p:spPr>
          <a:xfrm>
            <a:off x="8396135" y="1680202"/>
            <a:ext cx="3697989" cy="3925942"/>
          </a:xfrm>
          <a:prstGeom prst="rect">
            <a:avLst/>
          </a:prstGeom>
        </p:spPr>
      </p:pic>
    </p:spTree>
    <p:extLst>
      <p:ext uri="{BB962C8B-B14F-4D97-AF65-F5344CB8AC3E}">
        <p14:creationId xmlns:p14="http://schemas.microsoft.com/office/powerpoint/2010/main" val="1093360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C4E24-5388-5E46-9626-7C274E4971E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A042EC7-8886-E6AD-2C7F-E9929084DAC4}"/>
              </a:ext>
              <a:ext uri="{C183D7F6-B498-43B3-948B-1728B52AA6E4}">
                <adec:decorative xmlns:adec="http://schemas.microsoft.com/office/drawing/2017/decorative" val="1"/>
              </a:ext>
            </a:extLst>
          </p:cNvPr>
          <p:cNvSpPr/>
          <p:nvPr/>
        </p:nvSpPr>
        <p:spPr>
          <a:xfrm rot="5400000">
            <a:off x="5514882" y="-5539799"/>
            <a:ext cx="122555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A38028C8-DBA1-3432-B02F-AA7B2E2074B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320" y="-149227"/>
            <a:ext cx="1503485" cy="1503485"/>
          </a:xfrm>
          <a:prstGeom prst="rect">
            <a:avLst/>
          </a:prstGeom>
        </p:spPr>
      </p:pic>
      <p:pic>
        <p:nvPicPr>
          <p:cNvPr id="10" name="Content Placeholder 3">
            <a:extLst>
              <a:ext uri="{FF2B5EF4-FFF2-40B4-BE49-F238E27FC236}">
                <a16:creationId xmlns:a16="http://schemas.microsoft.com/office/drawing/2014/main" id="{DCE175EB-3B43-DEE5-6E80-2112695E575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19400" y="105109"/>
            <a:ext cx="976941" cy="994812"/>
          </a:xfrm>
          <a:prstGeom prst="rect">
            <a:avLst/>
          </a:prstGeom>
        </p:spPr>
      </p:pic>
      <p:sp>
        <p:nvSpPr>
          <p:cNvPr id="8" name="Title 5">
            <a:extLst>
              <a:ext uri="{FF2B5EF4-FFF2-40B4-BE49-F238E27FC236}">
                <a16:creationId xmlns:a16="http://schemas.microsoft.com/office/drawing/2014/main" id="{98D135D7-F4AD-0A85-3548-A95199FA8B4B}"/>
              </a:ext>
            </a:extLst>
          </p:cNvPr>
          <p:cNvSpPr txBox="1">
            <a:spLocks noGrp="1"/>
          </p:cNvSpPr>
          <p:nvPr>
            <p:ph type="title"/>
          </p:nvPr>
        </p:nvSpPr>
        <p:spPr>
          <a:xfrm>
            <a:off x="1935479" y="13062"/>
            <a:ext cx="8240486" cy="11190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dirty="0">
                <a:solidFill>
                  <a:schemeClr val="bg1"/>
                </a:solidFill>
                <a:latin typeface="Gotham Medium"/>
              </a:rPr>
              <a:t>Congreso </a:t>
            </a:r>
            <a:r>
              <a:rPr lang="en-US" sz="4800" i="1" dirty="0">
                <a:solidFill>
                  <a:schemeClr val="bg1"/>
                </a:solidFill>
                <a:latin typeface="Gotham Medium"/>
              </a:rPr>
              <a:t>(n)</a:t>
            </a:r>
            <a:endParaRPr lang="en-US" sz="7200" i="1" dirty="0">
              <a:solidFill>
                <a:schemeClr val="bg1"/>
              </a:solidFill>
              <a:latin typeface="Gotham Medium"/>
            </a:endParaRPr>
          </a:p>
        </p:txBody>
      </p:sp>
      <p:sp>
        <p:nvSpPr>
          <p:cNvPr id="9" name="TextBox 8">
            <a:extLst>
              <a:ext uri="{FF2B5EF4-FFF2-40B4-BE49-F238E27FC236}">
                <a16:creationId xmlns:a16="http://schemas.microsoft.com/office/drawing/2014/main" id="{CA5D3798-D465-6699-9504-54B24DDE7739}"/>
              </a:ext>
              <a:ext uri="{C183D7F6-B498-43B3-948B-1728B52AA6E4}">
                <adec:decorative xmlns:adec="http://schemas.microsoft.com/office/drawing/2017/decorative" val="1"/>
              </a:ext>
            </a:extLst>
          </p:cNvPr>
          <p:cNvSpPr txBox="1"/>
          <p:nvPr/>
        </p:nvSpPr>
        <p:spPr>
          <a:xfrm>
            <a:off x="8396136" y="6493166"/>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TextBox 1">
            <a:extLst>
              <a:ext uri="{FF2B5EF4-FFF2-40B4-BE49-F238E27FC236}">
                <a16:creationId xmlns:a16="http://schemas.microsoft.com/office/drawing/2014/main" id="{DD7FCCCA-80B2-3122-027E-231A9C5A58FC}"/>
              </a:ext>
            </a:extLst>
          </p:cNvPr>
          <p:cNvSpPr txBox="1"/>
          <p:nvPr/>
        </p:nvSpPr>
        <p:spPr>
          <a:xfrm>
            <a:off x="97876" y="1238615"/>
            <a:ext cx="7141124" cy="5355312"/>
          </a:xfrm>
          <a:prstGeom prst="rect">
            <a:avLst/>
          </a:prstGeom>
          <a:noFill/>
        </p:spPr>
        <p:txBody>
          <a:bodyPr wrap="square" rtlCol="0">
            <a:spAutoFit/>
          </a:bodyPr>
          <a:lstStyle/>
          <a:p>
            <a:r>
              <a:rPr lang="es-ES" dirty="0">
                <a:solidFill>
                  <a:schemeClr val="accent5">
                    <a:lumMod val="50000"/>
                  </a:schemeClr>
                </a:solidFill>
                <a:latin typeface="Gotham book"/>
              </a:rPr>
              <a:t>Una responsabilidad importante del gobierno es crear leyes para mantener el orden y mantener a la gente segura. Imagina un país sin leyes... La gente podía hacer cualquier cosa en cualquier momento y lugar sin consecuencias. Probablemente se volvería caótico e incluso peligroso</a:t>
            </a:r>
            <a:r>
              <a:rPr lang="en-US" dirty="0">
                <a:solidFill>
                  <a:schemeClr val="accent5">
                    <a:lumMod val="50000"/>
                  </a:schemeClr>
                </a:solidFill>
                <a:latin typeface="Gotham book"/>
              </a:rPr>
              <a:t>!</a:t>
            </a:r>
          </a:p>
          <a:p>
            <a:endParaRPr lang="en-US" dirty="0">
              <a:solidFill>
                <a:schemeClr val="accent5">
                  <a:lumMod val="50000"/>
                </a:schemeClr>
              </a:solidFill>
              <a:latin typeface="Gotham book"/>
            </a:endParaRPr>
          </a:p>
          <a:p>
            <a:r>
              <a:rPr lang="es-ES" dirty="0">
                <a:solidFill>
                  <a:srgbClr val="C00000"/>
                </a:solidFill>
                <a:latin typeface="Gotham book"/>
              </a:rPr>
              <a:t>Un </a:t>
            </a:r>
            <a:r>
              <a:rPr lang="es-ES" b="1" dirty="0">
                <a:solidFill>
                  <a:srgbClr val="C00000"/>
                </a:solidFill>
                <a:latin typeface="Gotham book"/>
              </a:rPr>
              <a:t>congreso</a:t>
            </a:r>
            <a:r>
              <a:rPr lang="es-ES" dirty="0">
                <a:solidFill>
                  <a:srgbClr val="C00000"/>
                </a:solidFill>
                <a:latin typeface="Gotham book"/>
              </a:rPr>
              <a:t> es un grupo electo de personas responsables de hacer leyes. En una república federal, cada estado tiene su propio </a:t>
            </a:r>
            <a:r>
              <a:rPr lang="es-ES" b="1" dirty="0">
                <a:solidFill>
                  <a:srgbClr val="C00000"/>
                </a:solidFill>
                <a:latin typeface="Gotham book"/>
              </a:rPr>
              <a:t>congreso</a:t>
            </a:r>
            <a:r>
              <a:rPr lang="es-ES" dirty="0">
                <a:solidFill>
                  <a:srgbClr val="C00000"/>
                </a:solidFill>
                <a:latin typeface="Gotham book"/>
              </a:rPr>
              <a:t> para aprobar leyes y abordar asuntos específicos de su propio estado. También existe un </a:t>
            </a:r>
            <a:r>
              <a:rPr lang="es-ES" b="1" dirty="0">
                <a:solidFill>
                  <a:srgbClr val="C00000"/>
                </a:solidFill>
                <a:latin typeface="Gotham book"/>
              </a:rPr>
              <a:t>congreso</a:t>
            </a:r>
            <a:r>
              <a:rPr lang="es-ES" dirty="0">
                <a:solidFill>
                  <a:srgbClr val="C00000"/>
                </a:solidFill>
                <a:latin typeface="Gotham book"/>
              </a:rPr>
              <a:t> nacional donde representantes de cada estado del país se reúnen para asegurar que las necesidades y problemas de su estado se aborden a nivel nacional</a:t>
            </a:r>
            <a:r>
              <a:rPr lang="en-US" dirty="0">
                <a:solidFill>
                  <a:srgbClr val="C00000"/>
                </a:solidFill>
                <a:latin typeface="Gotham book"/>
              </a:rPr>
              <a:t>. </a:t>
            </a:r>
          </a:p>
          <a:p>
            <a:endParaRPr lang="en-US" dirty="0">
              <a:solidFill>
                <a:schemeClr val="accent6">
                  <a:lumMod val="75000"/>
                </a:schemeClr>
              </a:solidFill>
              <a:latin typeface="Gotham book"/>
            </a:endParaRPr>
          </a:p>
          <a:p>
            <a:r>
              <a:rPr lang="es-ES" dirty="0">
                <a:solidFill>
                  <a:schemeClr val="accent6">
                    <a:lumMod val="75000"/>
                  </a:schemeClr>
                </a:solidFill>
                <a:latin typeface="Gotham book"/>
              </a:rPr>
              <a:t>Cuando México se convirtió en un país, la población tejana de Texas era demasiado pequeña para que Texas se convirtiera en un estado independiente. Texas se unió a su estado vecino más poblado, Coahuila. Como Coahuila tenía más gente, también contaba con más representantes en el </a:t>
            </a:r>
            <a:r>
              <a:rPr lang="es-ES" b="1" dirty="0">
                <a:solidFill>
                  <a:schemeClr val="accent6">
                    <a:lumMod val="75000"/>
                  </a:schemeClr>
                </a:solidFill>
                <a:latin typeface="Gotham book"/>
              </a:rPr>
              <a:t>Congreso</a:t>
            </a:r>
            <a:r>
              <a:rPr lang="es-ES" dirty="0">
                <a:solidFill>
                  <a:schemeClr val="accent6">
                    <a:lumMod val="75000"/>
                  </a:schemeClr>
                </a:solidFill>
                <a:latin typeface="Gotham book"/>
              </a:rPr>
              <a:t> estatal que Texas. Esto a menudo suponía un reto para los tejanos y anglosajones en Texas, ya que intentaban aprobar leyes que creían mejores para Texas</a:t>
            </a:r>
            <a:r>
              <a:rPr lang="en-US" dirty="0">
                <a:solidFill>
                  <a:schemeClr val="accent6">
                    <a:lumMod val="75000"/>
                  </a:schemeClr>
                </a:solidFill>
                <a:latin typeface="Gotham book"/>
              </a:rPr>
              <a:t>. </a:t>
            </a:r>
          </a:p>
        </p:txBody>
      </p:sp>
      <p:pic>
        <p:nvPicPr>
          <p:cNvPr id="14" name="Picture 13" descr="A map showing the 1821 political borders of Mexico and the state borders within the country. The states of Coahuila and Texas are shaded in to show how they were combined. Coahuila is geographically smaller though it had significantly more people.">
            <a:extLst>
              <a:ext uri="{FF2B5EF4-FFF2-40B4-BE49-F238E27FC236}">
                <a16:creationId xmlns:a16="http://schemas.microsoft.com/office/drawing/2014/main" id="{418317F9-50B3-6027-A0DA-CF7B882CD01D}"/>
              </a:ext>
            </a:extLst>
          </p:cNvPr>
          <p:cNvPicPr>
            <a:picLocks noChangeAspect="1"/>
          </p:cNvPicPr>
          <p:nvPr/>
        </p:nvPicPr>
        <p:blipFill>
          <a:blip r:embed="rId4"/>
          <a:stretch>
            <a:fillRect/>
          </a:stretch>
        </p:blipFill>
        <p:spPr>
          <a:xfrm>
            <a:off x="7334556" y="1334095"/>
            <a:ext cx="4648200" cy="5147410"/>
          </a:xfrm>
          <a:prstGeom prst="rect">
            <a:avLst/>
          </a:prstGeom>
        </p:spPr>
      </p:pic>
    </p:spTree>
    <p:extLst>
      <p:ext uri="{BB962C8B-B14F-4D97-AF65-F5344CB8AC3E}">
        <p14:creationId xmlns:p14="http://schemas.microsoft.com/office/powerpoint/2010/main" val="3609520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5000" t="-41000" r="-21000" b="-71000"/>
          </a:stretch>
        </a:blipFill>
        <a:effectLst/>
      </p:bgPr>
    </p:bg>
    <p:spTree>
      <p:nvGrpSpPr>
        <p:cNvPr id="1" name="">
          <a:extLst>
            <a:ext uri="{FF2B5EF4-FFF2-40B4-BE49-F238E27FC236}">
              <a16:creationId xmlns:a16="http://schemas.microsoft.com/office/drawing/2014/main" id="{E53A2977-D8E2-7A0E-3A91-3E069BD2A0E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C0567BF-9790-E61C-79CF-62D0B43BEC4A}"/>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5F53C57C-EC59-E26D-1F6B-5B9BF091AD05}"/>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93FA2D01-83AD-1765-4B85-1DE9DE94633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EF66F46F-609A-7239-5C3B-4705A2F21AF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FF2B5EF4-FFF2-40B4-BE49-F238E27FC236}">
                <a16:creationId xmlns:a16="http://schemas.microsoft.com/office/drawing/2014/main" id="{076D4C83-6E35-7DE6-A82D-F9876B9D1D12}"/>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966403C0-E394-FA94-E514-CA00423B0C09}"/>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4" name="Title 5">
            <a:extLst>
              <a:ext uri="{FF2B5EF4-FFF2-40B4-BE49-F238E27FC236}">
                <a16:creationId xmlns:a16="http://schemas.microsoft.com/office/drawing/2014/main" id="{6BF84C59-F802-1AA0-4EE8-1823095ED90F}"/>
              </a:ext>
            </a:extLst>
          </p:cNvPr>
          <p:cNvSpPr txBox="1">
            <a:spLocks noGrp="1"/>
          </p:cNvSpPr>
          <p:nvPr>
            <p:ph type="title"/>
          </p:nvPr>
        </p:nvSpPr>
        <p:spPr>
          <a:xfrm>
            <a:off x="1837509" y="35666"/>
            <a:ext cx="9864090" cy="1724299"/>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b="1" i="1" dirty="0" err="1">
                <a:latin typeface="Gotham Medium"/>
              </a:rPr>
              <a:t>Billete</a:t>
            </a:r>
            <a:r>
              <a:rPr lang="en-US" sz="7200" b="1" i="1" dirty="0">
                <a:latin typeface="Gotham Medium"/>
              </a:rPr>
              <a:t> de </a:t>
            </a:r>
            <a:r>
              <a:rPr lang="en-US" sz="7200" b="1" i="1" dirty="0" err="1">
                <a:latin typeface="Gotham Medium"/>
              </a:rPr>
              <a:t>salida</a:t>
            </a:r>
            <a:br>
              <a:rPr lang="en-US" sz="4400" dirty="0">
                <a:latin typeface="Gotham Medium"/>
              </a:rPr>
            </a:br>
            <a:r>
              <a:rPr lang="es-ES" sz="3200" dirty="0">
                <a:latin typeface="Gotham Medium"/>
              </a:rPr>
              <a:t>Sigue las instrucciones a continuación para completar tu ticket de salida</a:t>
            </a:r>
            <a:endParaRPr lang="en-US" sz="4400" dirty="0">
              <a:latin typeface="Gotham Medium"/>
            </a:endParaRPr>
          </a:p>
        </p:txBody>
      </p:sp>
      <p:pic>
        <p:nvPicPr>
          <p:cNvPr id="12" name="Graphic 11">
            <a:extLst>
              <a:ext uri="{FF2B5EF4-FFF2-40B4-BE49-F238E27FC236}">
                <a16:creationId xmlns:a16="http://schemas.microsoft.com/office/drawing/2014/main" id="{801D63A1-5FEC-05BC-5754-4111B30469C6}"/>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16394" y="2822949"/>
            <a:ext cx="1071092" cy="1071092"/>
          </a:xfrm>
          <a:prstGeom prst="rect">
            <a:avLst/>
          </a:prstGeom>
        </p:spPr>
      </p:pic>
      <p:pic>
        <p:nvPicPr>
          <p:cNvPr id="13" name="Graphic 12">
            <a:extLst>
              <a:ext uri="{FF2B5EF4-FFF2-40B4-BE49-F238E27FC236}">
                <a16:creationId xmlns:a16="http://schemas.microsoft.com/office/drawing/2014/main" id="{FBAAC4C3-5400-2E69-9F90-0A3C77CA1EE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34279" y="3197821"/>
            <a:ext cx="925793" cy="925793"/>
          </a:xfrm>
          <a:prstGeom prst="rect">
            <a:avLst/>
          </a:prstGeom>
        </p:spPr>
      </p:pic>
      <p:pic>
        <p:nvPicPr>
          <p:cNvPr id="14" name="Graphic 13">
            <a:extLst>
              <a:ext uri="{FF2B5EF4-FFF2-40B4-BE49-F238E27FC236}">
                <a16:creationId xmlns:a16="http://schemas.microsoft.com/office/drawing/2014/main" id="{D4EA7FE2-A4E7-7B72-76EE-BEEC810D8F58}"/>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134279" y="5779436"/>
            <a:ext cx="842453" cy="842453"/>
          </a:xfrm>
          <a:prstGeom prst="rect">
            <a:avLst/>
          </a:prstGeom>
        </p:spPr>
      </p:pic>
      <p:pic>
        <p:nvPicPr>
          <p:cNvPr id="15" name="Graphic 14">
            <a:extLst>
              <a:ext uri="{FF2B5EF4-FFF2-40B4-BE49-F238E27FC236}">
                <a16:creationId xmlns:a16="http://schemas.microsoft.com/office/drawing/2014/main" id="{62AC4E88-1B17-16F6-80C7-BA4100457377}"/>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93013" y="1644996"/>
            <a:ext cx="1208326" cy="1208326"/>
          </a:xfrm>
          <a:prstGeom prst="rect">
            <a:avLst/>
          </a:prstGeom>
        </p:spPr>
      </p:pic>
      <p:pic>
        <p:nvPicPr>
          <p:cNvPr id="2" name="Picture 1">
            <a:extLst>
              <a:ext uri="{FF2B5EF4-FFF2-40B4-BE49-F238E27FC236}">
                <a16:creationId xmlns:a16="http://schemas.microsoft.com/office/drawing/2014/main" id="{72002A2C-9227-FF3A-92D7-025414EEEC86}"/>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sp>
        <p:nvSpPr>
          <p:cNvPr id="3" name="TextBox 2">
            <a:extLst>
              <a:ext uri="{FF2B5EF4-FFF2-40B4-BE49-F238E27FC236}">
                <a16:creationId xmlns:a16="http://schemas.microsoft.com/office/drawing/2014/main" id="{7D069F35-4288-9246-208C-2306D04D204C}"/>
              </a:ext>
            </a:extLst>
          </p:cNvPr>
          <p:cNvSpPr txBox="1"/>
          <p:nvPr/>
        </p:nvSpPr>
        <p:spPr>
          <a:xfrm>
            <a:off x="3461657" y="1861457"/>
            <a:ext cx="4637589" cy="4708981"/>
          </a:xfrm>
          <a:prstGeom prst="rect">
            <a:avLst/>
          </a:prstGeom>
          <a:noFill/>
        </p:spPr>
        <p:txBody>
          <a:bodyPr wrap="square" rtlCol="0">
            <a:spAutoFit/>
          </a:bodyPr>
          <a:lstStyle/>
          <a:p>
            <a:pPr marL="285750" indent="-285750">
              <a:buFont typeface="Arial" panose="020B0604020202020204" pitchFamily="34" charset="0"/>
              <a:buChar char="•"/>
            </a:pPr>
            <a:r>
              <a:rPr lang="es-ES" sz="3000" dirty="0">
                <a:solidFill>
                  <a:srgbClr val="FF0000"/>
                </a:solidFill>
                <a:latin typeface="Gotham book"/>
              </a:rPr>
              <a:t>Lee los ítems del banco de respuestas</a:t>
            </a:r>
            <a:r>
              <a:rPr lang="en-US" sz="3000" dirty="0">
                <a:solidFill>
                  <a:srgbClr val="FF0000"/>
                </a:solidFill>
                <a:latin typeface="Gotham book"/>
              </a:rPr>
              <a:t>.</a:t>
            </a:r>
          </a:p>
          <a:p>
            <a:pPr marL="285750" indent="-285750">
              <a:buFont typeface="Arial" panose="020B0604020202020204" pitchFamily="34" charset="0"/>
              <a:buChar char="•"/>
            </a:pPr>
            <a:r>
              <a:rPr lang="es-ES" sz="3000" dirty="0">
                <a:solidFill>
                  <a:srgbClr val="0070C0"/>
                </a:solidFill>
                <a:latin typeface="Gotham book"/>
              </a:rPr>
              <a:t>Rodea o resalta todos y cada uno de los elementos que estén relacionados con los términos de vocabulario y los temas principales de esta unidad</a:t>
            </a:r>
            <a:r>
              <a:rPr lang="en-US" sz="3000" dirty="0">
                <a:solidFill>
                  <a:srgbClr val="0070C0"/>
                </a:solidFill>
                <a:latin typeface="Gotham book"/>
              </a:rPr>
              <a:t>.</a:t>
            </a:r>
          </a:p>
          <a:p>
            <a:pPr marL="285750" indent="-285750">
              <a:buFont typeface="Arial" panose="020B0604020202020204" pitchFamily="34" charset="0"/>
              <a:buChar char="•"/>
            </a:pPr>
            <a:r>
              <a:rPr lang="en-US" sz="3000" dirty="0" err="1">
                <a:solidFill>
                  <a:srgbClr val="7030A0"/>
                </a:solidFill>
                <a:latin typeface="Gotham book"/>
              </a:rPr>
              <a:t>Comparte</a:t>
            </a:r>
            <a:r>
              <a:rPr lang="en-US" sz="3000" dirty="0">
                <a:solidFill>
                  <a:srgbClr val="7030A0"/>
                </a:solidFill>
                <a:latin typeface="Gotham book"/>
              </a:rPr>
              <a:t> </a:t>
            </a:r>
            <a:r>
              <a:rPr lang="en-US" sz="3000" dirty="0" err="1">
                <a:solidFill>
                  <a:srgbClr val="7030A0"/>
                </a:solidFill>
                <a:latin typeface="Gotham book"/>
              </a:rPr>
              <a:t>tu</a:t>
            </a:r>
            <a:r>
              <a:rPr lang="en-US" sz="3000" dirty="0">
                <a:solidFill>
                  <a:srgbClr val="7030A0"/>
                </a:solidFill>
                <a:latin typeface="Gotham book"/>
              </a:rPr>
              <a:t> </a:t>
            </a:r>
            <a:r>
              <a:rPr lang="en-US" sz="3000" dirty="0" err="1">
                <a:solidFill>
                  <a:srgbClr val="7030A0"/>
                </a:solidFill>
                <a:latin typeface="Gotham book"/>
              </a:rPr>
              <a:t>respuesta</a:t>
            </a:r>
            <a:r>
              <a:rPr lang="en-US" sz="3000" dirty="0">
                <a:solidFill>
                  <a:srgbClr val="7030A0"/>
                </a:solidFill>
                <a:latin typeface="Gotham book"/>
              </a:rPr>
              <a:t> con un socio.</a:t>
            </a:r>
          </a:p>
        </p:txBody>
      </p:sp>
      <p:pic>
        <p:nvPicPr>
          <p:cNvPr id="10" name="Graphic 9">
            <a:extLst>
              <a:ext uri="{FF2B5EF4-FFF2-40B4-BE49-F238E27FC236}">
                <a16:creationId xmlns:a16="http://schemas.microsoft.com/office/drawing/2014/main" id="{642B4F62-0640-4499-6F07-86E53ABBDEDC}"/>
              </a:ext>
              <a:ext uri="{C183D7F6-B498-43B3-948B-1728B52AA6E4}">
                <adec:decorative xmlns:adec="http://schemas.microsoft.com/office/drawing/2017/decorative" val="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241243" y="2101396"/>
            <a:ext cx="3460356" cy="3460356"/>
          </a:xfrm>
          <a:prstGeom prst="rect">
            <a:avLst/>
          </a:prstGeom>
        </p:spPr>
      </p:pic>
    </p:spTree>
    <p:extLst>
      <p:ext uri="{BB962C8B-B14F-4D97-AF65-F5344CB8AC3E}">
        <p14:creationId xmlns:p14="http://schemas.microsoft.com/office/powerpoint/2010/main" val="1950786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11145-B364-C007-FCB1-534119DBF75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82B5E1D-6D5C-DF0A-DD12-CE9989677FE5}"/>
              </a:ext>
              <a:ext uri="{C183D7F6-B498-43B3-948B-1728B52AA6E4}">
                <adec:decorative xmlns:adec="http://schemas.microsoft.com/office/drawing/2017/decorative" val="1"/>
              </a:ext>
            </a:extLst>
          </p:cNvPr>
          <p:cNvPicPr>
            <a:picLocks noChangeAspect="1"/>
          </p:cNvPicPr>
          <p:nvPr/>
        </p:nvPicPr>
        <p:blipFill rotWithShape="1">
          <a:blip r:embed="rId2">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C4555707-196C-AF9C-6DFF-B19871DE2724}"/>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BF2939C1-B7A1-46A1-515C-01217920087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2585218-2CFF-2878-0CE4-5844E9B59AD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4610492B-E303-D7AB-2B71-8928D1D9B21F}"/>
              </a:ext>
            </a:extLst>
          </p:cNvPr>
          <p:cNvSpPr txBox="1">
            <a:spLocks noGrp="1"/>
          </p:cNvSpPr>
          <p:nvPr>
            <p:ph type="title"/>
          </p:nvPr>
        </p:nvSpPr>
        <p:spPr>
          <a:xfrm>
            <a:off x="1544502" y="13062"/>
            <a:ext cx="9010288" cy="109728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err="1">
                <a:latin typeface="Gotham Medium"/>
              </a:rPr>
              <a:t>Comparte</a:t>
            </a:r>
            <a:r>
              <a:rPr lang="en-US" dirty="0">
                <a:latin typeface="Gotham Medium"/>
              </a:rPr>
              <a:t> con la </a:t>
            </a:r>
            <a:r>
              <a:rPr lang="en-US" dirty="0" err="1">
                <a:latin typeface="Gotham Medium"/>
              </a:rPr>
              <a:t>clase</a:t>
            </a:r>
            <a:r>
              <a:rPr lang="en-US" dirty="0">
                <a:latin typeface="Gotham Medium"/>
              </a:rPr>
              <a:t>: </a:t>
            </a:r>
            <a:r>
              <a:rPr lang="en-US" dirty="0">
                <a:solidFill>
                  <a:schemeClr val="bg1"/>
                </a:solidFill>
                <a:latin typeface="Gotham Medium"/>
              </a:rPr>
              <a:t>2day 1</a:t>
            </a:r>
          </a:p>
        </p:txBody>
      </p:sp>
      <p:sp>
        <p:nvSpPr>
          <p:cNvPr id="11" name="TextBox 10">
            <a:extLst>
              <a:ext uri="{FF2B5EF4-FFF2-40B4-BE49-F238E27FC236}">
                <a16:creationId xmlns:a16="http://schemas.microsoft.com/office/drawing/2014/main" id="{9A858556-F363-A0D5-FF30-2038A06419AB}"/>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698387E-5DD0-0341-725F-D92C0B0B8779}"/>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Speech Bubble: Rectangle with Corners Rounded 1">
            <a:extLst>
              <a:ext uri="{FF2B5EF4-FFF2-40B4-BE49-F238E27FC236}">
                <a16:creationId xmlns:a16="http://schemas.microsoft.com/office/drawing/2014/main" id="{DD797C51-B37B-C187-4890-393E03BFAC7B}"/>
              </a:ext>
            </a:extLst>
          </p:cNvPr>
          <p:cNvSpPr/>
          <p:nvPr/>
        </p:nvSpPr>
        <p:spPr>
          <a:xfrm>
            <a:off x="4767943" y="1503485"/>
            <a:ext cx="6732350" cy="3177372"/>
          </a:xfrm>
          <a:prstGeom prst="wedgeRoundRectCallout">
            <a:avLst>
              <a:gd name="adj1" fmla="val -66933"/>
              <a:gd name="adj2" fmla="val 34518"/>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4000" kern="0" dirty="0">
                <a:solidFill>
                  <a:srgbClr val="C00000"/>
                </a:solidFill>
                <a:latin typeface="Gotham Book"/>
                <a:ea typeface="Times New Roman" panose="02020603050405020304" pitchFamily="18" charset="0"/>
                <a:cs typeface="Times New Roman" panose="02020603050405020304" pitchFamily="18" charset="0"/>
              </a:rPr>
              <a:t>Un término relacionado con esta unidad es ____________.
Elegí este término porque _______________.</a:t>
            </a:r>
            <a:endParaRPr kumimoji="0" lang="en-US" sz="72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498B54A4-9EEA-2777-AA86-9E1CA63DC72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95385" y="2597074"/>
            <a:ext cx="1502228" cy="1502228"/>
          </a:xfrm>
          <a:prstGeom prst="rect">
            <a:avLst/>
          </a:prstGeom>
        </p:spPr>
      </p:pic>
    </p:spTree>
    <p:extLst>
      <p:ext uri="{BB962C8B-B14F-4D97-AF65-F5344CB8AC3E}">
        <p14:creationId xmlns:p14="http://schemas.microsoft.com/office/powerpoint/2010/main" val="2806713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5000" t="-41000" r="-21000" b="-71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3097250-EC5A-4275-B663-5A536BE8629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4" name="Title 5">
            <a:extLst>
              <a:ext uri="{FF2B5EF4-FFF2-40B4-BE49-F238E27FC236}">
                <a16:creationId xmlns:a16="http://schemas.microsoft.com/office/drawing/2014/main" id="{EECFAD41-918E-2261-1C88-B4109F7DB9E6}"/>
              </a:ext>
            </a:extLst>
          </p:cNvPr>
          <p:cNvSpPr txBox="1">
            <a:spLocks noGrp="1"/>
          </p:cNvSpPr>
          <p:nvPr>
            <p:ph type="title"/>
          </p:nvPr>
        </p:nvSpPr>
        <p:spPr>
          <a:xfrm>
            <a:off x="1837509" y="35666"/>
            <a:ext cx="9864090" cy="1724299"/>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b="1" i="1" dirty="0" err="1">
                <a:latin typeface="Gotham Medium"/>
              </a:rPr>
              <a:t>Calentamiento</a:t>
            </a:r>
            <a:br>
              <a:rPr lang="en-US" sz="4400" dirty="0">
                <a:latin typeface="Gotham Medium"/>
              </a:rPr>
            </a:br>
            <a:r>
              <a:rPr lang="es-ES" sz="3200" dirty="0">
                <a:latin typeface="Gotham Medium"/>
              </a:rPr>
              <a:t>Sigue las instrucciones de abajo para completar tu calentamiento</a:t>
            </a:r>
            <a:endParaRPr lang="en-US" sz="4400" dirty="0">
              <a:latin typeface="Gotham Medium"/>
            </a:endParaRPr>
          </a:p>
        </p:txBody>
      </p:sp>
      <p:pic>
        <p:nvPicPr>
          <p:cNvPr id="12" name="Graphic 11">
            <a:extLst>
              <a:ext uri="{FF2B5EF4-FFF2-40B4-BE49-F238E27FC236}">
                <a16:creationId xmlns:a16="http://schemas.microsoft.com/office/drawing/2014/main" id="{A7FB14EC-9765-C65A-4600-465342A1886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16394" y="2822949"/>
            <a:ext cx="1071092" cy="1071092"/>
          </a:xfrm>
          <a:prstGeom prst="rect">
            <a:avLst/>
          </a:prstGeom>
        </p:spPr>
      </p:pic>
      <p:pic>
        <p:nvPicPr>
          <p:cNvPr id="13" name="Graphic 12">
            <a:extLst>
              <a:ext uri="{FF2B5EF4-FFF2-40B4-BE49-F238E27FC236}">
                <a16:creationId xmlns:a16="http://schemas.microsoft.com/office/drawing/2014/main" id="{8B77A946-B432-2AE7-5FB4-37EFE1AC0E8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97857" y="3369295"/>
            <a:ext cx="925793" cy="925793"/>
          </a:xfrm>
          <a:prstGeom prst="rect">
            <a:avLst/>
          </a:prstGeom>
        </p:spPr>
      </p:pic>
      <p:pic>
        <p:nvPicPr>
          <p:cNvPr id="14" name="Graphic 13">
            <a:extLst>
              <a:ext uri="{FF2B5EF4-FFF2-40B4-BE49-F238E27FC236}">
                <a16:creationId xmlns:a16="http://schemas.microsoft.com/office/drawing/2014/main" id="{2D281543-8E2E-BBFC-8D1D-C4FE068F8957}"/>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153793" y="5282030"/>
            <a:ext cx="842453" cy="842453"/>
          </a:xfrm>
          <a:prstGeom prst="rect">
            <a:avLst/>
          </a:prstGeom>
        </p:spPr>
      </p:pic>
      <p:pic>
        <p:nvPicPr>
          <p:cNvPr id="15" name="Graphic 14">
            <a:extLst>
              <a:ext uri="{FF2B5EF4-FFF2-40B4-BE49-F238E27FC236}">
                <a16:creationId xmlns:a16="http://schemas.microsoft.com/office/drawing/2014/main" id="{54B11518-A0E0-3AB0-725B-2BF7D58C3415}"/>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097857" y="1644996"/>
            <a:ext cx="1208326" cy="1208326"/>
          </a:xfrm>
          <a:prstGeom prst="rect">
            <a:avLst/>
          </a:prstGeom>
        </p:spPr>
      </p:pic>
      <p:pic>
        <p:nvPicPr>
          <p:cNvPr id="2" name="Picture 1">
            <a:extLst>
              <a:ext uri="{FF2B5EF4-FFF2-40B4-BE49-F238E27FC236}">
                <a16:creationId xmlns:a16="http://schemas.microsoft.com/office/drawing/2014/main" id="{1F1D605A-3949-A076-487B-5B3E5E4B8995}"/>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sp>
        <p:nvSpPr>
          <p:cNvPr id="3" name="TextBox 2">
            <a:extLst>
              <a:ext uri="{FF2B5EF4-FFF2-40B4-BE49-F238E27FC236}">
                <a16:creationId xmlns:a16="http://schemas.microsoft.com/office/drawing/2014/main" id="{0E5D1144-8718-BDA1-79ED-C4A366EC807C}"/>
              </a:ext>
            </a:extLst>
          </p:cNvPr>
          <p:cNvSpPr txBox="1"/>
          <p:nvPr/>
        </p:nvSpPr>
        <p:spPr>
          <a:xfrm>
            <a:off x="3461657" y="1861457"/>
            <a:ext cx="4528457" cy="5262979"/>
          </a:xfrm>
          <a:prstGeom prst="rect">
            <a:avLst/>
          </a:prstGeom>
          <a:noFill/>
        </p:spPr>
        <p:txBody>
          <a:bodyPr wrap="square" rtlCol="0">
            <a:spAutoFit/>
          </a:bodyPr>
          <a:lstStyle/>
          <a:p>
            <a:pPr marL="285750" indent="-285750">
              <a:buFont typeface="Arial" panose="020B0604020202020204" pitchFamily="34" charset="0"/>
              <a:buChar char="•"/>
            </a:pPr>
            <a:r>
              <a:rPr lang="es-ES" sz="2750" dirty="0">
                <a:solidFill>
                  <a:srgbClr val="FF0000"/>
                </a:solidFill>
                <a:latin typeface="Gotham book"/>
              </a:rPr>
              <a:t>Lee la lista de posibles temas que podríamos ver en esta unidad</a:t>
            </a:r>
            <a:r>
              <a:rPr lang="en-US" sz="2750" dirty="0">
                <a:solidFill>
                  <a:srgbClr val="FF0000"/>
                </a:solidFill>
                <a:latin typeface="Gotham book"/>
              </a:rPr>
              <a:t>.</a:t>
            </a:r>
          </a:p>
          <a:p>
            <a:pPr marL="285750" indent="-285750">
              <a:buFont typeface="Arial" panose="020B0604020202020204" pitchFamily="34" charset="0"/>
              <a:buChar char="•"/>
            </a:pPr>
            <a:r>
              <a:rPr lang="es-ES" sz="2750" dirty="0">
                <a:solidFill>
                  <a:srgbClr val="0070C0"/>
                </a:solidFill>
                <a:latin typeface="Gotham book"/>
              </a:rPr>
              <a:t>Basándonos en lo que hemos aprendido hasta ahora, coloca una marca de verificación junto a cualquier elemento que creas que probablemente veremos en esta lección</a:t>
            </a:r>
            <a:r>
              <a:rPr lang="en-US" sz="2750" dirty="0">
                <a:solidFill>
                  <a:srgbClr val="0070C0"/>
                </a:solidFill>
                <a:latin typeface="Gotham book"/>
              </a:rPr>
              <a:t>.</a:t>
            </a:r>
          </a:p>
          <a:p>
            <a:pPr marL="285750" indent="-285750">
              <a:buFont typeface="Arial" panose="020B0604020202020204" pitchFamily="34" charset="0"/>
              <a:buChar char="•"/>
            </a:pPr>
            <a:r>
              <a:rPr lang="en-US" sz="2750" dirty="0" err="1">
                <a:solidFill>
                  <a:srgbClr val="7030A0"/>
                </a:solidFill>
                <a:latin typeface="Gotham book"/>
              </a:rPr>
              <a:t>Comparte</a:t>
            </a:r>
            <a:r>
              <a:rPr lang="en-US" sz="2750" dirty="0">
                <a:solidFill>
                  <a:srgbClr val="7030A0"/>
                </a:solidFill>
                <a:latin typeface="Gotham book"/>
              </a:rPr>
              <a:t> </a:t>
            </a:r>
            <a:r>
              <a:rPr lang="en-US" sz="2750" dirty="0" err="1">
                <a:solidFill>
                  <a:srgbClr val="7030A0"/>
                </a:solidFill>
                <a:latin typeface="Gotham book"/>
              </a:rPr>
              <a:t>tu</a:t>
            </a:r>
            <a:r>
              <a:rPr lang="en-US" sz="2750" dirty="0">
                <a:solidFill>
                  <a:srgbClr val="7030A0"/>
                </a:solidFill>
                <a:latin typeface="Gotham book"/>
              </a:rPr>
              <a:t> </a:t>
            </a:r>
            <a:r>
              <a:rPr lang="en-US" sz="2750" dirty="0" err="1">
                <a:solidFill>
                  <a:srgbClr val="7030A0"/>
                </a:solidFill>
                <a:latin typeface="Gotham book"/>
              </a:rPr>
              <a:t>respuesta</a:t>
            </a:r>
            <a:r>
              <a:rPr lang="en-US" sz="2750" dirty="0">
                <a:solidFill>
                  <a:srgbClr val="7030A0"/>
                </a:solidFill>
                <a:latin typeface="Gotham book"/>
              </a:rPr>
              <a:t> con un socio.</a:t>
            </a:r>
          </a:p>
        </p:txBody>
      </p:sp>
      <p:pic>
        <p:nvPicPr>
          <p:cNvPr id="20" name="Graphic 19" descr="Lightbulb and gear with solid fill">
            <a:extLst>
              <a:ext uri="{FF2B5EF4-FFF2-40B4-BE49-F238E27FC236}">
                <a16:creationId xmlns:a16="http://schemas.microsoft.com/office/drawing/2014/main" id="{318CB33B-BFC8-DC31-5AB8-FDE998B7142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145588" y="1937985"/>
            <a:ext cx="3499293" cy="3499293"/>
          </a:xfrm>
          <a:prstGeom prst="rect">
            <a:avLst/>
          </a:prstGeom>
        </p:spPr>
      </p:pic>
    </p:spTree>
    <p:extLst>
      <p:ext uri="{BB962C8B-B14F-4D97-AF65-F5344CB8AC3E}">
        <p14:creationId xmlns:p14="http://schemas.microsoft.com/office/powerpoint/2010/main" val="2038626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2"/>
            <a:ext cx="9010288"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err="1">
                <a:latin typeface="Gotham Medium"/>
              </a:rPr>
              <a:t>Comparte</a:t>
            </a:r>
            <a:r>
              <a:rPr lang="en-US" dirty="0">
                <a:latin typeface="Gotham Medium"/>
              </a:rPr>
              <a:t> con la </a:t>
            </a:r>
            <a:r>
              <a:rPr lang="en-US" dirty="0" err="1">
                <a:latin typeface="Gotham Medium"/>
              </a:rPr>
              <a:t>clase</a:t>
            </a:r>
            <a:r>
              <a:rPr lang="en-US" dirty="0">
                <a:latin typeface="Gotham Medium"/>
              </a:rPr>
              <a:t>: </a:t>
            </a:r>
            <a:r>
              <a:rPr lang="en-US" dirty="0">
                <a:solidFill>
                  <a:schemeClr val="bg1"/>
                </a:solidFill>
                <a:latin typeface="Gotham Medium"/>
              </a:rPr>
              <a:t>day 1</a:t>
            </a: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Speech Bubble: Rectangle with Corners Rounded 1">
            <a:extLst>
              <a:ext uri="{FF2B5EF4-FFF2-40B4-BE49-F238E27FC236}">
                <a16:creationId xmlns:a16="http://schemas.microsoft.com/office/drawing/2014/main" id="{D57234F5-8DF5-E33B-7FA8-61126981F77B}"/>
              </a:ext>
            </a:extLst>
          </p:cNvPr>
          <p:cNvSpPr/>
          <p:nvPr/>
        </p:nvSpPr>
        <p:spPr>
          <a:xfrm>
            <a:off x="4806444" y="1503485"/>
            <a:ext cx="6732350" cy="2747814"/>
          </a:xfrm>
          <a:prstGeom prst="wedgeRoundRectCallout">
            <a:avLst>
              <a:gd name="adj1" fmla="val -66933"/>
              <a:gd name="adj2" fmla="val 34518"/>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600" kern="0" dirty="0">
                <a:solidFill>
                  <a:srgbClr val="C00000"/>
                </a:solidFill>
                <a:latin typeface="Gotham Book"/>
                <a:ea typeface="Times New Roman" panose="02020603050405020304" pitchFamily="18" charset="0"/>
                <a:cs typeface="Times New Roman" panose="02020603050405020304" pitchFamily="18" charset="0"/>
              </a:rPr>
              <a:t>En la lección de vocabulario de hoy, probablemente veremos términos de vocabulario sobre __________ y ______________</a:t>
            </a:r>
            <a:endParaRPr kumimoji="0" lang="en-US" sz="66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3B037C67-8C5D-8A43-64C6-7F2903197EB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95385" y="2597074"/>
            <a:ext cx="1502228" cy="1502228"/>
          </a:xfrm>
          <a:prstGeom prst="rect">
            <a:avLst/>
          </a:prstGeom>
        </p:spPr>
      </p:pic>
    </p:spTree>
    <p:extLst>
      <p:ext uri="{BB962C8B-B14F-4D97-AF65-F5344CB8AC3E}">
        <p14:creationId xmlns:p14="http://schemas.microsoft.com/office/powerpoint/2010/main" val="2746851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l="-2000" t="-11000" r="-6000" b="-8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8" name="Title 5"/>
          <p:cNvSpPr txBox="1">
            <a:spLocks noGrp="1"/>
          </p:cNvSpPr>
          <p:nvPr>
            <p:ph type="title"/>
          </p:nvPr>
        </p:nvSpPr>
        <p:spPr>
          <a:xfrm>
            <a:off x="1935479" y="13062"/>
            <a:ext cx="8240486" cy="12919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err="1">
                <a:solidFill>
                  <a:schemeClr val="bg1"/>
                </a:solidFill>
                <a:latin typeface="Gotham Medium"/>
              </a:rPr>
              <a:t>Pregunta</a:t>
            </a:r>
            <a:r>
              <a:rPr lang="en-US" sz="8000" dirty="0">
                <a:solidFill>
                  <a:schemeClr val="bg1"/>
                </a:solidFill>
                <a:latin typeface="Gotham Medium"/>
              </a:rPr>
              <a:t> </a:t>
            </a:r>
            <a:r>
              <a:rPr lang="en-US" sz="8000" dirty="0" err="1">
                <a:solidFill>
                  <a:schemeClr val="bg1"/>
                </a:solidFill>
                <a:latin typeface="Gotham Medium"/>
              </a:rPr>
              <a:t>esencial</a:t>
            </a:r>
            <a:endParaRPr lang="en-US" sz="8000" dirty="0">
              <a:solidFill>
                <a:schemeClr val="bg1"/>
              </a:solidFill>
              <a:latin typeface="Gotham Medium"/>
            </a:endParaRPr>
          </a:p>
        </p:txBody>
      </p:sp>
      <p:sp>
        <p:nvSpPr>
          <p:cNvPr id="9" name="TextBox 8"/>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249C6CF-D82E-6A81-8C47-DE04FB6BAFB5}"/>
              </a:ext>
            </a:extLst>
          </p:cNvPr>
          <p:cNvSpPr txBox="1"/>
          <p:nvPr/>
        </p:nvSpPr>
        <p:spPr>
          <a:xfrm>
            <a:off x="1935479" y="2130641"/>
            <a:ext cx="8708847" cy="2585323"/>
          </a:xfrm>
          <a:prstGeom prst="rect">
            <a:avLst/>
          </a:prstGeom>
          <a:noFill/>
        </p:spPr>
        <p:txBody>
          <a:bodyPr wrap="square" rtlCol="0">
            <a:spAutoFit/>
          </a:bodyPr>
          <a:lstStyle/>
          <a:p>
            <a:pPr lvl="0" algn="ctr">
              <a:defRPr/>
            </a:pPr>
            <a:r>
              <a:rPr lang="es-ES" sz="5400" i="1" dirty="0">
                <a:solidFill>
                  <a:srgbClr val="C00000"/>
                </a:solidFill>
              </a:rPr>
              <a:t>Qué términos clave necesitamos conocer para tener éxito en esta unidad</a:t>
            </a:r>
            <a:r>
              <a:rPr lang="en-US" sz="5400" i="1" dirty="0">
                <a:solidFill>
                  <a:srgbClr val="C00000"/>
                </a:solidFill>
                <a:latin typeface="Calibri" panose="020F0502020204030204"/>
              </a:rPr>
              <a:t>? </a:t>
            </a:r>
            <a:endParaRPr kumimoji="0" lang="en-US" sz="5400" b="0" i="1"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7006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l="-2000" t="-11000" r="-6000" b="-8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8" name="Title 5"/>
          <p:cNvSpPr txBox="1">
            <a:spLocks noGrp="1"/>
          </p:cNvSpPr>
          <p:nvPr>
            <p:ph type="title"/>
          </p:nvPr>
        </p:nvSpPr>
        <p:spPr>
          <a:xfrm>
            <a:off x="1935479" y="13062"/>
            <a:ext cx="8240486" cy="1291955"/>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8000" dirty="0">
                <a:solidFill>
                  <a:schemeClr val="bg1"/>
                </a:solidFill>
                <a:latin typeface="Gotham Medium"/>
              </a:rPr>
              <a:t>En la lección de hoy</a:t>
            </a:r>
            <a:endParaRPr lang="en-US" sz="8000" dirty="0">
              <a:solidFill>
                <a:schemeClr val="bg1"/>
              </a:solidFill>
              <a:latin typeface="Gotham Medium"/>
            </a:endParaRPr>
          </a:p>
        </p:txBody>
      </p:sp>
      <p:sp>
        <p:nvSpPr>
          <p:cNvPr id="9" name="TextBox 8"/>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2BAA726-7C6B-8A90-68A7-A97674A4B6F6}"/>
              </a:ext>
            </a:extLst>
          </p:cNvPr>
          <p:cNvSpPr txBox="1"/>
          <p:nvPr/>
        </p:nvSpPr>
        <p:spPr>
          <a:xfrm>
            <a:off x="489857" y="1831085"/>
            <a:ext cx="11212286" cy="4803366"/>
          </a:xfrm>
          <a:prstGeom prst="rect">
            <a:avLst/>
          </a:prstGeom>
          <a:noFill/>
        </p:spPr>
        <p:txBody>
          <a:bodyPr wrap="square" rtlCol="0">
            <a:spAutoFit/>
          </a:bodyPr>
          <a:lstStyle/>
          <a:p>
            <a:pPr marL="342900" marR="0" lvl="0" indent="-342900">
              <a:lnSpc>
                <a:spcPct val="110000"/>
              </a:lnSpc>
              <a:spcBef>
                <a:spcPts val="0"/>
              </a:spcBef>
              <a:spcAft>
                <a:spcPts val="0"/>
              </a:spcAft>
              <a:buFont typeface="+mj-lt"/>
              <a:buAutoNum type="arabicPeriod"/>
              <a:tabLst>
                <a:tab pos="457200" algn="l"/>
              </a:tabLst>
            </a:pPr>
            <a:r>
              <a:rPr lang="en-US" sz="4000" b="1" i="1" dirty="0">
                <a:solidFill>
                  <a:srgbClr val="C00000"/>
                </a:solidFill>
                <a:effectLst/>
                <a:latin typeface="Gotham Book"/>
                <a:ea typeface="Times New Roman" panose="02020603050405020304" pitchFamily="18" charset="0"/>
                <a:cs typeface="Times New Roman" panose="02020603050405020304" pitchFamily="18" charset="0"/>
              </a:rPr>
              <a:t> </a:t>
            </a:r>
            <a:r>
              <a:rPr lang="es-ES" sz="4000" b="1" i="1" u="sng" dirty="0">
                <a:solidFill>
                  <a:srgbClr val="C00000"/>
                </a:solidFill>
                <a:latin typeface="Gotham Book"/>
                <a:ea typeface="Times New Roman" panose="02020603050405020304" pitchFamily="18" charset="0"/>
                <a:cs typeface="Times New Roman" panose="02020603050405020304" pitchFamily="18" charset="0"/>
              </a:rPr>
              <a:t>Identificaremos</a:t>
            </a:r>
            <a:r>
              <a:rPr lang="es-ES" sz="4000" dirty="0">
                <a:solidFill>
                  <a:srgbClr val="C00000"/>
                </a:solidFill>
                <a:latin typeface="Gotham Book"/>
                <a:ea typeface="Times New Roman" panose="02020603050405020304" pitchFamily="18" charset="0"/>
                <a:cs typeface="Times New Roman" panose="02020603050405020304" pitchFamily="18" charset="0"/>
              </a:rPr>
              <a:t>, definiremos y ejemplificaremos los términos clave de la Unidad 4: La Era Nacional Mexicana</a:t>
            </a:r>
            <a:r>
              <a:rPr lang="en-US" sz="4000" dirty="0">
                <a:solidFill>
                  <a:srgbClr val="C00000"/>
                </a:solidFill>
                <a:effectLst/>
                <a:latin typeface="Gotham Book"/>
                <a:ea typeface="Times New Roman" panose="02020603050405020304" pitchFamily="18" charset="0"/>
                <a:cs typeface="Times New Roman" panose="02020603050405020304" pitchFamily="18" charset="0"/>
              </a:rPr>
              <a:t>.</a:t>
            </a:r>
            <a:endParaRPr lang="en-US" sz="2000" dirty="0">
              <a:solidFill>
                <a:srgbClr val="C00000"/>
              </a:solidFill>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mj-lt"/>
              <a:buAutoNum type="arabicPeriod"/>
              <a:tabLst>
                <a:tab pos="457200" algn="l"/>
              </a:tabLst>
            </a:pPr>
            <a:r>
              <a:rPr lang="en-US" sz="4000" b="1" i="1" dirty="0">
                <a:solidFill>
                  <a:srgbClr val="7030A0"/>
                </a:solidFill>
                <a:effectLst/>
                <a:latin typeface="Gotham Book"/>
                <a:ea typeface="Times New Roman" panose="02020603050405020304" pitchFamily="18" charset="0"/>
                <a:cs typeface="Times New Roman" panose="02020603050405020304" pitchFamily="18" charset="0"/>
              </a:rPr>
              <a:t> </a:t>
            </a:r>
            <a:r>
              <a:rPr lang="es-ES" sz="4000" b="1" i="1" u="sng" dirty="0">
                <a:solidFill>
                  <a:srgbClr val="7030A0"/>
                </a:solidFill>
                <a:latin typeface="Gotham Book"/>
                <a:ea typeface="Times New Roman" panose="02020603050405020304" pitchFamily="18" charset="0"/>
                <a:cs typeface="Times New Roman" panose="02020603050405020304" pitchFamily="18" charset="0"/>
              </a:rPr>
              <a:t>Utilizaré</a:t>
            </a:r>
            <a:r>
              <a:rPr lang="es-ES" sz="4000" dirty="0">
                <a:solidFill>
                  <a:srgbClr val="7030A0"/>
                </a:solidFill>
                <a:latin typeface="Gotham Book"/>
                <a:ea typeface="Times New Roman" panose="02020603050405020304" pitchFamily="18" charset="0"/>
                <a:cs typeface="Times New Roman" panose="02020603050405020304" pitchFamily="18" charset="0"/>
              </a:rPr>
              <a:t> la información y el contexto de varios pasajes breves para identificar y registrar la definición de cada término y proporcionar ejemplos del término en el contexto de nuestra unidad</a:t>
            </a:r>
            <a:r>
              <a:rPr lang="en-US" sz="4000" dirty="0">
                <a:solidFill>
                  <a:srgbClr val="7030A0"/>
                </a:solidFill>
                <a:effectLst/>
                <a:latin typeface="Gotham Book"/>
                <a:ea typeface="Times New Roman" panose="02020603050405020304" pitchFamily="18" charset="0"/>
                <a:cs typeface="Times New Roman" panose="02020603050405020304" pitchFamily="18" charset="0"/>
              </a:rPr>
              <a:t>.</a:t>
            </a:r>
            <a:endParaRPr lang="en-US" sz="4000" dirty="0">
              <a:solidFill>
                <a:srgbClr val="7030A0"/>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4972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514882" y="-5539799"/>
            <a:ext cx="122555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320" y="-149227"/>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19400" y="105109"/>
            <a:ext cx="976941" cy="994812"/>
          </a:xfrm>
          <a:prstGeom prst="rect">
            <a:avLst/>
          </a:prstGeom>
        </p:spPr>
      </p:pic>
      <p:sp>
        <p:nvSpPr>
          <p:cNvPr id="8" name="Title 5"/>
          <p:cNvSpPr txBox="1">
            <a:spLocks noGrp="1"/>
          </p:cNvSpPr>
          <p:nvPr>
            <p:ph type="title"/>
          </p:nvPr>
        </p:nvSpPr>
        <p:spPr>
          <a:xfrm>
            <a:off x="1935479" y="13062"/>
            <a:ext cx="8240486" cy="11190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dirty="0">
                <a:solidFill>
                  <a:schemeClr val="bg1"/>
                </a:solidFill>
                <a:latin typeface="Gotham Medium"/>
              </a:rPr>
              <a:t>Economía </a:t>
            </a:r>
            <a:r>
              <a:rPr lang="en-US" sz="4800" i="1" dirty="0">
                <a:solidFill>
                  <a:schemeClr val="bg1"/>
                </a:solidFill>
                <a:latin typeface="Gotham Medium"/>
              </a:rPr>
              <a:t>(n)</a:t>
            </a:r>
            <a:endParaRPr lang="en-US" sz="7200" i="1" dirty="0">
              <a:solidFill>
                <a:schemeClr val="bg1"/>
              </a:solidFill>
              <a:latin typeface="Gotham Medium"/>
            </a:endParaRPr>
          </a:p>
        </p:txBody>
      </p:sp>
      <p:sp>
        <p:nvSpPr>
          <p:cNvPr id="9" name="TextBox 8">
            <a:extLst>
              <a:ext uri="{C183D7F6-B498-43B3-948B-1728B52AA6E4}">
                <adec:decorative xmlns:adec="http://schemas.microsoft.com/office/drawing/2017/decorative" val="1"/>
              </a:ext>
            </a:extLst>
          </p:cNvPr>
          <p:cNvSpPr txBox="1"/>
          <p:nvPr/>
        </p:nvSpPr>
        <p:spPr>
          <a:xfrm>
            <a:off x="8312255" y="6452855"/>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TextBox 1">
            <a:extLst>
              <a:ext uri="{FF2B5EF4-FFF2-40B4-BE49-F238E27FC236}">
                <a16:creationId xmlns:a16="http://schemas.microsoft.com/office/drawing/2014/main" id="{89874DC3-E339-FD0A-2AD9-1BC5300D9A5C}"/>
              </a:ext>
            </a:extLst>
          </p:cNvPr>
          <p:cNvSpPr txBox="1"/>
          <p:nvPr/>
        </p:nvSpPr>
        <p:spPr>
          <a:xfrm>
            <a:off x="174080" y="1297598"/>
            <a:ext cx="6858091" cy="5586145"/>
          </a:xfrm>
          <a:prstGeom prst="rect">
            <a:avLst/>
          </a:prstGeom>
          <a:noFill/>
        </p:spPr>
        <p:txBody>
          <a:bodyPr wrap="square" rtlCol="0">
            <a:spAutoFit/>
          </a:bodyPr>
          <a:lstStyle/>
          <a:p>
            <a:r>
              <a:rPr lang="es-ES" sz="2100" dirty="0">
                <a:solidFill>
                  <a:srgbClr val="0070C0"/>
                </a:solidFill>
                <a:latin typeface="Gotham book"/>
              </a:rPr>
              <a:t>Cuando México obtuvo su independencia de España en 1821, se enfrentaban muchos desafíos a la nueva nación. Un desafío importante fue la </a:t>
            </a:r>
            <a:r>
              <a:rPr lang="es-ES" sz="2100" b="1" dirty="0">
                <a:solidFill>
                  <a:srgbClr val="0070C0"/>
                </a:solidFill>
                <a:latin typeface="Gotham book"/>
              </a:rPr>
              <a:t>economía</a:t>
            </a:r>
            <a:r>
              <a:rPr lang="en-US" sz="2100" dirty="0">
                <a:solidFill>
                  <a:srgbClr val="0070C0"/>
                </a:solidFill>
                <a:latin typeface="Gotham book"/>
              </a:rPr>
              <a:t>.</a:t>
            </a:r>
          </a:p>
          <a:p>
            <a:endParaRPr lang="en-US" sz="2100" dirty="0">
              <a:latin typeface="Gotham book"/>
            </a:endParaRPr>
          </a:p>
          <a:p>
            <a:r>
              <a:rPr lang="es-ES" sz="2100" dirty="0">
                <a:solidFill>
                  <a:srgbClr val="7030A0"/>
                </a:solidFill>
                <a:latin typeface="Gotham book"/>
              </a:rPr>
              <a:t>Luchar en una guerra es caro. México había solicitado préstamos para cubrir el alto coste de la guerra de independencia. Como resultado, México estaba endeudado tras la guerra y deseoso de mejorar su </a:t>
            </a:r>
            <a:r>
              <a:rPr lang="es-ES" sz="2100" b="1" dirty="0">
                <a:solidFill>
                  <a:srgbClr val="7030A0"/>
                </a:solidFill>
                <a:latin typeface="Gotham book"/>
              </a:rPr>
              <a:t>economía</a:t>
            </a:r>
            <a:r>
              <a:rPr lang="es-ES" sz="2100" dirty="0">
                <a:solidFill>
                  <a:srgbClr val="7030A0"/>
                </a:solidFill>
                <a:latin typeface="Gotham book"/>
              </a:rPr>
              <a:t> – o todo lo relacionado con cómo un país y su gente ganan y gastan dinero</a:t>
            </a:r>
            <a:r>
              <a:rPr lang="en-US" sz="2100" dirty="0">
                <a:solidFill>
                  <a:srgbClr val="7030A0"/>
                </a:solidFill>
                <a:latin typeface="Gotham book"/>
              </a:rPr>
              <a:t>. </a:t>
            </a:r>
          </a:p>
          <a:p>
            <a:endParaRPr lang="en-US" sz="2100" dirty="0">
              <a:latin typeface="Gotham book"/>
            </a:endParaRPr>
          </a:p>
          <a:p>
            <a:r>
              <a:rPr lang="es-ES" sz="2100" dirty="0">
                <a:solidFill>
                  <a:schemeClr val="accent6">
                    <a:lumMod val="75000"/>
                  </a:schemeClr>
                </a:solidFill>
                <a:latin typeface="Gotham book"/>
              </a:rPr>
              <a:t>La </a:t>
            </a:r>
            <a:r>
              <a:rPr lang="es-ES" sz="2100" b="1" dirty="0">
                <a:solidFill>
                  <a:schemeClr val="accent6">
                    <a:lumMod val="75000"/>
                  </a:schemeClr>
                </a:solidFill>
                <a:latin typeface="Gotham book"/>
              </a:rPr>
              <a:t>economía</a:t>
            </a:r>
            <a:r>
              <a:rPr lang="es-ES" sz="2100" dirty="0">
                <a:solidFill>
                  <a:schemeClr val="accent6">
                    <a:lumMod val="75000"/>
                  </a:schemeClr>
                </a:solidFill>
                <a:latin typeface="Gotham book"/>
              </a:rPr>
              <a:t> también supuso un desafío importante para la población mexicana de Texas, o tejanos. La guerra había reducido drásticamente la población tejana en Texas. Los tejanos estaban ansiosos por encontrar una manera de aumentar la población del estado y aumentar la actividad </a:t>
            </a:r>
            <a:r>
              <a:rPr lang="es-ES" sz="2100" b="1" dirty="0">
                <a:solidFill>
                  <a:schemeClr val="accent6">
                    <a:lumMod val="75000"/>
                  </a:schemeClr>
                </a:solidFill>
                <a:latin typeface="Gotham book"/>
              </a:rPr>
              <a:t>económica</a:t>
            </a:r>
            <a:r>
              <a:rPr lang="es-ES" sz="2100" dirty="0">
                <a:solidFill>
                  <a:schemeClr val="accent6">
                    <a:lumMod val="75000"/>
                  </a:schemeClr>
                </a:solidFill>
                <a:latin typeface="Gotham book"/>
              </a:rPr>
              <a:t> y las oportunidades en su estado</a:t>
            </a:r>
            <a:r>
              <a:rPr lang="en-US" sz="2100" dirty="0">
                <a:solidFill>
                  <a:schemeClr val="accent6">
                    <a:lumMod val="75000"/>
                  </a:schemeClr>
                </a:solidFill>
                <a:latin typeface="Gotham book"/>
              </a:rPr>
              <a:t>.</a:t>
            </a:r>
          </a:p>
        </p:txBody>
      </p:sp>
      <p:pic>
        <p:nvPicPr>
          <p:cNvPr id="11" name="Picture 10" descr="An image of a hand putting a coin into a piggy bank">
            <a:extLst>
              <a:ext uri="{FF2B5EF4-FFF2-40B4-BE49-F238E27FC236}">
                <a16:creationId xmlns:a16="http://schemas.microsoft.com/office/drawing/2014/main" id="{C447EEE4-516C-506E-BBCD-B293B83D07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1171" y="1214419"/>
            <a:ext cx="5856073" cy="5362457"/>
          </a:xfrm>
          <a:prstGeom prst="rect">
            <a:avLst/>
          </a:prstGeom>
        </p:spPr>
      </p:pic>
    </p:spTree>
    <p:extLst>
      <p:ext uri="{BB962C8B-B14F-4D97-AF65-F5344CB8AC3E}">
        <p14:creationId xmlns:p14="http://schemas.microsoft.com/office/powerpoint/2010/main" val="1994055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9773B-D7E2-0A66-BED4-358044F2F31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A543A8C-AD55-0A79-17B4-5A61C51C8939}"/>
              </a:ext>
              <a:ext uri="{C183D7F6-B498-43B3-948B-1728B52AA6E4}">
                <adec:decorative xmlns:adec="http://schemas.microsoft.com/office/drawing/2017/decorative" val="1"/>
              </a:ext>
            </a:extLst>
          </p:cNvPr>
          <p:cNvSpPr/>
          <p:nvPr/>
        </p:nvSpPr>
        <p:spPr>
          <a:xfrm rot="5400000">
            <a:off x="5514882" y="-5539799"/>
            <a:ext cx="122555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04477E9F-5BC2-8BD1-50A3-D5BD62D3C30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20" y="-149227"/>
            <a:ext cx="1503485" cy="1503485"/>
          </a:xfrm>
          <a:prstGeom prst="rect">
            <a:avLst/>
          </a:prstGeom>
        </p:spPr>
      </p:pic>
      <p:pic>
        <p:nvPicPr>
          <p:cNvPr id="10" name="Content Placeholder 3">
            <a:extLst>
              <a:ext uri="{FF2B5EF4-FFF2-40B4-BE49-F238E27FC236}">
                <a16:creationId xmlns:a16="http://schemas.microsoft.com/office/drawing/2014/main" id="{DB369135-2FED-5D3F-0B73-C373E4CA1F3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19400" y="105109"/>
            <a:ext cx="976941" cy="994812"/>
          </a:xfrm>
          <a:prstGeom prst="rect">
            <a:avLst/>
          </a:prstGeom>
        </p:spPr>
      </p:pic>
      <p:sp>
        <p:nvSpPr>
          <p:cNvPr id="8" name="Title 5">
            <a:extLst>
              <a:ext uri="{FF2B5EF4-FFF2-40B4-BE49-F238E27FC236}">
                <a16:creationId xmlns:a16="http://schemas.microsoft.com/office/drawing/2014/main" id="{8DF66FDC-CC9C-27B4-188B-EB99A6957AB9}"/>
              </a:ext>
            </a:extLst>
          </p:cNvPr>
          <p:cNvSpPr txBox="1">
            <a:spLocks noGrp="1"/>
          </p:cNvSpPr>
          <p:nvPr>
            <p:ph type="title"/>
          </p:nvPr>
        </p:nvSpPr>
        <p:spPr>
          <a:xfrm>
            <a:off x="1404257" y="13062"/>
            <a:ext cx="8771708" cy="11190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dirty="0" err="1">
                <a:solidFill>
                  <a:schemeClr val="bg1"/>
                </a:solidFill>
                <a:latin typeface="Gotham Medium"/>
              </a:rPr>
              <a:t>Inmigración</a:t>
            </a:r>
            <a:r>
              <a:rPr lang="en-US" sz="7200" dirty="0">
                <a:solidFill>
                  <a:schemeClr val="bg1"/>
                </a:solidFill>
                <a:latin typeface="Gotham Medium"/>
              </a:rPr>
              <a:t> </a:t>
            </a:r>
            <a:r>
              <a:rPr lang="en-US" sz="4800" i="1" dirty="0">
                <a:solidFill>
                  <a:schemeClr val="bg1"/>
                </a:solidFill>
                <a:latin typeface="Gotham Medium"/>
              </a:rPr>
              <a:t>(n)</a:t>
            </a:r>
            <a:endParaRPr lang="en-US" sz="7200" i="1" dirty="0">
              <a:solidFill>
                <a:schemeClr val="bg1"/>
              </a:solidFill>
              <a:latin typeface="Gotham Medium"/>
            </a:endParaRPr>
          </a:p>
        </p:txBody>
      </p:sp>
      <p:sp>
        <p:nvSpPr>
          <p:cNvPr id="9" name="TextBox 8">
            <a:extLst>
              <a:ext uri="{FF2B5EF4-FFF2-40B4-BE49-F238E27FC236}">
                <a16:creationId xmlns:a16="http://schemas.microsoft.com/office/drawing/2014/main" id="{B44F8D94-F198-D983-CCB3-E38DF6E29D2E}"/>
              </a:ext>
              <a:ext uri="{C183D7F6-B498-43B3-948B-1728B52AA6E4}">
                <adec:decorative xmlns:adec="http://schemas.microsoft.com/office/drawing/2017/decorative" val="1"/>
              </a:ext>
            </a:extLst>
          </p:cNvPr>
          <p:cNvSpPr txBox="1"/>
          <p:nvPr/>
        </p:nvSpPr>
        <p:spPr>
          <a:xfrm>
            <a:off x="8396136" y="6493166"/>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TextBox 1">
            <a:extLst>
              <a:ext uri="{FF2B5EF4-FFF2-40B4-BE49-F238E27FC236}">
                <a16:creationId xmlns:a16="http://schemas.microsoft.com/office/drawing/2014/main" id="{17DA8810-F65D-42A1-338F-A22431FF9991}"/>
              </a:ext>
            </a:extLst>
          </p:cNvPr>
          <p:cNvSpPr txBox="1"/>
          <p:nvPr/>
        </p:nvSpPr>
        <p:spPr>
          <a:xfrm>
            <a:off x="174079" y="1297598"/>
            <a:ext cx="8403864" cy="5424562"/>
          </a:xfrm>
          <a:prstGeom prst="rect">
            <a:avLst/>
          </a:prstGeom>
          <a:noFill/>
        </p:spPr>
        <p:txBody>
          <a:bodyPr wrap="square" rtlCol="0">
            <a:spAutoFit/>
          </a:bodyPr>
          <a:lstStyle/>
          <a:p>
            <a:r>
              <a:rPr lang="es-ES" sz="2150" dirty="0">
                <a:solidFill>
                  <a:schemeClr val="accent6">
                    <a:lumMod val="75000"/>
                  </a:schemeClr>
                </a:solidFill>
                <a:latin typeface="Gotham book"/>
              </a:rPr>
              <a:t>En 1821, la población mexicana de Texas, o tejanos, era muy pequeña. Solo había unos 4.000 tejanos en Texas después de que México obtuviera su independencia. Puede parecer mucho, pero para ponerlo en perspectiva, eso es solo el tamaño de dos institutos modernos de 5A en Texas... en todo el estado</a:t>
            </a:r>
            <a:r>
              <a:rPr lang="en-US" sz="2150" dirty="0">
                <a:solidFill>
                  <a:schemeClr val="accent6">
                    <a:lumMod val="75000"/>
                  </a:schemeClr>
                </a:solidFill>
                <a:latin typeface="Gotham book"/>
              </a:rPr>
              <a:t>! </a:t>
            </a:r>
          </a:p>
          <a:p>
            <a:endParaRPr lang="en-US" sz="1200" dirty="0">
              <a:latin typeface="Gotham book"/>
            </a:endParaRPr>
          </a:p>
          <a:p>
            <a:r>
              <a:rPr lang="es-ES" sz="2150" dirty="0">
                <a:solidFill>
                  <a:srgbClr val="C00000"/>
                </a:solidFill>
                <a:latin typeface="Gotham book"/>
              </a:rPr>
              <a:t>Para aumentar la población de Texas, el liderazgo tejano apoyó un plan para fomentar la </a:t>
            </a:r>
            <a:r>
              <a:rPr lang="es-ES" sz="2150" b="1" dirty="0">
                <a:solidFill>
                  <a:srgbClr val="C00000"/>
                </a:solidFill>
                <a:latin typeface="Gotham book"/>
              </a:rPr>
              <a:t>inmigración</a:t>
            </a:r>
            <a:r>
              <a:rPr lang="es-ES" sz="2150" dirty="0">
                <a:solidFill>
                  <a:srgbClr val="C00000"/>
                </a:solidFill>
                <a:latin typeface="Gotham book"/>
              </a:rPr>
              <a:t> desde Estados Unidos hacia Texas. La </a:t>
            </a:r>
            <a:r>
              <a:rPr lang="es-ES" sz="2150" b="1" dirty="0">
                <a:solidFill>
                  <a:srgbClr val="C00000"/>
                </a:solidFill>
                <a:latin typeface="Gotham book"/>
              </a:rPr>
              <a:t>inmigración</a:t>
            </a:r>
            <a:r>
              <a:rPr lang="es-ES" sz="2150" dirty="0">
                <a:solidFill>
                  <a:srgbClr val="C00000"/>
                </a:solidFill>
                <a:latin typeface="Gotham book"/>
              </a:rPr>
              <a:t> es el acto de mudarse permanentemente de un país a otro. Muchos tejanos creían que invitar a </a:t>
            </a:r>
            <a:r>
              <a:rPr lang="es-ES" sz="2150" b="1" dirty="0">
                <a:solidFill>
                  <a:srgbClr val="C00000"/>
                </a:solidFill>
                <a:latin typeface="Gotham book"/>
              </a:rPr>
              <a:t>inmigrantes</a:t>
            </a:r>
            <a:r>
              <a:rPr lang="es-ES" sz="2150" dirty="0">
                <a:solidFill>
                  <a:srgbClr val="C00000"/>
                </a:solidFill>
                <a:latin typeface="Gotham book"/>
              </a:rPr>
              <a:t> angloamericanos a Texas podría ayudar a aumentar la población y mejorar la economía</a:t>
            </a:r>
            <a:r>
              <a:rPr lang="en-US" sz="2150" dirty="0">
                <a:solidFill>
                  <a:srgbClr val="C00000"/>
                </a:solidFill>
                <a:latin typeface="Gotham book"/>
              </a:rPr>
              <a:t>. </a:t>
            </a:r>
          </a:p>
          <a:p>
            <a:endParaRPr lang="en-US" sz="1200" dirty="0">
              <a:latin typeface="Gotham book"/>
            </a:endParaRPr>
          </a:p>
          <a:p>
            <a:r>
              <a:rPr lang="en-US" sz="2150" dirty="0">
                <a:solidFill>
                  <a:srgbClr val="002060"/>
                </a:solidFill>
                <a:latin typeface="Gotham book"/>
              </a:rPr>
              <a:t> </a:t>
            </a:r>
            <a:r>
              <a:rPr lang="es-ES" sz="2150" dirty="0">
                <a:solidFill>
                  <a:srgbClr val="002060"/>
                </a:solidFill>
                <a:latin typeface="Gotham book"/>
              </a:rPr>
              <a:t>Un hombre angloamericano llamado Moses Austin propuso </a:t>
            </a:r>
            <a:r>
              <a:rPr lang="es-ES" sz="2150" b="1" dirty="0">
                <a:solidFill>
                  <a:srgbClr val="002060"/>
                </a:solidFill>
                <a:latin typeface="Gotham book"/>
              </a:rPr>
              <a:t>emigrar</a:t>
            </a:r>
            <a:r>
              <a:rPr lang="es-ES" sz="2150" dirty="0">
                <a:solidFill>
                  <a:srgbClr val="002060"/>
                </a:solidFill>
                <a:latin typeface="Gotham book"/>
              </a:rPr>
              <a:t> a Texas y traer a otros </a:t>
            </a:r>
            <a:r>
              <a:rPr lang="es-ES" sz="2150" b="1" dirty="0">
                <a:solidFill>
                  <a:srgbClr val="002060"/>
                </a:solidFill>
                <a:latin typeface="Gotham book"/>
              </a:rPr>
              <a:t>inmigrantes</a:t>
            </a:r>
            <a:r>
              <a:rPr lang="es-ES" sz="2150" dirty="0">
                <a:solidFill>
                  <a:srgbClr val="002060"/>
                </a:solidFill>
                <a:latin typeface="Gotham book"/>
              </a:rPr>
              <a:t> angloamericanos de Estados Unidos para establecerse en la región. Los tejanos, ansiosos de que más personas vivieran y trabajaran en su estado, veían la propuesta de Austin para la </a:t>
            </a:r>
            <a:r>
              <a:rPr lang="es-ES" sz="2150" b="1" dirty="0">
                <a:solidFill>
                  <a:srgbClr val="002060"/>
                </a:solidFill>
                <a:latin typeface="Gotham book"/>
              </a:rPr>
              <a:t>inmigración</a:t>
            </a:r>
            <a:r>
              <a:rPr lang="es-ES" sz="2150" dirty="0">
                <a:solidFill>
                  <a:srgbClr val="002060"/>
                </a:solidFill>
                <a:latin typeface="Gotham book"/>
              </a:rPr>
              <a:t> angloamericana como un gran potencial de éxito</a:t>
            </a:r>
            <a:r>
              <a:rPr lang="en-US" sz="2150" dirty="0">
                <a:solidFill>
                  <a:srgbClr val="002060"/>
                </a:solidFill>
                <a:latin typeface="Gotham book"/>
              </a:rPr>
              <a:t>!</a:t>
            </a:r>
          </a:p>
        </p:txBody>
      </p:sp>
      <p:pic>
        <p:nvPicPr>
          <p:cNvPr id="1026" name="Picture 2" descr="A portrait of Moses Austin">
            <a:extLst>
              <a:ext uri="{FF2B5EF4-FFF2-40B4-BE49-F238E27FC236}">
                <a16:creationId xmlns:a16="http://schemas.microsoft.com/office/drawing/2014/main" id="{3A772A1D-2626-967E-E558-C74F187D055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323" r="3538"/>
          <a:stretch/>
        </p:blipFill>
        <p:spPr bwMode="auto">
          <a:xfrm>
            <a:off x="8735118" y="1297598"/>
            <a:ext cx="3261223" cy="4050029"/>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A7484A0-789A-2437-A4FA-8D42E7B56B4C}"/>
              </a:ext>
            </a:extLst>
          </p:cNvPr>
          <p:cNvSpPr txBox="1"/>
          <p:nvPr/>
        </p:nvSpPr>
        <p:spPr>
          <a:xfrm>
            <a:off x="8735117" y="5415118"/>
            <a:ext cx="3369863" cy="1015663"/>
          </a:xfrm>
          <a:prstGeom prst="rect">
            <a:avLst/>
          </a:prstGeom>
          <a:noFill/>
        </p:spPr>
        <p:txBody>
          <a:bodyPr wrap="square" rtlCol="0">
            <a:spAutoFit/>
          </a:bodyPr>
          <a:lstStyle/>
          <a:p>
            <a:pPr algn="ctr"/>
            <a:r>
              <a:rPr lang="en-US" sz="2000" i="1" dirty="0">
                <a:latin typeface="Gotham book"/>
              </a:rPr>
              <a:t>Moses Austin
Museo de Bellas Artes, Houston</a:t>
            </a:r>
          </a:p>
        </p:txBody>
      </p:sp>
    </p:spTree>
    <p:extLst>
      <p:ext uri="{BB962C8B-B14F-4D97-AF65-F5344CB8AC3E}">
        <p14:creationId xmlns:p14="http://schemas.microsoft.com/office/powerpoint/2010/main" val="3830868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3FC51-F3AF-652F-F967-A44716ECD62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1865C1E-3B31-EFC5-E3C8-380F6A1A9667}"/>
              </a:ext>
              <a:ext uri="{C183D7F6-B498-43B3-948B-1728B52AA6E4}">
                <adec:decorative xmlns:adec="http://schemas.microsoft.com/office/drawing/2017/decorative" val="1"/>
              </a:ext>
            </a:extLst>
          </p:cNvPr>
          <p:cNvSpPr/>
          <p:nvPr/>
        </p:nvSpPr>
        <p:spPr>
          <a:xfrm rot="5400000">
            <a:off x="5514882" y="-5539799"/>
            <a:ext cx="122555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28F9F07A-2AE7-E9C6-F3D6-75C188012A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20" y="-149227"/>
            <a:ext cx="1503485" cy="1503485"/>
          </a:xfrm>
          <a:prstGeom prst="rect">
            <a:avLst/>
          </a:prstGeom>
        </p:spPr>
      </p:pic>
      <p:pic>
        <p:nvPicPr>
          <p:cNvPr id="10" name="Content Placeholder 3">
            <a:extLst>
              <a:ext uri="{FF2B5EF4-FFF2-40B4-BE49-F238E27FC236}">
                <a16:creationId xmlns:a16="http://schemas.microsoft.com/office/drawing/2014/main" id="{B33722B0-EC27-5377-D5CB-BCC0B71D6D2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19400" y="105109"/>
            <a:ext cx="976941" cy="994812"/>
          </a:xfrm>
          <a:prstGeom prst="rect">
            <a:avLst/>
          </a:prstGeom>
        </p:spPr>
      </p:pic>
      <p:sp>
        <p:nvSpPr>
          <p:cNvPr id="8" name="Title 5">
            <a:extLst>
              <a:ext uri="{FF2B5EF4-FFF2-40B4-BE49-F238E27FC236}">
                <a16:creationId xmlns:a16="http://schemas.microsoft.com/office/drawing/2014/main" id="{48C6B844-CAD1-BBBB-C6CD-84AE094B4B44}"/>
              </a:ext>
            </a:extLst>
          </p:cNvPr>
          <p:cNvSpPr txBox="1">
            <a:spLocks noGrp="1"/>
          </p:cNvSpPr>
          <p:nvPr>
            <p:ph type="title"/>
          </p:nvPr>
        </p:nvSpPr>
        <p:spPr>
          <a:xfrm>
            <a:off x="1935479" y="13062"/>
            <a:ext cx="8240486" cy="11190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dirty="0">
                <a:solidFill>
                  <a:schemeClr val="bg1"/>
                </a:solidFill>
                <a:latin typeface="Gotham Medium"/>
              </a:rPr>
              <a:t>Empresario </a:t>
            </a:r>
            <a:r>
              <a:rPr lang="en-US" sz="4800" i="1" dirty="0">
                <a:solidFill>
                  <a:schemeClr val="bg1"/>
                </a:solidFill>
                <a:latin typeface="Gotham Medium"/>
              </a:rPr>
              <a:t>(n)</a:t>
            </a:r>
            <a:endParaRPr lang="en-US" sz="7200" i="1" dirty="0">
              <a:solidFill>
                <a:schemeClr val="bg1"/>
              </a:solidFill>
              <a:latin typeface="Gotham Medium"/>
            </a:endParaRPr>
          </a:p>
        </p:txBody>
      </p:sp>
      <p:sp>
        <p:nvSpPr>
          <p:cNvPr id="9" name="TextBox 8">
            <a:extLst>
              <a:ext uri="{FF2B5EF4-FFF2-40B4-BE49-F238E27FC236}">
                <a16:creationId xmlns:a16="http://schemas.microsoft.com/office/drawing/2014/main" id="{50FF7D31-FFA5-9CD7-7A39-DBE88B8E6472}"/>
              </a:ext>
              <a:ext uri="{C183D7F6-B498-43B3-948B-1728B52AA6E4}">
                <adec:decorative xmlns:adec="http://schemas.microsoft.com/office/drawing/2017/decorative" val="1"/>
              </a:ext>
            </a:extLst>
          </p:cNvPr>
          <p:cNvSpPr txBox="1"/>
          <p:nvPr/>
        </p:nvSpPr>
        <p:spPr>
          <a:xfrm>
            <a:off x="8396136" y="6493166"/>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TextBox 1">
            <a:extLst>
              <a:ext uri="{FF2B5EF4-FFF2-40B4-BE49-F238E27FC236}">
                <a16:creationId xmlns:a16="http://schemas.microsoft.com/office/drawing/2014/main" id="{EC5265BB-C230-7C4C-E206-67B289640C36}"/>
              </a:ext>
            </a:extLst>
          </p:cNvPr>
          <p:cNvSpPr txBox="1"/>
          <p:nvPr/>
        </p:nvSpPr>
        <p:spPr>
          <a:xfrm>
            <a:off x="119649" y="1221396"/>
            <a:ext cx="7630980" cy="5901616"/>
          </a:xfrm>
          <a:prstGeom prst="rect">
            <a:avLst/>
          </a:prstGeom>
          <a:noFill/>
        </p:spPr>
        <p:txBody>
          <a:bodyPr wrap="square" rtlCol="0">
            <a:spAutoFit/>
          </a:bodyPr>
          <a:lstStyle/>
          <a:p>
            <a:r>
              <a:rPr lang="es-ES" sz="2100" dirty="0">
                <a:solidFill>
                  <a:schemeClr val="accent6">
                    <a:lumMod val="75000"/>
                  </a:schemeClr>
                </a:solidFill>
                <a:latin typeface="Gotham book"/>
              </a:rPr>
              <a:t>La principal forma en que México esperaba hacer crecer la población de Texas y mejorar su economía era invitando a </a:t>
            </a:r>
            <a:r>
              <a:rPr lang="es-ES" sz="2100" b="1" dirty="0">
                <a:solidFill>
                  <a:schemeClr val="accent6">
                    <a:lumMod val="75000"/>
                  </a:schemeClr>
                </a:solidFill>
                <a:latin typeface="Gotham book"/>
              </a:rPr>
              <a:t>empresarios</a:t>
            </a:r>
            <a:r>
              <a:rPr lang="es-ES" sz="2100" dirty="0">
                <a:solidFill>
                  <a:schemeClr val="accent6">
                    <a:lumMod val="75000"/>
                  </a:schemeClr>
                </a:solidFill>
                <a:latin typeface="Gotham book"/>
              </a:rPr>
              <a:t> a Texas. Un </a:t>
            </a:r>
            <a:r>
              <a:rPr lang="es-ES" sz="2100" b="1" dirty="0">
                <a:solidFill>
                  <a:schemeClr val="accent6">
                    <a:lumMod val="75000"/>
                  </a:schemeClr>
                </a:solidFill>
                <a:latin typeface="Gotham book"/>
              </a:rPr>
              <a:t>Empresario</a:t>
            </a:r>
            <a:r>
              <a:rPr lang="es-ES" sz="2100" dirty="0">
                <a:solidFill>
                  <a:schemeClr val="accent6">
                    <a:lumMod val="75000"/>
                  </a:schemeClr>
                </a:solidFill>
                <a:latin typeface="Gotham book"/>
              </a:rPr>
              <a:t> era un agente de tierras, o alguien que recibía un contrato con el gobierno mexicano para asentar a un cierto número de personas en Texas. La mayoría de los </a:t>
            </a:r>
            <a:r>
              <a:rPr lang="es-ES" sz="2100" b="1" dirty="0">
                <a:solidFill>
                  <a:schemeClr val="accent6">
                    <a:lumMod val="75000"/>
                  </a:schemeClr>
                </a:solidFill>
                <a:latin typeface="Gotham book"/>
              </a:rPr>
              <a:t>empresarios</a:t>
            </a:r>
            <a:r>
              <a:rPr lang="es-ES" sz="2100" dirty="0">
                <a:solidFill>
                  <a:schemeClr val="accent6">
                    <a:lumMod val="75000"/>
                  </a:schemeClr>
                </a:solidFill>
                <a:latin typeface="Gotham book"/>
              </a:rPr>
              <a:t> que se establecieron en Texas eran de Estados Unidos, aunque hubo algunos empresarios mexicanos</a:t>
            </a:r>
            <a:r>
              <a:rPr lang="en-US" sz="2100" dirty="0">
                <a:solidFill>
                  <a:schemeClr val="accent6">
                    <a:lumMod val="75000"/>
                  </a:schemeClr>
                </a:solidFill>
                <a:latin typeface="Gotham book"/>
              </a:rPr>
              <a:t>.</a:t>
            </a:r>
          </a:p>
          <a:p>
            <a:endParaRPr lang="en-US" sz="1000" dirty="0">
              <a:solidFill>
                <a:schemeClr val="accent6">
                  <a:lumMod val="75000"/>
                </a:schemeClr>
              </a:solidFill>
              <a:latin typeface="Gotham book"/>
            </a:endParaRPr>
          </a:p>
          <a:p>
            <a:r>
              <a:rPr lang="en-US" sz="2100" b="1" dirty="0">
                <a:solidFill>
                  <a:srgbClr val="7030A0"/>
                </a:solidFill>
                <a:latin typeface="Gotham book"/>
              </a:rPr>
              <a:t>Empresarios</a:t>
            </a:r>
            <a:r>
              <a:rPr lang="en-US" sz="2100" dirty="0">
                <a:solidFill>
                  <a:srgbClr val="7030A0"/>
                </a:solidFill>
                <a:latin typeface="Gotham book"/>
              </a:rPr>
              <a:t> like Stephen F. Austin placed advertisements in American newspapers, offering thousands of acres of Texas land for incredibly low prices. In return for the cheap land, settlers agreed to develop the land, typically through plantation agriculture growing cash crops like cotton. The more people the settlers brought with them, the more land they received.</a:t>
            </a:r>
          </a:p>
          <a:p>
            <a:endParaRPr lang="en-US" sz="1050" dirty="0">
              <a:solidFill>
                <a:schemeClr val="accent6">
                  <a:lumMod val="75000"/>
                </a:schemeClr>
              </a:solidFill>
              <a:latin typeface="Gotham book"/>
            </a:endParaRPr>
          </a:p>
          <a:p>
            <a:r>
              <a:rPr lang="en-US" sz="2100" dirty="0">
                <a:solidFill>
                  <a:srgbClr val="C00000"/>
                </a:solidFill>
                <a:latin typeface="Gotham book"/>
              </a:rPr>
              <a:t>Stephen F. Austin was the most successful </a:t>
            </a:r>
            <a:r>
              <a:rPr lang="en-US" sz="2100" b="1" dirty="0">
                <a:solidFill>
                  <a:srgbClr val="C00000"/>
                </a:solidFill>
                <a:latin typeface="Gotham book"/>
              </a:rPr>
              <a:t>empresario</a:t>
            </a:r>
            <a:r>
              <a:rPr lang="en-US" sz="2100" dirty="0">
                <a:solidFill>
                  <a:srgbClr val="C00000"/>
                </a:solidFill>
                <a:latin typeface="Gotham book"/>
              </a:rPr>
              <a:t>, settling thousands of people in Texas during the 1820s and 1830s. This dramatically grew the Texas population and greatly improved its economy throughout the Mexican National Era. </a:t>
            </a:r>
          </a:p>
        </p:txBody>
      </p:sp>
      <p:sp>
        <p:nvSpPr>
          <p:cNvPr id="3" name="TextBox 2">
            <a:extLst>
              <a:ext uri="{FF2B5EF4-FFF2-40B4-BE49-F238E27FC236}">
                <a16:creationId xmlns:a16="http://schemas.microsoft.com/office/drawing/2014/main" id="{0E9C62ED-ABDE-77DB-6A74-20A94D61099E}"/>
              </a:ext>
            </a:extLst>
          </p:cNvPr>
          <p:cNvSpPr txBox="1"/>
          <p:nvPr/>
        </p:nvSpPr>
        <p:spPr>
          <a:xfrm>
            <a:off x="7277514" y="5199657"/>
            <a:ext cx="4992460" cy="707886"/>
          </a:xfrm>
          <a:prstGeom prst="rect">
            <a:avLst/>
          </a:prstGeom>
          <a:noFill/>
        </p:spPr>
        <p:txBody>
          <a:bodyPr wrap="square" rtlCol="0">
            <a:spAutoFit/>
          </a:bodyPr>
          <a:lstStyle/>
          <a:p>
            <a:pPr algn="ctr"/>
            <a:r>
              <a:rPr lang="es-ES" sz="2000" i="1" dirty="0">
                <a:latin typeface="Gotham book"/>
              </a:rPr>
              <a:t>Empresario Stephen F. Austin
El portal a la historia de Texas</a:t>
            </a:r>
            <a:endParaRPr lang="en-US" sz="2000" i="1" dirty="0">
              <a:latin typeface="Gotham book"/>
            </a:endParaRPr>
          </a:p>
        </p:txBody>
      </p:sp>
      <p:pic>
        <p:nvPicPr>
          <p:cNvPr id="11" name="Picture 10" descr="An engraving of Stephen F. Austin">
            <a:extLst>
              <a:ext uri="{FF2B5EF4-FFF2-40B4-BE49-F238E27FC236}">
                <a16:creationId xmlns:a16="http://schemas.microsoft.com/office/drawing/2014/main" id="{D4650B15-73CC-4B96-C949-28D011E695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4264" y="-149227"/>
            <a:ext cx="4695489" cy="5267305"/>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1735540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CA8A4-6F7A-E4C7-A79D-9C008420C89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CB164F4-5C1D-1308-E733-A44F897FE841}"/>
              </a:ext>
              <a:ext uri="{C183D7F6-B498-43B3-948B-1728B52AA6E4}">
                <adec:decorative xmlns:adec="http://schemas.microsoft.com/office/drawing/2017/decorative" val="1"/>
              </a:ext>
            </a:extLst>
          </p:cNvPr>
          <p:cNvSpPr/>
          <p:nvPr/>
        </p:nvSpPr>
        <p:spPr>
          <a:xfrm rot="5400000">
            <a:off x="5514882" y="-5539799"/>
            <a:ext cx="122555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081BAD42-D617-F224-2847-6841BB73F32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20" y="-149227"/>
            <a:ext cx="1503485" cy="1503485"/>
          </a:xfrm>
          <a:prstGeom prst="rect">
            <a:avLst/>
          </a:prstGeom>
        </p:spPr>
      </p:pic>
      <p:pic>
        <p:nvPicPr>
          <p:cNvPr id="10" name="Content Placeholder 3">
            <a:extLst>
              <a:ext uri="{FF2B5EF4-FFF2-40B4-BE49-F238E27FC236}">
                <a16:creationId xmlns:a16="http://schemas.microsoft.com/office/drawing/2014/main" id="{537B0294-D374-D78A-36F6-AD1F472BF67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19400" y="105109"/>
            <a:ext cx="976941" cy="994812"/>
          </a:xfrm>
          <a:prstGeom prst="rect">
            <a:avLst/>
          </a:prstGeom>
        </p:spPr>
      </p:pic>
      <p:sp>
        <p:nvSpPr>
          <p:cNvPr id="8" name="Title 5">
            <a:extLst>
              <a:ext uri="{FF2B5EF4-FFF2-40B4-BE49-F238E27FC236}">
                <a16:creationId xmlns:a16="http://schemas.microsoft.com/office/drawing/2014/main" id="{0977440B-F82B-F6D7-27F0-D000232C2A68}"/>
              </a:ext>
            </a:extLst>
          </p:cNvPr>
          <p:cNvSpPr txBox="1">
            <a:spLocks noGrp="1"/>
          </p:cNvSpPr>
          <p:nvPr>
            <p:ph type="title"/>
          </p:nvPr>
        </p:nvSpPr>
        <p:spPr>
          <a:xfrm>
            <a:off x="1935479" y="13062"/>
            <a:ext cx="8240486" cy="11190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dirty="0" err="1">
                <a:solidFill>
                  <a:schemeClr val="bg1"/>
                </a:solidFill>
                <a:latin typeface="Gotham Medium"/>
              </a:rPr>
              <a:t>Cultivo</a:t>
            </a:r>
            <a:r>
              <a:rPr lang="en-US" sz="7200" dirty="0">
                <a:solidFill>
                  <a:schemeClr val="bg1"/>
                </a:solidFill>
                <a:latin typeface="Gotham Medium"/>
              </a:rPr>
              <a:t> commercial </a:t>
            </a:r>
            <a:r>
              <a:rPr lang="en-US" sz="4800" i="1" dirty="0">
                <a:solidFill>
                  <a:schemeClr val="bg1"/>
                </a:solidFill>
                <a:latin typeface="Gotham Medium"/>
              </a:rPr>
              <a:t>(n)</a:t>
            </a:r>
            <a:endParaRPr lang="en-US" sz="7200" i="1" dirty="0">
              <a:solidFill>
                <a:schemeClr val="bg1"/>
              </a:solidFill>
              <a:latin typeface="Gotham Medium"/>
            </a:endParaRPr>
          </a:p>
        </p:txBody>
      </p:sp>
      <p:sp>
        <p:nvSpPr>
          <p:cNvPr id="9" name="TextBox 8">
            <a:extLst>
              <a:ext uri="{FF2B5EF4-FFF2-40B4-BE49-F238E27FC236}">
                <a16:creationId xmlns:a16="http://schemas.microsoft.com/office/drawing/2014/main" id="{65F620B2-E2D4-8CD0-B2EE-EEA9EBFAC39B}"/>
              </a:ext>
              <a:ext uri="{C183D7F6-B498-43B3-948B-1728B52AA6E4}">
                <adec:decorative xmlns:adec="http://schemas.microsoft.com/office/drawing/2017/decorative" val="1"/>
              </a:ext>
            </a:extLst>
          </p:cNvPr>
          <p:cNvSpPr txBox="1"/>
          <p:nvPr/>
        </p:nvSpPr>
        <p:spPr>
          <a:xfrm>
            <a:off x="8396136" y="6493166"/>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TextBox 1">
            <a:extLst>
              <a:ext uri="{FF2B5EF4-FFF2-40B4-BE49-F238E27FC236}">
                <a16:creationId xmlns:a16="http://schemas.microsoft.com/office/drawing/2014/main" id="{5A943E48-69A5-EE73-D78D-79999F89AED0}"/>
              </a:ext>
            </a:extLst>
          </p:cNvPr>
          <p:cNvSpPr txBox="1"/>
          <p:nvPr/>
        </p:nvSpPr>
        <p:spPr>
          <a:xfrm>
            <a:off x="119651" y="1221396"/>
            <a:ext cx="7171602" cy="5632311"/>
          </a:xfrm>
          <a:prstGeom prst="rect">
            <a:avLst/>
          </a:prstGeom>
          <a:noFill/>
        </p:spPr>
        <p:txBody>
          <a:bodyPr wrap="square" rtlCol="0">
            <a:spAutoFit/>
          </a:bodyPr>
          <a:lstStyle/>
          <a:p>
            <a:r>
              <a:rPr lang="es-ES" sz="2000" dirty="0">
                <a:solidFill>
                  <a:srgbClr val="7030A0"/>
                </a:solidFill>
                <a:latin typeface="Gotham book"/>
              </a:rPr>
              <a:t>Muchos de los colonos angloamericanos que querían emigrar a Texas estaban interesados en establecer grandes granjas llamadas plantaciones. La tierra en el este de Texas era fértil y sería excelente para la agricultura de plantaciones</a:t>
            </a:r>
            <a:r>
              <a:rPr lang="en-US" sz="2000" dirty="0">
                <a:solidFill>
                  <a:srgbClr val="7030A0"/>
                </a:solidFill>
                <a:latin typeface="Gotham book"/>
              </a:rPr>
              <a:t>.</a:t>
            </a:r>
          </a:p>
          <a:p>
            <a:endParaRPr lang="en-US" sz="2000" dirty="0">
              <a:solidFill>
                <a:schemeClr val="accent6">
                  <a:lumMod val="75000"/>
                </a:schemeClr>
              </a:solidFill>
              <a:latin typeface="Gotham book"/>
            </a:endParaRPr>
          </a:p>
          <a:p>
            <a:r>
              <a:rPr lang="es-ES" sz="2000" dirty="0">
                <a:solidFill>
                  <a:srgbClr val="0070C0"/>
                </a:solidFill>
                <a:latin typeface="Gotham book"/>
              </a:rPr>
              <a:t>Cuando Moses Austin propuso traer a otros colonos angloamericanos a Texas, muchas plantaciones en el sur de Estados Unidos estaban experimentando un enorme éxito cultivando </a:t>
            </a:r>
            <a:r>
              <a:rPr lang="es-ES" sz="2000" b="1" dirty="0">
                <a:solidFill>
                  <a:srgbClr val="0070C0"/>
                </a:solidFill>
                <a:latin typeface="Gotham book"/>
              </a:rPr>
              <a:t>cultivos comerciales</a:t>
            </a:r>
            <a:r>
              <a:rPr lang="es-ES" sz="2000" dirty="0">
                <a:solidFill>
                  <a:srgbClr val="0070C0"/>
                </a:solidFill>
                <a:latin typeface="Gotham book"/>
              </a:rPr>
              <a:t>. Un </a:t>
            </a:r>
            <a:r>
              <a:rPr lang="es-ES" sz="2000" b="1" dirty="0">
                <a:solidFill>
                  <a:srgbClr val="0070C0"/>
                </a:solidFill>
                <a:latin typeface="Gotham book"/>
              </a:rPr>
              <a:t>cultivo comercial</a:t>
            </a:r>
            <a:r>
              <a:rPr lang="es-ES" sz="2000" dirty="0">
                <a:solidFill>
                  <a:srgbClr val="0070C0"/>
                </a:solidFill>
                <a:latin typeface="Gotham book"/>
              </a:rPr>
              <a:t> es una planta altamente rentable que se cultiva en plantaciones. Estos </a:t>
            </a:r>
            <a:r>
              <a:rPr lang="es-ES" sz="2000" b="1" dirty="0">
                <a:solidFill>
                  <a:srgbClr val="0070C0"/>
                </a:solidFill>
                <a:latin typeface="Gotham book"/>
              </a:rPr>
              <a:t>cultivos comerciales</a:t>
            </a:r>
            <a:r>
              <a:rPr lang="es-ES" sz="2000" dirty="0">
                <a:solidFill>
                  <a:srgbClr val="0070C0"/>
                </a:solidFill>
                <a:latin typeface="Gotham book"/>
              </a:rPr>
              <a:t> solían cultivarse gracias al trabajo de trabajadores esclavizados. Uno de los </a:t>
            </a:r>
            <a:r>
              <a:rPr lang="es-ES" sz="2000" b="1" dirty="0">
                <a:solidFill>
                  <a:srgbClr val="0070C0"/>
                </a:solidFill>
                <a:latin typeface="Gotham book"/>
              </a:rPr>
              <a:t>cultivos comerciales</a:t>
            </a:r>
            <a:r>
              <a:rPr lang="es-ES" sz="2000" dirty="0">
                <a:solidFill>
                  <a:srgbClr val="0070C0"/>
                </a:solidFill>
                <a:latin typeface="Gotham book"/>
              </a:rPr>
              <a:t> más rentables de la época era el algodón</a:t>
            </a:r>
            <a:r>
              <a:rPr lang="en-US" sz="2000" dirty="0">
                <a:solidFill>
                  <a:srgbClr val="0070C0"/>
                </a:solidFill>
                <a:latin typeface="Gotham book"/>
              </a:rPr>
              <a:t>.</a:t>
            </a:r>
          </a:p>
          <a:p>
            <a:endParaRPr lang="en-US" sz="2000" dirty="0">
              <a:solidFill>
                <a:schemeClr val="accent6">
                  <a:lumMod val="75000"/>
                </a:schemeClr>
              </a:solidFill>
              <a:latin typeface="Gotham book"/>
            </a:endParaRPr>
          </a:p>
          <a:p>
            <a:r>
              <a:rPr lang="es-ES" sz="2000" dirty="0">
                <a:solidFill>
                  <a:schemeClr val="accent6">
                    <a:lumMod val="75000"/>
                  </a:schemeClr>
                </a:solidFill>
                <a:latin typeface="Gotham book"/>
              </a:rPr>
              <a:t>Muchos angloamericanos que querían emigrar a Texas esperaban participar en la agricultura de plantaciones que cultivaban </a:t>
            </a:r>
            <a:r>
              <a:rPr lang="es-ES" sz="2000" b="1" dirty="0">
                <a:solidFill>
                  <a:schemeClr val="accent6">
                    <a:lumMod val="75000"/>
                  </a:schemeClr>
                </a:solidFill>
                <a:latin typeface="Gotham book"/>
              </a:rPr>
              <a:t>algodón</a:t>
            </a:r>
            <a:r>
              <a:rPr lang="es-ES" sz="2000" dirty="0">
                <a:solidFill>
                  <a:schemeClr val="accent6">
                    <a:lumMod val="75000"/>
                  </a:schemeClr>
                </a:solidFill>
                <a:latin typeface="Gotham book"/>
              </a:rPr>
              <a:t>, el cultivo comercial que estaba haciendo increíblemente ricos a tantos propietarios de plantaciones en Estados Unidos.</a:t>
            </a:r>
            <a:endParaRPr lang="en-US" sz="2000" dirty="0">
              <a:solidFill>
                <a:srgbClr val="002060"/>
              </a:solidFill>
              <a:latin typeface="Gotham book"/>
            </a:endParaRPr>
          </a:p>
        </p:txBody>
      </p:sp>
      <p:pic>
        <p:nvPicPr>
          <p:cNvPr id="1026" name="Picture 2" descr="A contemporary photograph of a cotton field in Texas">
            <a:extLst>
              <a:ext uri="{FF2B5EF4-FFF2-40B4-BE49-F238E27FC236}">
                <a16:creationId xmlns:a16="http://schemas.microsoft.com/office/drawing/2014/main" id="{1639E56F-5FD6-7E0B-886C-5B4CADE1C5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6569" y="1461407"/>
            <a:ext cx="4786085" cy="3589564"/>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79AA502-6194-3EB8-B729-6B41D15AC370}"/>
              </a:ext>
            </a:extLst>
          </p:cNvPr>
          <p:cNvSpPr txBox="1"/>
          <p:nvPr/>
        </p:nvSpPr>
        <p:spPr>
          <a:xfrm>
            <a:off x="7291253" y="5148943"/>
            <a:ext cx="4716209" cy="707886"/>
          </a:xfrm>
          <a:prstGeom prst="rect">
            <a:avLst/>
          </a:prstGeom>
          <a:noFill/>
        </p:spPr>
        <p:txBody>
          <a:bodyPr wrap="square" rtlCol="0">
            <a:spAutoFit/>
          </a:bodyPr>
          <a:lstStyle/>
          <a:p>
            <a:pPr algn="ctr"/>
            <a:r>
              <a:rPr lang="es-ES" sz="2000" i="1" dirty="0">
                <a:latin typeface="Gotham book"/>
              </a:rPr>
              <a:t>Campo algodonero de Texas
El portal a la historia de Texas</a:t>
            </a:r>
            <a:endParaRPr lang="en-US" sz="2000" i="1" dirty="0">
              <a:latin typeface="Gotham book"/>
            </a:endParaRPr>
          </a:p>
        </p:txBody>
      </p:sp>
    </p:spTree>
    <p:extLst>
      <p:ext uri="{BB962C8B-B14F-4D97-AF65-F5344CB8AC3E}">
        <p14:creationId xmlns:p14="http://schemas.microsoft.com/office/powerpoint/2010/main" val="226610948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3acec14-576f-4745-8bc6-f1209321bcba">
      <Terms xmlns="http://schemas.microsoft.com/office/infopath/2007/PartnerControls"/>
    </lcf76f155ced4ddcb4097134ff3c332f>
    <TaxCatchAll xmlns="545cb1ba-8b8a-41a6-8528-558dc0e9756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B0A8DCC8F544446B22E24D6E812C780" ma:contentTypeVersion="15" ma:contentTypeDescription="Create a new document." ma:contentTypeScope="" ma:versionID="a89705762570d8c4114e034be613a745">
  <xsd:schema xmlns:xsd="http://www.w3.org/2001/XMLSchema" xmlns:xs="http://www.w3.org/2001/XMLSchema" xmlns:p="http://schemas.microsoft.com/office/2006/metadata/properties" xmlns:ns2="33acec14-576f-4745-8bc6-f1209321bcba" xmlns:ns3="545cb1ba-8b8a-41a6-8528-558dc0e9756b" targetNamespace="http://schemas.microsoft.com/office/2006/metadata/properties" ma:root="true" ma:fieldsID="dbd95666d019724666b8add60ceaad22" ns2:_="" ns3:_="">
    <xsd:import namespace="33acec14-576f-4745-8bc6-f1209321bcba"/>
    <xsd:import namespace="545cb1ba-8b8a-41a6-8528-558dc0e9756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acec14-576f-4745-8bc6-f1209321bc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5cb1ba-8b8a-41a6-8528-558dc0e9756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e693da1-8859-418a-a592-5356612f0256}" ma:internalName="TaxCatchAll" ma:showField="CatchAllData" ma:web="545cb1ba-8b8a-41a6-8528-558dc0e975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54DF4E-861C-4FB3-9817-482DA341508D}">
  <ds:schemaRefs>
    <ds:schemaRef ds:uri="http://schemas.microsoft.com/sharepoint/v3/contenttype/forms"/>
  </ds:schemaRefs>
</ds:datastoreItem>
</file>

<file path=customXml/itemProps2.xml><?xml version="1.0" encoding="utf-8"?>
<ds:datastoreItem xmlns:ds="http://schemas.openxmlformats.org/officeDocument/2006/customXml" ds:itemID="{E1CF17BD-41AD-468F-9677-679EA7803392}">
  <ds:schemaRefs>
    <ds:schemaRef ds:uri="http://schemas.microsoft.com/office/2006/metadata/properties"/>
    <ds:schemaRef ds:uri="http://schemas.microsoft.com/office/infopath/2007/PartnerControls"/>
    <ds:schemaRef ds:uri="33acec14-576f-4745-8bc6-f1209321bcba"/>
    <ds:schemaRef ds:uri="545cb1ba-8b8a-41a6-8528-558dc0e9756b"/>
  </ds:schemaRefs>
</ds:datastoreItem>
</file>

<file path=customXml/itemProps3.xml><?xml version="1.0" encoding="utf-8"?>
<ds:datastoreItem xmlns:ds="http://schemas.openxmlformats.org/officeDocument/2006/customXml" ds:itemID="{60697D9C-FAC6-46BA-9286-9275E2CD9D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acec14-576f-4745-8bc6-f1209321bcba"/>
    <ds:schemaRef ds:uri="545cb1ba-8b8a-41a6-8528-558dc0e975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f4b8a2-ad4f-41b5-9a91-284d2cc38f56}" enabled="1" method="Standard" siteId="{70de1992-07c6-480f-a318-a1afcba03983}" removed="0"/>
</clbl:labelList>
</file>

<file path=docProps/app.xml><?xml version="1.0" encoding="utf-8"?>
<Properties xmlns="http://schemas.openxmlformats.org/officeDocument/2006/extended-properties" xmlns:vt="http://schemas.openxmlformats.org/officeDocument/2006/docPropsVTypes">
  <TotalTime>574</TotalTime>
  <Words>2030</Words>
  <Application>Microsoft Office PowerPoint</Application>
  <PresentationFormat>Widescreen</PresentationFormat>
  <Paragraphs>98</Paragraphs>
  <Slides>15</Slides>
  <Notes>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15</vt:i4>
      </vt:variant>
    </vt:vector>
  </HeadingPairs>
  <TitlesOfParts>
    <vt:vector size="27" baseType="lpstr">
      <vt:lpstr>Aptos</vt:lpstr>
      <vt:lpstr>Aptos Display</vt:lpstr>
      <vt:lpstr>Arial</vt:lpstr>
      <vt:lpstr>Calibri</vt:lpstr>
      <vt:lpstr>Calibri Light</vt:lpstr>
      <vt:lpstr>Gotham book</vt:lpstr>
      <vt:lpstr>Gotham book</vt:lpstr>
      <vt:lpstr>Gotham Medium</vt:lpstr>
      <vt:lpstr>Josefin Sans</vt:lpstr>
      <vt:lpstr>Times New Roman</vt:lpstr>
      <vt:lpstr>1_Office Theme</vt:lpstr>
      <vt:lpstr>Office Theme</vt:lpstr>
      <vt:lpstr>Unidad 4:  La Era Nacional Mexicana</vt:lpstr>
      <vt:lpstr>Calentamiento Sigue las instrucciones de abajo para completar tu calentamiento</vt:lpstr>
      <vt:lpstr>Comparte con la clase: day 1</vt:lpstr>
      <vt:lpstr>Pregunta esencial</vt:lpstr>
      <vt:lpstr>En la lección de hoy</vt:lpstr>
      <vt:lpstr>Economía (n)</vt:lpstr>
      <vt:lpstr>Inmigración (n)</vt:lpstr>
      <vt:lpstr>Empresario (n)</vt:lpstr>
      <vt:lpstr>Cultivo commercial (n)</vt:lpstr>
      <vt:lpstr>Constitución (n)</vt:lpstr>
      <vt:lpstr>Federalismo (n)</vt:lpstr>
      <vt:lpstr>República (n)</vt:lpstr>
      <vt:lpstr>Congreso (n)</vt:lpstr>
      <vt:lpstr>Billete de salida Sigue las instrucciones a continuación para completar tu ticket de salida</vt:lpstr>
      <vt:lpstr>Comparte con la clase: 2day 1</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Wilkinson, Ulises</cp:lastModifiedBy>
  <cp:revision>14</cp:revision>
  <dcterms:created xsi:type="dcterms:W3CDTF">2024-12-03T21:27:45Z</dcterms:created>
  <dcterms:modified xsi:type="dcterms:W3CDTF">2025-12-10T01:13:31Z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0x010100EB0A8DCC8F544446B22E24D6E812C780</vt:lpwstr>
  </property>
  <property fmtid="{D5CDD505-2E9C-101B-9397-08002B2CF9AE}" pid="3" name="MediaServiceImageTags">
    <vt:lpwstr/>
  </property>
</Properties>
</file>