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326" r:id="rId3"/>
    <p:sldId id="327" r:id="rId4"/>
    <p:sldId id="328" r:id="rId5"/>
    <p:sldId id="329" r:id="rId6"/>
    <p:sldId id="324" r:id="rId7"/>
    <p:sldId id="325" r:id="rId8"/>
    <p:sldId id="339" r:id="rId9"/>
    <p:sldId id="292" r:id="rId10"/>
    <p:sldId id="306" r:id="rId11"/>
    <p:sldId id="340" r:id="rId12"/>
    <p:sldId id="342" r:id="rId13"/>
    <p:sldId id="341" r:id="rId14"/>
    <p:sldId id="343" r:id="rId15"/>
    <p:sldId id="344" r:id="rId16"/>
    <p:sldId id="345" r:id="rId17"/>
    <p:sldId id="346" r:id="rId18"/>
    <p:sldId id="347" r:id="rId19"/>
    <p:sldId id="34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82CEA-C7AE-456C-A37F-E1D24C13D409}"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BF785-68DF-4615-B6C7-7B994DA06BB0}" type="slidenum">
              <a:rPr lang="en-US" smtClean="0"/>
              <a:t>‹#›</a:t>
            </a:fld>
            <a:endParaRPr lang="en-US"/>
          </a:p>
        </p:txBody>
      </p:sp>
    </p:spTree>
    <p:extLst>
      <p:ext uri="{BB962C8B-B14F-4D97-AF65-F5344CB8AC3E}">
        <p14:creationId xmlns:p14="http://schemas.microsoft.com/office/powerpoint/2010/main" val="158815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15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museum.mfah.org/objects/110006/portrait-of-moses-austin-1761182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ark:/67531/metapth11276/"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sa/3.0/deed.en" TargetMode="External"/><Relationship Id="rId3" Type="http://schemas.openxmlformats.org/officeDocument/2006/relationships/hyperlink" Target="https://es.wikipedia.org/wiki/Antonio_L%C3%B3pez_de_Santa_Anna" TargetMode="External"/><Relationship Id="rId7" Type="http://schemas.openxmlformats.org/officeDocument/2006/relationships/hyperlink" Target="https://en.wikipedia.org/wiki/en:Creative_Commons"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ommons.wikimedia.org/wiki/Commons:Copyright_tags/Country-specific_tags#United_States_of_America"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xashistory.unt.edu/ark:/67531/metapth38479/" TargetMode="External"/><Relationship Id="rId7" Type="http://schemas.openxmlformats.org/officeDocument/2006/relationships/hyperlink" Target="https://commons.wikimedia.org/wiki/Commons:Hirtle_chart"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publication" TargetMode="External"/><Relationship Id="rId5" Type="http://schemas.openxmlformats.org/officeDocument/2006/relationships/hyperlink" Target="https://commons.wikimedia.org/wiki/United_States" TargetMode="External"/><Relationship Id="rId4" Type="http://schemas.openxmlformats.org/officeDocument/2006/relationships/hyperlink" Target="https://en.wikipedia.org/wiki/public_domai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5846/" TargetMode="External"/><Relationship Id="rId7" Type="http://schemas.openxmlformats.org/officeDocument/2006/relationships/hyperlink" Target="https://commons.wikimedia.org/wiki/Commons:Copyright_tags/Country-specific_tags#United_States_of_Americ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List_of_countries%27_copyright_lengths" TargetMode="External"/><Relationship Id="rId5" Type="http://schemas.openxmlformats.org/officeDocument/2006/relationships/hyperlink" Target="https://en.wikipedia.org/wiki/public_domain" TargetMode="Externa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Schott, Arthur. Military Plaza: San Antonio, artwork, Date Unknown; (</a:t>
            </a:r>
            <a:r>
              <a:rPr lang="en-US" b="0" i="0" u="none" strike="noStrike" dirty="0">
                <a:solidFill>
                  <a:srgbClr val="0277BD"/>
                </a:solidFill>
                <a:effectLst/>
                <a:latin typeface="Josefin Sans" pitchFamily="2" charset="0"/>
                <a:hlinkClick r:id="rId3"/>
              </a:rPr>
              <a:t>https://texashistory.unt.edu/ark:/67531/metapth31151/</a:t>
            </a:r>
            <a:r>
              <a:rPr lang="en-US" b="0" i="0" dirty="0">
                <a:solidFill>
                  <a:srgbClr val="757575"/>
                </a:solidFill>
                <a:effectLst/>
                <a:latin typeface="Josefin Sans" pitchFamily="2" charset="0"/>
              </a:rPr>
              <a:t>: accessed December 13,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A cotton plantation on the Mississippi, 1884. </a:t>
            </a:r>
            <a:r>
              <a:rPr lang="en-US" b="0" i="0" dirty="0">
                <a:solidFill>
                  <a:srgbClr val="555555"/>
                </a:solidFill>
                <a:effectLst/>
                <a:latin typeface="Verdana" panose="020B0604030504040204" pitchFamily="34" charset="0"/>
              </a:rPr>
              <a:t>Currier &amp; Ives : a catalogue raisonné / compiled by Gale Research. Detroit, MI : Gale Research, c1983, no. 1394. </a:t>
            </a:r>
            <a:r>
              <a:rPr lang="en-US" b="0" i="0" dirty="0">
                <a:solidFill>
                  <a:srgbClr val="202122"/>
                </a:solidFill>
                <a:effectLst/>
                <a:latin typeface="Arial" panose="020B0604020202020204" pitchFamily="34" charset="0"/>
              </a:rPr>
              <a:t> https://www.loc.gov/pictures/resource/pga.00675/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466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DA7C-F24B-DF5B-D771-609EC5065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B3605-D1D2-1066-1663-574437DD7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DC33B-8152-21B8-90E6-4CE03FA011CF}"/>
              </a:ext>
            </a:extLst>
          </p:cNvPr>
          <p:cNvSpPr>
            <a:spLocks noGrp="1"/>
          </p:cNvSpPr>
          <p:nvPr>
            <p:ph type="body" idx="1"/>
          </p:nvPr>
        </p:nvSpPr>
        <p:spPr/>
        <p:txBody>
          <a:bodyPr/>
          <a:lstStyle/>
          <a:p>
            <a:r>
              <a:rPr lang="en-US" sz="1800" b="0" i="0" u="none" strike="noStrike" dirty="0" err="1">
                <a:solidFill>
                  <a:srgbClr val="000000"/>
                </a:solidFill>
                <a:effectLst/>
                <a:latin typeface="Times New Roman" panose="02020603050405020304" pitchFamily="18" charset="0"/>
              </a:rPr>
              <a:t>Erganian</a:t>
            </a:r>
            <a:r>
              <a:rPr lang="en-US" sz="1800" b="0" i="0" u="none" strike="noStrike" dirty="0">
                <a:solidFill>
                  <a:srgbClr val="000000"/>
                </a:solidFill>
                <a:effectLst/>
                <a:latin typeface="Times New Roman" panose="02020603050405020304" pitchFamily="18" charset="0"/>
              </a:rPr>
              <a:t>, Sarkis.</a:t>
            </a:r>
            <a:r>
              <a:rPr lang="en-US" sz="1800" b="0" i="1" u="none" strike="noStrike" dirty="0">
                <a:solidFill>
                  <a:srgbClr val="000000"/>
                </a:solidFill>
                <a:effectLst/>
                <a:latin typeface="Times New Roman" panose="02020603050405020304" pitchFamily="18" charset="0"/>
              </a:rPr>
              <a:t> Portrait of Moses Austin (1761–1821)</a:t>
            </a:r>
            <a:r>
              <a:rPr lang="en-US" sz="1800" b="0" i="0" u="none" strike="noStrike" dirty="0">
                <a:solidFill>
                  <a:srgbClr val="000000"/>
                </a:solidFill>
                <a:effectLst/>
                <a:latin typeface="Times New Roman" panose="02020603050405020304" pitchFamily="18" charset="0"/>
              </a:rPr>
              <a:t>. ca. 1900-23. Oil on canvas, 28 1/4 × 22 1/4 in. The Museum of Fine Arts Houston. </a:t>
            </a:r>
            <a:r>
              <a:rPr lang="en-US" sz="1800" b="0" i="0" u="sng" strike="noStrike" dirty="0">
                <a:solidFill>
                  <a:srgbClr val="1155CC"/>
                </a:solidFill>
                <a:effectLst/>
                <a:latin typeface="Times New Roman" panose="02020603050405020304" pitchFamily="18" charset="0"/>
                <a:hlinkClick r:id="rId3"/>
              </a:rPr>
              <a:t>https://emuseum.mfah.org/objects/110006/portrait-of-moses-austin-17611821#</a:t>
            </a:r>
            <a:endParaRPr lang="en-US" dirty="0"/>
          </a:p>
          <a:p>
            <a:endParaRPr lang="en-US" dirty="0"/>
          </a:p>
          <a:p>
            <a:r>
              <a:rPr lang="en-US" sz="1800" b="0" i="1" u="none" strike="noStrike" dirty="0">
                <a:solidFill>
                  <a:srgbClr val="000000"/>
                </a:solidFill>
                <a:effectLst/>
                <a:latin typeface="Times New Roman" panose="02020603050405020304" pitchFamily="18" charset="0"/>
              </a:rPr>
              <a:t>[Engraving of Stephen F. Austin]</a:t>
            </a:r>
            <a:r>
              <a:rPr lang="en-US" sz="1800" b="0" i="0" u="none" strike="noStrike" dirty="0">
                <a:solidFill>
                  <a:srgbClr val="000000"/>
                </a:solidFill>
                <a:effectLst/>
                <a:latin typeface="Times New Roman" panose="02020603050405020304" pitchFamily="18" charset="0"/>
              </a:rPr>
              <a:t>. December 16, 1836. Artwork. University of North Texas Libraries, The Portal to Texas History; crediting Palestine Public Library. </a:t>
            </a:r>
            <a:r>
              <a:rPr lang="en-US" sz="1800" b="0" i="0" u="sng" strike="noStrike" dirty="0">
                <a:solidFill>
                  <a:srgbClr val="1155CC"/>
                </a:solidFill>
                <a:effectLst/>
                <a:latin typeface="Times New Roman" panose="02020603050405020304" pitchFamily="18" charset="0"/>
                <a:hlinkClick r:id="rId4"/>
              </a:rPr>
              <a:t>https://texashistory.unt.edu/ark:/67531/metapth11276/</a:t>
            </a:r>
            <a:endParaRPr lang="en-US" dirty="0"/>
          </a:p>
        </p:txBody>
      </p:sp>
      <p:sp>
        <p:nvSpPr>
          <p:cNvPr id="4" name="Slide Number Placeholder 3">
            <a:extLst>
              <a:ext uri="{FF2B5EF4-FFF2-40B4-BE49-F238E27FC236}">
                <a16:creationId xmlns:a16="http://schemas.microsoft.com/office/drawing/2014/main" id="{00D2D652-D3A8-D64A-8BE0-67298206E8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537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EC90-9F3A-CDE6-5F35-E33FE6204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C6E21-5F1B-2D12-FDF9-EF87C3BA4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80C0D-F218-594E-83CE-F38797709FE8}"/>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Map of the states and territories of Mexico as they were from November 24 1824 to 1830. Permission is granted to copy, distribute and/or modify this document under the terms of the </a:t>
            </a:r>
            <a:r>
              <a:rPr lang="en-US" b="1" i="0" u="none" strike="noStrike" dirty="0">
                <a:solidFill>
                  <a:srgbClr val="3366BB"/>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solidFill>
                  <a:srgbClr val="3366BB"/>
                </a:solidFill>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0645AD"/>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 This file is licensed under the </a:t>
            </a:r>
            <a:r>
              <a:rPr lang="en-US" b="0" i="0" u="none" strike="noStrike" dirty="0">
                <a:solidFill>
                  <a:srgbClr val="3366BB"/>
                </a:solidFill>
                <a:effectLst/>
                <a:latin typeface="Arial" panose="020B0604020202020204" pitchFamily="34" charset="0"/>
                <a:hlinkClick r:id="rId6"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7" tooltip="creativecommons:by-sa/3.0/deed.en"/>
              </a:rPr>
              <a:t>Attribution-Share Alike 3.0 </a:t>
            </a:r>
            <a:r>
              <a:rPr lang="en-US" b="0" i="0" u="none" strike="noStrike" dirty="0" err="1">
                <a:solidFill>
                  <a:srgbClr val="3366BB"/>
                </a:solidFill>
                <a:effectLst/>
                <a:latin typeface="Arial" panose="020B0604020202020204" pitchFamily="34" charset="0"/>
                <a:hlinkClick r:id="rId7" tooltip="creativecommons:by-sa/3.0/deed.en"/>
              </a:rPr>
              <a:t>Unported</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license.The</a:t>
            </a:r>
            <a:r>
              <a:rPr lang="en-US" b="0" i="0" dirty="0">
                <a:solidFill>
                  <a:srgbClr val="202122"/>
                </a:solidFill>
                <a:effectLst/>
                <a:latin typeface="Arial" panose="020B0604020202020204" pitchFamily="34" charset="0"/>
              </a:rPr>
              <a:t> image has been edited to zoom in on the state of Coahuila y Tejas and the capital of the state has been added to the image.  https://commons.wikimedia.org/wiki/File:Mexico_1824-11-24_to_1830.png </a:t>
            </a:r>
            <a:endParaRPr lang="en-US" dirty="0"/>
          </a:p>
        </p:txBody>
      </p:sp>
      <p:sp>
        <p:nvSpPr>
          <p:cNvPr id="4" name="Slide Number Placeholder 3">
            <a:extLst>
              <a:ext uri="{FF2B5EF4-FFF2-40B4-BE49-F238E27FC236}">
                <a16:creationId xmlns:a16="http://schemas.microsoft.com/office/drawing/2014/main" id="{BDE8CC6A-1722-0DA9-02DF-A300699837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84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435-A9A0-E307-E56D-D12A8F91C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409A1-DA40-332B-29BD-49CBC3A5E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8BC76-18D8-73FD-E265-48994571A82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Carlos Paris. Portrait of </a:t>
            </a:r>
            <a:r>
              <a:rPr lang="en-US" b="0" i="0" u="none" strike="noStrike" dirty="0">
                <a:solidFill>
                  <a:srgbClr val="3366BB"/>
                </a:solidFill>
                <a:effectLst/>
                <a:latin typeface="Arial" panose="020B0604020202020204" pitchFamily="34" charset="0"/>
                <a:hlinkClick r:id="rId3" tooltip="es:Antonio López de Santa Anna"/>
              </a:rPr>
              <a:t>Antonio López de Santa Anna</a:t>
            </a:r>
            <a:r>
              <a:rPr lang="en-US" b="0" i="0" dirty="0">
                <a:solidFill>
                  <a:srgbClr val="202122"/>
                </a:solidFill>
                <a:effectLst/>
                <a:latin typeface="Arial" panose="020B0604020202020204" pitchFamily="34" charset="0"/>
              </a:rPr>
              <a:t> (1794-1876) Museo Nacional de Historia. This work is in the </a:t>
            </a:r>
            <a:r>
              <a:rPr lang="en-US" b="1" i="0" u="none" strike="noStrike" dirty="0">
                <a:solidFill>
                  <a:srgbClr val="3366BB"/>
                </a:solidFill>
                <a:effectLst/>
                <a:latin typeface="Arial" panose="020B0604020202020204" pitchFamily="34" charset="0"/>
                <a:hlinkClick r:id="rId4" tooltip="en:public domain"/>
              </a:rPr>
              <a:t>public domain</a:t>
            </a:r>
            <a:r>
              <a:rPr lang="en-US" b="0" i="0" dirty="0">
                <a:solidFill>
                  <a:srgbClr val="202122"/>
                </a:solidFill>
                <a:effectLst/>
                <a:latin typeface="Arial" panose="020B0604020202020204" pitchFamily="34" charset="0"/>
              </a:rPr>
              <a:t> in its country of origin and other countries and areas where the </a:t>
            </a:r>
            <a:r>
              <a:rPr lang="en-US" b="0" i="0" u="none" strike="noStrike" dirty="0">
                <a:solidFill>
                  <a:srgbClr val="3366BB"/>
                </a:solidFill>
                <a:effectLst/>
                <a:latin typeface="Arial" panose="020B0604020202020204" pitchFamily="34" charset="0"/>
                <a:hlinkClick r:id="rId5" tooltip="w:List of countries' copyright lengths"/>
              </a:rPr>
              <a:t>copyright term</a:t>
            </a:r>
            <a:r>
              <a:rPr lang="en-US" b="0" i="0" dirty="0">
                <a:solidFill>
                  <a:srgbClr val="202122"/>
                </a:solidFill>
                <a:effectLst/>
                <a:latin typeface="Arial" panose="020B0604020202020204" pitchFamily="34" charset="0"/>
              </a:rPr>
              <a:t> is the author's </a:t>
            </a:r>
            <a:r>
              <a:rPr lang="en-US" b="1" i="0" dirty="0">
                <a:solidFill>
                  <a:srgbClr val="202122"/>
                </a:solidFill>
                <a:effectLst/>
                <a:latin typeface="Arial" panose="020B0604020202020204" pitchFamily="34" charset="0"/>
              </a:rPr>
              <a:t>life plus 100 years or fewer</a:t>
            </a:r>
            <a:r>
              <a:rPr lang="en-US" b="0" i="0" dirty="0">
                <a:solidFill>
                  <a:srgbClr val="202122"/>
                </a:solidFill>
                <a:effectLst/>
                <a:latin typeface="Arial" panose="020B0604020202020204" pitchFamily="34" charset="0"/>
              </a:rPr>
              <a:t>. You must also include a </a:t>
            </a:r>
            <a:r>
              <a:rPr lang="en-US" b="0" i="0" u="none" strike="noStrike" dirty="0">
                <a:solidFill>
                  <a:srgbClr val="0645AD"/>
                </a:solidFill>
                <a:effectLst/>
                <a:latin typeface="Arial" panose="020B0604020202020204" pitchFamily="34" charset="0"/>
                <a:hlinkClick r:id="rId6" tooltip="Commons:Copyright tags/Country-specific tags"/>
              </a:rPr>
              <a:t>United States public domain tag</a:t>
            </a:r>
            <a:r>
              <a:rPr lang="en-US" b="0" i="0" dirty="0">
                <a:solidFill>
                  <a:srgbClr val="202122"/>
                </a:solidFill>
                <a:effectLst/>
                <a:latin typeface="Arial" panose="020B0604020202020204" pitchFamily="34" charset="0"/>
              </a:rPr>
              <a:t> to indicate why this work is in the public domain in the United States. https://commons.wikimedia.org/wiki/File:Antonio_L%C3%B3pez_de_Santa_Anna,_siglo_XIX,_%C3%B3leo_sobre_tela.png </a:t>
            </a:r>
            <a:endParaRPr lang="en-US" b="0" i="0" dirty="0"/>
          </a:p>
          <a:p>
            <a:endParaRPr lang="en-US" dirty="0"/>
          </a:p>
          <a:p>
            <a:r>
              <a:rPr lang="en-US" dirty="0"/>
              <a:t>Mexico States and Territories, 1824 – 1830.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7"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8" tooltip="creativecommons:by-sa/3.0/deed.en"/>
              </a:rPr>
              <a:t>Attribution-Share Alike 3.0 </a:t>
            </a:r>
            <a:r>
              <a:rPr lang="en-US" b="0" i="0" u="none" strike="noStrike" dirty="0" err="1">
                <a:solidFill>
                  <a:srgbClr val="3366BB"/>
                </a:solidFill>
                <a:effectLst/>
                <a:latin typeface="Arial" panose="020B0604020202020204" pitchFamily="34" charset="0"/>
                <a:hlinkClick r:id="rId8" tooltip="creativecommons:by-sa/3.0/deed.en"/>
              </a:rPr>
              <a:t>Unported</a:t>
            </a:r>
            <a:r>
              <a:rPr lang="en-US" b="0" i="0" dirty="0">
                <a:solidFill>
                  <a:srgbClr val="202122"/>
                </a:solidFill>
                <a:effectLst/>
                <a:latin typeface="Arial" panose="020B0604020202020204" pitchFamily="34" charset="0"/>
              </a:rPr>
              <a:t> license. https://commons.wikimedia.org/wiki/File:Mexico_1824-11-24_to_1830.png </a:t>
            </a:r>
            <a:endParaRPr lang="en-US" dirty="0"/>
          </a:p>
        </p:txBody>
      </p:sp>
      <p:sp>
        <p:nvSpPr>
          <p:cNvPr id="4" name="Slide Number Placeholder 3">
            <a:extLst>
              <a:ext uri="{FF2B5EF4-FFF2-40B4-BE49-F238E27FC236}">
                <a16:creationId xmlns:a16="http://schemas.microsoft.com/office/drawing/2014/main" id="{B942D4DA-F4B2-2724-E71B-9C1D18E676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9240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469C-B8C4-0AAD-C2E9-5FFF0C848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D4FB6-056A-E651-6001-B87911EF6E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1962F-FC4E-FF22-3D5A-796AEE4E537F}"/>
              </a:ext>
            </a:extLst>
          </p:cNvPr>
          <p:cNvSpPr>
            <a:spLocks noGrp="1"/>
          </p:cNvSpPr>
          <p:nvPr>
            <p:ph type="body" idx="1"/>
          </p:nvPr>
        </p:nvSpPr>
        <p:spPr/>
        <p:txBody>
          <a:bodyPr/>
          <a:lstStyle/>
          <a:p>
            <a:r>
              <a:rPr lang="en-US" sz="1800" b="0" i="1" u="none" strike="noStrike" dirty="0">
                <a:solidFill>
                  <a:srgbClr val="000000"/>
                </a:solidFill>
                <a:effectLst/>
                <a:latin typeface="Times New Roman" panose="02020603050405020304" pitchFamily="18" charset="0"/>
              </a:rPr>
              <a:t>[Old Stone Fort at Nacogdoches]</a:t>
            </a:r>
            <a:r>
              <a:rPr lang="en-US" sz="1800" b="0" i="0" u="none" strike="noStrike" dirty="0">
                <a:solidFill>
                  <a:srgbClr val="000000"/>
                </a:solidFill>
                <a:effectLst/>
                <a:latin typeface="Times New Roman" panose="02020603050405020304" pitchFamily="18" charset="0"/>
              </a:rPr>
              <a:t>. Photograph. University of North Texas Libraries, The Portal to Texas History; crediting University of Texas at Arlington Library. </a:t>
            </a:r>
            <a:r>
              <a:rPr lang="en-US" sz="1800" b="0" i="0" u="sng" strike="noStrike" dirty="0">
                <a:solidFill>
                  <a:srgbClr val="1155CC"/>
                </a:solidFill>
                <a:effectLst/>
                <a:latin typeface="Times New Roman" panose="02020603050405020304" pitchFamily="18" charset="0"/>
                <a:hlinkClick r:id="rId3"/>
              </a:rPr>
              <a:t>https://texashistory.unt.edu/ark:/67531/metapth38479/</a:t>
            </a:r>
            <a:endParaRPr lang="en-US" sz="1800" b="0" i="0" u="sng" strike="noStrike" dirty="0">
              <a:solidFill>
                <a:srgbClr val="1155CC"/>
              </a:solidFill>
              <a:effectLst/>
              <a:latin typeface="Times New Roman" panose="02020603050405020304" pitchFamily="18" charset="0"/>
            </a:endParaRPr>
          </a:p>
          <a:p>
            <a:endParaRPr lang="en-US" sz="1800" b="0" i="0" u="sng" strike="noStrike" dirty="0">
              <a:solidFill>
                <a:srgbClr val="1155CC"/>
              </a:solidFill>
              <a:effectLst/>
              <a:latin typeface="Times New Roman" panose="02020603050405020304" pitchFamily="18" charset="0"/>
            </a:endParaRPr>
          </a:p>
          <a:p>
            <a:r>
              <a:rPr lang="en-US" sz="1800" b="0" i="0" u="sng" strike="noStrike" dirty="0">
                <a:solidFill>
                  <a:srgbClr val="1155CC"/>
                </a:solidFill>
                <a:effectLst/>
                <a:latin typeface="Times New Roman" panose="02020603050405020304" pitchFamily="18" charset="0"/>
              </a:rPr>
              <a:t>The Empresario Haden Edwards. </a:t>
            </a:r>
            <a:r>
              <a:rPr lang="en-US" b="0" i="1" dirty="0">
                <a:solidFill>
                  <a:srgbClr val="202122"/>
                </a:solidFill>
                <a:effectLst/>
                <a:latin typeface="Arial" panose="020B0604020202020204" pitchFamily="34" charset="0"/>
              </a:rPr>
              <a:t>This media file is in the </a:t>
            </a:r>
            <a:r>
              <a:rPr lang="en-US" b="1" i="1" u="none" strike="noStrike" dirty="0">
                <a:solidFill>
                  <a:srgbClr val="3366BB"/>
                </a:solidFill>
                <a:effectLst/>
                <a:latin typeface="Arial" panose="020B0604020202020204" pitchFamily="34" charset="0"/>
                <a:hlinkClick r:id="rId4" tooltip="w:public domain"/>
              </a:rPr>
              <a:t>public domain</a:t>
            </a:r>
            <a:r>
              <a:rPr lang="en-US" b="0" i="1" dirty="0">
                <a:solidFill>
                  <a:srgbClr val="202122"/>
                </a:solidFill>
                <a:effectLst/>
                <a:latin typeface="Arial" panose="020B0604020202020204" pitchFamily="34" charset="0"/>
              </a:rPr>
              <a:t> in the </a:t>
            </a:r>
            <a:r>
              <a:rPr lang="en-US" b="0" i="1" u="none" strike="noStrike" dirty="0">
                <a:solidFill>
                  <a:srgbClr val="0645AD"/>
                </a:solidFill>
                <a:effectLst/>
                <a:latin typeface="Arial" panose="020B0604020202020204" pitchFamily="34" charset="0"/>
                <a:hlinkClick r:id="rId5" tooltip="United States"/>
              </a:rPr>
              <a:t>United States</a:t>
            </a:r>
            <a:r>
              <a:rPr lang="en-US" b="0" i="1" dirty="0">
                <a:solidFill>
                  <a:srgbClr val="202122"/>
                </a:solidFill>
                <a:effectLst/>
                <a:latin typeface="Arial" panose="020B0604020202020204" pitchFamily="34" charset="0"/>
              </a:rPr>
              <a:t>. This applies to U.S. works where the copyright has expired, often because its first </a:t>
            </a:r>
            <a:r>
              <a:rPr lang="en-US" b="0" i="1" u="none" strike="noStrike" dirty="0">
                <a:solidFill>
                  <a:srgbClr val="3366BB"/>
                </a:solidFill>
                <a:effectLst/>
                <a:latin typeface="Arial" panose="020B0604020202020204" pitchFamily="34" charset="0"/>
                <a:hlinkClick r:id="rId6" tooltip="w:publication"/>
              </a:rPr>
              <a:t>publication</a:t>
            </a:r>
            <a:r>
              <a:rPr lang="en-US" b="0" i="1" dirty="0">
                <a:solidFill>
                  <a:srgbClr val="202122"/>
                </a:solidFill>
                <a:effectLst/>
                <a:latin typeface="Arial" panose="020B0604020202020204" pitchFamily="34" charset="0"/>
              </a:rPr>
              <a:t> occurred prior to January 1, 1929, and if not then due to lack of notice or renewal. See </a:t>
            </a:r>
            <a:r>
              <a:rPr lang="en-US" b="0" i="1" u="none" strike="noStrike" dirty="0">
                <a:solidFill>
                  <a:srgbClr val="0645AD"/>
                </a:solidFill>
                <a:effectLst/>
                <a:latin typeface="Arial" panose="020B0604020202020204" pitchFamily="34" charset="0"/>
                <a:hlinkClick r:id="rId7" tooltip="Commons:Hirtle chart"/>
              </a:rPr>
              <a:t>this page</a:t>
            </a:r>
            <a:r>
              <a:rPr lang="en-US" b="0" i="1" dirty="0">
                <a:solidFill>
                  <a:srgbClr val="202122"/>
                </a:solidFill>
                <a:effectLst/>
                <a:latin typeface="Arial" panose="020B0604020202020204" pitchFamily="34" charset="0"/>
              </a:rPr>
              <a:t> for further explanation.</a:t>
            </a:r>
            <a:r>
              <a:rPr lang="en-US" sz="1800" b="0" i="0" u="sng" strike="noStrike" dirty="0">
                <a:solidFill>
                  <a:srgbClr val="1155CC"/>
                </a:solidFill>
                <a:effectLst/>
                <a:latin typeface="Times New Roman" panose="02020603050405020304" pitchFamily="18" charset="0"/>
              </a:rPr>
              <a:t> https://commons.wikimedia.org/wiki/File:Haden_Edwards.jpg </a:t>
            </a:r>
            <a:endParaRPr lang="en-US" dirty="0"/>
          </a:p>
        </p:txBody>
      </p:sp>
      <p:sp>
        <p:nvSpPr>
          <p:cNvPr id="4" name="Slide Number Placeholder 3">
            <a:extLst>
              <a:ext uri="{FF2B5EF4-FFF2-40B4-BE49-F238E27FC236}">
                <a16:creationId xmlns:a16="http://schemas.microsoft.com/office/drawing/2014/main" id="{40F800F6-4D65-12F2-DEFF-D3F84EEE79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524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5766-9791-F3F7-40D1-BB52B2F04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27DE1F-EF1C-A993-C1F8-28DAB6499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FD3F0-E1CB-B161-47FB-D7470F3881E9}"/>
              </a:ext>
            </a:extLst>
          </p:cNvPr>
          <p:cNvSpPr>
            <a:spLocks noGrp="1"/>
          </p:cNvSpPr>
          <p:nvPr>
            <p:ph type="body" idx="1"/>
          </p:nvPr>
        </p:nvSpPr>
        <p:spPr/>
        <p:txBody>
          <a:bodyPr/>
          <a:lstStyle/>
          <a:p>
            <a:r>
              <a:rPr lang="en-US" b="0" i="0" dirty="0">
                <a:solidFill>
                  <a:srgbClr val="757575"/>
                </a:solidFill>
                <a:effectLst/>
                <a:latin typeface="Josefin Sans" pitchFamily="2" charset="0"/>
              </a:rPr>
              <a:t>Mier y Terán, Manuel de. Manuel de Mier y Terán, Commandant General, to Ramón </a:t>
            </a:r>
            <a:r>
              <a:rPr lang="en-US" b="0" i="0" dirty="0" err="1">
                <a:solidFill>
                  <a:srgbClr val="757575"/>
                </a:solidFill>
                <a:effectLst/>
                <a:latin typeface="Josefin Sans" pitchFamily="2" charset="0"/>
              </a:rPr>
              <a:t>Músquiz</a:t>
            </a:r>
            <a:r>
              <a:rPr lang="en-US" b="0" i="0" dirty="0">
                <a:solidFill>
                  <a:srgbClr val="757575"/>
                </a:solidFill>
                <a:effectLst/>
                <a:latin typeface="Josefin Sans" pitchFamily="2" charset="0"/>
              </a:rPr>
              <a:t>, Political Chief of Dept. of Béxar], letter, December 18, 1830; (</a:t>
            </a:r>
            <a:r>
              <a:rPr lang="en-US" b="0" i="0" u="none" strike="noStrike" dirty="0">
                <a:solidFill>
                  <a:srgbClr val="0277BD"/>
                </a:solidFill>
                <a:effectLst/>
                <a:latin typeface="Josefin Sans" pitchFamily="2" charset="0"/>
                <a:hlinkClick r:id="rId3"/>
              </a:rPr>
              <a:t>https://texashistory.unt.edu/ark:/67531/metapth5846/</a:t>
            </a:r>
            <a:r>
              <a:rPr lang="en-US" b="0" i="0" dirty="0">
                <a:solidFill>
                  <a:srgbClr val="757575"/>
                </a:solidFill>
                <a:effectLst/>
                <a:latin typeface="Josefin Sans" pitchFamily="2" charset="0"/>
              </a:rPr>
              <a:t>: accessed December 16, 2024),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Texas General Land Office.</a:t>
            </a:r>
          </a:p>
          <a:p>
            <a:endParaRPr lang="en-US" b="0" i="0" dirty="0">
              <a:solidFill>
                <a:srgbClr val="757575"/>
              </a:solidFill>
              <a:effectLst/>
              <a:latin typeface="Josefin Sans" pitchFamily="2" charset="0"/>
            </a:endParaRPr>
          </a:p>
          <a:p>
            <a:r>
              <a:rPr lang="es-ES" b="0" i="0" dirty="0">
                <a:solidFill>
                  <a:srgbClr val="202122"/>
                </a:solidFill>
                <a:effectLst/>
                <a:latin typeface="Arial" panose="020B0604020202020204" pitchFamily="34" charset="0"/>
              </a:rPr>
              <a:t>Imagen </a:t>
            </a:r>
            <a:r>
              <a:rPr lang="es-ES" b="0" i="0" dirty="0" err="1">
                <a:solidFill>
                  <a:srgbClr val="202122"/>
                </a:solidFill>
                <a:effectLst/>
                <a:latin typeface="Arial" panose="020B0604020202020204" pitchFamily="34" charset="0"/>
              </a:rPr>
              <a:t>extraida</a:t>
            </a:r>
            <a:r>
              <a:rPr lang="es-ES" b="0" i="0" dirty="0">
                <a:solidFill>
                  <a:srgbClr val="202122"/>
                </a:solidFill>
                <a:effectLst/>
                <a:latin typeface="Arial" panose="020B0604020202020204" pitchFamily="34" charset="0"/>
              </a:rPr>
              <a:t> del libro de Vicente Riva Palacio, Julio Zárate (1880) "México a través de los siglos" Tomo III: "La guerra de independencia" (1808 - 1821) </a:t>
            </a:r>
            <a:r>
              <a:rPr lang="es-ES" b="0" i="0" dirty="0" err="1">
                <a:solidFill>
                  <a:srgbClr val="202122"/>
                </a:solidFill>
                <a:effectLst/>
                <a:latin typeface="Arial" panose="020B0604020202020204" pitchFamily="34" charset="0"/>
              </a:rPr>
              <a:t>Source</a:t>
            </a:r>
            <a:r>
              <a:rPr lang="es-ES" b="0" i="0" dirty="0">
                <a:solidFill>
                  <a:srgbClr val="202122"/>
                </a:solidFill>
                <a:effectLst/>
                <a:latin typeface="Arial" panose="020B0604020202020204" pitchFamily="34" charset="0"/>
              </a:rPr>
              <a:t>: Vicente Riva Palacio, Julio Zárate (1880) "México a través de los siglos" Tomo III: "La guerra de independencia" (1808 - 1821) </a:t>
            </a:r>
            <a:r>
              <a:rPr lang="en-US" b="0" i="0" dirty="0">
                <a:solidFill>
                  <a:srgbClr val="202122"/>
                </a:solidFill>
                <a:effectLst/>
                <a:latin typeface="Arial" panose="020B0604020202020204" pitchFamily="34" charset="0"/>
              </a:rPr>
              <a:t>This work is in the </a:t>
            </a:r>
            <a:r>
              <a:rPr lang="en-US" b="1" i="0" u="none" strike="noStrike" dirty="0">
                <a:solidFill>
                  <a:srgbClr val="3366BB"/>
                </a:solidFill>
                <a:effectLst/>
                <a:latin typeface="Arial" panose="020B0604020202020204" pitchFamily="34" charset="0"/>
                <a:hlinkClick r:id="rId5" tooltip="en:public domain"/>
              </a:rPr>
              <a:t>public domain</a:t>
            </a:r>
            <a:r>
              <a:rPr lang="en-US" b="0" i="0" dirty="0">
                <a:solidFill>
                  <a:srgbClr val="202122"/>
                </a:solidFill>
                <a:effectLst/>
                <a:latin typeface="Arial" panose="020B0604020202020204" pitchFamily="34" charset="0"/>
              </a:rPr>
              <a:t> in its country of origin and other countries and areas where the </a:t>
            </a:r>
            <a:r>
              <a:rPr lang="en-US" b="0" i="0" u="none" strike="noStrike" dirty="0">
                <a:solidFill>
                  <a:srgbClr val="3366BB"/>
                </a:solidFill>
                <a:effectLst/>
                <a:latin typeface="Arial" panose="020B0604020202020204" pitchFamily="34" charset="0"/>
                <a:hlinkClick r:id="rId6" tooltip="w:List of countries' copyright lengths"/>
              </a:rPr>
              <a:t>copyright term</a:t>
            </a:r>
            <a:r>
              <a:rPr lang="en-US" b="0" i="0" dirty="0">
                <a:solidFill>
                  <a:srgbClr val="202122"/>
                </a:solidFill>
                <a:effectLst/>
                <a:latin typeface="Arial" panose="020B0604020202020204" pitchFamily="34" charset="0"/>
              </a:rPr>
              <a:t> is the author's </a:t>
            </a:r>
            <a:r>
              <a:rPr lang="en-US" b="1" i="0" dirty="0">
                <a:solidFill>
                  <a:srgbClr val="202122"/>
                </a:solidFill>
                <a:effectLst/>
                <a:latin typeface="Arial" panose="020B0604020202020204" pitchFamily="34" charset="0"/>
              </a:rPr>
              <a:t>life plus 100 years or fewer</a:t>
            </a:r>
            <a:r>
              <a:rPr lang="en-US" b="0" i="0" dirty="0">
                <a:solidFill>
                  <a:srgbClr val="202122"/>
                </a:solidFill>
                <a:effectLst/>
                <a:latin typeface="Arial" panose="020B0604020202020204" pitchFamily="34" charset="0"/>
              </a:rPr>
              <a:t>. You must also include a </a:t>
            </a:r>
            <a:r>
              <a:rPr lang="en-US" b="0" i="0" u="none" strike="noStrike" dirty="0">
                <a:solidFill>
                  <a:srgbClr val="0645AD"/>
                </a:solidFill>
                <a:effectLst/>
                <a:latin typeface="Arial" panose="020B0604020202020204" pitchFamily="34" charset="0"/>
                <a:hlinkClick r:id="rId7" tooltip="Commons:Copyright tags/Country-specific tags"/>
              </a:rPr>
              <a:t>United States public domain tag</a:t>
            </a:r>
            <a:r>
              <a:rPr lang="en-US" b="0" i="0" dirty="0">
                <a:solidFill>
                  <a:srgbClr val="202122"/>
                </a:solidFill>
                <a:effectLst/>
                <a:latin typeface="Arial" panose="020B0604020202020204" pitchFamily="34" charset="0"/>
              </a:rPr>
              <a:t> to indicate why this work is in the public domain in the United States. https://commons.wikimedia.org/wiki/File:Manuel_de_Mier_y_Ter%C3%A1n.jpg </a:t>
            </a:r>
            <a:endParaRPr lang="en-US" b="0" i="0" dirty="0">
              <a:solidFill>
                <a:srgbClr val="757575"/>
              </a:solidFill>
              <a:effectLst/>
              <a:latin typeface="Josefin Sans" pitchFamily="2" charset="0"/>
            </a:endParaRPr>
          </a:p>
          <a:p>
            <a:endParaRPr lang="en-US" dirty="0"/>
          </a:p>
        </p:txBody>
      </p:sp>
      <p:sp>
        <p:nvSpPr>
          <p:cNvPr id="4" name="Slide Number Placeholder 3">
            <a:extLst>
              <a:ext uri="{FF2B5EF4-FFF2-40B4-BE49-F238E27FC236}">
                <a16:creationId xmlns:a16="http://schemas.microsoft.com/office/drawing/2014/main" id="{5C8C028A-A48B-229B-BB32-4A35F99AFC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3085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F2500-0ACC-C991-A61B-222174CE3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98DE7-8342-8EF9-FC6F-F681C372D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10EDB-8735-2B9A-9FBF-F37E51D33520}"/>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Daguerreotype of Antonio López de Santa Anna, circa 1853. SMU Digital Collections. </a:t>
            </a:r>
            <a:br>
              <a:rPr lang="en-US" dirty="0">
                <a:effectLst/>
              </a:rPr>
            </a:br>
            <a:r>
              <a:rPr lang="en-US" dirty="0">
                <a:effectLst/>
              </a:rPr>
              <a:t>This is a </a:t>
            </a:r>
            <a:r>
              <a:rPr lang="en-US" b="1" i="1" u="none" strike="noStrike" dirty="0">
                <a:solidFill>
                  <a:srgbClr val="3366BB"/>
                </a:solidFill>
                <a:effectLst/>
                <a:hlinkClick r:id="rId3" tooltip="en:Image editing"/>
              </a:rPr>
              <a:t>retouched picture</a:t>
            </a:r>
            <a:r>
              <a:rPr lang="en-US" dirty="0">
                <a:effectLst/>
              </a:rPr>
              <a:t>, which means that it has been digitally altered from its original version. Modifications: </a:t>
            </a:r>
            <a:r>
              <a:rPr lang="en-US" i="1" dirty="0">
                <a:effectLst/>
              </a:rPr>
              <a:t>elliptical crop, levels adjustment, removed minor artifacts</a:t>
            </a:r>
            <a:r>
              <a:rPr lang="en-US" dirty="0">
                <a:effectLst/>
              </a:rPr>
              <a:t>. https://commons.wikimedia.org/wiki/File:Antonio_Lopez_de_Santa_Anna_c1853.png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Mexico States and Territories, 1824 – 1830. </a:t>
            </a:r>
            <a:r>
              <a:rPr lang="en-US" b="0" i="0" dirty="0">
                <a:solidFill>
                  <a:srgbClr val="202122"/>
                </a:solidFill>
                <a:effectLst/>
                <a:latin typeface="Arial" panose="020B0604020202020204" pitchFamily="34" charset="0"/>
              </a:rPr>
              <a:t>This file is licensed under the </a:t>
            </a:r>
            <a:r>
              <a:rPr lang="en-US" b="0" i="0" u="none" strike="noStrike" dirty="0">
                <a:solidFill>
                  <a:srgbClr val="3366BB"/>
                </a:solidFill>
                <a:effectLst/>
                <a:latin typeface="Arial" panose="020B0604020202020204" pitchFamily="34" charset="0"/>
                <a:hlinkClick r:id="rId4" tooltip="w:en:Creative Commons"/>
              </a:rPr>
              <a:t>Creative Commons</a:t>
            </a:r>
            <a:r>
              <a:rPr lang="en-US" b="0" i="0" dirty="0">
                <a:solidFill>
                  <a:srgbClr val="202122"/>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5" tooltip="creativecommons:by-sa/3.0/deed.en"/>
              </a:rPr>
              <a:t>Attribution-Share Alike 3.0 </a:t>
            </a:r>
            <a:r>
              <a:rPr lang="en-US" b="0" i="0" u="none" strike="noStrike" dirty="0" err="1">
                <a:solidFill>
                  <a:srgbClr val="3366BB"/>
                </a:solidFill>
                <a:effectLst/>
                <a:latin typeface="Arial" panose="020B0604020202020204" pitchFamily="34" charset="0"/>
                <a:hlinkClick r:id="rId5" tooltip="creativecommons:by-sa/3.0/deed.en"/>
              </a:rPr>
              <a:t>Unported</a:t>
            </a:r>
            <a:r>
              <a:rPr lang="en-US" b="0" i="0" dirty="0">
                <a:solidFill>
                  <a:srgbClr val="202122"/>
                </a:solidFill>
                <a:effectLst/>
                <a:latin typeface="Arial" panose="020B0604020202020204" pitchFamily="34" charset="0"/>
              </a:rPr>
              <a:t> license. The image has been zoomed to better show the states that have been highlighted in blue.  https://commons.wikimedia.org/wiki/File:Mexico_1824-11-24_to_1830.png </a:t>
            </a:r>
            <a:endParaRPr lang="en-US" dirty="0"/>
          </a:p>
          <a:p>
            <a:endParaRPr lang="en-US" dirty="0"/>
          </a:p>
        </p:txBody>
      </p:sp>
      <p:sp>
        <p:nvSpPr>
          <p:cNvPr id="4" name="Slide Number Placeholder 3">
            <a:extLst>
              <a:ext uri="{FF2B5EF4-FFF2-40B4-BE49-F238E27FC236}">
                <a16:creationId xmlns:a16="http://schemas.microsoft.com/office/drawing/2014/main" id="{01CBDFFB-0943-5063-593D-6C556AC771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267601-1C9D-4509-A25E-D44EA01B27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622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73588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18916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593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596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14293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3865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6255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90743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1584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23050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942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44823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12489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00212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34860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645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666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90145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3065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23712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021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1/30/2025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420165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1/30/2025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964373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1/30/2025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555217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jp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jp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6.jp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jp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 Id="rId1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4.emf"/><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3.svg"/><Relationship Id="rId5" Type="http://schemas.openxmlformats.org/officeDocument/2006/relationships/image" Target="../media/image14.png"/><Relationship Id="rId10" Type="http://schemas.openxmlformats.org/officeDocument/2006/relationships/image" Target="../media/image12.png"/><Relationship Id="rId4" Type="http://schemas.openxmlformats.org/officeDocument/2006/relationships/image" Target="../media/image4.emf"/><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emf"/><Relationship Id="rId7" Type="http://schemas.openxmlformats.org/officeDocument/2006/relationships/image" Target="../media/image7.svg"/><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rawing of the San Antonio Military Plaza in the 1800s. There is a church and other buildings visible in the background while people work with horses and move about the main square.">
            <a:extLst>
              <a:ext uri="{FF2B5EF4-FFF2-40B4-BE49-F238E27FC236}">
                <a16:creationId xmlns:a16="http://schemas.microsoft.com/office/drawing/2014/main" id="{EC593807-8D7E-FC75-B82B-4904835A6B6D}"/>
              </a:ext>
            </a:extLst>
          </p:cNvPr>
          <p:cNvPicPr>
            <a:picLocks noChangeAspect="1"/>
          </p:cNvPicPr>
          <p:nvPr/>
        </p:nvPicPr>
        <p:blipFill>
          <a:blip r:embed="rId3"/>
          <a:srcRect t="5436"/>
          <a:stretch/>
        </p:blipFill>
        <p:spPr>
          <a:xfrm>
            <a:off x="1" y="10"/>
            <a:ext cx="9669642" cy="6857990"/>
          </a:xfrm>
          <a:prstGeom prst="rect">
            <a:avLst/>
          </a:prstGeom>
        </p:spPr>
      </p:pic>
      <p:sp>
        <p:nvSpPr>
          <p:cNvPr id="40" name="Rectangle 3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897369" cy="3692028"/>
          </a:xfrm>
          <a:noFill/>
        </p:spPr>
        <p:txBody>
          <a:bodyPr>
            <a:normAutofit/>
          </a:bodyPr>
          <a:lstStyle/>
          <a:p>
            <a:pPr algn="l"/>
            <a:r>
              <a:rPr lang="en-US" sz="5400" b="1" i="1" dirty="0">
                <a:solidFill>
                  <a:schemeClr val="bg2">
                    <a:lumMod val="50000"/>
                  </a:schemeClr>
                </a:solidFill>
                <a:latin typeface="Gotham book"/>
              </a:rPr>
              <a:t>Unit 4: </a:t>
            </a:r>
            <a:br>
              <a:rPr lang="en-US" sz="5400" b="1" i="1" dirty="0">
                <a:latin typeface="Gotham book"/>
              </a:rPr>
            </a:br>
            <a:r>
              <a:rPr lang="en-US" sz="5400" b="1" i="1" dirty="0">
                <a:solidFill>
                  <a:srgbClr val="0070C0"/>
                </a:solidFill>
                <a:latin typeface="Gotham book"/>
              </a:rPr>
              <a:t>Mexican National Era</a:t>
            </a:r>
            <a:endParaRPr lang="en-US" sz="5400" b="1" dirty="0">
              <a:solidFill>
                <a:srgbClr val="0070C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2" y="4629234"/>
            <a:ext cx="3646997" cy="1485319"/>
          </a:xfrm>
          <a:noFill/>
        </p:spPr>
        <p:txBody>
          <a:bodyPr>
            <a:normAutofit/>
          </a:bodyPr>
          <a:lstStyle/>
          <a:p>
            <a:pPr algn="l"/>
            <a:r>
              <a:rPr lang="en-US" sz="3600" b="1" i="1" dirty="0">
                <a:solidFill>
                  <a:schemeClr val="bg2">
                    <a:lumMod val="50000"/>
                  </a:schemeClr>
                </a:solidFill>
                <a:latin typeface="Gotham book"/>
              </a:rPr>
              <a:t>Lesson 4: </a:t>
            </a:r>
          </a:p>
          <a:p>
            <a:pPr algn="l"/>
            <a:r>
              <a:rPr lang="en-US" sz="3600" b="1" i="1" dirty="0">
                <a:solidFill>
                  <a:srgbClr val="0070C0"/>
                </a:solidFill>
                <a:latin typeface="Gotham book"/>
              </a:rPr>
              <a:t>What’s the Story? </a:t>
            </a:r>
          </a:p>
        </p:txBody>
      </p:sp>
      <p:sp>
        <p:nvSpPr>
          <p:cNvPr id="7" name="TextBox 6">
            <a:extLst>
              <a:ext uri="{FF2B5EF4-FFF2-40B4-BE49-F238E27FC236}">
                <a16:creationId xmlns:a16="http://schemas.microsoft.com/office/drawing/2014/main" id="{CF4A4151-E96E-76C1-3022-F7CBB4B6D346}"/>
              </a:ext>
              <a:ext uri="{C183D7F6-B498-43B3-948B-1728B52AA6E4}">
                <adec:decorative xmlns:adec="http://schemas.microsoft.com/office/drawing/2017/decorative" val="1"/>
              </a:ext>
            </a:extLst>
          </p:cNvPr>
          <p:cNvSpPr txBox="1"/>
          <p:nvPr/>
        </p:nvSpPr>
        <p:spPr>
          <a:xfrm>
            <a:off x="44438" y="6345385"/>
            <a:ext cx="4288972" cy="461665"/>
          </a:xfrm>
          <a:prstGeom prst="rect">
            <a:avLst/>
          </a:prstGeom>
          <a:noFill/>
        </p:spPr>
        <p:txBody>
          <a:bodyPr wrap="square" rtlCol="0">
            <a:spAutoFit/>
          </a:bodyPr>
          <a:lstStyle/>
          <a:p>
            <a:r>
              <a:rPr lang="en-US" sz="2400" i="1" dirty="0">
                <a:solidFill>
                  <a:schemeClr val="bg1"/>
                </a:solidFill>
                <a:latin typeface="Gotham book"/>
              </a:rPr>
              <a:t>San Antonio Military Plaza</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7188C1B4-7597-F150-DC0F-F2FA492BC97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69A705-9131-F9BB-E912-40F1C510269A}"/>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818585F-BD2B-2DDC-09A9-D8C8998A22F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D56596D-B02C-8869-8270-D96442667C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8D729836-6952-3A12-2FA7-FB5F8812E48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0885D318-C146-7124-E358-935B004A3777}"/>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600" dirty="0">
                <a:solidFill>
                  <a:srgbClr val="0067B4"/>
                </a:solidFill>
                <a:latin typeface="Gotham Medium"/>
              </a:rPr>
              <a:t>2) The Empresario System &amp; the “Old 300”</a:t>
            </a:r>
          </a:p>
        </p:txBody>
      </p:sp>
      <p:sp>
        <p:nvSpPr>
          <p:cNvPr id="11" name="TextBox 10">
            <a:extLst>
              <a:ext uri="{FF2B5EF4-FFF2-40B4-BE49-F238E27FC236}">
                <a16:creationId xmlns:a16="http://schemas.microsoft.com/office/drawing/2014/main" id="{B7EB91E1-76A6-9EEC-6DE9-817074FA66D1}"/>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A painted portrait of Moses Austin">
            <a:extLst>
              <a:ext uri="{FF2B5EF4-FFF2-40B4-BE49-F238E27FC236}">
                <a16:creationId xmlns:a16="http://schemas.microsoft.com/office/drawing/2014/main" id="{5DDAA36F-A599-0EDC-FA0A-131E91DDC6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942" t="10324" r="4202" b="278"/>
          <a:stretch/>
        </p:blipFill>
        <p:spPr bwMode="auto">
          <a:xfrm>
            <a:off x="2843561" y="1103971"/>
            <a:ext cx="3445727" cy="43824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2052" name="Picture 4" descr="A painted portrait of Stephen F. Austin">
            <a:extLst>
              <a:ext uri="{FF2B5EF4-FFF2-40B4-BE49-F238E27FC236}">
                <a16:creationId xmlns:a16="http://schemas.microsoft.com/office/drawing/2014/main" id="{0A82FB52-22C2-813B-2CDF-46F6F915C6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781" t="7507" r="10029" b="10381"/>
          <a:stretch/>
        </p:blipFill>
        <p:spPr bwMode="auto">
          <a:xfrm>
            <a:off x="7309633" y="1103971"/>
            <a:ext cx="3540504" cy="436329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E8B072-CA1A-A4DE-6718-E59B552FDF70}"/>
              </a:ext>
            </a:extLst>
          </p:cNvPr>
          <p:cNvSpPr txBox="1"/>
          <p:nvPr/>
        </p:nvSpPr>
        <p:spPr>
          <a:xfrm>
            <a:off x="2676293" y="5486400"/>
            <a:ext cx="3746809" cy="707886"/>
          </a:xfrm>
          <a:prstGeom prst="rect">
            <a:avLst/>
          </a:prstGeom>
          <a:noFill/>
        </p:spPr>
        <p:txBody>
          <a:bodyPr wrap="square" rtlCol="0">
            <a:spAutoFit/>
          </a:bodyPr>
          <a:lstStyle/>
          <a:p>
            <a:pPr algn="ctr"/>
            <a:r>
              <a:rPr lang="en-US" sz="2000" i="1" dirty="0">
                <a:latin typeface="Gotham book"/>
              </a:rPr>
              <a:t>Moses Austin</a:t>
            </a:r>
          </a:p>
          <a:p>
            <a:pPr algn="ctr"/>
            <a:r>
              <a:rPr lang="en-US" sz="2000" i="1" dirty="0">
                <a:latin typeface="Gotham book"/>
              </a:rPr>
              <a:t>Museum of Fine Arts, Houston</a:t>
            </a:r>
          </a:p>
        </p:txBody>
      </p:sp>
      <p:sp>
        <p:nvSpPr>
          <p:cNvPr id="3" name="TextBox 2">
            <a:extLst>
              <a:ext uri="{FF2B5EF4-FFF2-40B4-BE49-F238E27FC236}">
                <a16:creationId xmlns:a16="http://schemas.microsoft.com/office/drawing/2014/main" id="{84210925-A950-7624-D7F8-CAE7DC8B7303}"/>
              </a:ext>
            </a:extLst>
          </p:cNvPr>
          <p:cNvSpPr txBox="1"/>
          <p:nvPr/>
        </p:nvSpPr>
        <p:spPr>
          <a:xfrm>
            <a:off x="7092176" y="5519853"/>
            <a:ext cx="3746809" cy="707886"/>
          </a:xfrm>
          <a:prstGeom prst="rect">
            <a:avLst/>
          </a:prstGeom>
          <a:noFill/>
        </p:spPr>
        <p:txBody>
          <a:bodyPr wrap="square" rtlCol="0">
            <a:spAutoFit/>
          </a:bodyPr>
          <a:lstStyle/>
          <a:p>
            <a:pPr algn="ctr"/>
            <a:r>
              <a:rPr lang="en-US" sz="2000" i="1" dirty="0">
                <a:latin typeface="Gotham book"/>
              </a:rPr>
              <a:t>Stephen F. Austin</a:t>
            </a:r>
          </a:p>
          <a:p>
            <a:pPr algn="ctr"/>
            <a:r>
              <a:rPr lang="en-US" sz="2000" i="1" dirty="0">
                <a:latin typeface="Gotham book"/>
              </a:rPr>
              <a:t>The Portal to Texas History</a:t>
            </a:r>
          </a:p>
        </p:txBody>
      </p:sp>
    </p:spTree>
    <p:extLst>
      <p:ext uri="{BB962C8B-B14F-4D97-AF65-F5344CB8AC3E}">
        <p14:creationId xmlns:p14="http://schemas.microsoft.com/office/powerpoint/2010/main" val="228463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6D890F8F-A7CA-689D-3471-4B3B0BDB9D5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95853D-F358-8AAD-86B3-0421D9B2BA13}"/>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1F1C161-3AA6-1BD1-A6A2-3D9008B05D92}"/>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B831A8A-AF8E-DFB1-321C-4E3586FD4E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A133912F-7895-112D-A616-B8CEF5DF0BA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B0187F4D-668B-0E3C-DD4B-78046060F96A}"/>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3) Political Challenges in Texas</a:t>
            </a:r>
          </a:p>
        </p:txBody>
      </p:sp>
      <p:sp>
        <p:nvSpPr>
          <p:cNvPr id="11" name="TextBox 10">
            <a:extLst>
              <a:ext uri="{FF2B5EF4-FFF2-40B4-BE49-F238E27FC236}">
                <a16:creationId xmlns:a16="http://schemas.microsoft.com/office/drawing/2014/main" id="{DD620773-583F-7B82-614D-05CFD91ED249}"/>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close up map of the political boundaries of the state of Coahuila y Tejas, showing the location of the state capital of Saltillo in the farthest southeast portion of Coahuila. ">
            <a:extLst>
              <a:ext uri="{FF2B5EF4-FFF2-40B4-BE49-F238E27FC236}">
                <a16:creationId xmlns:a16="http://schemas.microsoft.com/office/drawing/2014/main" id="{EEAE5C3A-BF4B-3B4B-8382-7B9E5CF54195}"/>
              </a:ext>
            </a:extLst>
          </p:cNvPr>
          <p:cNvPicPr>
            <a:picLocks noChangeAspect="1"/>
          </p:cNvPicPr>
          <p:nvPr/>
        </p:nvPicPr>
        <p:blipFill>
          <a:blip r:embed="rId7"/>
          <a:stretch>
            <a:fillRect/>
          </a:stretch>
        </p:blipFill>
        <p:spPr>
          <a:xfrm>
            <a:off x="3563552" y="968829"/>
            <a:ext cx="5308305" cy="5274849"/>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732522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B1529CA9-9835-EC53-56F6-9E695421A16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861BCC-9FB1-B3FA-680E-5716CB341BC1}"/>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259553F-1600-44F6-AE30-C53AA0E820CE}"/>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C5AE8286-C654-0615-35EA-8D4A262A51E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733D4AA-429F-66DE-9077-E93156F59AD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48D356A2-D151-5DFA-FDE6-1718A6F53B53}"/>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4) Political Challenges in Mexico</a:t>
            </a:r>
          </a:p>
        </p:txBody>
      </p:sp>
      <p:sp>
        <p:nvSpPr>
          <p:cNvPr id="11" name="TextBox 10">
            <a:extLst>
              <a:ext uri="{FF2B5EF4-FFF2-40B4-BE49-F238E27FC236}">
                <a16:creationId xmlns:a16="http://schemas.microsoft.com/office/drawing/2014/main" id="{99CE4687-2F21-4B82-5835-C8DF397DE544}"/>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descr="A painted portrait of Santa Anna in military dress&#10;">
            <a:extLst>
              <a:ext uri="{FF2B5EF4-FFF2-40B4-BE49-F238E27FC236}">
                <a16:creationId xmlns:a16="http://schemas.microsoft.com/office/drawing/2014/main" id="{96581664-E1C4-F22E-F107-B1F7D00A72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6" t="5096"/>
          <a:stretch/>
        </p:blipFill>
        <p:spPr bwMode="auto">
          <a:xfrm>
            <a:off x="1937087" y="1204958"/>
            <a:ext cx="4132401" cy="474125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076" name="Picture 4" descr=" A political map of the borders of Mexico and its states in 1821">
            <a:extLst>
              <a:ext uri="{FF2B5EF4-FFF2-40B4-BE49-F238E27FC236}">
                <a16:creationId xmlns:a16="http://schemas.microsoft.com/office/drawing/2014/main" id="{3DD71659-7CA8-7431-A0DB-AB24FBF61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2574" y="1058372"/>
            <a:ext cx="5262116" cy="50344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D6B079-F367-AA5B-59BF-37C698231B88}"/>
              </a:ext>
            </a:extLst>
          </p:cNvPr>
          <p:cNvSpPr txBox="1"/>
          <p:nvPr/>
        </p:nvSpPr>
        <p:spPr>
          <a:xfrm>
            <a:off x="1937087" y="6052429"/>
            <a:ext cx="4091552" cy="707886"/>
          </a:xfrm>
          <a:prstGeom prst="rect">
            <a:avLst/>
          </a:prstGeom>
          <a:noFill/>
        </p:spPr>
        <p:txBody>
          <a:bodyPr wrap="square" rtlCol="0">
            <a:spAutoFit/>
          </a:bodyPr>
          <a:lstStyle/>
          <a:p>
            <a:pPr algn="ctr"/>
            <a:r>
              <a:rPr lang="en-US" sz="2000" i="1" dirty="0">
                <a:latin typeface="Gotham book"/>
              </a:rPr>
              <a:t>Antonio L</a:t>
            </a:r>
            <a:r>
              <a:rPr lang="en-US" sz="2000" b="0" i="0" dirty="0">
                <a:solidFill>
                  <a:srgbClr val="000000"/>
                </a:solidFill>
                <a:effectLst/>
                <a:latin typeface="Gotham book"/>
              </a:rPr>
              <a:t>ó</a:t>
            </a:r>
            <a:r>
              <a:rPr lang="en-US" sz="2000" i="1" dirty="0">
                <a:latin typeface="Gotham book"/>
              </a:rPr>
              <a:t>pez de Santa Anna</a:t>
            </a:r>
          </a:p>
          <a:p>
            <a:pPr algn="ctr"/>
            <a:r>
              <a:rPr lang="en-US" sz="2000" i="1" dirty="0">
                <a:latin typeface="Gotham book"/>
              </a:rPr>
              <a:t>Museo Nacional de Historia</a:t>
            </a:r>
          </a:p>
        </p:txBody>
      </p:sp>
    </p:spTree>
    <p:extLst>
      <p:ext uri="{BB962C8B-B14F-4D97-AF65-F5344CB8AC3E}">
        <p14:creationId xmlns:p14="http://schemas.microsoft.com/office/powerpoint/2010/main" val="3436637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1234C2A8-14D0-523A-BD94-09280CDAD4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0C91FD2-2354-0218-364B-CB332E0A7DE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279B5C-7345-E4A5-1DED-CC5A9159AD36}"/>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3C94173A-AA04-31F6-F917-2DFCAD9787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BA51266-DF1F-E6FB-9A4D-2882A4D784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6068E2F9-412D-9EB7-29FA-62B27EDAC191}"/>
              </a:ext>
            </a:extLst>
          </p:cNvPr>
          <p:cNvSpPr txBox="1">
            <a:spLocks noGrp="1"/>
          </p:cNvSpPr>
          <p:nvPr>
            <p:ph type="title"/>
          </p:nvPr>
        </p:nvSpPr>
        <p:spPr>
          <a:xfrm>
            <a:off x="1523994" y="-106680"/>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600" dirty="0">
                <a:solidFill>
                  <a:srgbClr val="0067B4"/>
                </a:solidFill>
                <a:latin typeface="Gotham Medium"/>
              </a:rPr>
              <a:t>5) Trouble in Texas: The Fredonian Rebellion </a:t>
            </a:r>
          </a:p>
        </p:txBody>
      </p:sp>
      <p:sp>
        <p:nvSpPr>
          <p:cNvPr id="11" name="TextBox 10">
            <a:extLst>
              <a:ext uri="{FF2B5EF4-FFF2-40B4-BE49-F238E27FC236}">
                <a16:creationId xmlns:a16="http://schemas.microsoft.com/office/drawing/2014/main" id="{8B01A3F3-4F23-7A9E-78E8-610B983D340C}"/>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4" name="Picture 4" descr="An old photograph of the &quot;Old Stone Fort&quot; in Nacogdgoches Texas. The photo is dated 1885.">
            <a:extLst>
              <a:ext uri="{FF2B5EF4-FFF2-40B4-BE49-F238E27FC236}">
                <a16:creationId xmlns:a16="http://schemas.microsoft.com/office/drawing/2014/main" id="{00FEA5B5-848F-71CB-26D1-35B0ECF36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8684" y="1161370"/>
            <a:ext cx="5348258" cy="4248830"/>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03B157-D541-97E2-FC61-A2601E5204DA}"/>
              </a:ext>
            </a:extLst>
          </p:cNvPr>
          <p:cNvSpPr txBox="1"/>
          <p:nvPr/>
        </p:nvSpPr>
        <p:spPr>
          <a:xfrm>
            <a:off x="1988676" y="5549018"/>
            <a:ext cx="5348258" cy="769441"/>
          </a:xfrm>
          <a:prstGeom prst="rect">
            <a:avLst/>
          </a:prstGeom>
          <a:noFill/>
        </p:spPr>
        <p:txBody>
          <a:bodyPr wrap="square" rtlCol="0">
            <a:spAutoFit/>
          </a:bodyPr>
          <a:lstStyle/>
          <a:p>
            <a:pPr algn="ctr"/>
            <a:r>
              <a:rPr lang="en-US" sz="2200" i="1" dirty="0">
                <a:latin typeface="Gotham book"/>
              </a:rPr>
              <a:t>The Old Stone Fort Occupied in the Fredonian Rebellion – The Portal to Texas History</a:t>
            </a:r>
          </a:p>
        </p:txBody>
      </p:sp>
      <p:pic>
        <p:nvPicPr>
          <p:cNvPr id="5122" name="Picture 2" descr="A portrait of Haden Edwards">
            <a:extLst>
              <a:ext uri="{FF2B5EF4-FFF2-40B4-BE49-F238E27FC236}">
                <a16:creationId xmlns:a16="http://schemas.microsoft.com/office/drawing/2014/main" id="{FD1C0A9C-AA1E-E48C-0CA7-BA2C90426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1624" y="1161370"/>
            <a:ext cx="3911405" cy="362666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8EEC0B-13F4-0D7F-2AC0-7B542B2D43E7}"/>
              </a:ext>
            </a:extLst>
          </p:cNvPr>
          <p:cNvSpPr txBox="1"/>
          <p:nvPr/>
        </p:nvSpPr>
        <p:spPr>
          <a:xfrm>
            <a:off x="7673382" y="4884876"/>
            <a:ext cx="4091552" cy="430887"/>
          </a:xfrm>
          <a:prstGeom prst="rect">
            <a:avLst/>
          </a:prstGeom>
          <a:noFill/>
        </p:spPr>
        <p:txBody>
          <a:bodyPr wrap="square" rtlCol="0">
            <a:spAutoFit/>
          </a:bodyPr>
          <a:lstStyle/>
          <a:p>
            <a:pPr algn="ctr"/>
            <a:r>
              <a:rPr lang="en-US" sz="2200" i="1">
                <a:latin typeface="Gotham book"/>
              </a:rPr>
              <a:t>Haden Edwards</a:t>
            </a:r>
            <a:endParaRPr lang="en-US" sz="2200" i="1" dirty="0">
              <a:latin typeface="Gotham book"/>
            </a:endParaRPr>
          </a:p>
        </p:txBody>
      </p:sp>
    </p:spTree>
    <p:extLst>
      <p:ext uri="{BB962C8B-B14F-4D97-AF65-F5344CB8AC3E}">
        <p14:creationId xmlns:p14="http://schemas.microsoft.com/office/powerpoint/2010/main" val="4109829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B2100F9C-BD6C-5CF9-5F1F-797F3976FE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34C0559-BFF1-A743-8039-8A2A78ED1400}"/>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210C39-7E77-49E9-6C96-DF6EAAD932F0}"/>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16C98FE9-F23E-EA66-0971-647D914CC38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E8802C5-8765-FF3B-5DDD-7478F87CED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CE4D726B-296D-A702-400E-6E4C51C2D0A4}"/>
              </a:ext>
            </a:extLst>
          </p:cNvPr>
          <p:cNvSpPr txBox="1">
            <a:spLocks noGrp="1"/>
          </p:cNvSpPr>
          <p:nvPr>
            <p:ph type="title"/>
          </p:nvPr>
        </p:nvSpPr>
        <p:spPr>
          <a:xfrm>
            <a:off x="1544502" y="13062"/>
            <a:ext cx="10626984" cy="955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6) The Mier y </a:t>
            </a:r>
            <a:r>
              <a:rPr lang="en-US" sz="5400" dirty="0">
                <a:solidFill>
                  <a:srgbClr val="0070C0"/>
                </a:solidFill>
                <a:effectLst/>
                <a:latin typeface="Gotham Book"/>
                <a:ea typeface="Aptos" panose="020B0004020202020204" pitchFamily="34" charset="0"/>
                <a:cs typeface="Times New Roman" panose="02020603050405020304" pitchFamily="18" charset="0"/>
              </a:rPr>
              <a:t>Terán</a:t>
            </a:r>
            <a:r>
              <a:rPr lang="en-US" sz="1800" dirty="0">
                <a:effectLst/>
                <a:latin typeface="Gotham Book"/>
                <a:ea typeface="Aptos" panose="020B0004020202020204" pitchFamily="34" charset="0"/>
                <a:cs typeface="Times New Roman" panose="02020603050405020304" pitchFamily="18" charset="0"/>
              </a:rPr>
              <a:t> </a:t>
            </a:r>
            <a:r>
              <a:rPr lang="en-US" sz="5400" dirty="0">
                <a:solidFill>
                  <a:srgbClr val="0067B4"/>
                </a:solidFill>
                <a:latin typeface="Gotham Medium"/>
              </a:rPr>
              <a:t> Report </a:t>
            </a:r>
          </a:p>
        </p:txBody>
      </p:sp>
      <p:sp>
        <p:nvSpPr>
          <p:cNvPr id="11" name="TextBox 10">
            <a:extLst>
              <a:ext uri="{FF2B5EF4-FFF2-40B4-BE49-F238E27FC236}">
                <a16:creationId xmlns:a16="http://schemas.microsoft.com/office/drawing/2014/main" id="{43C78E56-41C7-0180-4205-80592C32E223}"/>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6" name="Picture 2" descr="Primary view of an old letter titled 'Manuel de Mier y Terán, Commandant General, to Ramón Músquiz, Political Chief of Dept. of Béxar]'.">
            <a:extLst>
              <a:ext uri="{FF2B5EF4-FFF2-40B4-BE49-F238E27FC236}">
                <a16:creationId xmlns:a16="http://schemas.microsoft.com/office/drawing/2014/main" id="{7ADD3A30-76B1-2F35-F521-7CCC296584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83" t="577" r="2012" b="6532"/>
          <a:stretch/>
        </p:blipFill>
        <p:spPr bwMode="auto">
          <a:xfrm>
            <a:off x="2285999" y="1028044"/>
            <a:ext cx="3380015" cy="49378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6148" name="Picture 4" descr="A portrait of General Manuel Mier y Teran in military uniform&#10;">
            <a:extLst>
              <a:ext uri="{FF2B5EF4-FFF2-40B4-BE49-F238E27FC236}">
                <a16:creationId xmlns:a16="http://schemas.microsoft.com/office/drawing/2014/main" id="{9C50CE5D-A9D6-DB4F-9B75-B3A182BE1DE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3" r="4721" b="8017"/>
          <a:stretch/>
        </p:blipFill>
        <p:spPr bwMode="auto">
          <a:xfrm>
            <a:off x="6694714" y="1028044"/>
            <a:ext cx="4091552" cy="480669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187C55-2EA0-7BC1-5869-B2BBA1AA7372}"/>
              </a:ext>
            </a:extLst>
          </p:cNvPr>
          <p:cNvSpPr txBox="1"/>
          <p:nvPr/>
        </p:nvSpPr>
        <p:spPr>
          <a:xfrm>
            <a:off x="2129883" y="6038732"/>
            <a:ext cx="3724507" cy="769441"/>
          </a:xfrm>
          <a:prstGeom prst="rect">
            <a:avLst/>
          </a:prstGeom>
          <a:noFill/>
        </p:spPr>
        <p:txBody>
          <a:bodyPr wrap="square" rtlCol="0">
            <a:spAutoFit/>
          </a:bodyPr>
          <a:lstStyle/>
          <a:p>
            <a:pPr algn="ctr"/>
            <a:r>
              <a:rPr lang="en-US" sz="2200" i="1" dirty="0">
                <a:latin typeface="Gotham book"/>
              </a:rPr>
              <a:t>A letter written by Mier y </a:t>
            </a:r>
            <a:r>
              <a:rPr lang="en-US" sz="2200" i="1" dirty="0">
                <a:effectLst/>
                <a:latin typeface="Gotham book"/>
                <a:ea typeface="Aptos" panose="020B0004020202020204" pitchFamily="34" charset="0"/>
                <a:cs typeface="Times New Roman" panose="02020603050405020304" pitchFamily="18" charset="0"/>
              </a:rPr>
              <a:t>Terán</a:t>
            </a:r>
          </a:p>
          <a:p>
            <a:pPr algn="ctr"/>
            <a:r>
              <a:rPr lang="en-US" sz="2200" i="1" dirty="0">
                <a:latin typeface="Gotham book"/>
                <a:ea typeface="Aptos" panose="020B0004020202020204" pitchFamily="34" charset="0"/>
                <a:cs typeface="Times New Roman" panose="02020603050405020304" pitchFamily="18" charset="0"/>
              </a:rPr>
              <a:t>The Portal to Texas History</a:t>
            </a:r>
            <a:r>
              <a:rPr lang="en-US" sz="2200" i="1" dirty="0">
                <a:effectLst/>
                <a:latin typeface="Gotham book"/>
                <a:ea typeface="Aptos" panose="020B0004020202020204" pitchFamily="34" charset="0"/>
                <a:cs typeface="Times New Roman" panose="02020603050405020304" pitchFamily="18" charset="0"/>
              </a:rPr>
              <a:t>  </a:t>
            </a:r>
            <a:endParaRPr lang="en-US" sz="2200" i="1" dirty="0">
              <a:latin typeface="Gotham book"/>
            </a:endParaRPr>
          </a:p>
        </p:txBody>
      </p:sp>
      <p:sp>
        <p:nvSpPr>
          <p:cNvPr id="3" name="TextBox 2">
            <a:extLst>
              <a:ext uri="{FF2B5EF4-FFF2-40B4-BE49-F238E27FC236}">
                <a16:creationId xmlns:a16="http://schemas.microsoft.com/office/drawing/2014/main" id="{D4D5EA06-EC9D-4830-010A-DDF75F4A50BD}"/>
              </a:ext>
            </a:extLst>
          </p:cNvPr>
          <p:cNvSpPr txBox="1"/>
          <p:nvPr/>
        </p:nvSpPr>
        <p:spPr>
          <a:xfrm>
            <a:off x="6616388" y="5852448"/>
            <a:ext cx="4300656" cy="769441"/>
          </a:xfrm>
          <a:prstGeom prst="rect">
            <a:avLst/>
          </a:prstGeom>
          <a:noFill/>
        </p:spPr>
        <p:txBody>
          <a:bodyPr wrap="square" rtlCol="0">
            <a:spAutoFit/>
          </a:bodyPr>
          <a:lstStyle/>
          <a:p>
            <a:pPr algn="ctr"/>
            <a:r>
              <a:rPr lang="en-US" sz="2200" i="1" dirty="0">
                <a:latin typeface="Gotham book"/>
                <a:ea typeface="Aptos" panose="020B0004020202020204" pitchFamily="34" charset="0"/>
                <a:cs typeface="Times New Roman" panose="02020603050405020304" pitchFamily="18" charset="0"/>
              </a:rPr>
              <a:t>General Manuel </a:t>
            </a:r>
            <a:r>
              <a:rPr lang="en-US" sz="2200" i="1" dirty="0">
                <a:latin typeface="Gotham book"/>
              </a:rPr>
              <a:t>Mier y </a:t>
            </a:r>
            <a:r>
              <a:rPr lang="en-US" sz="2200" i="1" dirty="0">
                <a:effectLst/>
                <a:latin typeface="Gotham book"/>
                <a:ea typeface="Aptos" panose="020B0004020202020204" pitchFamily="34" charset="0"/>
                <a:cs typeface="Times New Roman" panose="02020603050405020304" pitchFamily="18" charset="0"/>
              </a:rPr>
              <a:t>Terán</a:t>
            </a:r>
          </a:p>
          <a:p>
            <a:pPr algn="ctr"/>
            <a:r>
              <a:rPr lang="en-US" sz="2200" i="1" dirty="0">
                <a:latin typeface="Gotham book"/>
                <a:ea typeface="Aptos" panose="020B0004020202020204" pitchFamily="34" charset="0"/>
                <a:cs typeface="Times New Roman" panose="02020603050405020304" pitchFamily="18" charset="0"/>
              </a:rPr>
              <a:t> </a:t>
            </a:r>
            <a:endParaRPr lang="en-US" sz="2200" i="1" dirty="0">
              <a:latin typeface="Gotham book"/>
            </a:endParaRPr>
          </a:p>
        </p:txBody>
      </p:sp>
    </p:spTree>
    <p:extLst>
      <p:ext uri="{BB962C8B-B14F-4D97-AF65-F5344CB8AC3E}">
        <p14:creationId xmlns:p14="http://schemas.microsoft.com/office/powerpoint/2010/main" val="16056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a:extLst>
            <a:ext uri="{FF2B5EF4-FFF2-40B4-BE49-F238E27FC236}">
              <a16:creationId xmlns:a16="http://schemas.microsoft.com/office/drawing/2014/main" id="{D032A827-1B8F-D859-D5C4-727A6384838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645A2AF-2CAE-5170-F9C1-8807B2A015E7}"/>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0212885-D3D1-A387-26ED-66CD08DCDB4C}"/>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628BBA5D-08F4-D0A0-D30B-0E69384894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741727D6-63DF-D5CF-20C2-B44D9DF9F00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a:extLst>
              <a:ext uri="{FF2B5EF4-FFF2-40B4-BE49-F238E27FC236}">
                <a16:creationId xmlns:a16="http://schemas.microsoft.com/office/drawing/2014/main" id="{AD13A957-B91B-AABA-C837-787D9F5A4B7C}"/>
              </a:ext>
            </a:extLst>
          </p:cNvPr>
          <p:cNvSpPr txBox="1">
            <a:spLocks noGrp="1"/>
          </p:cNvSpPr>
          <p:nvPr>
            <p:ph type="title"/>
          </p:nvPr>
        </p:nvSpPr>
        <p:spPr>
          <a:xfrm>
            <a:off x="1523994" y="-117566"/>
            <a:ext cx="10626984" cy="9557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100" dirty="0">
                <a:solidFill>
                  <a:srgbClr val="0067B4"/>
                </a:solidFill>
                <a:latin typeface="Gotham Medium"/>
              </a:rPr>
              <a:t>7) Growing Challenges to the Empresario System </a:t>
            </a:r>
          </a:p>
        </p:txBody>
      </p:sp>
      <p:sp>
        <p:nvSpPr>
          <p:cNvPr id="11" name="TextBox 10">
            <a:extLst>
              <a:ext uri="{FF2B5EF4-FFF2-40B4-BE49-F238E27FC236}">
                <a16:creationId xmlns:a16="http://schemas.microsoft.com/office/drawing/2014/main" id="{E45C9149-5915-CFAC-BB8C-82C1836C5295}"/>
              </a:ext>
              <a:ext uri="{C183D7F6-B498-43B3-948B-1728B52AA6E4}">
                <adec:decorative xmlns:adec="http://schemas.microsoft.com/office/drawing/2017/decorative" val="1"/>
              </a:ext>
            </a:extLst>
          </p:cNvPr>
          <p:cNvSpPr txBox="1"/>
          <p:nvPr/>
        </p:nvSpPr>
        <p:spPr>
          <a:xfrm>
            <a:off x="8430804" y="648893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A daguerrotype of General Antonio Lopez de Santa Anna from 1853">
            <a:extLst>
              <a:ext uri="{FF2B5EF4-FFF2-40B4-BE49-F238E27FC236}">
                <a16:creationId xmlns:a16="http://schemas.microsoft.com/office/drawing/2014/main" id="{FFB3BEF6-592B-56FD-17AF-7093417AC1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4001" y="890361"/>
            <a:ext cx="3587940" cy="507727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634F29-435D-9615-77B4-02E0E52CF351}"/>
              </a:ext>
            </a:extLst>
          </p:cNvPr>
          <p:cNvSpPr txBox="1"/>
          <p:nvPr/>
        </p:nvSpPr>
        <p:spPr>
          <a:xfrm>
            <a:off x="1607370" y="5967635"/>
            <a:ext cx="4583151" cy="769441"/>
          </a:xfrm>
          <a:prstGeom prst="rect">
            <a:avLst/>
          </a:prstGeom>
          <a:noFill/>
        </p:spPr>
        <p:txBody>
          <a:bodyPr wrap="square" rtlCol="0">
            <a:spAutoFit/>
          </a:bodyPr>
          <a:lstStyle/>
          <a:p>
            <a:pPr algn="ctr"/>
            <a:r>
              <a:rPr lang="en-US" sz="2200" i="1" dirty="0">
                <a:latin typeface="Gotham book"/>
              </a:rPr>
              <a:t>General Antonio Lopez de Santa Anna</a:t>
            </a:r>
          </a:p>
          <a:p>
            <a:pPr algn="ctr"/>
            <a:r>
              <a:rPr lang="en-US" sz="2200" i="1" dirty="0">
                <a:latin typeface="Gotham book"/>
              </a:rPr>
              <a:t>SMU Digital Collections</a:t>
            </a:r>
          </a:p>
        </p:txBody>
      </p:sp>
      <p:pic>
        <p:nvPicPr>
          <p:cNvPr id="17" name="Picture 16" descr="A map of the states of Mexico with Zacatecas and Yucatan being pictured in blue. The rest of the states are pictured in pink, and Mexican territories are pictured in yellow. ">
            <a:extLst>
              <a:ext uri="{FF2B5EF4-FFF2-40B4-BE49-F238E27FC236}">
                <a16:creationId xmlns:a16="http://schemas.microsoft.com/office/drawing/2014/main" id="{C6206630-69F0-7CCE-A505-F6BDAC0EED92}"/>
              </a:ext>
            </a:extLst>
          </p:cNvPr>
          <p:cNvPicPr>
            <a:picLocks noChangeAspect="1"/>
          </p:cNvPicPr>
          <p:nvPr/>
        </p:nvPicPr>
        <p:blipFill>
          <a:blip r:embed="rId8"/>
          <a:stretch>
            <a:fillRect/>
          </a:stretch>
        </p:blipFill>
        <p:spPr>
          <a:xfrm>
            <a:off x="6190521" y="890361"/>
            <a:ext cx="5755726" cy="4736716"/>
          </a:xfrm>
          <a:prstGeom prst="rect">
            <a:avLst/>
          </a:prstGeom>
          <a:effectLst>
            <a:outerShdw blurRad="50800" dist="50800" dir="7920000" algn="ctr" rotWithShape="0">
              <a:srgbClr val="000000">
                <a:alpha val="43137"/>
              </a:srgbClr>
            </a:outerShdw>
          </a:effectLst>
        </p:spPr>
      </p:pic>
      <p:sp>
        <p:nvSpPr>
          <p:cNvPr id="15" name="TextBox 14">
            <a:extLst>
              <a:ext uri="{FF2B5EF4-FFF2-40B4-BE49-F238E27FC236}">
                <a16:creationId xmlns:a16="http://schemas.microsoft.com/office/drawing/2014/main" id="{E1F9B14A-69E7-2BFC-5C93-8E056937754F}"/>
              </a:ext>
            </a:extLst>
          </p:cNvPr>
          <p:cNvSpPr txBox="1"/>
          <p:nvPr/>
        </p:nvSpPr>
        <p:spPr>
          <a:xfrm>
            <a:off x="6378498" y="5679234"/>
            <a:ext cx="5341434" cy="707886"/>
          </a:xfrm>
          <a:prstGeom prst="rect">
            <a:avLst/>
          </a:prstGeom>
          <a:noFill/>
        </p:spPr>
        <p:txBody>
          <a:bodyPr wrap="square" rtlCol="0">
            <a:spAutoFit/>
          </a:bodyPr>
          <a:lstStyle/>
          <a:p>
            <a:pPr algn="ctr"/>
            <a:r>
              <a:rPr lang="en-US" sz="2000" i="1" dirty="0">
                <a:latin typeface="Gotham book"/>
              </a:rPr>
              <a:t>States pictured in blue led the initial rebellions against Santa Anna’s centralist government</a:t>
            </a:r>
          </a:p>
        </p:txBody>
      </p:sp>
    </p:spTree>
    <p:extLst>
      <p:ext uri="{BB962C8B-B14F-4D97-AF65-F5344CB8AC3E}">
        <p14:creationId xmlns:p14="http://schemas.microsoft.com/office/powerpoint/2010/main" val="104676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56865-7A6E-2303-C354-A1D214266DA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EF70295-E902-BFBF-E56B-9ECEEFF6C99D}"/>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E50D9FFE-6151-0C3C-58D9-74011C794C82}"/>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42A3F8DB-D0D9-65BC-C7E9-73ADC7CD0E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7726C34C-2D40-1DB9-1911-3787D1BA48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FF2B5EF4-FFF2-40B4-BE49-F238E27FC236}">
                <a16:creationId xmlns:a16="http://schemas.microsoft.com/office/drawing/2014/main" id="{B5EE6068-A7D1-F964-6852-2B725A8B29A6}"/>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EAACD09E-78C4-FFEC-422E-6C7A49F62EBF}"/>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Exit Ticket</a:t>
            </a:r>
            <a:endParaRPr lang="en-US" b="1" dirty="0">
              <a:solidFill>
                <a:schemeClr val="bg1"/>
              </a:solidFill>
              <a:latin typeface="Gotham Medium"/>
            </a:endParaRPr>
          </a:p>
        </p:txBody>
      </p:sp>
    </p:spTree>
    <p:extLst>
      <p:ext uri="{BB962C8B-B14F-4D97-AF65-F5344CB8AC3E}">
        <p14:creationId xmlns:p14="http://schemas.microsoft.com/office/powerpoint/2010/main" val="341235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05D7-6E53-2A8B-E43E-E1F3B70E3C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946ABD-A601-0DF2-364B-2752724DA2EF}"/>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6DADF4C-E285-3F71-9508-6F515396B77A}"/>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7D167A86-2C66-3A33-1224-5DDAAB1593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6CF7FB72-7326-D0F2-E27C-326F1DC88F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97A13069-0A30-D284-84F6-2280DF0A2A0F}"/>
              </a:ext>
            </a:extLst>
          </p:cNvPr>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Exit Ticket: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FF2B5EF4-FFF2-40B4-BE49-F238E27FC236}">
                <a16:creationId xmlns:a16="http://schemas.microsoft.com/office/drawing/2014/main" id="{3A22307A-A4D1-E5C0-B654-54F8A781A118}"/>
              </a:ex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55E7C43-9F1E-8466-8B0C-3418D02DA170}"/>
              </a:ext>
            </a:extLst>
          </p:cNvPr>
          <p:cNvSpPr txBox="1"/>
          <p:nvPr/>
        </p:nvSpPr>
        <p:spPr>
          <a:xfrm>
            <a:off x="3429000" y="1503485"/>
            <a:ext cx="5312229" cy="446276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Read the question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Determine which statement best describes the defining characteristics of the Mexican National Era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Discuss with a partner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E9D69634-9BD3-304A-9EC9-43A91076727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A83E982C-5B9C-C488-0546-E19C99EC8B8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22434" y="3519883"/>
            <a:ext cx="925793" cy="925793"/>
          </a:xfrm>
          <a:prstGeom prst="rect">
            <a:avLst/>
          </a:prstGeom>
        </p:spPr>
      </p:pic>
      <p:pic>
        <p:nvPicPr>
          <p:cNvPr id="13" name="Graphic 12">
            <a:extLst>
              <a:ext uri="{FF2B5EF4-FFF2-40B4-BE49-F238E27FC236}">
                <a16:creationId xmlns:a16="http://schemas.microsoft.com/office/drawing/2014/main" id="{19EFA429-57AE-417D-91AB-7973ADA5F69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4972" y="2281147"/>
            <a:ext cx="1071092" cy="1071092"/>
          </a:xfrm>
          <a:prstGeom prst="rect">
            <a:avLst/>
          </a:prstGeom>
        </p:spPr>
      </p:pic>
      <p:pic>
        <p:nvPicPr>
          <p:cNvPr id="14" name="Graphic 13">
            <a:extLst>
              <a:ext uri="{FF2B5EF4-FFF2-40B4-BE49-F238E27FC236}">
                <a16:creationId xmlns:a16="http://schemas.microsoft.com/office/drawing/2014/main" id="{7972B51E-4193-7B90-BA17-F758762E09F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06407" y="4669231"/>
            <a:ext cx="957846" cy="957846"/>
          </a:xfrm>
          <a:prstGeom prst="rect">
            <a:avLst/>
          </a:prstGeom>
        </p:spPr>
      </p:pic>
      <p:pic>
        <p:nvPicPr>
          <p:cNvPr id="17" name="Graphic 16" descr="Thought with solid fill">
            <a:extLst>
              <a:ext uri="{FF2B5EF4-FFF2-40B4-BE49-F238E27FC236}">
                <a16:creationId xmlns:a16="http://schemas.microsoft.com/office/drawing/2014/main" id="{DD4BBFA0-C0CC-A123-6D11-421512D59F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87640" y="1457541"/>
            <a:ext cx="3789396" cy="3789396"/>
          </a:xfrm>
          <a:prstGeom prst="rect">
            <a:avLst/>
          </a:prstGeom>
        </p:spPr>
      </p:pic>
    </p:spTree>
    <p:extLst>
      <p:ext uri="{BB962C8B-B14F-4D97-AF65-F5344CB8AC3E}">
        <p14:creationId xmlns:p14="http://schemas.microsoft.com/office/powerpoint/2010/main" val="1681052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9EAC6-7F49-0AFA-5577-4396B23A2C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54D1C9-8611-329D-C8EC-5E7F015A1664}"/>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BA7E08E-4255-BC47-2B67-AD7E9DBE0B4E}"/>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2B7EB559-B4CC-61AF-5507-DE93A0B0BF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EDC4E10E-33E5-4834-8DB1-238E4B7F89C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a:extLst>
              <a:ext uri="{FF2B5EF4-FFF2-40B4-BE49-F238E27FC236}">
                <a16:creationId xmlns:a16="http://schemas.microsoft.com/office/drawing/2014/main" id="{FCAFCFAE-601B-060C-D2BC-9899B7EA47DE}"/>
              </a:ext>
            </a:extLst>
          </p:cNvPr>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 </a:t>
            </a:r>
            <a:r>
              <a:rPr lang="en-US" sz="5400" b="1" dirty="0">
                <a:solidFill>
                  <a:schemeClr val="bg1"/>
                </a:solidFill>
                <a:latin typeface="Gotham Medium"/>
              </a:rPr>
              <a:t>2</a:t>
            </a:r>
            <a:endParaRPr lang="en-US" sz="5400" dirty="0">
              <a:solidFill>
                <a:schemeClr val="bg1"/>
              </a:solidFill>
              <a:latin typeface="Gotham Medium"/>
            </a:endParaRPr>
          </a:p>
        </p:txBody>
      </p:sp>
      <p:sp>
        <p:nvSpPr>
          <p:cNvPr id="12" name="TextBox 11">
            <a:extLst>
              <a:ext uri="{FF2B5EF4-FFF2-40B4-BE49-F238E27FC236}">
                <a16:creationId xmlns:a16="http://schemas.microsoft.com/office/drawing/2014/main" id="{770F2D02-3B44-51CA-306F-024849064150}"/>
              </a:ex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82516913-052D-E83C-3EAD-6285405BE8F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9058" y="3985000"/>
            <a:ext cx="1720588" cy="1720588"/>
          </a:xfrm>
          <a:prstGeom prst="rect">
            <a:avLst/>
          </a:prstGeom>
        </p:spPr>
      </p:pic>
      <p:sp>
        <p:nvSpPr>
          <p:cNvPr id="13" name="TextBox 12">
            <a:extLst>
              <a:ext uri="{FF2B5EF4-FFF2-40B4-BE49-F238E27FC236}">
                <a16:creationId xmlns:a16="http://schemas.microsoft.com/office/drawing/2014/main" id="{232D9D97-77BE-52C9-C5F5-9990AE3BAFAF}"/>
              </a:ext>
            </a:extLst>
          </p:cNvPr>
          <p:cNvSpPr txBox="1"/>
          <p:nvPr/>
        </p:nvSpPr>
        <p:spPr>
          <a:xfrm>
            <a:off x="2505567" y="1184233"/>
            <a:ext cx="8327571" cy="2800767"/>
          </a:xfrm>
          <a:prstGeom prst="rect">
            <a:avLst/>
          </a:prstGeom>
          <a:noFill/>
        </p:spPr>
        <p:txBody>
          <a:bodyPr wrap="square" rtlCol="0">
            <a:spAutoFit/>
          </a:bodyPr>
          <a:lstStyle/>
          <a:p>
            <a:pPr algn="ctr"/>
            <a:r>
              <a:rPr lang="en-US" sz="4400" dirty="0">
                <a:solidFill>
                  <a:srgbClr val="0067B4"/>
                </a:solidFill>
              </a:rPr>
              <a:t>Read the answer choice that provides the best summary of the defining characteristics of the Spanish Colonial Era.</a:t>
            </a:r>
          </a:p>
        </p:txBody>
      </p:sp>
    </p:spTree>
    <p:extLst>
      <p:ext uri="{BB962C8B-B14F-4D97-AF65-F5344CB8AC3E}">
        <p14:creationId xmlns:p14="http://schemas.microsoft.com/office/powerpoint/2010/main" val="415906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a:t>
            </a:r>
            <a:br>
              <a:rPr lang="en-US" dirty="0">
                <a:latin typeface="Gotham Medium"/>
              </a:rPr>
            </a:br>
            <a:r>
              <a:rPr lang="en-US" sz="11500" b="1" dirty="0">
                <a:solidFill>
                  <a:schemeClr val="bg1"/>
                </a:solidFill>
                <a:latin typeface="Gotham Medium"/>
              </a:rPr>
              <a:t>Warm-up</a:t>
            </a:r>
            <a:endParaRPr lang="en-US" b="1" dirty="0">
              <a:solidFill>
                <a:schemeClr val="bg1"/>
              </a:solidFill>
              <a:latin typeface="Gotham Medium"/>
            </a:endParaRPr>
          </a:p>
        </p:txBody>
      </p:sp>
    </p:spTree>
    <p:extLst>
      <p:ext uri="{BB962C8B-B14F-4D97-AF65-F5344CB8AC3E}">
        <p14:creationId xmlns:p14="http://schemas.microsoft.com/office/powerpoint/2010/main" val="34315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7DE66-0B39-2678-B8D2-4C63F0AA79C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r="24896" b="7096"/>
          <a:stretch/>
        </p:blipFill>
        <p:spPr>
          <a:xfrm>
            <a:off x="6669353" y="1361561"/>
            <a:ext cx="5522647" cy="4554333"/>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a:latin typeface="Gotham Medium"/>
              </a:rPr>
              <a:t>Warm-up: </a:t>
            </a:r>
            <a:br>
              <a:rPr lang="en-US" sz="4500" dirty="0">
                <a:latin typeface="Gotham Medium"/>
              </a:rPr>
            </a:br>
            <a:r>
              <a:rPr lang="en-US" sz="4000" dirty="0">
                <a:latin typeface="Gotham Medium"/>
              </a:rPr>
              <a:t>Follow the directions to complete your warm-up</a:t>
            </a:r>
            <a:endParaRPr lang="en-US" sz="4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420839"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8EDBAE6-A9A9-D7A3-7375-369525C2C93C}"/>
              </a:ext>
            </a:extLst>
          </p:cNvPr>
          <p:cNvSpPr txBox="1"/>
          <p:nvPr/>
        </p:nvSpPr>
        <p:spPr>
          <a:xfrm>
            <a:off x="3429000" y="1503485"/>
            <a:ext cx="5312229" cy="5570756"/>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Read each event in the middle of your chart.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Make your best educated guess: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30A0"/>
                </a:solidFill>
                <a:effectLst/>
                <a:uLnTx/>
                <a:uFillTx/>
                <a:latin typeface="Calibri" panose="020F0502020204030204"/>
                <a:ea typeface="+mn-ea"/>
                <a:cs typeface="+mn-cs"/>
              </a:rPr>
              <a:t>What might have caused the event?</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What might be the effect? </a:t>
            </a:r>
            <a:endPar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Discuss with a partner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955C6889-5C8D-BC1B-2614-E2B099EDEF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6357" y="1349829"/>
            <a:ext cx="1208326" cy="1208326"/>
          </a:xfrm>
          <a:prstGeom prst="rect">
            <a:avLst/>
          </a:prstGeom>
        </p:spPr>
      </p:pic>
      <p:pic>
        <p:nvPicPr>
          <p:cNvPr id="10" name="Graphic 9">
            <a:extLst>
              <a:ext uri="{FF2B5EF4-FFF2-40B4-BE49-F238E27FC236}">
                <a16:creationId xmlns:a16="http://schemas.microsoft.com/office/drawing/2014/main" id="{18AF32DB-5EA1-F8E2-C0CD-4CBFB25CD52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97622" y="4144996"/>
            <a:ext cx="925793" cy="925793"/>
          </a:xfrm>
          <a:prstGeom prst="rect">
            <a:avLst/>
          </a:prstGeom>
        </p:spPr>
      </p:pic>
      <p:pic>
        <p:nvPicPr>
          <p:cNvPr id="13" name="Graphic 12">
            <a:extLst>
              <a:ext uri="{FF2B5EF4-FFF2-40B4-BE49-F238E27FC236}">
                <a16:creationId xmlns:a16="http://schemas.microsoft.com/office/drawing/2014/main" id="{FA886C05-168B-BB15-9FD3-A6F74E486B3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24973" y="2567635"/>
            <a:ext cx="1071092" cy="1071092"/>
          </a:xfrm>
          <a:prstGeom prst="rect">
            <a:avLst/>
          </a:prstGeom>
        </p:spPr>
      </p:pic>
      <p:pic>
        <p:nvPicPr>
          <p:cNvPr id="14" name="Graphic 13">
            <a:extLst>
              <a:ext uri="{FF2B5EF4-FFF2-40B4-BE49-F238E27FC236}">
                <a16:creationId xmlns:a16="http://schemas.microsoft.com/office/drawing/2014/main" id="{B2BDE562-C4E7-ACDE-074F-EAF6A9AD4403}"/>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7623" y="5587864"/>
            <a:ext cx="957846" cy="957846"/>
          </a:xfrm>
          <a:prstGeom prst="rect">
            <a:avLst/>
          </a:prstGeom>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Share with the class</a:t>
            </a:r>
            <a:endParaRPr lang="en-US" sz="54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8CE0B62-4FFF-811C-97BD-DD48AD2D3863}"/>
              </a:ext>
            </a:extLst>
          </p:cNvPr>
          <p:cNvSpPr txBox="1"/>
          <p:nvPr/>
        </p:nvSpPr>
        <p:spPr>
          <a:xfrm>
            <a:off x="1687286" y="1034826"/>
            <a:ext cx="101069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7B4"/>
                </a:solidFill>
                <a:effectLst/>
                <a:uLnTx/>
                <a:uFillTx/>
                <a:latin typeface="Calibri" panose="020F0502020204030204"/>
                <a:ea typeface="+mn-ea"/>
                <a:cs typeface="+mn-cs"/>
              </a:rPr>
              <a:t>Choose one event to share. Read that event to the class, then use the sentence stems below to share your response</a:t>
            </a: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887685" y="2428457"/>
            <a:ext cx="6063343" cy="13933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thing that might have caused this is __________</a:t>
            </a:r>
          </a:p>
        </p:txBody>
      </p:sp>
      <p:sp>
        <p:nvSpPr>
          <p:cNvPr id="4" name="Speech Bubble: Rectangle with Corners Rounded 3">
            <a:extLst>
              <a:ext uri="{FF2B5EF4-FFF2-40B4-BE49-F238E27FC236}">
                <a16:creationId xmlns:a16="http://schemas.microsoft.com/office/drawing/2014/main" id="{DA5347BF-3131-F51A-A621-A90428FC304D}"/>
              </a:ext>
            </a:extLst>
          </p:cNvPr>
          <p:cNvSpPr/>
          <p:nvPr/>
        </p:nvSpPr>
        <p:spPr>
          <a:xfrm>
            <a:off x="2427514" y="4310504"/>
            <a:ext cx="6063343" cy="1393371"/>
          </a:xfrm>
          <a:prstGeom prst="wedgeRoundRectCallout">
            <a:avLst>
              <a:gd name="adj1" fmla="val 68754"/>
              <a:gd name="adj2" fmla="val 32812"/>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One possible effect of this might be __________</a:t>
            </a:r>
          </a:p>
        </p:txBody>
      </p:sp>
      <p:pic>
        <p:nvPicPr>
          <p:cNvPr id="9" name="Graphic 8">
            <a:extLst>
              <a:ext uri="{FF2B5EF4-FFF2-40B4-BE49-F238E27FC236}">
                <a16:creationId xmlns:a16="http://schemas.microsoft.com/office/drawing/2014/main" id="{99B54C24-4C3D-40D4-EF92-8F9FC3B417F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5338" y="4638556"/>
            <a:ext cx="1111634" cy="1111634"/>
          </a:xfrm>
          <a:prstGeom prst="rect">
            <a:avLst/>
          </a:prstGeom>
        </p:spPr>
      </p:pic>
      <p:pic>
        <p:nvPicPr>
          <p:cNvPr id="10" name="Graphic 9">
            <a:extLst>
              <a:ext uri="{FF2B5EF4-FFF2-40B4-BE49-F238E27FC236}">
                <a16:creationId xmlns:a16="http://schemas.microsoft.com/office/drawing/2014/main" id="{924B2F64-EDD4-23AA-1D35-2013D5B9AD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4452" y="2731657"/>
            <a:ext cx="1111634" cy="1111634"/>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13" name="TextBox 12">
            <a:extLst>
              <a:ext uri="{FF2B5EF4-FFF2-40B4-BE49-F238E27FC236}">
                <a16:creationId xmlns:a16="http://schemas.microsoft.com/office/drawing/2014/main" id="{543754FD-D646-C773-3B22-2DF9134E72A1}"/>
              </a:ext>
            </a:extLst>
          </p:cNvPr>
          <p:cNvSpPr txBox="1"/>
          <p:nvPr/>
        </p:nvSpPr>
        <p:spPr>
          <a:xfrm>
            <a:off x="1055915" y="2286000"/>
            <a:ext cx="10363200" cy="2495427"/>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What are the defining characteristics and most significant events of the </a:t>
            </a:r>
            <a:r>
              <a:rPr lang="en-US" sz="4800" dirty="0">
                <a:solidFill>
                  <a:srgbClr val="0070C0"/>
                </a:solidFill>
                <a:latin typeface="Gotham Book"/>
                <a:ea typeface="Times New Roman" panose="02020603050405020304" pitchFamily="18" charset="0"/>
                <a:cs typeface="Times New Roman" panose="02020603050405020304" pitchFamily="18" charset="0"/>
              </a:rPr>
              <a:t>Mexican National </a:t>
            </a:r>
            <a:r>
              <a:rPr kumimoji="0" lang="en-US" sz="4800" b="0" i="0" u="none" strike="noStrike" kern="120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rPr>
              <a:t>Era? </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a:solidFill>
                  <a:schemeClr val="bg1"/>
                </a:solidFill>
                <a:latin typeface="Gotham Medium"/>
              </a:rPr>
              <a:t>In today’s lesson…</a:t>
            </a:r>
          </a:p>
        </p:txBody>
      </p:sp>
      <p:sp>
        <p:nvSpPr>
          <p:cNvPr id="13" name="TextBox 12">
            <a:extLst>
              <a:ext uri="{FF2B5EF4-FFF2-40B4-BE49-F238E27FC236}">
                <a16:creationId xmlns:a16="http://schemas.microsoft.com/office/drawing/2014/main" id="{0CF76A14-8E8E-BC23-58D9-55992D4E1090}"/>
              </a:ext>
            </a:extLst>
          </p:cNvPr>
          <p:cNvSpPr txBox="1"/>
          <p:nvPr/>
        </p:nvSpPr>
        <p:spPr>
          <a:xfrm>
            <a:off x="620487" y="1785257"/>
            <a:ext cx="11173720" cy="4803366"/>
          </a:xfrm>
          <a:prstGeom prst="rect">
            <a:avLst/>
          </a:prstGeom>
          <a:noFill/>
        </p:spPr>
        <p:txBody>
          <a:bodyPr wrap="square" rtlCol="0">
            <a:spAutoFit/>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examine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a chronology of </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events that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took</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 place during the </a:t>
            </a:r>
            <a:r>
              <a:rPr lang="en-US" sz="4000" dirty="0">
                <a:solidFill>
                  <a:srgbClr val="70AD47">
                    <a:lumMod val="75000"/>
                  </a:srgbClr>
                </a:solidFill>
                <a:latin typeface="Gotham Book"/>
                <a:ea typeface="Times New Roman" panose="02020603050405020304" pitchFamily="18" charset="0"/>
                <a:cs typeface="Times New Roman" panose="02020603050405020304" pitchFamily="18" charset="0"/>
              </a:rPr>
              <a:t>Mexican National </a:t>
            </a:r>
            <a:r>
              <a:rPr kumimoji="0" lang="en-US" sz="4000" b="0" i="0" u="none"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Era and identify their significance to Texas history. </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b="0" i="0" u="none"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read short passages about each event, identify key information, explain cause and effect relationships, and determine why the event is significant</a:t>
            </a:r>
            <a:r>
              <a:rPr lang="en-US" sz="4000" dirty="0">
                <a:solidFill>
                  <a:srgbClr val="7030A0"/>
                </a:solidFill>
                <a:latin typeface="Gotham Book"/>
                <a:ea typeface="Times New Roman" panose="02020603050405020304" pitchFamily="18" charset="0"/>
                <a:cs typeface="Times New Roman" panose="02020603050405020304" pitchFamily="18" charset="0"/>
              </a:rPr>
              <a:t> to Texas history.</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a:solidFill>
                  <a:schemeClr val="bg1">
                    <a:lumMod val="85000"/>
                  </a:schemeClr>
                </a:solidFill>
                <a:latin typeface="Gotham Medium"/>
              </a:rPr>
              <a:t>What’s the Story? </a:t>
            </a:r>
            <a:br>
              <a:rPr lang="en-US" dirty="0">
                <a:latin typeface="Gotham Medium"/>
              </a:rPr>
            </a:br>
            <a:r>
              <a:rPr lang="en-US" sz="11500" b="1" dirty="0">
                <a:solidFill>
                  <a:schemeClr val="bg1"/>
                </a:solidFill>
                <a:latin typeface="Gotham Medium"/>
              </a:rPr>
              <a:t>Lesson</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9203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45919" y="-95796"/>
            <a:ext cx="8900161"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b="1" dirty="0">
                <a:latin typeface="Gotham Medium"/>
              </a:rPr>
              <a:t>Directions for the Lesson</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3AD7649-8C73-D98C-EA32-0CD9D47B3FE7}"/>
              </a:ext>
            </a:extLst>
          </p:cNvPr>
          <p:cNvSpPr txBox="1"/>
          <p:nvPr/>
        </p:nvSpPr>
        <p:spPr>
          <a:xfrm>
            <a:off x="3200400" y="1025459"/>
            <a:ext cx="8752112" cy="3785652"/>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Read each short passage for information about an event or events from the </a:t>
            </a:r>
            <a:r>
              <a:rPr lang="en-US" sz="4000" i="1" dirty="0">
                <a:solidFill>
                  <a:srgbClr val="C00000"/>
                </a:solidFill>
                <a:latin typeface="Calibri" panose="020F0502020204030204"/>
              </a:rPr>
              <a:t>Mexican </a:t>
            </a:r>
            <a:r>
              <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rPr>
              <a:t>Era.</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4000" b="0" i="1" u="none" strike="noStrike" kern="1200" cap="none" spc="0" normalizeH="0" baseline="0" noProof="0" dirty="0">
                <a:ln>
                  <a:noFill/>
                </a:ln>
                <a:solidFill>
                  <a:srgbClr val="00B050"/>
                </a:solidFill>
                <a:effectLst/>
                <a:uLnTx/>
                <a:uFillTx/>
                <a:latin typeface="Calibri" panose="020F0502020204030204"/>
                <a:ea typeface="+mn-ea"/>
                <a:cs typeface="+mn-cs"/>
              </a:rPr>
              <a:t>Record information about each reading in the correct place on your timeline assignment. </a:t>
            </a:r>
          </a:p>
        </p:txBody>
      </p:sp>
      <p:pic>
        <p:nvPicPr>
          <p:cNvPr id="3" name="Graphic 2">
            <a:extLst>
              <a:ext uri="{FF2B5EF4-FFF2-40B4-BE49-F238E27FC236}">
                <a16:creationId xmlns:a16="http://schemas.microsoft.com/office/drawing/2014/main" id="{50A63A52-FECC-3AAA-C078-D1A5D5934F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686" y="899322"/>
            <a:ext cx="1299752" cy="1299752"/>
          </a:xfrm>
          <a:prstGeom prst="rect">
            <a:avLst/>
          </a:prstGeom>
        </p:spPr>
      </p:pic>
      <p:pic>
        <p:nvPicPr>
          <p:cNvPr id="4" name="Graphic 3">
            <a:extLst>
              <a:ext uri="{FF2B5EF4-FFF2-40B4-BE49-F238E27FC236}">
                <a16:creationId xmlns:a16="http://schemas.microsoft.com/office/drawing/2014/main" id="{038DFD16-79AC-B6E7-8E6C-A7208D5A25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097" y="2731295"/>
            <a:ext cx="1111362" cy="1111362"/>
          </a:xfrm>
          <a:prstGeom prst="rect">
            <a:avLst/>
          </a:prstGeom>
        </p:spPr>
      </p:pic>
      <p:sp>
        <p:nvSpPr>
          <p:cNvPr id="9" name="TextBox 8">
            <a:extLst>
              <a:ext uri="{FF2B5EF4-FFF2-40B4-BE49-F238E27FC236}">
                <a16:creationId xmlns:a16="http://schemas.microsoft.com/office/drawing/2014/main" id="{54AD3A8D-4D17-1C2E-3619-D321960003BE}"/>
              </a:ext>
            </a:extLst>
          </p:cNvPr>
          <p:cNvSpPr txBox="1"/>
          <p:nvPr/>
        </p:nvSpPr>
        <p:spPr>
          <a:xfrm>
            <a:off x="1671627" y="5021451"/>
            <a:ext cx="10280885"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70C0"/>
                </a:solidFill>
                <a:effectLst/>
                <a:uLnTx/>
                <a:uFillTx/>
                <a:latin typeface="Calibri" panose="020F0502020204030204"/>
                <a:ea typeface="+mn-ea"/>
                <a:cs typeface="+mn-cs"/>
              </a:rPr>
              <a:t>Read the specific, step-by-step directions for Part I on your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83000" b="-83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65016" y="-204025"/>
            <a:ext cx="10626984" cy="955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solidFill>
                  <a:srgbClr val="0067B4"/>
                </a:solidFill>
                <a:latin typeface="Gotham Medium"/>
              </a:rPr>
              <a:t>1) The Economy &amp; the Cotton Revolution</a:t>
            </a:r>
          </a:p>
        </p:txBody>
      </p:sp>
      <p:sp>
        <p:nvSpPr>
          <p:cNvPr id="11" name="TextBox 10">
            <a:extLst>
              <a:ext uri="{C183D7F6-B498-43B3-948B-1728B52AA6E4}">
                <adec:decorative xmlns:adec="http://schemas.microsoft.com/office/drawing/2017/decorative" val="1"/>
              </a:ext>
            </a:extLst>
          </p:cNvPr>
          <p:cNvSpPr txBox="1"/>
          <p:nvPr/>
        </p:nvSpPr>
        <p:spPr>
          <a:xfrm>
            <a:off x="8301094" y="6475606"/>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A painting of a bustling cotton plantation in the American south. In the distance is the plantation owner's home, and beyond that there is a steam boat going down the Mississippi River. In the fields are enslaved people working, and in the foreground are Anglo Americans and enslaved people on the street as cotton bales are transported in a wagon. ">
            <a:extLst>
              <a:ext uri="{FF2B5EF4-FFF2-40B4-BE49-F238E27FC236}">
                <a16:creationId xmlns:a16="http://schemas.microsoft.com/office/drawing/2014/main" id="{FE4979C9-96B0-33C2-BE0D-0610637EE5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099" y="751742"/>
            <a:ext cx="7347857" cy="48863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79D715-A24E-B40C-9683-0FEA2DE84F46}"/>
              </a:ext>
            </a:extLst>
          </p:cNvPr>
          <p:cNvSpPr txBox="1"/>
          <p:nvPr/>
        </p:nvSpPr>
        <p:spPr>
          <a:xfrm>
            <a:off x="3156857" y="5704114"/>
            <a:ext cx="7347857" cy="830997"/>
          </a:xfrm>
          <a:prstGeom prst="rect">
            <a:avLst/>
          </a:prstGeom>
          <a:noFill/>
        </p:spPr>
        <p:txBody>
          <a:bodyPr wrap="square" rtlCol="0">
            <a:spAutoFit/>
          </a:bodyPr>
          <a:lstStyle/>
          <a:p>
            <a:pPr algn="ctr"/>
            <a:r>
              <a:rPr lang="en-US" sz="2400" i="1" dirty="0">
                <a:latin typeface="Gotham book"/>
              </a:rPr>
              <a:t>A Cotton Plantation on the Mississippi River</a:t>
            </a:r>
          </a:p>
          <a:p>
            <a:pPr algn="ctr"/>
            <a:r>
              <a:rPr lang="en-US" sz="2400" i="1" dirty="0">
                <a:latin typeface="Gotham book"/>
              </a:rPr>
              <a:t>The Library of Congress</a:t>
            </a:r>
          </a:p>
        </p:txBody>
      </p:sp>
    </p:spTree>
    <p:extLst>
      <p:ext uri="{BB962C8B-B14F-4D97-AF65-F5344CB8AC3E}">
        <p14:creationId xmlns:p14="http://schemas.microsoft.com/office/powerpoint/2010/main" val="23441060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346</TotalTime>
  <Words>1612</Words>
  <Application>Microsoft Office PowerPoint</Application>
  <PresentationFormat>Widescreen</PresentationFormat>
  <Paragraphs>99</Paragraphs>
  <Slides>18</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Aptos</vt:lpstr>
      <vt:lpstr>Aptos Display</vt:lpstr>
      <vt:lpstr>Arial</vt:lpstr>
      <vt:lpstr>Calibri</vt:lpstr>
      <vt:lpstr>Calibri Light</vt:lpstr>
      <vt:lpstr>Gotham Book</vt:lpstr>
      <vt:lpstr>Gotham Book</vt:lpstr>
      <vt:lpstr>Gotham Medium</vt:lpstr>
      <vt:lpstr>Josefin Sans</vt:lpstr>
      <vt:lpstr>Times New Roman</vt:lpstr>
      <vt:lpstr>Verdana</vt:lpstr>
      <vt:lpstr>1_Office Theme</vt:lpstr>
      <vt:lpstr>2_Office Theme</vt:lpstr>
      <vt:lpstr>Unit 4:  Mexican National Era</vt:lpstr>
      <vt:lpstr>What’s the Story? Warm-up</vt:lpstr>
      <vt:lpstr>Warm-up:  Follow the directions to complete your warm-up</vt:lpstr>
      <vt:lpstr>Share with the class</vt:lpstr>
      <vt:lpstr>Essential Question</vt:lpstr>
      <vt:lpstr>In today’s lesson…</vt:lpstr>
      <vt:lpstr>What’s the Story?  Lesson</vt:lpstr>
      <vt:lpstr>Directions for the Lesson</vt:lpstr>
      <vt:lpstr>1) The Economy &amp; the Cotton Revolution</vt:lpstr>
      <vt:lpstr>2) The Empresario System &amp; the “Old 300”</vt:lpstr>
      <vt:lpstr>3) Political Challenges in Texas</vt:lpstr>
      <vt:lpstr>4) Political Challenges in Mexico</vt:lpstr>
      <vt:lpstr>5) Trouble in Texas: The Fredonian Rebellion </vt:lpstr>
      <vt:lpstr>6) The Mier y Terán  Report </vt:lpstr>
      <vt:lpstr>7) Growing Challenges to the Empresario System </vt:lpstr>
      <vt:lpstr>What’s the Story? Exit Ticket</vt:lpstr>
      <vt:lpstr>Exit Ticket:  Follow the directions to complete your warm-up</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3</cp:revision>
  <dcterms:created xsi:type="dcterms:W3CDTF">2024-12-13T17:00:09Z</dcterms:created>
  <dcterms:modified xsi:type="dcterms:W3CDTF">2025-01-30T17:45:12Z</dcterms:modified>
</cp:coreProperties>
</file>