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4"/>
  </p:notesMasterIdLst>
  <p:sldIdLst>
    <p:sldId id="326" r:id="rId6"/>
    <p:sldId id="327" r:id="rId7"/>
    <p:sldId id="328" r:id="rId8"/>
    <p:sldId id="329" r:id="rId9"/>
    <p:sldId id="324" r:id="rId10"/>
    <p:sldId id="325" r:id="rId11"/>
    <p:sldId id="339" r:id="rId12"/>
    <p:sldId id="292" r:id="rId13"/>
    <p:sldId id="306" r:id="rId14"/>
    <p:sldId id="340" r:id="rId15"/>
    <p:sldId id="342" r:id="rId16"/>
    <p:sldId id="341" r:id="rId17"/>
    <p:sldId id="343" r:id="rId18"/>
    <p:sldId id="344" r:id="rId19"/>
    <p:sldId id="345" r:id="rId20"/>
    <p:sldId id="346" r:id="rId21"/>
    <p:sldId id="347" r:id="rId22"/>
    <p:sldId id="34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B43F9-5283-4C7F-9674-CB9E21769572}" v="55" dt="2025-12-10T01:23:24.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custSel modSld">
      <pc:chgData name="Wilkinson, Ulises" userId="aece8d85-eb83-4e23-bf28-c30077cba893" providerId="ADAL" clId="{884F47B1-B553-4192-9126-1C112833296C}" dt="2025-12-10T01:23:12.820" v="47" actId="20577"/>
      <pc:docMkLst>
        <pc:docMk/>
      </pc:docMkLst>
      <pc:sldChg chg="modSp mod">
        <pc:chgData name="Wilkinson, Ulises" userId="aece8d85-eb83-4e23-bf28-c30077cba893" providerId="ADAL" clId="{884F47B1-B553-4192-9126-1C112833296C}" dt="2025-12-10T01:20:05.322" v="28" actId="27636"/>
        <pc:sldMkLst>
          <pc:docMk/>
          <pc:sldMk cId="102683515" sldId="292"/>
        </pc:sldMkLst>
        <pc:spChg chg="mod">
          <ac:chgData name="Wilkinson, Ulises" userId="aece8d85-eb83-4e23-bf28-c30077cba893" providerId="ADAL" clId="{884F47B1-B553-4192-9126-1C112833296C}" dt="2025-12-10T01:20:05.322" v="28" actId="27636"/>
          <ac:spMkLst>
            <pc:docMk/>
            <pc:sldMk cId="102683515" sldId="292"/>
            <ac:spMk id="10" creationId="{00000000-0000-0000-0000-000000000000}"/>
          </ac:spMkLst>
        </pc:spChg>
      </pc:sldChg>
      <pc:sldChg chg="modSp mod">
        <pc:chgData name="Wilkinson, Ulises" userId="aece8d85-eb83-4e23-bf28-c30077cba893" providerId="ADAL" clId="{884F47B1-B553-4192-9126-1C112833296C}" dt="2025-12-10T01:20:34.747" v="30" actId="27636"/>
        <pc:sldMkLst>
          <pc:docMk/>
          <pc:sldMk cId="2344106025" sldId="306"/>
        </pc:sldMkLst>
        <pc:spChg chg="mod">
          <ac:chgData name="Wilkinson, Ulises" userId="aece8d85-eb83-4e23-bf28-c30077cba893" providerId="ADAL" clId="{884F47B1-B553-4192-9126-1C112833296C}" dt="2025-12-10T01:20:34.747" v="30" actId="27636"/>
          <ac:spMkLst>
            <pc:docMk/>
            <pc:sldMk cId="2344106025" sldId="306"/>
            <ac:spMk id="10" creationId="{00000000-0000-0000-0000-000000000000}"/>
          </ac:spMkLst>
        </pc:spChg>
      </pc:sldChg>
      <pc:sldChg chg="modSp mod">
        <pc:chgData name="Wilkinson, Ulises" userId="aece8d85-eb83-4e23-bf28-c30077cba893" providerId="ADAL" clId="{884F47B1-B553-4192-9126-1C112833296C}" dt="2025-12-10T01:18:24.629" v="10" actId="20577"/>
        <pc:sldMkLst>
          <pc:docMk/>
          <pc:sldMk cId="269195466" sldId="324"/>
        </pc:sldMkLst>
        <pc:spChg chg="mod">
          <ac:chgData name="Wilkinson, Ulises" userId="aece8d85-eb83-4e23-bf28-c30077cba893" providerId="ADAL" clId="{884F47B1-B553-4192-9126-1C112833296C}" dt="2025-12-10T01:18:24.629" v="10" actId="20577"/>
          <ac:spMkLst>
            <pc:docMk/>
            <pc:sldMk cId="269195466" sldId="324"/>
            <ac:spMk id="13" creationId="{543754FD-D646-C773-3B22-2DF9134E72A1}"/>
          </ac:spMkLst>
        </pc:spChg>
      </pc:sldChg>
      <pc:sldChg chg="modSp mod">
        <pc:chgData name="Wilkinson, Ulises" userId="aece8d85-eb83-4e23-bf28-c30077cba893" providerId="ADAL" clId="{884F47B1-B553-4192-9126-1C112833296C}" dt="2025-12-10T01:19:01.730" v="24" actId="255"/>
        <pc:sldMkLst>
          <pc:docMk/>
          <pc:sldMk cId="279607379" sldId="325"/>
        </pc:sldMkLst>
        <pc:spChg chg="mod">
          <ac:chgData name="Wilkinson, Ulises" userId="aece8d85-eb83-4e23-bf28-c30077cba893" providerId="ADAL" clId="{884F47B1-B553-4192-9126-1C112833296C}" dt="2025-12-10T01:18:31.730" v="13" actId="27636"/>
          <ac:spMkLst>
            <pc:docMk/>
            <pc:sldMk cId="279607379" sldId="325"/>
            <ac:spMk id="12" creationId="{AA0FBFBF-DF50-12F8-85CD-D1AB10083F91}"/>
          </ac:spMkLst>
        </pc:spChg>
        <pc:spChg chg="mod">
          <ac:chgData name="Wilkinson, Ulises" userId="aece8d85-eb83-4e23-bf28-c30077cba893" providerId="ADAL" clId="{884F47B1-B553-4192-9126-1C112833296C}" dt="2025-12-10T01:19:01.730" v="24" actId="255"/>
          <ac:spMkLst>
            <pc:docMk/>
            <pc:sldMk cId="279607379" sldId="325"/>
            <ac:spMk id="13" creationId="{0CF76A14-8E8E-BC23-58D9-55992D4E1090}"/>
          </ac:spMkLst>
        </pc:spChg>
      </pc:sldChg>
      <pc:sldChg chg="modSp mod">
        <pc:chgData name="Wilkinson, Ulises" userId="aece8d85-eb83-4e23-bf28-c30077cba893" providerId="ADAL" clId="{884F47B1-B553-4192-9126-1C112833296C}" dt="2025-12-10T01:17:03.778" v="0" actId="27636"/>
        <pc:sldMkLst>
          <pc:docMk/>
          <pc:sldMk cId="3913084798" sldId="326"/>
        </pc:sldMkLst>
        <pc:spChg chg="mod">
          <ac:chgData name="Wilkinson, Ulises" userId="aece8d85-eb83-4e23-bf28-c30077cba893" providerId="ADAL" clId="{884F47B1-B553-4192-9126-1C112833296C}" dt="2025-12-10T01:17:03.778" v="0" actId="27636"/>
          <ac:spMkLst>
            <pc:docMk/>
            <pc:sldMk cId="3913084798" sldId="326"/>
            <ac:spMk id="3" creationId="{DE5E7D88-B411-0667-9CA2-7DAF8B9F01D0}"/>
          </ac:spMkLst>
        </pc:spChg>
      </pc:sldChg>
      <pc:sldChg chg="modSp mod">
        <pc:chgData name="Wilkinson, Ulises" userId="aece8d85-eb83-4e23-bf28-c30077cba893" providerId="ADAL" clId="{884F47B1-B553-4192-9126-1C112833296C}" dt="2025-12-10T01:17:18.194" v="2" actId="27636"/>
        <pc:sldMkLst>
          <pc:docMk/>
          <pc:sldMk cId="3431575100" sldId="327"/>
        </pc:sldMkLst>
        <pc:spChg chg="mod">
          <ac:chgData name="Wilkinson, Ulises" userId="aece8d85-eb83-4e23-bf28-c30077cba893" providerId="ADAL" clId="{884F47B1-B553-4192-9126-1C112833296C}" dt="2025-12-10T01:17:18.194" v="2" actId="27636"/>
          <ac:spMkLst>
            <pc:docMk/>
            <pc:sldMk cId="3431575100" sldId="327"/>
            <ac:spMk id="4" creationId="{C6D4C57C-7352-31D5-D327-85FCCA92DF00}"/>
          </ac:spMkLst>
        </pc:spChg>
      </pc:sldChg>
      <pc:sldChg chg="modSp mod">
        <pc:chgData name="Wilkinson, Ulises" userId="aece8d85-eb83-4e23-bf28-c30077cba893" providerId="ADAL" clId="{884F47B1-B553-4192-9126-1C112833296C}" dt="2025-12-10T01:18:05.570" v="8"/>
        <pc:sldMkLst>
          <pc:docMk/>
          <pc:sldMk cId="2989061337" sldId="328"/>
        </pc:sldMkLst>
        <pc:spChg chg="mod">
          <ac:chgData name="Wilkinson, Ulises" userId="aece8d85-eb83-4e23-bf28-c30077cba893" providerId="ADAL" clId="{884F47B1-B553-4192-9126-1C112833296C}" dt="2025-12-10T01:18:05.570" v="8"/>
          <ac:spMkLst>
            <pc:docMk/>
            <pc:sldMk cId="2989061337" sldId="328"/>
            <ac:spMk id="2" creationId="{F8EDBAE6-A9A9-D7A3-7375-369525C2C93C}"/>
          </ac:spMkLst>
        </pc:spChg>
        <pc:spChg chg="mod">
          <ac:chgData name="Wilkinson, Ulises" userId="aece8d85-eb83-4e23-bf28-c30077cba893" providerId="ADAL" clId="{884F47B1-B553-4192-9126-1C112833296C}" dt="2025-12-10T01:17:35.287" v="4" actId="255"/>
          <ac:spMkLst>
            <pc:docMk/>
            <pc:sldMk cId="2989061337" sldId="328"/>
            <ac:spMk id="11" creationId="{00000000-0000-0000-0000-000000000000}"/>
          </ac:spMkLst>
        </pc:spChg>
      </pc:sldChg>
      <pc:sldChg chg="modSp mod">
        <pc:chgData name="Wilkinson, Ulises" userId="aece8d85-eb83-4e23-bf28-c30077cba893" providerId="ADAL" clId="{884F47B1-B553-4192-9126-1C112833296C}" dt="2025-12-10T01:19:13.225" v="25" actId="20577"/>
        <pc:sldMkLst>
          <pc:docMk/>
          <pc:sldMk cId="2992035375" sldId="339"/>
        </pc:sldMkLst>
        <pc:spChg chg="mod">
          <ac:chgData name="Wilkinson, Ulises" userId="aece8d85-eb83-4e23-bf28-c30077cba893" providerId="ADAL" clId="{884F47B1-B553-4192-9126-1C112833296C}" dt="2025-12-10T01:19:13.225" v="25" actId="20577"/>
          <ac:spMkLst>
            <pc:docMk/>
            <pc:sldMk cId="2992035375" sldId="339"/>
            <ac:spMk id="4" creationId="{C6D4C57C-7352-31D5-D327-85FCCA92DF00}"/>
          </ac:spMkLst>
        </pc:spChg>
      </pc:sldChg>
      <pc:sldChg chg="modSp mod">
        <pc:chgData name="Wilkinson, Ulises" userId="aece8d85-eb83-4e23-bf28-c30077cba893" providerId="ADAL" clId="{884F47B1-B553-4192-9126-1C112833296C}" dt="2025-12-10T01:21:39.012" v="32"/>
        <pc:sldMkLst>
          <pc:docMk/>
          <pc:sldMk cId="4109829564" sldId="343"/>
        </pc:sldMkLst>
        <pc:spChg chg="mod">
          <ac:chgData name="Wilkinson, Ulises" userId="aece8d85-eb83-4e23-bf28-c30077cba893" providerId="ADAL" clId="{884F47B1-B553-4192-9126-1C112833296C}" dt="2025-12-10T01:21:39.012" v="32"/>
          <ac:spMkLst>
            <pc:docMk/>
            <pc:sldMk cId="4109829564" sldId="343"/>
            <ac:spMk id="2" creationId="{9F03B157-D541-97E2-FC61-A2601E5204DA}"/>
          </ac:spMkLst>
        </pc:spChg>
        <pc:spChg chg="mod">
          <ac:chgData name="Wilkinson, Ulises" userId="aece8d85-eb83-4e23-bf28-c30077cba893" providerId="ADAL" clId="{884F47B1-B553-4192-9126-1C112833296C}" dt="2025-12-10T01:21:33.530" v="31" actId="255"/>
          <ac:spMkLst>
            <pc:docMk/>
            <pc:sldMk cId="4109829564" sldId="343"/>
            <ac:spMk id="10" creationId="{6068E2F9-412D-9EB7-29FA-62B27EDAC191}"/>
          </ac:spMkLst>
        </pc:spChg>
      </pc:sldChg>
      <pc:sldChg chg="modSp mod">
        <pc:chgData name="Wilkinson, Ulises" userId="aece8d85-eb83-4e23-bf28-c30077cba893" providerId="ADAL" clId="{884F47B1-B553-4192-9126-1C112833296C}" dt="2025-12-10T01:22:00.767" v="35" actId="255"/>
        <pc:sldMkLst>
          <pc:docMk/>
          <pc:sldMk cId="160567758" sldId="344"/>
        </pc:sldMkLst>
        <pc:spChg chg="mod">
          <ac:chgData name="Wilkinson, Ulises" userId="aece8d85-eb83-4e23-bf28-c30077cba893" providerId="ADAL" clId="{884F47B1-B553-4192-9126-1C112833296C}" dt="2025-12-10T01:22:00.767" v="35" actId="255"/>
          <ac:spMkLst>
            <pc:docMk/>
            <pc:sldMk cId="160567758" sldId="344"/>
            <ac:spMk id="2" creationId="{C2187C55-2EA0-7BC1-5869-B2BBA1AA7372}"/>
          </ac:spMkLst>
        </pc:spChg>
        <pc:spChg chg="mod">
          <ac:chgData name="Wilkinson, Ulises" userId="aece8d85-eb83-4e23-bf28-c30077cba893" providerId="ADAL" clId="{884F47B1-B553-4192-9126-1C112833296C}" dt="2025-12-10T01:21:54.324" v="34"/>
          <ac:spMkLst>
            <pc:docMk/>
            <pc:sldMk cId="160567758" sldId="344"/>
            <ac:spMk id="3" creationId="{D4D5EA06-EC9D-4830-010A-DDF75F4A50BD}"/>
          </ac:spMkLst>
        </pc:spChg>
      </pc:sldChg>
      <pc:sldChg chg="modSp">
        <pc:chgData name="Wilkinson, Ulises" userId="aece8d85-eb83-4e23-bf28-c30077cba893" providerId="ADAL" clId="{884F47B1-B553-4192-9126-1C112833296C}" dt="2025-12-10T01:22:12.370" v="36"/>
        <pc:sldMkLst>
          <pc:docMk/>
          <pc:sldMk cId="1046763588" sldId="345"/>
        </pc:sldMkLst>
        <pc:spChg chg="mod">
          <ac:chgData name="Wilkinson, Ulises" userId="aece8d85-eb83-4e23-bf28-c30077cba893" providerId="ADAL" clId="{884F47B1-B553-4192-9126-1C112833296C}" dt="2025-12-10T01:22:12.370" v="36"/>
          <ac:spMkLst>
            <pc:docMk/>
            <pc:sldMk cId="1046763588" sldId="345"/>
            <ac:spMk id="15" creationId="{E1F9B14A-69E7-2BFC-5C93-8E056937754F}"/>
          </ac:spMkLst>
        </pc:spChg>
      </pc:sldChg>
      <pc:sldChg chg="modSp mod">
        <pc:chgData name="Wilkinson, Ulises" userId="aece8d85-eb83-4e23-bf28-c30077cba893" providerId="ADAL" clId="{884F47B1-B553-4192-9126-1C112833296C}" dt="2025-12-10T01:22:34.532" v="39" actId="255"/>
        <pc:sldMkLst>
          <pc:docMk/>
          <pc:sldMk cId="341235529" sldId="346"/>
        </pc:sldMkLst>
        <pc:spChg chg="mod">
          <ac:chgData name="Wilkinson, Ulises" userId="aece8d85-eb83-4e23-bf28-c30077cba893" providerId="ADAL" clId="{884F47B1-B553-4192-9126-1C112833296C}" dt="2025-12-10T01:22:34.532" v="39" actId="255"/>
          <ac:spMkLst>
            <pc:docMk/>
            <pc:sldMk cId="341235529" sldId="346"/>
            <ac:spMk id="4" creationId="{EAACD09E-78C4-FFEC-422E-6C7A49F62EBF}"/>
          </ac:spMkLst>
        </pc:spChg>
      </pc:sldChg>
      <pc:sldChg chg="modSp mod">
        <pc:chgData name="Wilkinson, Ulises" userId="aece8d85-eb83-4e23-bf28-c30077cba893" providerId="ADAL" clId="{884F47B1-B553-4192-9126-1C112833296C}" dt="2025-12-10T01:23:12.820" v="47" actId="20577"/>
        <pc:sldMkLst>
          <pc:docMk/>
          <pc:sldMk cId="1681052601" sldId="347"/>
        </pc:sldMkLst>
        <pc:spChg chg="mod">
          <ac:chgData name="Wilkinson, Ulises" userId="aece8d85-eb83-4e23-bf28-c30077cba893" providerId="ADAL" clId="{884F47B1-B553-4192-9126-1C112833296C}" dt="2025-12-10T01:23:12.820" v="47" actId="20577"/>
          <ac:spMkLst>
            <pc:docMk/>
            <pc:sldMk cId="1681052601" sldId="347"/>
            <ac:spMk id="2" creationId="{E55E7C43-9F1E-8466-8B0C-3418D02DA170}"/>
          </ac:spMkLst>
        </pc:spChg>
        <pc:spChg chg="mod">
          <ac:chgData name="Wilkinson, Ulises" userId="aece8d85-eb83-4e23-bf28-c30077cba893" providerId="ADAL" clId="{884F47B1-B553-4192-9126-1C112833296C}" dt="2025-12-10T01:22:48.589" v="41" actId="255"/>
          <ac:spMkLst>
            <pc:docMk/>
            <pc:sldMk cId="1681052601" sldId="347"/>
            <ac:spMk id="11" creationId="{97A13069-0A30-D284-84F6-2280DF0A2A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82CEA-C7AE-456C-A37F-E1D24C13D409}"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BF785-68DF-4615-B6C7-7B994DA06BB0}" type="slidenum">
              <a:rPr lang="en-US" smtClean="0"/>
              <a:t>‹#›</a:t>
            </a:fld>
            <a:endParaRPr lang="en-US"/>
          </a:p>
        </p:txBody>
      </p:sp>
    </p:spTree>
    <p:extLst>
      <p:ext uri="{BB962C8B-B14F-4D97-AF65-F5344CB8AC3E}">
        <p14:creationId xmlns:p14="http://schemas.microsoft.com/office/powerpoint/2010/main" val="158815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1151/"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museum.mfah.org/objects/110006/portrait-of-moses-austin-1761182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ark:/67531/metapth11276/"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GNU_Free_Documentation_License" TargetMode="External"/><Relationship Id="rId7" Type="http://schemas.openxmlformats.org/officeDocument/2006/relationships/hyperlink" Target="https://creativecommons.org/licenses/by-sa/3.0/deed.e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en:Creative_Commons" TargetMode="External"/><Relationship Id="rId5" Type="http://schemas.openxmlformats.org/officeDocument/2006/relationships/hyperlink" Target="https://commons.wikimedia.org/wiki/Commons:GNU_Free_Documentation_License,_version_1.2" TargetMode="External"/><Relationship Id="rId4" Type="http://schemas.openxmlformats.org/officeDocument/2006/relationships/hyperlink" Target="https://en.wikipedia.org/wiki/en:Free_Software_Foundation"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3" Type="http://schemas.openxmlformats.org/officeDocument/2006/relationships/hyperlink" Target="https://es.wikipedia.org/wiki/Antonio_L%C3%B3pez_de_Santa_Anna" TargetMode="External"/><Relationship Id="rId7" Type="http://schemas.openxmlformats.org/officeDocument/2006/relationships/hyperlink" Target="https://en.wikipedia.org/wiki/en:Creative_Common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ommons.wikimedia.org/wiki/Commons:Copyright_tags/Country-specific_tags#United_States_of_America" TargetMode="Externa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38479/" TargetMode="External"/><Relationship Id="rId7" Type="http://schemas.openxmlformats.org/officeDocument/2006/relationships/hyperlink" Target="https://commons.wikimedia.org/wiki/Commons:Hirtle_char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publication" TargetMode="External"/><Relationship Id="rId5" Type="http://schemas.openxmlformats.org/officeDocument/2006/relationships/hyperlink" Target="https://commons.wikimedia.org/wiki/United_States" TargetMode="External"/><Relationship Id="rId4" Type="http://schemas.openxmlformats.org/officeDocument/2006/relationships/hyperlink" Target="https://en.wikipedia.org/wiki/public_domai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5846/" TargetMode="External"/><Relationship Id="rId7" Type="http://schemas.openxmlformats.org/officeDocument/2006/relationships/hyperlink" Target="https://commons.wikimedia.org/wiki/Commons:Copyright_tags/Country-specific_tags#United_States_of_America"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List_of_countries%27_copyright_lengths" TargetMode="External"/><Relationship Id="rId5" Type="http://schemas.openxmlformats.org/officeDocument/2006/relationships/hyperlink" Target="https://en.wikipedia.org/wiki/public_domain" TargetMode="External"/><Relationship Id="rId4" Type="http://schemas.openxmlformats.org/officeDocument/2006/relationships/hyperlink" Target="https://texashistory.unt.edu/"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Image_editing"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en:Creative_Comm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Schott, Arthur. Military Plaza: San Antonio, artwork, Date Unknown; (</a:t>
            </a:r>
            <a:r>
              <a:rPr lang="en-US" b="0" i="0" u="none" strike="noStrike" dirty="0">
                <a:solidFill>
                  <a:srgbClr val="0277BD"/>
                </a:solidFill>
                <a:effectLst/>
                <a:latin typeface="Josefin Sans" pitchFamily="2" charset="0"/>
                <a:hlinkClick r:id="rId3"/>
              </a:rPr>
              <a:t>https://texashistory.unt.edu/ark:/67531/metapth31151/</a:t>
            </a:r>
            <a:r>
              <a:rPr lang="en-US" b="0" i="0" dirty="0">
                <a:solidFill>
                  <a:srgbClr val="757575"/>
                </a:solidFill>
                <a:effectLst/>
                <a:latin typeface="Josefin Sans" pitchFamily="2" charset="0"/>
              </a:rPr>
              <a:t>: accessed December 13, 2024),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A cotton plantation on the Mississippi, 1884. </a:t>
            </a:r>
            <a:r>
              <a:rPr lang="en-US" b="0" i="0" dirty="0">
                <a:solidFill>
                  <a:srgbClr val="555555"/>
                </a:solidFill>
                <a:effectLst/>
                <a:latin typeface="Verdana" panose="020B0604030504040204" pitchFamily="34" charset="0"/>
              </a:rPr>
              <a:t>Currier &amp; Ives : a catalogue raisonné / compiled by Gale Research. Detroit, MI : Gale Research, c1983, no. 1394. </a:t>
            </a:r>
            <a:r>
              <a:rPr lang="en-US" b="0" i="0" dirty="0">
                <a:solidFill>
                  <a:srgbClr val="202122"/>
                </a:solidFill>
                <a:effectLst/>
                <a:latin typeface="Arial" panose="020B0604020202020204" pitchFamily="34" charset="0"/>
              </a:rPr>
              <a:t> https://www.loc.gov/pictures/resource/pga.00675/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466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DA7C-F24B-DF5B-D771-609EC5065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B3605-D1D2-1066-1663-574437DD7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DC33B-8152-21B8-90E6-4CE03FA011CF}"/>
              </a:ext>
            </a:extLst>
          </p:cNvPr>
          <p:cNvSpPr>
            <a:spLocks noGrp="1"/>
          </p:cNvSpPr>
          <p:nvPr>
            <p:ph type="body" idx="1"/>
          </p:nvPr>
        </p:nvSpPr>
        <p:spPr/>
        <p:txBody>
          <a:bodyPr/>
          <a:lstStyle/>
          <a:p>
            <a:r>
              <a:rPr lang="en-US" sz="1800" b="0" i="0" u="none" strike="noStrike" dirty="0" err="1">
                <a:solidFill>
                  <a:srgbClr val="000000"/>
                </a:solidFill>
                <a:effectLst/>
                <a:latin typeface="Times New Roman" panose="02020603050405020304" pitchFamily="18" charset="0"/>
              </a:rPr>
              <a:t>Erganian</a:t>
            </a:r>
            <a:r>
              <a:rPr lang="en-US" sz="1800" b="0" i="0" u="none" strike="noStrike" dirty="0">
                <a:solidFill>
                  <a:srgbClr val="000000"/>
                </a:solidFill>
                <a:effectLst/>
                <a:latin typeface="Times New Roman" panose="02020603050405020304" pitchFamily="18" charset="0"/>
              </a:rPr>
              <a:t>, Sarkis.</a:t>
            </a:r>
            <a:r>
              <a:rPr lang="en-US" sz="1800" b="0" i="1" u="none" strike="noStrike" dirty="0">
                <a:solidFill>
                  <a:srgbClr val="000000"/>
                </a:solidFill>
                <a:effectLst/>
                <a:latin typeface="Times New Roman" panose="02020603050405020304" pitchFamily="18" charset="0"/>
              </a:rPr>
              <a:t> Portrait of Moses Austin (1761–1821)</a:t>
            </a:r>
            <a:r>
              <a:rPr lang="en-US" sz="1800" b="0" i="0" u="none" strike="noStrike" dirty="0">
                <a:solidFill>
                  <a:srgbClr val="000000"/>
                </a:solidFill>
                <a:effectLst/>
                <a:latin typeface="Times New Roman" panose="02020603050405020304" pitchFamily="18" charset="0"/>
              </a:rPr>
              <a:t>. ca. 1900-23. Oil on canvas, 28 1/4 × 22 1/4 in. The Museum of Fine Arts Houston. </a:t>
            </a:r>
            <a:r>
              <a:rPr lang="en-US" sz="1800" b="0" i="0" u="sng" strike="noStrike" dirty="0">
                <a:solidFill>
                  <a:srgbClr val="1155CC"/>
                </a:solidFill>
                <a:effectLst/>
                <a:latin typeface="Times New Roman" panose="02020603050405020304" pitchFamily="18" charset="0"/>
                <a:hlinkClick r:id="rId3"/>
              </a:rPr>
              <a:t>https://emuseum.mfah.org/objects/110006/portrait-of-moses-austin-17611821#</a:t>
            </a:r>
            <a:endParaRPr lang="en-US" dirty="0"/>
          </a:p>
          <a:p>
            <a:endParaRPr lang="en-US" dirty="0"/>
          </a:p>
          <a:p>
            <a:r>
              <a:rPr lang="en-US" sz="1800" b="0" i="1" u="none" strike="noStrike" dirty="0">
                <a:solidFill>
                  <a:srgbClr val="000000"/>
                </a:solidFill>
                <a:effectLst/>
                <a:latin typeface="Times New Roman" panose="02020603050405020304" pitchFamily="18" charset="0"/>
              </a:rPr>
              <a:t>[Engraving of Stephen F. Austin]</a:t>
            </a:r>
            <a:r>
              <a:rPr lang="en-US" sz="1800" b="0" i="0" u="none" strike="noStrike" dirty="0">
                <a:solidFill>
                  <a:srgbClr val="000000"/>
                </a:solidFill>
                <a:effectLst/>
                <a:latin typeface="Times New Roman" panose="02020603050405020304" pitchFamily="18" charset="0"/>
              </a:rPr>
              <a:t>. December 16, 1836. Artwork. University of North Texas Libraries, The Portal to Texas History; crediting Palestine Public Library. </a:t>
            </a:r>
            <a:r>
              <a:rPr lang="en-US" sz="1800" b="0" i="0" u="sng" strike="noStrike" dirty="0">
                <a:solidFill>
                  <a:srgbClr val="1155CC"/>
                </a:solidFill>
                <a:effectLst/>
                <a:latin typeface="Times New Roman" panose="02020603050405020304" pitchFamily="18" charset="0"/>
                <a:hlinkClick r:id="rId4"/>
              </a:rPr>
              <a:t>https://texashistory.unt.edu/ark:/67531/metapth11276/</a:t>
            </a:r>
            <a:endParaRPr lang="en-US" dirty="0"/>
          </a:p>
        </p:txBody>
      </p:sp>
      <p:sp>
        <p:nvSpPr>
          <p:cNvPr id="4" name="Slide Number Placeholder 3">
            <a:extLst>
              <a:ext uri="{FF2B5EF4-FFF2-40B4-BE49-F238E27FC236}">
                <a16:creationId xmlns:a16="http://schemas.microsoft.com/office/drawing/2014/main" id="{00D2D652-D3A8-D64A-8BE0-67298206E8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537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CEC90-9F3A-CDE6-5F35-E33FE6204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C6E21-5F1B-2D12-FDF9-EF87C3BA4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80C0D-F218-594E-83CE-F38797709FE8}"/>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Map of the states and territories of Mexico as they were from November 24 1824 to 1830. Permission is granted to copy, distribute and/or modify this document under the terms of the </a:t>
            </a:r>
            <a:r>
              <a:rPr lang="en-US" b="1" i="0" u="none" strike="noStrike" dirty="0">
                <a:solidFill>
                  <a:srgbClr val="3366BB"/>
                </a:solidFill>
                <a:effectLst/>
                <a:latin typeface="Arial" panose="020B0604020202020204" pitchFamily="34" charset="0"/>
                <a:hlinkClick r:id="rId3" tooltip="w:en:GNU Free Documentation License"/>
              </a:rPr>
              <a:t>GNU Free Documentation License</a:t>
            </a:r>
            <a:r>
              <a:rPr lang="en-US" b="0" i="0" dirty="0">
                <a:solidFill>
                  <a:srgbClr val="202122"/>
                </a:solidFill>
                <a:effectLst/>
                <a:latin typeface="Arial" panose="020B0604020202020204" pitchFamily="34" charset="0"/>
              </a:rPr>
              <a:t>, Version 1.2 or any later version published by the </a:t>
            </a:r>
            <a:r>
              <a:rPr lang="en-US" b="0" i="0" u="none" strike="noStrike" dirty="0">
                <a:solidFill>
                  <a:srgbClr val="3366BB"/>
                </a:solidFill>
                <a:effectLst/>
                <a:latin typeface="Arial" panose="020B0604020202020204" pitchFamily="34" charset="0"/>
                <a:hlinkClick r:id="rId4" tooltip="w:en:Free Software Foundation"/>
              </a:rPr>
              <a:t>Free Software Foundation</a:t>
            </a:r>
            <a:r>
              <a:rPr lang="en-US" b="0" i="0" dirty="0">
                <a:solidFill>
                  <a:srgbClr val="202122"/>
                </a:solidFill>
                <a:effectLst/>
                <a:latin typeface="Arial" panose="020B0604020202020204" pitchFamily="34" charset="0"/>
              </a:rPr>
              <a:t>; with no Invariant Sections, no Front-Cover Texts, and no Back-Cover Texts. A copy of the license is included in the section entitled </a:t>
            </a:r>
            <a:r>
              <a:rPr lang="en-US" b="0" i="1" u="none" strike="noStrike" dirty="0">
                <a:solidFill>
                  <a:srgbClr val="0645AD"/>
                </a:solidFill>
                <a:effectLst/>
                <a:latin typeface="Arial" panose="020B0604020202020204" pitchFamily="34" charset="0"/>
                <a:hlinkClick r:id="rId5" tooltip="Commons:GNU Free Documentation License, version 1.2"/>
              </a:rPr>
              <a:t>GNU Free Documentation License</a:t>
            </a:r>
            <a:r>
              <a:rPr lang="en-US" b="0" i="0" dirty="0">
                <a:solidFill>
                  <a:srgbClr val="202122"/>
                </a:solidFill>
                <a:effectLst/>
                <a:latin typeface="Arial" panose="020B0604020202020204" pitchFamily="34" charset="0"/>
              </a:rPr>
              <a:t>. This file is licensed under the </a:t>
            </a:r>
            <a:r>
              <a:rPr lang="en-US" b="0" i="0" u="none" strike="noStrike" dirty="0">
                <a:solidFill>
                  <a:srgbClr val="3366BB"/>
                </a:solidFill>
                <a:effectLst/>
                <a:latin typeface="Arial" panose="020B0604020202020204" pitchFamily="34" charset="0"/>
                <a:hlinkClick r:id="rId6"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7" tooltip="creativecommons:by-sa/3.0/deed.en"/>
              </a:rPr>
              <a:t>Attribution-Share Alike 3.0 </a:t>
            </a:r>
            <a:r>
              <a:rPr lang="en-US" b="0" i="0" u="none" strike="noStrike" dirty="0" err="1">
                <a:solidFill>
                  <a:srgbClr val="3366BB"/>
                </a:solidFill>
                <a:effectLst/>
                <a:latin typeface="Arial" panose="020B0604020202020204" pitchFamily="34" charset="0"/>
                <a:hlinkClick r:id="rId7" tooltip="creativecommons:by-sa/3.0/deed.en"/>
              </a:rPr>
              <a:t>Unported</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license.The</a:t>
            </a:r>
            <a:r>
              <a:rPr lang="en-US" b="0" i="0" dirty="0">
                <a:solidFill>
                  <a:srgbClr val="202122"/>
                </a:solidFill>
                <a:effectLst/>
                <a:latin typeface="Arial" panose="020B0604020202020204" pitchFamily="34" charset="0"/>
              </a:rPr>
              <a:t> image has been edited to zoom in on the state of Coahuila y Tejas and the capital of the state has been added to the image.  https://commons.wikimedia.org/wiki/File:Mexico_1824-11-24_to_1830.png </a:t>
            </a:r>
            <a:endParaRPr lang="en-US" dirty="0"/>
          </a:p>
        </p:txBody>
      </p:sp>
      <p:sp>
        <p:nvSpPr>
          <p:cNvPr id="4" name="Slide Number Placeholder 3">
            <a:extLst>
              <a:ext uri="{FF2B5EF4-FFF2-40B4-BE49-F238E27FC236}">
                <a16:creationId xmlns:a16="http://schemas.microsoft.com/office/drawing/2014/main" id="{BDE8CC6A-1722-0DA9-02DF-A300699837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84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8435-A9A0-E307-E56D-D12A8F91C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409A1-DA40-332B-29BD-49CBC3A5E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8BC76-18D8-73FD-E265-48994571A824}"/>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Carlos Paris. Portrait of </a:t>
            </a:r>
            <a:r>
              <a:rPr lang="en-US" b="0" i="0" u="none" strike="noStrike" dirty="0">
                <a:solidFill>
                  <a:srgbClr val="3366BB"/>
                </a:solidFill>
                <a:effectLst/>
                <a:latin typeface="Arial" panose="020B0604020202020204" pitchFamily="34" charset="0"/>
                <a:hlinkClick r:id="rId3" tooltip="es:Antonio López de Santa Anna"/>
              </a:rPr>
              <a:t>Antonio López de Santa Anna</a:t>
            </a:r>
            <a:r>
              <a:rPr lang="en-US" b="0" i="0" dirty="0">
                <a:solidFill>
                  <a:srgbClr val="202122"/>
                </a:solidFill>
                <a:effectLst/>
                <a:latin typeface="Arial" panose="020B0604020202020204" pitchFamily="34" charset="0"/>
              </a:rPr>
              <a:t> (1794-1876) Museo Nacional de Historia. This work is in the </a:t>
            </a:r>
            <a:r>
              <a:rPr lang="en-US" b="1" i="0" u="none" strike="noStrike" dirty="0">
                <a:solidFill>
                  <a:srgbClr val="3366BB"/>
                </a:solidFill>
                <a:effectLst/>
                <a:latin typeface="Arial" panose="020B0604020202020204" pitchFamily="34" charset="0"/>
                <a:hlinkClick r:id="rId4" tooltip="en:public domain"/>
              </a:rPr>
              <a:t>public domain</a:t>
            </a:r>
            <a:r>
              <a:rPr lang="en-US" b="0" i="0" dirty="0">
                <a:solidFill>
                  <a:srgbClr val="202122"/>
                </a:solidFill>
                <a:effectLst/>
                <a:latin typeface="Arial" panose="020B0604020202020204" pitchFamily="34" charset="0"/>
              </a:rPr>
              <a:t> in its country of origin and other countries and areas where the </a:t>
            </a:r>
            <a:r>
              <a:rPr lang="en-US" b="0" i="0" u="none" strike="noStrike" dirty="0">
                <a:solidFill>
                  <a:srgbClr val="3366BB"/>
                </a:solidFill>
                <a:effectLst/>
                <a:latin typeface="Arial" panose="020B0604020202020204" pitchFamily="34" charset="0"/>
                <a:hlinkClick r:id="rId5" tooltip="w:List of countries' copyright lengths"/>
              </a:rPr>
              <a:t>copyright term</a:t>
            </a:r>
            <a:r>
              <a:rPr lang="en-US" b="0" i="0" dirty="0">
                <a:solidFill>
                  <a:srgbClr val="202122"/>
                </a:solidFill>
                <a:effectLst/>
                <a:latin typeface="Arial" panose="020B0604020202020204" pitchFamily="34" charset="0"/>
              </a:rPr>
              <a:t> is the author's </a:t>
            </a:r>
            <a:r>
              <a:rPr lang="en-US" b="1" i="0" dirty="0">
                <a:solidFill>
                  <a:srgbClr val="202122"/>
                </a:solidFill>
                <a:effectLst/>
                <a:latin typeface="Arial" panose="020B0604020202020204" pitchFamily="34" charset="0"/>
              </a:rPr>
              <a:t>life plus 100 years or fewer</a:t>
            </a:r>
            <a:r>
              <a:rPr lang="en-US" b="0" i="0" dirty="0">
                <a:solidFill>
                  <a:srgbClr val="202122"/>
                </a:solidFill>
                <a:effectLst/>
                <a:latin typeface="Arial" panose="020B0604020202020204" pitchFamily="34" charset="0"/>
              </a:rPr>
              <a:t>. You must also include a </a:t>
            </a:r>
            <a:r>
              <a:rPr lang="en-US" b="0" i="0" u="none" strike="noStrike" dirty="0">
                <a:solidFill>
                  <a:srgbClr val="0645AD"/>
                </a:solidFill>
                <a:effectLst/>
                <a:latin typeface="Arial" panose="020B0604020202020204" pitchFamily="34" charset="0"/>
                <a:hlinkClick r:id="rId6" tooltip="Commons:Copyright tags/Country-specific tags"/>
              </a:rPr>
              <a:t>United States public domain tag</a:t>
            </a:r>
            <a:r>
              <a:rPr lang="en-US" b="0" i="0" dirty="0">
                <a:solidFill>
                  <a:srgbClr val="202122"/>
                </a:solidFill>
                <a:effectLst/>
                <a:latin typeface="Arial" panose="020B0604020202020204" pitchFamily="34" charset="0"/>
              </a:rPr>
              <a:t> to indicate why this work is in the public domain in the United States. https://commons.wikimedia.org/wiki/File:Antonio_L%C3%B3pez_de_Santa_Anna,_siglo_XIX,_%C3%B3leo_sobre_tela.png </a:t>
            </a:r>
            <a:endParaRPr lang="en-US" b="0" i="0" dirty="0"/>
          </a:p>
          <a:p>
            <a:endParaRPr lang="en-US" dirty="0"/>
          </a:p>
          <a:p>
            <a:r>
              <a:rPr lang="en-US" dirty="0"/>
              <a:t>Mexico States and Territories, 1824 – 1830.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BB"/>
                </a:solidFill>
                <a:effectLst/>
                <a:latin typeface="Arial" panose="020B0604020202020204" pitchFamily="34" charset="0"/>
                <a:hlinkClick r:id="rId7"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8" tooltip="creativecommons:by-sa/3.0/deed.en"/>
              </a:rPr>
              <a:t>Attribution-Share Alike 3.0 </a:t>
            </a:r>
            <a:r>
              <a:rPr lang="en-US" b="0" i="0" u="none" strike="noStrike" dirty="0" err="1">
                <a:solidFill>
                  <a:srgbClr val="3366BB"/>
                </a:solidFill>
                <a:effectLst/>
                <a:latin typeface="Arial" panose="020B0604020202020204" pitchFamily="34" charset="0"/>
                <a:hlinkClick r:id="rId8" tooltip="creativecommons:by-sa/3.0/deed.en"/>
              </a:rPr>
              <a:t>Unported</a:t>
            </a:r>
            <a:r>
              <a:rPr lang="en-US" b="0" i="0" dirty="0">
                <a:solidFill>
                  <a:srgbClr val="202122"/>
                </a:solidFill>
                <a:effectLst/>
                <a:latin typeface="Arial" panose="020B0604020202020204" pitchFamily="34" charset="0"/>
              </a:rPr>
              <a:t> license. https://commons.wikimedia.org/wiki/File:Mexico_1824-11-24_to_1830.png </a:t>
            </a:r>
            <a:endParaRPr lang="en-US" dirty="0"/>
          </a:p>
        </p:txBody>
      </p:sp>
      <p:sp>
        <p:nvSpPr>
          <p:cNvPr id="4" name="Slide Number Placeholder 3">
            <a:extLst>
              <a:ext uri="{FF2B5EF4-FFF2-40B4-BE49-F238E27FC236}">
                <a16:creationId xmlns:a16="http://schemas.microsoft.com/office/drawing/2014/main" id="{B942D4DA-F4B2-2724-E71B-9C1D18E676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924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B469C-B8C4-0AAD-C2E9-5FFF0C848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D4FB6-056A-E651-6001-B87911EF6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1962F-FC4E-FF22-3D5A-796AEE4E537F}"/>
              </a:ext>
            </a:extLst>
          </p:cNvPr>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[Old Stone Fort at Nacogdoches]</a:t>
            </a:r>
            <a:r>
              <a:rPr lang="en-US" sz="1800" b="0" i="0" u="none" strike="noStrike" dirty="0">
                <a:solidFill>
                  <a:srgbClr val="000000"/>
                </a:solidFill>
                <a:effectLst/>
                <a:latin typeface="Times New Roman" panose="02020603050405020304" pitchFamily="18" charset="0"/>
              </a:rPr>
              <a:t>. Photograph. University of North Texas Libraries, The Portal to Texas History; crediting University of Texas at Arlington Library. </a:t>
            </a:r>
            <a:r>
              <a:rPr lang="en-US" sz="1800" b="0" i="0" u="sng" strike="noStrike" dirty="0">
                <a:solidFill>
                  <a:srgbClr val="1155CC"/>
                </a:solidFill>
                <a:effectLst/>
                <a:latin typeface="Times New Roman" panose="02020603050405020304" pitchFamily="18" charset="0"/>
                <a:hlinkClick r:id="rId3"/>
              </a:rPr>
              <a:t>https://texashistory.unt.edu/ark:/67531/metapth38479/</a:t>
            </a:r>
            <a:endParaRPr lang="en-US" sz="1800" b="0" i="0" u="sng" strike="noStrike" dirty="0">
              <a:solidFill>
                <a:srgbClr val="1155CC"/>
              </a:solidFill>
              <a:effectLst/>
              <a:latin typeface="Times New Roman" panose="02020603050405020304" pitchFamily="18" charset="0"/>
            </a:endParaRPr>
          </a:p>
          <a:p>
            <a:endParaRPr lang="en-US" sz="1800" b="0" i="0" u="sng" strike="noStrike" dirty="0">
              <a:solidFill>
                <a:srgbClr val="1155CC"/>
              </a:solidFill>
              <a:effectLst/>
              <a:latin typeface="Times New Roman" panose="02020603050405020304" pitchFamily="18" charset="0"/>
            </a:endParaRPr>
          </a:p>
          <a:p>
            <a:r>
              <a:rPr lang="en-US" sz="1800" b="0" i="0" u="sng" strike="noStrike" dirty="0">
                <a:solidFill>
                  <a:srgbClr val="1155CC"/>
                </a:solidFill>
                <a:effectLst/>
                <a:latin typeface="Times New Roman" panose="02020603050405020304" pitchFamily="18" charset="0"/>
              </a:rPr>
              <a:t>The Empresario Haden Edwards. </a:t>
            </a:r>
            <a:r>
              <a:rPr lang="en-US" b="0" i="1" dirty="0">
                <a:solidFill>
                  <a:srgbClr val="202122"/>
                </a:solidFill>
                <a:effectLst/>
                <a:latin typeface="Arial" panose="020B0604020202020204" pitchFamily="34" charset="0"/>
              </a:rPr>
              <a:t>This media file is in the </a:t>
            </a:r>
            <a:r>
              <a:rPr lang="en-US" b="1" i="1" u="none" strike="noStrike" dirty="0">
                <a:solidFill>
                  <a:srgbClr val="3366BB"/>
                </a:solidFill>
                <a:effectLst/>
                <a:latin typeface="Arial" panose="020B0604020202020204" pitchFamily="34" charset="0"/>
                <a:hlinkClick r:id="rId4" tooltip="w:public domain"/>
              </a:rPr>
              <a:t>public domain</a:t>
            </a:r>
            <a:r>
              <a:rPr lang="en-US" b="0" i="1" dirty="0">
                <a:solidFill>
                  <a:srgbClr val="202122"/>
                </a:solidFill>
                <a:effectLst/>
                <a:latin typeface="Arial" panose="020B0604020202020204" pitchFamily="34" charset="0"/>
              </a:rPr>
              <a:t> in the </a:t>
            </a:r>
            <a:r>
              <a:rPr lang="en-US" b="0" i="1" u="none" strike="noStrike" dirty="0">
                <a:solidFill>
                  <a:srgbClr val="0645AD"/>
                </a:solidFill>
                <a:effectLst/>
                <a:latin typeface="Arial" panose="020B0604020202020204" pitchFamily="34" charset="0"/>
                <a:hlinkClick r:id="rId5" tooltip="United States"/>
              </a:rPr>
              <a:t>United States</a:t>
            </a:r>
            <a:r>
              <a:rPr lang="en-US" b="0" i="1" dirty="0">
                <a:solidFill>
                  <a:srgbClr val="202122"/>
                </a:solidFill>
                <a:effectLst/>
                <a:latin typeface="Arial" panose="020B0604020202020204" pitchFamily="34" charset="0"/>
              </a:rPr>
              <a:t>. This applies to U.S. works where the copyright has expired, often because its first </a:t>
            </a:r>
            <a:r>
              <a:rPr lang="en-US" b="0" i="1" u="none" strike="noStrike" dirty="0">
                <a:solidFill>
                  <a:srgbClr val="3366BB"/>
                </a:solidFill>
                <a:effectLst/>
                <a:latin typeface="Arial" panose="020B0604020202020204" pitchFamily="34" charset="0"/>
                <a:hlinkClick r:id="rId6" tooltip="w:publication"/>
              </a:rPr>
              <a:t>publication</a:t>
            </a:r>
            <a:r>
              <a:rPr lang="en-US" b="0" i="1" dirty="0">
                <a:solidFill>
                  <a:srgbClr val="202122"/>
                </a:solidFill>
                <a:effectLst/>
                <a:latin typeface="Arial" panose="020B0604020202020204" pitchFamily="34" charset="0"/>
              </a:rPr>
              <a:t> occurred prior to January 1, 1929, and if not then due to lack of notice or renewal. See </a:t>
            </a:r>
            <a:r>
              <a:rPr lang="en-US" b="0" i="1" u="none" strike="noStrike" dirty="0">
                <a:solidFill>
                  <a:srgbClr val="0645AD"/>
                </a:solidFill>
                <a:effectLst/>
                <a:latin typeface="Arial" panose="020B0604020202020204" pitchFamily="34" charset="0"/>
                <a:hlinkClick r:id="rId7" tooltip="Commons:Hirtle chart"/>
              </a:rPr>
              <a:t>this page</a:t>
            </a:r>
            <a:r>
              <a:rPr lang="en-US" b="0" i="1" dirty="0">
                <a:solidFill>
                  <a:srgbClr val="202122"/>
                </a:solidFill>
                <a:effectLst/>
                <a:latin typeface="Arial" panose="020B0604020202020204" pitchFamily="34" charset="0"/>
              </a:rPr>
              <a:t> for further explanation.</a:t>
            </a:r>
            <a:r>
              <a:rPr lang="en-US" sz="1800" b="0" i="0" u="sng" strike="noStrike" dirty="0">
                <a:solidFill>
                  <a:srgbClr val="1155CC"/>
                </a:solidFill>
                <a:effectLst/>
                <a:latin typeface="Times New Roman" panose="02020603050405020304" pitchFamily="18" charset="0"/>
              </a:rPr>
              <a:t> https://commons.wikimedia.org/wiki/File:Haden_Edwards.jpg </a:t>
            </a:r>
            <a:endParaRPr lang="en-US" dirty="0"/>
          </a:p>
        </p:txBody>
      </p:sp>
      <p:sp>
        <p:nvSpPr>
          <p:cNvPr id="4" name="Slide Number Placeholder 3">
            <a:extLst>
              <a:ext uri="{FF2B5EF4-FFF2-40B4-BE49-F238E27FC236}">
                <a16:creationId xmlns:a16="http://schemas.microsoft.com/office/drawing/2014/main" id="{40F800F6-4D65-12F2-DEFF-D3F84EEE79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524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D5766-9791-F3F7-40D1-BB52B2F04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7DE1F-EF1C-A993-C1F8-28DAB6499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FD3F0-E1CB-B161-47FB-D7470F3881E9}"/>
              </a:ext>
            </a:extLst>
          </p:cNvPr>
          <p:cNvSpPr>
            <a:spLocks noGrp="1"/>
          </p:cNvSpPr>
          <p:nvPr>
            <p:ph type="body" idx="1"/>
          </p:nvPr>
        </p:nvSpPr>
        <p:spPr/>
        <p:txBody>
          <a:bodyPr/>
          <a:lstStyle/>
          <a:p>
            <a:r>
              <a:rPr lang="en-US" b="0" i="0" dirty="0">
                <a:solidFill>
                  <a:srgbClr val="757575"/>
                </a:solidFill>
                <a:effectLst/>
                <a:latin typeface="Josefin Sans" pitchFamily="2" charset="0"/>
              </a:rPr>
              <a:t>Mier y Terán, Manuel de. Manuel de Mier y Terán, Commandant General, to Ramón </a:t>
            </a:r>
            <a:r>
              <a:rPr lang="en-US" b="0" i="0" dirty="0" err="1">
                <a:solidFill>
                  <a:srgbClr val="757575"/>
                </a:solidFill>
                <a:effectLst/>
                <a:latin typeface="Josefin Sans" pitchFamily="2" charset="0"/>
              </a:rPr>
              <a:t>Músquiz</a:t>
            </a:r>
            <a:r>
              <a:rPr lang="en-US" b="0" i="0" dirty="0">
                <a:solidFill>
                  <a:srgbClr val="757575"/>
                </a:solidFill>
                <a:effectLst/>
                <a:latin typeface="Josefin Sans" pitchFamily="2" charset="0"/>
              </a:rPr>
              <a:t>, Political Chief of Dept. of Béxar], letter, December 18, 1830; (</a:t>
            </a:r>
            <a:r>
              <a:rPr lang="en-US" b="0" i="0" u="none" strike="noStrike" dirty="0">
                <a:solidFill>
                  <a:srgbClr val="0277BD"/>
                </a:solidFill>
                <a:effectLst/>
                <a:latin typeface="Josefin Sans" pitchFamily="2" charset="0"/>
                <a:hlinkClick r:id="rId3"/>
              </a:rPr>
              <a:t>https://texashistory.unt.edu/ark:/67531/metapth5846/</a:t>
            </a:r>
            <a:r>
              <a:rPr lang="en-US" b="0" i="0" dirty="0">
                <a:solidFill>
                  <a:srgbClr val="757575"/>
                </a:solidFill>
                <a:effectLst/>
                <a:latin typeface="Josefin Sans" pitchFamily="2" charset="0"/>
              </a:rPr>
              <a:t>: accessed December 16, 2024),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Texas General Land Office.</a:t>
            </a:r>
          </a:p>
          <a:p>
            <a:endParaRPr lang="en-US" b="0" i="0" dirty="0">
              <a:solidFill>
                <a:srgbClr val="757575"/>
              </a:solidFill>
              <a:effectLst/>
              <a:latin typeface="Josefin Sans" pitchFamily="2" charset="0"/>
            </a:endParaRPr>
          </a:p>
          <a:p>
            <a:r>
              <a:rPr lang="es-ES" b="0" i="0" dirty="0">
                <a:solidFill>
                  <a:srgbClr val="202122"/>
                </a:solidFill>
                <a:effectLst/>
                <a:latin typeface="Arial" panose="020B0604020202020204" pitchFamily="34" charset="0"/>
              </a:rPr>
              <a:t>Imagen </a:t>
            </a:r>
            <a:r>
              <a:rPr lang="es-ES" b="0" i="0" dirty="0" err="1">
                <a:solidFill>
                  <a:srgbClr val="202122"/>
                </a:solidFill>
                <a:effectLst/>
                <a:latin typeface="Arial" panose="020B0604020202020204" pitchFamily="34" charset="0"/>
              </a:rPr>
              <a:t>extraida</a:t>
            </a:r>
            <a:r>
              <a:rPr lang="es-ES" b="0" i="0" dirty="0">
                <a:solidFill>
                  <a:srgbClr val="202122"/>
                </a:solidFill>
                <a:effectLst/>
                <a:latin typeface="Arial" panose="020B0604020202020204" pitchFamily="34" charset="0"/>
              </a:rPr>
              <a:t> del libro de Vicente Riva Palacio, Julio Zárate (1880) "México a través de los siglos" Tomo III: "La guerra de independencia" (1808 - 1821) </a:t>
            </a:r>
            <a:r>
              <a:rPr lang="es-ES" b="0" i="0" dirty="0" err="1">
                <a:solidFill>
                  <a:srgbClr val="202122"/>
                </a:solidFill>
                <a:effectLst/>
                <a:latin typeface="Arial" panose="020B0604020202020204" pitchFamily="34" charset="0"/>
              </a:rPr>
              <a:t>Source</a:t>
            </a:r>
            <a:r>
              <a:rPr lang="es-ES" b="0" i="0" dirty="0">
                <a:solidFill>
                  <a:srgbClr val="202122"/>
                </a:solidFill>
                <a:effectLst/>
                <a:latin typeface="Arial" panose="020B0604020202020204" pitchFamily="34" charset="0"/>
              </a:rPr>
              <a:t>: Vicente Riva Palacio, Julio Zárate (1880) "México a través de los siglos" Tomo III: "La guerra de independencia" (1808 - 1821) </a:t>
            </a:r>
            <a:r>
              <a:rPr lang="en-US" b="0" i="0" dirty="0">
                <a:solidFill>
                  <a:srgbClr val="202122"/>
                </a:solidFill>
                <a:effectLst/>
                <a:latin typeface="Arial" panose="020B0604020202020204" pitchFamily="34" charset="0"/>
              </a:rPr>
              <a:t>This work is in the </a:t>
            </a:r>
            <a:r>
              <a:rPr lang="en-US" b="1" i="0" u="none" strike="noStrike" dirty="0">
                <a:solidFill>
                  <a:srgbClr val="3366BB"/>
                </a:solidFill>
                <a:effectLst/>
                <a:latin typeface="Arial" panose="020B0604020202020204" pitchFamily="34" charset="0"/>
                <a:hlinkClick r:id="rId5" tooltip="en:public domain"/>
              </a:rPr>
              <a:t>public domain</a:t>
            </a:r>
            <a:r>
              <a:rPr lang="en-US" b="0" i="0" dirty="0">
                <a:solidFill>
                  <a:srgbClr val="202122"/>
                </a:solidFill>
                <a:effectLst/>
                <a:latin typeface="Arial" panose="020B0604020202020204" pitchFamily="34" charset="0"/>
              </a:rPr>
              <a:t> in its country of origin and other countries and areas where the </a:t>
            </a:r>
            <a:r>
              <a:rPr lang="en-US" b="0" i="0" u="none" strike="noStrike" dirty="0">
                <a:solidFill>
                  <a:srgbClr val="3366BB"/>
                </a:solidFill>
                <a:effectLst/>
                <a:latin typeface="Arial" panose="020B0604020202020204" pitchFamily="34" charset="0"/>
                <a:hlinkClick r:id="rId6" tooltip="w:List of countries' copyright lengths"/>
              </a:rPr>
              <a:t>copyright term</a:t>
            </a:r>
            <a:r>
              <a:rPr lang="en-US" b="0" i="0" dirty="0">
                <a:solidFill>
                  <a:srgbClr val="202122"/>
                </a:solidFill>
                <a:effectLst/>
                <a:latin typeface="Arial" panose="020B0604020202020204" pitchFamily="34" charset="0"/>
              </a:rPr>
              <a:t> is the author's </a:t>
            </a:r>
            <a:r>
              <a:rPr lang="en-US" b="1" i="0" dirty="0">
                <a:solidFill>
                  <a:srgbClr val="202122"/>
                </a:solidFill>
                <a:effectLst/>
                <a:latin typeface="Arial" panose="020B0604020202020204" pitchFamily="34" charset="0"/>
              </a:rPr>
              <a:t>life plus 100 years or fewer</a:t>
            </a:r>
            <a:r>
              <a:rPr lang="en-US" b="0" i="0" dirty="0">
                <a:solidFill>
                  <a:srgbClr val="202122"/>
                </a:solidFill>
                <a:effectLst/>
                <a:latin typeface="Arial" panose="020B0604020202020204" pitchFamily="34" charset="0"/>
              </a:rPr>
              <a:t>. You must also include a </a:t>
            </a:r>
            <a:r>
              <a:rPr lang="en-US" b="0" i="0" u="none" strike="noStrike" dirty="0">
                <a:solidFill>
                  <a:srgbClr val="0645AD"/>
                </a:solidFill>
                <a:effectLst/>
                <a:latin typeface="Arial" panose="020B0604020202020204" pitchFamily="34" charset="0"/>
                <a:hlinkClick r:id="rId7" tooltip="Commons:Copyright tags/Country-specific tags"/>
              </a:rPr>
              <a:t>United States public domain tag</a:t>
            </a:r>
            <a:r>
              <a:rPr lang="en-US" b="0" i="0" dirty="0">
                <a:solidFill>
                  <a:srgbClr val="202122"/>
                </a:solidFill>
                <a:effectLst/>
                <a:latin typeface="Arial" panose="020B0604020202020204" pitchFamily="34" charset="0"/>
              </a:rPr>
              <a:t> to indicate why this work is in the public domain in the United States. https://commons.wikimedia.org/wiki/File:Manuel_de_Mier_y_Ter%C3%A1n.jpg </a:t>
            </a:r>
            <a:endParaRPr lang="en-US" b="0" i="0" dirty="0">
              <a:solidFill>
                <a:srgbClr val="757575"/>
              </a:solidFill>
              <a:effectLst/>
              <a:latin typeface="Josefin Sans" pitchFamily="2" charset="0"/>
            </a:endParaRPr>
          </a:p>
          <a:p>
            <a:endParaRPr lang="en-US" dirty="0"/>
          </a:p>
        </p:txBody>
      </p:sp>
      <p:sp>
        <p:nvSpPr>
          <p:cNvPr id="4" name="Slide Number Placeholder 3">
            <a:extLst>
              <a:ext uri="{FF2B5EF4-FFF2-40B4-BE49-F238E27FC236}">
                <a16:creationId xmlns:a16="http://schemas.microsoft.com/office/drawing/2014/main" id="{5C8C028A-A48B-229B-BB32-4A35F99AFC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085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2500-0ACC-C991-A61B-222174CE3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98DE7-8342-8EF9-FC6F-F681C372D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10EDB-8735-2B9A-9FBF-F37E51D33520}"/>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Daguerreotype of Antonio López de Santa Anna, circa 1853. SMU Digital Collections. </a:t>
            </a:r>
            <a:br>
              <a:rPr lang="en-US" dirty="0">
                <a:effectLst/>
              </a:rPr>
            </a:br>
            <a:r>
              <a:rPr lang="en-US" dirty="0">
                <a:effectLst/>
              </a:rPr>
              <a:t>This is a </a:t>
            </a:r>
            <a:r>
              <a:rPr lang="en-US" b="1" i="1" u="none" strike="noStrike" dirty="0">
                <a:solidFill>
                  <a:srgbClr val="3366BB"/>
                </a:solidFill>
                <a:effectLst/>
                <a:hlinkClick r:id="rId3" tooltip="en:Image editing"/>
              </a:rPr>
              <a:t>retouched picture</a:t>
            </a:r>
            <a:r>
              <a:rPr lang="en-US" dirty="0">
                <a:effectLst/>
              </a:rPr>
              <a:t>, which means that it has been digitally altered from its original version. Modifications: </a:t>
            </a:r>
            <a:r>
              <a:rPr lang="en-US" i="1" dirty="0">
                <a:effectLst/>
              </a:rPr>
              <a:t>elliptical crop, levels adjustment, removed minor artifacts</a:t>
            </a:r>
            <a:r>
              <a:rPr lang="en-US" dirty="0">
                <a:effectLst/>
              </a:rPr>
              <a:t>. https://commons.wikimedia.org/wiki/File:Antonio_Lopez_de_Santa_Anna_c1853.png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Mexico States and Territories, 1824 – 1830.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BB"/>
                </a:solidFill>
                <a:effectLst/>
                <a:latin typeface="Arial" panose="020B0604020202020204" pitchFamily="34" charset="0"/>
                <a:hlinkClick r:id="rId4"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5" tooltip="creativecommons:by-sa/3.0/deed.en"/>
              </a:rPr>
              <a:t>Attribution-Share Alike 3.0 </a:t>
            </a:r>
            <a:r>
              <a:rPr lang="en-US" b="0" i="0" u="none" strike="noStrike" dirty="0" err="1">
                <a:solidFill>
                  <a:srgbClr val="3366BB"/>
                </a:solidFill>
                <a:effectLst/>
                <a:latin typeface="Arial" panose="020B0604020202020204" pitchFamily="34" charset="0"/>
                <a:hlinkClick r:id="rId5" tooltip="creativecommons:by-sa/3.0/deed.en"/>
              </a:rPr>
              <a:t>Unported</a:t>
            </a:r>
            <a:r>
              <a:rPr lang="en-US" b="0" i="0" dirty="0">
                <a:solidFill>
                  <a:srgbClr val="202122"/>
                </a:solidFill>
                <a:effectLst/>
                <a:latin typeface="Arial" panose="020B0604020202020204" pitchFamily="34" charset="0"/>
              </a:rPr>
              <a:t> license. The image has been zoomed to better show the states that have been highlighted in blue.  https://commons.wikimedia.org/wiki/File:Mexico_1824-11-24_to_1830.png </a:t>
            </a:r>
            <a:endParaRPr lang="en-US" dirty="0"/>
          </a:p>
          <a:p>
            <a:endParaRPr lang="en-US" dirty="0"/>
          </a:p>
        </p:txBody>
      </p:sp>
      <p:sp>
        <p:nvSpPr>
          <p:cNvPr id="4" name="Slide Number Placeholder 3">
            <a:extLst>
              <a:ext uri="{FF2B5EF4-FFF2-40B4-BE49-F238E27FC236}">
                <a16:creationId xmlns:a16="http://schemas.microsoft.com/office/drawing/2014/main" id="{01CBDFFB-0943-5063-593D-6C556AC771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622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3588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18916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593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5969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1429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3865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46255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90743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1584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23050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4942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44823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2489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00212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4860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6458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666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0145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3065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23712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021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42016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964373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555217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jp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jp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6.jp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jp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 Id="rId1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2.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4.emf"/><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sv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4.emf"/><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svg"/><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rawing of the San Antonio Military Plaza in the 1800s. There is a church and other buildings visible in the background while people work with horses and move about the main square.">
            <a:extLst>
              <a:ext uri="{FF2B5EF4-FFF2-40B4-BE49-F238E27FC236}">
                <a16:creationId xmlns:a16="http://schemas.microsoft.com/office/drawing/2014/main" id="{EC593807-8D7E-FC75-B82B-4904835A6B6D}"/>
              </a:ext>
            </a:extLst>
          </p:cNvPr>
          <p:cNvPicPr>
            <a:picLocks noChangeAspect="1"/>
          </p:cNvPicPr>
          <p:nvPr/>
        </p:nvPicPr>
        <p:blipFill>
          <a:blip r:embed="rId3"/>
          <a:srcRect t="5436"/>
          <a:stretch/>
        </p:blipFill>
        <p:spPr>
          <a:xfrm>
            <a:off x="1" y="10"/>
            <a:ext cx="9669642" cy="6857990"/>
          </a:xfrm>
          <a:prstGeom prst="rect">
            <a:avLst/>
          </a:prstGeom>
        </p:spPr>
      </p:pic>
      <p:sp>
        <p:nvSpPr>
          <p:cNvPr id="40" name="Rectangle 3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897369" cy="3692028"/>
          </a:xfrm>
          <a:noFill/>
        </p:spPr>
        <p:txBody>
          <a:bodyPr>
            <a:normAutofit/>
          </a:bodyPr>
          <a:lstStyle/>
          <a:p>
            <a:pPr algn="l"/>
            <a:r>
              <a:rPr lang="en-US" sz="5400" b="1" i="1" dirty="0">
                <a:solidFill>
                  <a:schemeClr val="bg2">
                    <a:lumMod val="50000"/>
                  </a:schemeClr>
                </a:solidFill>
                <a:latin typeface="Gotham book"/>
              </a:rPr>
              <a:t>Unidad 4: </a:t>
            </a:r>
            <a:br>
              <a:rPr lang="en-US" sz="5400" b="1" i="1" dirty="0">
                <a:latin typeface="Gotham book"/>
              </a:rPr>
            </a:br>
            <a:r>
              <a:rPr lang="en-US" sz="5400" b="1" i="1" dirty="0">
                <a:solidFill>
                  <a:srgbClr val="0070C0"/>
                </a:solidFill>
                <a:latin typeface="Gotham book"/>
              </a:rPr>
              <a:t>Era Nacional Mexicana</a:t>
            </a:r>
            <a:endParaRPr lang="en-US" sz="54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2" y="4629234"/>
            <a:ext cx="3646997" cy="1485319"/>
          </a:xfrm>
          <a:noFill/>
        </p:spPr>
        <p:txBody>
          <a:bodyPr>
            <a:normAutofit fontScale="92500"/>
          </a:bodyPr>
          <a:lstStyle/>
          <a:p>
            <a:pPr algn="l"/>
            <a:r>
              <a:rPr lang="en-US" sz="3600" b="1" i="1" dirty="0" err="1">
                <a:solidFill>
                  <a:schemeClr val="bg2">
                    <a:lumMod val="50000"/>
                  </a:schemeClr>
                </a:solidFill>
                <a:latin typeface="Gotham book"/>
              </a:rPr>
              <a:t>Lección</a:t>
            </a:r>
            <a:r>
              <a:rPr lang="en-US" sz="3600" b="1" i="1" dirty="0">
                <a:solidFill>
                  <a:schemeClr val="bg2">
                    <a:lumMod val="50000"/>
                  </a:schemeClr>
                </a:solidFill>
                <a:latin typeface="Gotham book"/>
              </a:rPr>
              <a:t> 4: </a:t>
            </a:r>
          </a:p>
          <a:p>
            <a:pPr algn="l"/>
            <a:r>
              <a:rPr lang="en-US" sz="3600" b="1" i="1" dirty="0">
                <a:solidFill>
                  <a:srgbClr val="0070C0"/>
                </a:solidFill>
                <a:latin typeface="Gotham book"/>
              </a:rPr>
              <a:t>¿</a:t>
            </a:r>
            <a:r>
              <a:rPr lang="en-US" sz="3600" b="1" i="1" dirty="0" err="1">
                <a:solidFill>
                  <a:srgbClr val="0070C0"/>
                </a:solidFill>
                <a:latin typeface="Gotham book"/>
              </a:rPr>
              <a:t>Cuál</a:t>
            </a:r>
            <a:r>
              <a:rPr lang="en-US" sz="3600" b="1" i="1" dirty="0">
                <a:solidFill>
                  <a:srgbClr val="0070C0"/>
                </a:solidFill>
                <a:latin typeface="Gotham book"/>
              </a:rPr>
              <a:t> es la </a:t>
            </a:r>
            <a:r>
              <a:rPr lang="en-US" sz="3600" b="1" i="1" dirty="0" err="1">
                <a:solidFill>
                  <a:srgbClr val="0070C0"/>
                </a:solidFill>
                <a:latin typeface="Gotham book"/>
              </a:rPr>
              <a:t>historia</a:t>
            </a:r>
            <a:r>
              <a:rPr lang="en-US" sz="3600" b="1" i="1" dirty="0">
                <a:solidFill>
                  <a:srgbClr val="0070C0"/>
                </a:solidFill>
                <a:latin typeface="Gotham book"/>
              </a:rPr>
              <a:t>? </a:t>
            </a:r>
          </a:p>
        </p:txBody>
      </p:sp>
      <p:sp>
        <p:nvSpPr>
          <p:cNvPr id="7" name="TextBox 6">
            <a:extLst>
              <a:ext uri="{FF2B5EF4-FFF2-40B4-BE49-F238E27FC236}">
                <a16:creationId xmlns:a16="http://schemas.microsoft.com/office/drawing/2014/main" id="{CF4A4151-E96E-76C1-3022-F7CBB4B6D346}"/>
              </a:ext>
              <a:ext uri="{C183D7F6-B498-43B3-948B-1728B52AA6E4}">
                <adec:decorative xmlns:adec="http://schemas.microsoft.com/office/drawing/2017/decorative" val="1"/>
              </a:ext>
            </a:extLst>
          </p:cNvPr>
          <p:cNvSpPr txBox="1"/>
          <p:nvPr/>
        </p:nvSpPr>
        <p:spPr>
          <a:xfrm>
            <a:off x="44438" y="6345385"/>
            <a:ext cx="4288972" cy="461665"/>
          </a:xfrm>
          <a:prstGeom prst="rect">
            <a:avLst/>
          </a:prstGeom>
          <a:noFill/>
        </p:spPr>
        <p:txBody>
          <a:bodyPr wrap="square" rtlCol="0">
            <a:spAutoFit/>
          </a:bodyPr>
          <a:lstStyle/>
          <a:p>
            <a:r>
              <a:rPr lang="es-ES" sz="2400" i="1" dirty="0">
                <a:solidFill>
                  <a:schemeClr val="bg1"/>
                </a:solidFill>
                <a:latin typeface="Gotham book"/>
              </a:rPr>
              <a:t>Plaza Militar de San Antonio</a:t>
            </a:r>
            <a:endParaRPr lang="en-US" sz="2400" i="1" dirty="0">
              <a:solidFill>
                <a:schemeClr val="bg1"/>
              </a:solidFill>
              <a:latin typeface="Gotham book"/>
            </a:endParaRP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7188C1B4-7597-F150-DC0F-F2FA492BC97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A69A705-9131-F9BB-E912-40F1C510269A}"/>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818585F-BD2B-2DDC-09A9-D8C8998A22FC}"/>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2D56596D-B02C-8869-8270-D96442667C3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8D729836-6952-3A12-2FA7-FB5F8812E48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0885D318-C146-7124-E358-935B004A3777}"/>
              </a:ext>
            </a:extLst>
          </p:cNvPr>
          <p:cNvSpPr txBox="1">
            <a:spLocks noGrp="1"/>
          </p:cNvSpPr>
          <p:nvPr>
            <p:ph type="title"/>
          </p:nvPr>
        </p:nvSpPr>
        <p:spPr>
          <a:xfrm>
            <a:off x="1544502" y="13062"/>
            <a:ext cx="10626984" cy="9557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600" dirty="0">
                <a:solidFill>
                  <a:srgbClr val="0067B4"/>
                </a:solidFill>
                <a:latin typeface="Gotham Medium"/>
              </a:rPr>
              <a:t>2) </a:t>
            </a:r>
            <a:r>
              <a:rPr lang="es-ES" sz="4600" dirty="0">
                <a:solidFill>
                  <a:srgbClr val="0067B4"/>
                </a:solidFill>
                <a:latin typeface="Gotham Medium"/>
              </a:rPr>
              <a:t>El Sistema Empresario y el "Old 300"</a:t>
            </a:r>
            <a:endParaRPr lang="en-US" sz="4600" dirty="0">
              <a:solidFill>
                <a:srgbClr val="0067B4"/>
              </a:solidFill>
              <a:latin typeface="Gotham Medium"/>
            </a:endParaRPr>
          </a:p>
        </p:txBody>
      </p:sp>
      <p:sp>
        <p:nvSpPr>
          <p:cNvPr id="11" name="TextBox 10">
            <a:extLst>
              <a:ext uri="{FF2B5EF4-FFF2-40B4-BE49-F238E27FC236}">
                <a16:creationId xmlns:a16="http://schemas.microsoft.com/office/drawing/2014/main" id="{B7EB91E1-76A6-9EEC-6DE9-817074FA66D1}"/>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A painted portrait of Moses Austin">
            <a:extLst>
              <a:ext uri="{FF2B5EF4-FFF2-40B4-BE49-F238E27FC236}">
                <a16:creationId xmlns:a16="http://schemas.microsoft.com/office/drawing/2014/main" id="{5DDAA36F-A599-0EDC-FA0A-131E91DDC6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942" t="10324" r="4202" b="278"/>
          <a:stretch/>
        </p:blipFill>
        <p:spPr bwMode="auto">
          <a:xfrm>
            <a:off x="2843561" y="1103971"/>
            <a:ext cx="3445727" cy="438242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2052" name="Picture 4" descr="A painted portrait of Stephen F. Austin">
            <a:extLst>
              <a:ext uri="{FF2B5EF4-FFF2-40B4-BE49-F238E27FC236}">
                <a16:creationId xmlns:a16="http://schemas.microsoft.com/office/drawing/2014/main" id="{0A82FB52-22C2-813B-2CDF-46F6F915C6D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781" t="7507" r="10029" b="10381"/>
          <a:stretch/>
        </p:blipFill>
        <p:spPr bwMode="auto">
          <a:xfrm>
            <a:off x="7309633" y="1103971"/>
            <a:ext cx="3540504" cy="436329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E8B072-CA1A-A4DE-6718-E59B552FDF70}"/>
              </a:ext>
            </a:extLst>
          </p:cNvPr>
          <p:cNvSpPr txBox="1"/>
          <p:nvPr/>
        </p:nvSpPr>
        <p:spPr>
          <a:xfrm>
            <a:off x="2676293" y="5486400"/>
            <a:ext cx="3746809" cy="707886"/>
          </a:xfrm>
          <a:prstGeom prst="rect">
            <a:avLst/>
          </a:prstGeom>
          <a:noFill/>
        </p:spPr>
        <p:txBody>
          <a:bodyPr wrap="square" rtlCol="0">
            <a:spAutoFit/>
          </a:bodyPr>
          <a:lstStyle/>
          <a:p>
            <a:pPr algn="ctr"/>
            <a:r>
              <a:rPr lang="en-US" sz="2000" i="1" dirty="0">
                <a:latin typeface="Gotham book"/>
              </a:rPr>
              <a:t>Moses Austin
Museo de Bellas Artes, Houston</a:t>
            </a:r>
          </a:p>
        </p:txBody>
      </p:sp>
      <p:sp>
        <p:nvSpPr>
          <p:cNvPr id="3" name="TextBox 2">
            <a:extLst>
              <a:ext uri="{FF2B5EF4-FFF2-40B4-BE49-F238E27FC236}">
                <a16:creationId xmlns:a16="http://schemas.microsoft.com/office/drawing/2014/main" id="{84210925-A950-7624-D7F8-CAE7DC8B7303}"/>
              </a:ext>
            </a:extLst>
          </p:cNvPr>
          <p:cNvSpPr txBox="1"/>
          <p:nvPr/>
        </p:nvSpPr>
        <p:spPr>
          <a:xfrm>
            <a:off x="7092176" y="5519853"/>
            <a:ext cx="3746809" cy="707886"/>
          </a:xfrm>
          <a:prstGeom prst="rect">
            <a:avLst/>
          </a:prstGeom>
          <a:noFill/>
        </p:spPr>
        <p:txBody>
          <a:bodyPr wrap="square" rtlCol="0">
            <a:spAutoFit/>
          </a:bodyPr>
          <a:lstStyle/>
          <a:p>
            <a:pPr algn="ctr"/>
            <a:r>
              <a:rPr lang="es-ES" sz="2000" i="1" dirty="0">
                <a:latin typeface="Gotham book"/>
              </a:rPr>
              <a:t>Stephen F. Austin
El portal a la historia de Texas</a:t>
            </a:r>
            <a:endParaRPr lang="en-US" sz="2000" i="1" dirty="0">
              <a:latin typeface="Gotham book"/>
            </a:endParaRPr>
          </a:p>
        </p:txBody>
      </p:sp>
    </p:spTree>
    <p:extLst>
      <p:ext uri="{BB962C8B-B14F-4D97-AF65-F5344CB8AC3E}">
        <p14:creationId xmlns:p14="http://schemas.microsoft.com/office/powerpoint/2010/main" val="228463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6D890F8F-A7CA-689D-3471-4B3B0BDB9D5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F95853D-F358-8AAD-86B3-0421D9B2BA13}"/>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1F1C161-3AA6-1BD1-A6A2-3D9008B05D92}"/>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3B831A8A-AF8E-DFB1-321C-4E3586FD4E8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A133912F-7895-112D-A616-B8CEF5DF0BA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B0187F4D-668B-0E3C-DD4B-78046060F96A}"/>
              </a:ext>
            </a:extLst>
          </p:cNvPr>
          <p:cNvSpPr txBox="1">
            <a:spLocks noGrp="1"/>
          </p:cNvSpPr>
          <p:nvPr>
            <p:ph type="title"/>
          </p:nvPr>
        </p:nvSpPr>
        <p:spPr>
          <a:xfrm>
            <a:off x="1544502" y="13062"/>
            <a:ext cx="10626984"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rgbClr val="0067B4"/>
                </a:solidFill>
                <a:latin typeface="Gotham Medium"/>
              </a:rPr>
              <a:t>3) </a:t>
            </a:r>
            <a:r>
              <a:rPr lang="en-US" sz="5400" dirty="0" err="1">
                <a:solidFill>
                  <a:srgbClr val="0067B4"/>
                </a:solidFill>
                <a:latin typeface="Gotham Medium"/>
              </a:rPr>
              <a:t>Desafíos</a:t>
            </a:r>
            <a:r>
              <a:rPr lang="en-US" sz="5400" dirty="0">
                <a:solidFill>
                  <a:srgbClr val="0067B4"/>
                </a:solidFill>
                <a:latin typeface="Gotham Medium"/>
              </a:rPr>
              <a:t> </a:t>
            </a:r>
            <a:r>
              <a:rPr lang="en-US" sz="5400" dirty="0" err="1">
                <a:solidFill>
                  <a:srgbClr val="0067B4"/>
                </a:solidFill>
                <a:latin typeface="Gotham Medium"/>
              </a:rPr>
              <a:t>políticos</a:t>
            </a:r>
            <a:r>
              <a:rPr lang="en-US" sz="5400" dirty="0">
                <a:solidFill>
                  <a:srgbClr val="0067B4"/>
                </a:solidFill>
                <a:latin typeface="Gotham Medium"/>
              </a:rPr>
              <a:t> </a:t>
            </a:r>
            <a:r>
              <a:rPr lang="en-US" sz="5400" dirty="0" err="1">
                <a:solidFill>
                  <a:srgbClr val="0067B4"/>
                </a:solidFill>
                <a:latin typeface="Gotham Medium"/>
              </a:rPr>
              <a:t>en</a:t>
            </a:r>
            <a:r>
              <a:rPr lang="en-US" sz="5400" dirty="0">
                <a:solidFill>
                  <a:srgbClr val="0067B4"/>
                </a:solidFill>
                <a:latin typeface="Gotham Medium"/>
              </a:rPr>
              <a:t> Texas</a:t>
            </a:r>
          </a:p>
        </p:txBody>
      </p:sp>
      <p:sp>
        <p:nvSpPr>
          <p:cNvPr id="11" name="TextBox 10">
            <a:extLst>
              <a:ext uri="{FF2B5EF4-FFF2-40B4-BE49-F238E27FC236}">
                <a16:creationId xmlns:a16="http://schemas.microsoft.com/office/drawing/2014/main" id="{DD620773-583F-7B82-614D-05CFD91ED249}"/>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descr="A close up map of the political boundaries of the state of Coahuila y Tejas, showing the location of the state capital of Saltillo in the farthest southeast portion of Coahuila. ">
            <a:extLst>
              <a:ext uri="{FF2B5EF4-FFF2-40B4-BE49-F238E27FC236}">
                <a16:creationId xmlns:a16="http://schemas.microsoft.com/office/drawing/2014/main" id="{EEAE5C3A-BF4B-3B4B-8382-7B9E5CF54195}"/>
              </a:ext>
            </a:extLst>
          </p:cNvPr>
          <p:cNvPicPr>
            <a:picLocks noChangeAspect="1"/>
          </p:cNvPicPr>
          <p:nvPr/>
        </p:nvPicPr>
        <p:blipFill>
          <a:blip r:embed="rId7"/>
          <a:stretch>
            <a:fillRect/>
          </a:stretch>
        </p:blipFill>
        <p:spPr>
          <a:xfrm>
            <a:off x="3563552" y="968829"/>
            <a:ext cx="5308305" cy="5274849"/>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73252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B1529CA9-9835-EC53-56F6-9E695421A16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0861BCC-9FB1-B3FA-680E-5716CB341BC1}"/>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259553F-1600-44F6-AE30-C53AA0E820CE}"/>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C5AE8286-C654-0615-35EA-8D4A262A51E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733D4AA-429F-66DE-9077-E93156F59AD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48D356A2-D151-5DFA-FDE6-1718A6F53B53}"/>
              </a:ext>
            </a:extLst>
          </p:cNvPr>
          <p:cNvSpPr txBox="1">
            <a:spLocks noGrp="1"/>
          </p:cNvSpPr>
          <p:nvPr>
            <p:ph type="title"/>
          </p:nvPr>
        </p:nvSpPr>
        <p:spPr>
          <a:xfrm>
            <a:off x="1544502" y="13062"/>
            <a:ext cx="10626984"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rgbClr val="0067B4"/>
                </a:solidFill>
                <a:latin typeface="Gotham Medium"/>
              </a:rPr>
              <a:t>4) </a:t>
            </a:r>
            <a:r>
              <a:rPr lang="en-US" sz="5400" dirty="0" err="1">
                <a:solidFill>
                  <a:srgbClr val="0067B4"/>
                </a:solidFill>
                <a:latin typeface="Gotham Medium"/>
              </a:rPr>
              <a:t>Desafíos</a:t>
            </a:r>
            <a:r>
              <a:rPr lang="en-US" sz="5400" dirty="0">
                <a:solidFill>
                  <a:srgbClr val="0067B4"/>
                </a:solidFill>
                <a:latin typeface="Gotham Medium"/>
              </a:rPr>
              <a:t> </a:t>
            </a:r>
            <a:r>
              <a:rPr lang="en-US" sz="5400" dirty="0" err="1">
                <a:solidFill>
                  <a:srgbClr val="0067B4"/>
                </a:solidFill>
                <a:latin typeface="Gotham Medium"/>
              </a:rPr>
              <a:t>políticos</a:t>
            </a:r>
            <a:r>
              <a:rPr lang="en-US" sz="5400" dirty="0">
                <a:solidFill>
                  <a:srgbClr val="0067B4"/>
                </a:solidFill>
                <a:latin typeface="Gotham Medium"/>
              </a:rPr>
              <a:t> </a:t>
            </a:r>
            <a:r>
              <a:rPr lang="en-US" sz="5400" dirty="0" err="1">
                <a:solidFill>
                  <a:srgbClr val="0067B4"/>
                </a:solidFill>
                <a:latin typeface="Gotham Medium"/>
              </a:rPr>
              <a:t>en</a:t>
            </a:r>
            <a:r>
              <a:rPr lang="en-US" sz="5400" dirty="0">
                <a:solidFill>
                  <a:srgbClr val="0067B4"/>
                </a:solidFill>
                <a:latin typeface="Gotham Medium"/>
              </a:rPr>
              <a:t> México</a:t>
            </a:r>
          </a:p>
        </p:txBody>
      </p:sp>
      <p:sp>
        <p:nvSpPr>
          <p:cNvPr id="11" name="TextBox 10">
            <a:extLst>
              <a:ext uri="{FF2B5EF4-FFF2-40B4-BE49-F238E27FC236}">
                <a16:creationId xmlns:a16="http://schemas.microsoft.com/office/drawing/2014/main" id="{99CE4687-2F21-4B82-5835-C8DF397DE544}"/>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A painted portrait of Santa Anna in military dress&#10;">
            <a:extLst>
              <a:ext uri="{FF2B5EF4-FFF2-40B4-BE49-F238E27FC236}">
                <a16:creationId xmlns:a16="http://schemas.microsoft.com/office/drawing/2014/main" id="{96581664-E1C4-F22E-F107-B1F7D00A720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76" t="5096"/>
          <a:stretch/>
        </p:blipFill>
        <p:spPr bwMode="auto">
          <a:xfrm>
            <a:off x="1937087" y="1204958"/>
            <a:ext cx="4132401" cy="474125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076" name="Picture 4" descr=" A political map of the borders of Mexico and its states in 1821">
            <a:extLst>
              <a:ext uri="{FF2B5EF4-FFF2-40B4-BE49-F238E27FC236}">
                <a16:creationId xmlns:a16="http://schemas.microsoft.com/office/drawing/2014/main" id="{3DD71659-7CA8-7431-A0DB-AB24FBF615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2574" y="1058372"/>
            <a:ext cx="5262116" cy="5034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D6B079-F367-AA5B-59BF-37C698231B88}"/>
              </a:ext>
            </a:extLst>
          </p:cNvPr>
          <p:cNvSpPr txBox="1"/>
          <p:nvPr/>
        </p:nvSpPr>
        <p:spPr>
          <a:xfrm>
            <a:off x="1937087" y="6052429"/>
            <a:ext cx="4091552" cy="707886"/>
          </a:xfrm>
          <a:prstGeom prst="rect">
            <a:avLst/>
          </a:prstGeom>
          <a:noFill/>
        </p:spPr>
        <p:txBody>
          <a:bodyPr wrap="square" rtlCol="0">
            <a:spAutoFit/>
          </a:bodyPr>
          <a:lstStyle/>
          <a:p>
            <a:pPr algn="ctr"/>
            <a:r>
              <a:rPr lang="en-US" sz="2000" i="1" dirty="0">
                <a:latin typeface="Gotham book"/>
              </a:rPr>
              <a:t>Antonio López de Santa Anna
Museo Nacional de Historia</a:t>
            </a:r>
          </a:p>
        </p:txBody>
      </p:sp>
    </p:spTree>
    <p:extLst>
      <p:ext uri="{BB962C8B-B14F-4D97-AF65-F5344CB8AC3E}">
        <p14:creationId xmlns:p14="http://schemas.microsoft.com/office/powerpoint/2010/main" val="343663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1234C2A8-14D0-523A-BD94-09280CDAD44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0C91FD2-2354-0218-364B-CB332E0A7DE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D279B5C-7345-E4A5-1DED-CC5A9159AD36}"/>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3C94173A-AA04-31F6-F917-2DFCAD9787C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BA51266-DF1F-E6FB-9A4D-2882A4D7844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6068E2F9-412D-9EB7-29FA-62B27EDAC191}"/>
              </a:ext>
            </a:extLst>
          </p:cNvPr>
          <p:cNvSpPr txBox="1">
            <a:spLocks noGrp="1"/>
          </p:cNvSpPr>
          <p:nvPr>
            <p:ph type="title"/>
          </p:nvPr>
        </p:nvSpPr>
        <p:spPr>
          <a:xfrm>
            <a:off x="1523994" y="-106680"/>
            <a:ext cx="10626984" cy="9557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200" dirty="0">
                <a:solidFill>
                  <a:srgbClr val="0067B4"/>
                </a:solidFill>
                <a:latin typeface="Gotham Medium"/>
              </a:rPr>
              <a:t>5) Problemas en Texas: La Rebelión </a:t>
            </a:r>
            <a:r>
              <a:rPr lang="es-ES" sz="4200" dirty="0" err="1">
                <a:solidFill>
                  <a:srgbClr val="0067B4"/>
                </a:solidFill>
                <a:latin typeface="Gotham Medium"/>
              </a:rPr>
              <a:t>Fredoniana</a:t>
            </a:r>
            <a:endParaRPr lang="en-US" sz="4200" dirty="0">
              <a:solidFill>
                <a:srgbClr val="0067B4"/>
              </a:solidFill>
              <a:latin typeface="Gotham Medium"/>
            </a:endParaRPr>
          </a:p>
        </p:txBody>
      </p:sp>
      <p:sp>
        <p:nvSpPr>
          <p:cNvPr id="11" name="TextBox 10">
            <a:extLst>
              <a:ext uri="{FF2B5EF4-FFF2-40B4-BE49-F238E27FC236}">
                <a16:creationId xmlns:a16="http://schemas.microsoft.com/office/drawing/2014/main" id="{8B01A3F3-4F23-7A9E-78E8-610B983D340C}"/>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4" name="Picture 4" descr="An old photograph of the &quot;Old Stone Fort&quot; in Nacogdgoches Texas. The photo is dated 1885.">
            <a:extLst>
              <a:ext uri="{FF2B5EF4-FFF2-40B4-BE49-F238E27FC236}">
                <a16:creationId xmlns:a16="http://schemas.microsoft.com/office/drawing/2014/main" id="{00FEA5B5-848F-71CB-26D1-35B0ECF36F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8684" y="1161370"/>
            <a:ext cx="5348258" cy="424883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03B157-D541-97E2-FC61-A2601E5204DA}"/>
              </a:ext>
            </a:extLst>
          </p:cNvPr>
          <p:cNvSpPr txBox="1"/>
          <p:nvPr/>
        </p:nvSpPr>
        <p:spPr>
          <a:xfrm>
            <a:off x="1988676" y="5549018"/>
            <a:ext cx="5348258" cy="1107996"/>
          </a:xfrm>
          <a:prstGeom prst="rect">
            <a:avLst/>
          </a:prstGeom>
          <a:noFill/>
        </p:spPr>
        <p:txBody>
          <a:bodyPr wrap="square" rtlCol="0">
            <a:spAutoFit/>
          </a:bodyPr>
          <a:lstStyle/>
          <a:p>
            <a:pPr algn="ctr"/>
            <a:r>
              <a:rPr lang="es-ES" sz="2200" i="1" dirty="0">
                <a:latin typeface="Gotham book"/>
              </a:rPr>
              <a:t>El antiguo fuerte de piedra ocupado durante la Rebelión </a:t>
            </a:r>
            <a:r>
              <a:rPr lang="es-ES" sz="2200" i="1" dirty="0" err="1">
                <a:latin typeface="Gotham book"/>
              </a:rPr>
              <a:t>Fredoniana</a:t>
            </a:r>
            <a:r>
              <a:rPr lang="es-ES" sz="2200" i="1" dirty="0">
                <a:latin typeface="Gotham book"/>
              </a:rPr>
              <a:t> – El portal a la historia de Texas</a:t>
            </a:r>
            <a:endParaRPr lang="en-US" sz="2200" i="1" dirty="0">
              <a:latin typeface="Gotham book"/>
            </a:endParaRPr>
          </a:p>
        </p:txBody>
      </p:sp>
      <p:pic>
        <p:nvPicPr>
          <p:cNvPr id="5122" name="Picture 2" descr="A portrait of Haden Edwards">
            <a:extLst>
              <a:ext uri="{FF2B5EF4-FFF2-40B4-BE49-F238E27FC236}">
                <a16:creationId xmlns:a16="http://schemas.microsoft.com/office/drawing/2014/main" id="{FD1C0A9C-AA1E-E48C-0CA7-BA2C904260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1624" y="1161370"/>
            <a:ext cx="3911405" cy="362666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8EEC0B-13F4-0D7F-2AC0-7B542B2D43E7}"/>
              </a:ext>
            </a:extLst>
          </p:cNvPr>
          <p:cNvSpPr txBox="1"/>
          <p:nvPr/>
        </p:nvSpPr>
        <p:spPr>
          <a:xfrm>
            <a:off x="7673382" y="4884876"/>
            <a:ext cx="4091552" cy="430887"/>
          </a:xfrm>
          <a:prstGeom prst="rect">
            <a:avLst/>
          </a:prstGeom>
          <a:noFill/>
        </p:spPr>
        <p:txBody>
          <a:bodyPr wrap="square" rtlCol="0">
            <a:spAutoFit/>
          </a:bodyPr>
          <a:lstStyle/>
          <a:p>
            <a:pPr algn="ctr"/>
            <a:r>
              <a:rPr lang="en-US" sz="2200" i="1" dirty="0">
                <a:latin typeface="Gotham book"/>
              </a:rPr>
              <a:t>Haden Edwards</a:t>
            </a:r>
          </a:p>
        </p:txBody>
      </p:sp>
    </p:spTree>
    <p:extLst>
      <p:ext uri="{BB962C8B-B14F-4D97-AF65-F5344CB8AC3E}">
        <p14:creationId xmlns:p14="http://schemas.microsoft.com/office/powerpoint/2010/main" val="410982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B2100F9C-BD6C-5CF9-5F1F-797F3976FE6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34C0559-BFF1-A743-8039-8A2A78ED1400}"/>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210C39-7E77-49E9-6C96-DF6EAAD932F0}"/>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16C98FE9-F23E-EA66-0971-647D914CC38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E8802C5-8765-FF3B-5DDD-7478F87CED9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CE4D726B-296D-A702-400E-6E4C51C2D0A4}"/>
              </a:ext>
            </a:extLst>
          </p:cNvPr>
          <p:cNvSpPr txBox="1">
            <a:spLocks noGrp="1"/>
          </p:cNvSpPr>
          <p:nvPr>
            <p:ph type="title"/>
          </p:nvPr>
        </p:nvSpPr>
        <p:spPr>
          <a:xfrm>
            <a:off x="1544502" y="13062"/>
            <a:ext cx="10626984"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400" dirty="0">
                <a:solidFill>
                  <a:srgbClr val="0067B4"/>
                </a:solidFill>
                <a:latin typeface="Gotham Medium"/>
              </a:rPr>
              <a:t>6) El Informe Mier y Terán</a:t>
            </a:r>
            <a:endParaRPr lang="en-US" sz="5400" dirty="0">
              <a:solidFill>
                <a:srgbClr val="0067B4"/>
              </a:solidFill>
              <a:latin typeface="Gotham Medium"/>
            </a:endParaRPr>
          </a:p>
        </p:txBody>
      </p:sp>
      <p:sp>
        <p:nvSpPr>
          <p:cNvPr id="11" name="TextBox 10">
            <a:extLst>
              <a:ext uri="{FF2B5EF4-FFF2-40B4-BE49-F238E27FC236}">
                <a16:creationId xmlns:a16="http://schemas.microsoft.com/office/drawing/2014/main" id="{43C78E56-41C7-0180-4205-80592C32E223}"/>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6" name="Picture 2" descr="Primary view of an old letter titled 'Manuel de Mier y Terán, Commandant General, to Ramón Músquiz, Political Chief of Dept. of Béxar]'.">
            <a:extLst>
              <a:ext uri="{FF2B5EF4-FFF2-40B4-BE49-F238E27FC236}">
                <a16:creationId xmlns:a16="http://schemas.microsoft.com/office/drawing/2014/main" id="{7ADD3A30-76B1-2F35-F521-7CCC2965849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83" t="577" r="2012" b="6532"/>
          <a:stretch/>
        </p:blipFill>
        <p:spPr bwMode="auto">
          <a:xfrm>
            <a:off x="2285999" y="1028044"/>
            <a:ext cx="3380015" cy="493785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6148" name="Picture 4" descr="A portrait of General Manuel Mier y Teran in military uniform&#10;">
            <a:extLst>
              <a:ext uri="{FF2B5EF4-FFF2-40B4-BE49-F238E27FC236}">
                <a16:creationId xmlns:a16="http://schemas.microsoft.com/office/drawing/2014/main" id="{9C50CE5D-A9D6-DB4F-9B75-B3A182BE1DE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73" r="4721" b="8017"/>
          <a:stretch/>
        </p:blipFill>
        <p:spPr bwMode="auto">
          <a:xfrm>
            <a:off x="6694714" y="1028044"/>
            <a:ext cx="4091552" cy="480669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187C55-2EA0-7BC1-5869-B2BBA1AA7372}"/>
              </a:ext>
            </a:extLst>
          </p:cNvPr>
          <p:cNvSpPr txBox="1"/>
          <p:nvPr/>
        </p:nvSpPr>
        <p:spPr>
          <a:xfrm>
            <a:off x="2129883" y="6038732"/>
            <a:ext cx="3724507" cy="707886"/>
          </a:xfrm>
          <a:prstGeom prst="rect">
            <a:avLst/>
          </a:prstGeom>
          <a:noFill/>
        </p:spPr>
        <p:txBody>
          <a:bodyPr wrap="square" rtlCol="0">
            <a:spAutoFit/>
          </a:bodyPr>
          <a:lstStyle/>
          <a:p>
            <a:pPr algn="ctr"/>
            <a:r>
              <a:rPr lang="es-ES" sz="2000" i="1" dirty="0">
                <a:latin typeface="Gotham book"/>
              </a:rPr>
              <a:t>Una carta escrita por Mier y Terán
El portal a la historia de Texas</a:t>
            </a:r>
            <a:endParaRPr lang="en-US" sz="2000" i="1" dirty="0">
              <a:latin typeface="Gotham book"/>
            </a:endParaRPr>
          </a:p>
        </p:txBody>
      </p:sp>
      <p:sp>
        <p:nvSpPr>
          <p:cNvPr id="3" name="TextBox 2">
            <a:extLst>
              <a:ext uri="{FF2B5EF4-FFF2-40B4-BE49-F238E27FC236}">
                <a16:creationId xmlns:a16="http://schemas.microsoft.com/office/drawing/2014/main" id="{D4D5EA06-EC9D-4830-010A-DDF75F4A50BD}"/>
              </a:ext>
            </a:extLst>
          </p:cNvPr>
          <p:cNvSpPr txBox="1"/>
          <p:nvPr/>
        </p:nvSpPr>
        <p:spPr>
          <a:xfrm>
            <a:off x="6616388" y="5852448"/>
            <a:ext cx="4300656" cy="430887"/>
          </a:xfrm>
          <a:prstGeom prst="rect">
            <a:avLst/>
          </a:prstGeom>
          <a:noFill/>
        </p:spPr>
        <p:txBody>
          <a:bodyPr wrap="square" rtlCol="0">
            <a:spAutoFit/>
          </a:bodyPr>
          <a:lstStyle/>
          <a:p>
            <a:pPr algn="ctr"/>
            <a:r>
              <a:rPr lang="es-ES" sz="2200" i="1" dirty="0">
                <a:latin typeface="Gotham book"/>
                <a:ea typeface="Aptos" panose="020B0004020202020204" pitchFamily="34" charset="0"/>
                <a:cs typeface="Times New Roman" panose="02020603050405020304" pitchFamily="18" charset="0"/>
              </a:rPr>
              <a:t>General Manuel Mier y Terán</a:t>
            </a:r>
            <a:r>
              <a:rPr lang="en-US" sz="2200" i="1" dirty="0">
                <a:latin typeface="Gotham book"/>
                <a:ea typeface="Aptos" panose="020B0004020202020204" pitchFamily="34" charset="0"/>
                <a:cs typeface="Times New Roman" panose="02020603050405020304" pitchFamily="18" charset="0"/>
              </a:rPr>
              <a:t> </a:t>
            </a:r>
            <a:endParaRPr lang="en-US" sz="2200" i="1" dirty="0">
              <a:latin typeface="Gotham book"/>
            </a:endParaRPr>
          </a:p>
        </p:txBody>
      </p:sp>
    </p:spTree>
    <p:extLst>
      <p:ext uri="{BB962C8B-B14F-4D97-AF65-F5344CB8AC3E}">
        <p14:creationId xmlns:p14="http://schemas.microsoft.com/office/powerpoint/2010/main" val="16056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D032A827-1B8F-D859-D5C4-727A6384838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645A2AF-2CAE-5170-F9C1-8807B2A015E7}"/>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0212885-D3D1-A387-26ED-66CD08DCDB4C}"/>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628BBA5D-08F4-D0A0-D30B-0E693848945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41727D6-63DF-D5CF-20C2-B44D9DF9F00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AD13A957-B91B-AABA-C837-787D9F5A4B7C}"/>
              </a:ext>
            </a:extLst>
          </p:cNvPr>
          <p:cNvSpPr txBox="1">
            <a:spLocks noGrp="1"/>
          </p:cNvSpPr>
          <p:nvPr>
            <p:ph type="title"/>
          </p:nvPr>
        </p:nvSpPr>
        <p:spPr>
          <a:xfrm>
            <a:off x="1523994" y="-117566"/>
            <a:ext cx="10626984" cy="9557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100" dirty="0">
                <a:solidFill>
                  <a:srgbClr val="0067B4"/>
                </a:solidFill>
                <a:latin typeface="Gotham Medium"/>
              </a:rPr>
              <a:t>7) Crecientes desafíos para el sistema Empresario</a:t>
            </a:r>
            <a:endParaRPr lang="en-US" sz="4100" dirty="0">
              <a:solidFill>
                <a:srgbClr val="0067B4"/>
              </a:solidFill>
              <a:latin typeface="Gotham Medium"/>
            </a:endParaRPr>
          </a:p>
        </p:txBody>
      </p:sp>
      <p:sp>
        <p:nvSpPr>
          <p:cNvPr id="11" name="TextBox 10">
            <a:extLst>
              <a:ext uri="{FF2B5EF4-FFF2-40B4-BE49-F238E27FC236}">
                <a16:creationId xmlns:a16="http://schemas.microsoft.com/office/drawing/2014/main" id="{E45C9149-5915-CFAC-BB8C-82C1836C5295}"/>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70" name="Picture 2" descr="A daguerrotype of General Antonio Lopez de Santa Anna from 1853">
            <a:extLst>
              <a:ext uri="{FF2B5EF4-FFF2-40B4-BE49-F238E27FC236}">
                <a16:creationId xmlns:a16="http://schemas.microsoft.com/office/drawing/2014/main" id="{FFB3BEF6-592B-56FD-17AF-7093417AC1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4001" y="890361"/>
            <a:ext cx="3587940" cy="507727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634F29-435D-9615-77B4-02E0E52CF351}"/>
              </a:ext>
            </a:extLst>
          </p:cNvPr>
          <p:cNvSpPr txBox="1"/>
          <p:nvPr/>
        </p:nvSpPr>
        <p:spPr>
          <a:xfrm>
            <a:off x="1607370" y="5967635"/>
            <a:ext cx="4583151" cy="769441"/>
          </a:xfrm>
          <a:prstGeom prst="rect">
            <a:avLst/>
          </a:prstGeom>
          <a:noFill/>
        </p:spPr>
        <p:txBody>
          <a:bodyPr wrap="square" rtlCol="0">
            <a:spAutoFit/>
          </a:bodyPr>
          <a:lstStyle/>
          <a:p>
            <a:pPr algn="ctr"/>
            <a:r>
              <a:rPr lang="es-ES" sz="2200" i="1" dirty="0">
                <a:latin typeface="Gotham book"/>
              </a:rPr>
              <a:t>General Antonio López de Santa Anna
Colecciones Digitales de SMU</a:t>
            </a:r>
            <a:endParaRPr lang="en-US" sz="2200" i="1" dirty="0">
              <a:latin typeface="Gotham book"/>
            </a:endParaRPr>
          </a:p>
        </p:txBody>
      </p:sp>
      <p:pic>
        <p:nvPicPr>
          <p:cNvPr id="17" name="Picture 16" descr="A map of the states of Mexico with Zacatecas and Yucatan being pictured in blue. The rest of the states are pictured in pink, and Mexican territories are pictured in yellow. ">
            <a:extLst>
              <a:ext uri="{FF2B5EF4-FFF2-40B4-BE49-F238E27FC236}">
                <a16:creationId xmlns:a16="http://schemas.microsoft.com/office/drawing/2014/main" id="{C6206630-69F0-7CCE-A505-F6BDAC0EED92}"/>
              </a:ext>
            </a:extLst>
          </p:cNvPr>
          <p:cNvPicPr>
            <a:picLocks noChangeAspect="1"/>
          </p:cNvPicPr>
          <p:nvPr/>
        </p:nvPicPr>
        <p:blipFill>
          <a:blip r:embed="rId8"/>
          <a:stretch>
            <a:fillRect/>
          </a:stretch>
        </p:blipFill>
        <p:spPr>
          <a:xfrm>
            <a:off x="6190521" y="890361"/>
            <a:ext cx="5755726" cy="4736716"/>
          </a:xfrm>
          <a:prstGeom prst="rect">
            <a:avLst/>
          </a:prstGeom>
          <a:effectLst>
            <a:outerShdw blurRad="50800" dist="50800" dir="7920000" algn="ctr" rotWithShape="0">
              <a:srgbClr val="000000">
                <a:alpha val="43137"/>
              </a:srgbClr>
            </a:outerShdw>
          </a:effectLst>
        </p:spPr>
      </p:pic>
      <p:sp>
        <p:nvSpPr>
          <p:cNvPr id="15" name="TextBox 14">
            <a:extLst>
              <a:ext uri="{FF2B5EF4-FFF2-40B4-BE49-F238E27FC236}">
                <a16:creationId xmlns:a16="http://schemas.microsoft.com/office/drawing/2014/main" id="{E1F9B14A-69E7-2BFC-5C93-8E056937754F}"/>
              </a:ext>
            </a:extLst>
          </p:cNvPr>
          <p:cNvSpPr txBox="1"/>
          <p:nvPr/>
        </p:nvSpPr>
        <p:spPr>
          <a:xfrm>
            <a:off x="6378498" y="5679234"/>
            <a:ext cx="5341434" cy="1015663"/>
          </a:xfrm>
          <a:prstGeom prst="rect">
            <a:avLst/>
          </a:prstGeom>
          <a:noFill/>
        </p:spPr>
        <p:txBody>
          <a:bodyPr wrap="square" rtlCol="0">
            <a:spAutoFit/>
          </a:bodyPr>
          <a:lstStyle/>
          <a:p>
            <a:pPr algn="ctr"/>
            <a:r>
              <a:rPr lang="es-ES" sz="2000" i="1" dirty="0">
                <a:latin typeface="Gotham book"/>
              </a:rPr>
              <a:t>Los estados representados en azul lideraron las rebeliones iniciales contra el gobierno centralista de Santa Anna</a:t>
            </a:r>
            <a:endParaRPr lang="en-US" sz="2000" i="1" dirty="0">
              <a:latin typeface="Gotham book"/>
            </a:endParaRPr>
          </a:p>
        </p:txBody>
      </p:sp>
    </p:spTree>
    <p:extLst>
      <p:ext uri="{BB962C8B-B14F-4D97-AF65-F5344CB8AC3E}">
        <p14:creationId xmlns:p14="http://schemas.microsoft.com/office/powerpoint/2010/main" val="104676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56865-7A6E-2303-C354-A1D214266DA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EF70295-E902-BFBF-E56B-9ECEEFF6C99D}"/>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E50D9FFE-6151-0C3C-58D9-74011C794C82}"/>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42A3F8DB-D0D9-65BC-C7E9-73ADC7CD0E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7726C34C-2D40-1DB9-1911-3787D1BA48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FF2B5EF4-FFF2-40B4-BE49-F238E27FC236}">
                <a16:creationId xmlns:a16="http://schemas.microsoft.com/office/drawing/2014/main" id="{B5EE6068-A7D1-F964-6852-2B725A8B29A6}"/>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EAACD09E-78C4-FFEC-422E-6C7A49F62EBF}"/>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err="1">
                <a:solidFill>
                  <a:schemeClr val="bg1">
                    <a:lumMod val="85000"/>
                  </a:schemeClr>
                </a:solidFill>
                <a:latin typeface="Gotham Medium"/>
              </a:rPr>
              <a:t>Cuál</a:t>
            </a:r>
            <a:r>
              <a:rPr lang="en-US" sz="4900" i="1" dirty="0">
                <a:solidFill>
                  <a:schemeClr val="bg1">
                    <a:lumMod val="85000"/>
                  </a:schemeClr>
                </a:solidFill>
                <a:latin typeface="Gotham Medium"/>
              </a:rPr>
              <a:t> es la </a:t>
            </a:r>
            <a:r>
              <a:rPr lang="en-US" sz="4900" i="1" dirty="0" err="1">
                <a:solidFill>
                  <a:schemeClr val="bg1">
                    <a:lumMod val="85000"/>
                  </a:schemeClr>
                </a:solidFill>
                <a:latin typeface="Gotham Medium"/>
              </a:rPr>
              <a:t>historia</a:t>
            </a:r>
            <a:r>
              <a:rPr lang="en-US" sz="4900" i="1" dirty="0">
                <a:solidFill>
                  <a:schemeClr val="bg1">
                    <a:lumMod val="85000"/>
                  </a:schemeClr>
                </a:solidFill>
                <a:latin typeface="Gotham Medium"/>
              </a:rPr>
              <a:t>?</a:t>
            </a:r>
            <a:br>
              <a:rPr lang="en-US" dirty="0">
                <a:latin typeface="Gotham Medium"/>
              </a:rPr>
            </a:br>
            <a:r>
              <a:rPr lang="en-US" sz="10700" b="1" dirty="0" err="1">
                <a:solidFill>
                  <a:schemeClr val="bg1"/>
                </a:solidFill>
                <a:latin typeface="Gotham Medium"/>
              </a:rPr>
              <a:t>Billete</a:t>
            </a:r>
            <a:r>
              <a:rPr lang="en-US" sz="10700" b="1" dirty="0">
                <a:solidFill>
                  <a:schemeClr val="bg1"/>
                </a:solidFill>
                <a:latin typeface="Gotham Medium"/>
              </a:rPr>
              <a:t> de </a:t>
            </a:r>
            <a:r>
              <a:rPr lang="en-US" sz="10700" b="1" dirty="0" err="1">
                <a:solidFill>
                  <a:schemeClr val="bg1"/>
                </a:solidFill>
                <a:latin typeface="Gotham Medium"/>
              </a:rPr>
              <a:t>salida</a:t>
            </a:r>
            <a:endParaRPr lang="en-US" sz="10700" b="1" dirty="0">
              <a:solidFill>
                <a:schemeClr val="bg1"/>
              </a:solidFill>
              <a:latin typeface="Gotham Medium"/>
            </a:endParaRPr>
          </a:p>
        </p:txBody>
      </p:sp>
    </p:spTree>
    <p:extLst>
      <p:ext uri="{BB962C8B-B14F-4D97-AF65-F5344CB8AC3E}">
        <p14:creationId xmlns:p14="http://schemas.microsoft.com/office/powerpoint/2010/main" val="341235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805D7-6E53-2A8B-E43E-E1F3B70E3C6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E946ABD-A601-0DF2-364B-2752724DA2E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6DADF4C-E285-3F71-9508-6F515396B77A}"/>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7D167A86-2C66-3A33-1224-5DDAAB1593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CF7FB72-7326-D0F2-E27C-326F1DC88F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97A13069-0A30-D284-84F6-2280DF0A2A0F}"/>
              </a:ext>
            </a:extLst>
          </p:cNvPr>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Billete</a:t>
            </a:r>
            <a:r>
              <a:rPr lang="en-US" sz="4500" b="1" dirty="0">
                <a:latin typeface="Gotham Medium"/>
              </a:rPr>
              <a:t> de </a:t>
            </a:r>
            <a:r>
              <a:rPr lang="en-US" sz="4500" b="1" dirty="0" err="1">
                <a:latin typeface="Gotham Medium"/>
              </a:rPr>
              <a:t>salida</a:t>
            </a:r>
            <a:r>
              <a:rPr lang="en-US" sz="4500" b="1" dirty="0">
                <a:latin typeface="Gotham Medium"/>
              </a:rPr>
              <a:t>: </a:t>
            </a:r>
            <a:br>
              <a:rPr lang="en-US" sz="4500" dirty="0">
                <a:latin typeface="Gotham Medium"/>
              </a:rPr>
            </a:br>
            <a:r>
              <a:rPr lang="es-ES" sz="3800" dirty="0">
                <a:latin typeface="Gotham Medium"/>
              </a:rPr>
              <a:t>Sigue las instrucciones para completar tu calentamiento</a:t>
            </a:r>
            <a:endParaRPr lang="en-US" sz="3800" dirty="0">
              <a:latin typeface="Gotham Medium"/>
            </a:endParaRPr>
          </a:p>
        </p:txBody>
      </p:sp>
      <p:sp>
        <p:nvSpPr>
          <p:cNvPr id="12" name="TextBox 11">
            <a:extLst>
              <a:ext uri="{FF2B5EF4-FFF2-40B4-BE49-F238E27FC236}">
                <a16:creationId xmlns:a16="http://schemas.microsoft.com/office/drawing/2014/main" id="{3A22307A-A4D1-E5C0-B654-54F8A781A118}"/>
              </a:ext>
              <a:ext uri="{C183D7F6-B498-43B3-948B-1728B52AA6E4}">
                <adec:decorative xmlns:adec="http://schemas.microsoft.com/office/drawing/2017/decorative" val="1"/>
              </a:ext>
            </a:extLst>
          </p:cNvPr>
          <p:cNvSpPr txBox="1"/>
          <p:nvPr/>
        </p:nvSpPr>
        <p:spPr>
          <a:xfrm>
            <a:off x="8420839"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5E7C43-9F1E-8466-8B0C-3418D02DA170}"/>
              </a:ext>
            </a:extLst>
          </p:cNvPr>
          <p:cNvSpPr txBox="1"/>
          <p:nvPr/>
        </p:nvSpPr>
        <p:spPr>
          <a:xfrm>
            <a:off x="3429000" y="1503485"/>
            <a:ext cx="5312229" cy="4462760"/>
          </a:xfrm>
          <a:prstGeom prst="rect">
            <a:avLst/>
          </a:prstGeom>
          <a:noFill/>
        </p:spPr>
        <p:txBody>
          <a:bodyPr wrap="square" rtlCol="0">
            <a:spAutoFit/>
          </a:bodyPr>
          <a:lstStyle/>
          <a:p>
            <a:pPr marL="571500" lvl="0" indent="-571500">
              <a:buFont typeface="Arial" panose="020B0604020202020204" pitchFamily="34" charset="0"/>
              <a:buChar char="•"/>
              <a:defRPr/>
            </a:pPr>
            <a:r>
              <a:rPr lang="en-US" sz="3600" dirty="0">
                <a:solidFill>
                  <a:srgbClr val="FF0000"/>
                </a:solidFill>
              </a:rPr>
              <a:t>Lee la </a:t>
            </a:r>
            <a:r>
              <a:rPr lang="en-US" sz="3600" dirty="0" err="1">
                <a:solidFill>
                  <a:srgbClr val="FF0000"/>
                </a:solidFill>
              </a:rPr>
              <a:t>pregunta</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571500" lvl="0" indent="-571500">
              <a:buFont typeface="Arial" panose="020B0604020202020204" pitchFamily="34" charset="0"/>
              <a:buChar char="•"/>
              <a:defRPr/>
            </a:pPr>
            <a:r>
              <a:rPr lang="es-ES" sz="3600" dirty="0">
                <a:solidFill>
                  <a:srgbClr val="0070C0"/>
                </a:solidFill>
              </a:rPr>
              <a:t>Determinar qué afirmación describe mejor las características definitorias de la Era Nacional Mexicana</a:t>
            </a:r>
            <a:endPar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571500" lvl="0" indent="-571500">
              <a:buFont typeface="Arial" panose="020B0604020202020204" pitchFamily="34" charset="0"/>
              <a:buChar char="•"/>
              <a:defRPr/>
            </a:pPr>
            <a:r>
              <a:rPr lang="en-US" sz="3600" dirty="0">
                <a:solidFill>
                  <a:srgbClr val="ED7D31">
                    <a:lumMod val="75000"/>
                  </a:srgbClr>
                </a:solidFill>
              </a:rPr>
              <a:t>Habla con </a:t>
            </a:r>
            <a:r>
              <a:rPr lang="en-US" sz="3600" dirty="0" err="1">
                <a:solidFill>
                  <a:srgbClr val="ED7D31">
                    <a:lumMod val="75000"/>
                  </a:srgbClr>
                </a:solidFill>
              </a:rPr>
              <a:t>una</a:t>
            </a:r>
            <a:r>
              <a:rPr lang="en-US" sz="3600" dirty="0">
                <a:solidFill>
                  <a:srgbClr val="ED7D31">
                    <a:lumMod val="75000"/>
                  </a:srgbClr>
                </a:solidFill>
              </a:rPr>
              <a:t> pareja</a:t>
            </a:r>
            <a:endParaRPr kumimoji="0" lang="en-US" sz="36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E9D69634-9BD3-304A-9EC9-43A91076727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6357" y="1349829"/>
            <a:ext cx="1208326" cy="1208326"/>
          </a:xfrm>
          <a:prstGeom prst="rect">
            <a:avLst/>
          </a:prstGeom>
        </p:spPr>
      </p:pic>
      <p:pic>
        <p:nvPicPr>
          <p:cNvPr id="10" name="Graphic 9">
            <a:extLst>
              <a:ext uri="{FF2B5EF4-FFF2-40B4-BE49-F238E27FC236}">
                <a16:creationId xmlns:a16="http://schemas.microsoft.com/office/drawing/2014/main" id="{A83E982C-5B9C-C488-0546-E19C99EC8B8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22434" y="3519883"/>
            <a:ext cx="925793" cy="925793"/>
          </a:xfrm>
          <a:prstGeom prst="rect">
            <a:avLst/>
          </a:prstGeom>
        </p:spPr>
      </p:pic>
      <p:pic>
        <p:nvPicPr>
          <p:cNvPr id="13" name="Graphic 12">
            <a:extLst>
              <a:ext uri="{FF2B5EF4-FFF2-40B4-BE49-F238E27FC236}">
                <a16:creationId xmlns:a16="http://schemas.microsoft.com/office/drawing/2014/main" id="{19EFA429-57AE-417D-91AB-7973ADA5F69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24972" y="2281147"/>
            <a:ext cx="1071092" cy="1071092"/>
          </a:xfrm>
          <a:prstGeom prst="rect">
            <a:avLst/>
          </a:prstGeom>
        </p:spPr>
      </p:pic>
      <p:pic>
        <p:nvPicPr>
          <p:cNvPr id="14" name="Graphic 13">
            <a:extLst>
              <a:ext uri="{FF2B5EF4-FFF2-40B4-BE49-F238E27FC236}">
                <a16:creationId xmlns:a16="http://schemas.microsoft.com/office/drawing/2014/main" id="{7972B51E-4193-7B90-BA17-F758762E09F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06407" y="4669231"/>
            <a:ext cx="957846" cy="957846"/>
          </a:xfrm>
          <a:prstGeom prst="rect">
            <a:avLst/>
          </a:prstGeom>
        </p:spPr>
      </p:pic>
      <p:pic>
        <p:nvPicPr>
          <p:cNvPr id="17" name="Graphic 16" descr="Thought with solid fill">
            <a:extLst>
              <a:ext uri="{FF2B5EF4-FFF2-40B4-BE49-F238E27FC236}">
                <a16:creationId xmlns:a16="http://schemas.microsoft.com/office/drawing/2014/main" id="{DD4BBFA0-C0CC-A123-6D11-421512D59F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87640" y="1457541"/>
            <a:ext cx="3789396" cy="3789396"/>
          </a:xfrm>
          <a:prstGeom prst="rect">
            <a:avLst/>
          </a:prstGeom>
        </p:spPr>
      </p:pic>
    </p:spTree>
    <p:extLst>
      <p:ext uri="{BB962C8B-B14F-4D97-AF65-F5344CB8AC3E}">
        <p14:creationId xmlns:p14="http://schemas.microsoft.com/office/powerpoint/2010/main" val="1681052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9EAC6-7F49-0AFA-5577-4396B23A2C4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E54D1C9-8611-329D-C8EC-5E7F015A166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BA7E08E-4255-BC47-2B67-AD7E9DBE0B4E}"/>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2B7EB559-B4CC-61AF-5507-DE93A0B0BF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DC4E10E-33E5-4834-8DB1-238E4B7F89C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FCAFCFAE-601B-060C-D2BC-9899B7EA47DE}"/>
              </a:ext>
            </a:extLst>
          </p:cNvPr>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clase</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a:extLst>
              <a:ext uri="{FF2B5EF4-FFF2-40B4-BE49-F238E27FC236}">
                <a16:creationId xmlns:a16="http://schemas.microsoft.com/office/drawing/2014/main" id="{770F2D02-3B44-51CA-306F-024849064150}"/>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82516913-052D-E83C-3EAD-6285405BE8F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9058" y="3985000"/>
            <a:ext cx="1720588" cy="1720588"/>
          </a:xfrm>
          <a:prstGeom prst="rect">
            <a:avLst/>
          </a:prstGeom>
        </p:spPr>
      </p:pic>
      <p:sp>
        <p:nvSpPr>
          <p:cNvPr id="13" name="TextBox 12">
            <a:extLst>
              <a:ext uri="{FF2B5EF4-FFF2-40B4-BE49-F238E27FC236}">
                <a16:creationId xmlns:a16="http://schemas.microsoft.com/office/drawing/2014/main" id="{232D9D97-77BE-52C9-C5F5-9990AE3BAFAF}"/>
              </a:ext>
            </a:extLst>
          </p:cNvPr>
          <p:cNvSpPr txBox="1"/>
          <p:nvPr/>
        </p:nvSpPr>
        <p:spPr>
          <a:xfrm>
            <a:off x="2505567" y="1184233"/>
            <a:ext cx="8327571" cy="2800767"/>
          </a:xfrm>
          <a:prstGeom prst="rect">
            <a:avLst/>
          </a:prstGeom>
          <a:noFill/>
        </p:spPr>
        <p:txBody>
          <a:bodyPr wrap="square" rtlCol="0">
            <a:spAutoFit/>
          </a:bodyPr>
          <a:lstStyle/>
          <a:p>
            <a:pPr algn="ctr"/>
            <a:r>
              <a:rPr lang="es-ES" sz="4400" dirty="0">
                <a:solidFill>
                  <a:srgbClr val="0067B4"/>
                </a:solidFill>
              </a:rPr>
              <a:t>Lee la opción de respuesta que ofrece el mejor resumen de las características definitorias de la Era Colonial Española</a:t>
            </a:r>
            <a:r>
              <a:rPr lang="en-US" sz="4400" dirty="0">
                <a:solidFill>
                  <a:srgbClr val="0067B4"/>
                </a:solidFill>
              </a:rPr>
              <a:t>.</a:t>
            </a:r>
          </a:p>
        </p:txBody>
      </p:sp>
    </p:spTree>
    <p:extLst>
      <p:ext uri="{BB962C8B-B14F-4D97-AF65-F5344CB8AC3E}">
        <p14:creationId xmlns:p14="http://schemas.microsoft.com/office/powerpoint/2010/main" val="41590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err="1">
                <a:solidFill>
                  <a:schemeClr val="bg1">
                    <a:lumMod val="85000"/>
                  </a:schemeClr>
                </a:solidFill>
                <a:latin typeface="Gotham Medium"/>
              </a:rPr>
              <a:t>Cuál</a:t>
            </a:r>
            <a:r>
              <a:rPr lang="en-US" sz="4900" i="1" dirty="0">
                <a:solidFill>
                  <a:schemeClr val="bg1">
                    <a:lumMod val="85000"/>
                  </a:schemeClr>
                </a:solidFill>
                <a:latin typeface="Gotham Medium"/>
              </a:rPr>
              <a:t> es la </a:t>
            </a:r>
            <a:r>
              <a:rPr lang="en-US" sz="4900" i="1" dirty="0" err="1">
                <a:solidFill>
                  <a:schemeClr val="bg1">
                    <a:lumMod val="85000"/>
                  </a:schemeClr>
                </a:solidFill>
                <a:latin typeface="Gotham Medium"/>
              </a:rPr>
              <a:t>historia</a:t>
            </a:r>
            <a:r>
              <a:rPr lang="en-US" sz="4900" i="1" dirty="0">
                <a:solidFill>
                  <a:schemeClr val="bg1">
                    <a:lumMod val="85000"/>
                  </a:schemeClr>
                </a:solidFill>
                <a:latin typeface="Gotham Medium"/>
              </a:rPr>
              <a:t>?</a:t>
            </a:r>
            <a:br>
              <a:rPr lang="en-US" dirty="0">
                <a:latin typeface="Gotham Medium"/>
              </a:rPr>
            </a:br>
            <a:r>
              <a:rPr lang="en-US" sz="11500" b="1" dirty="0" err="1">
                <a:solidFill>
                  <a:schemeClr val="bg1"/>
                </a:solidFill>
                <a:latin typeface="Gotham Medium"/>
              </a:rPr>
              <a:t>Calentamiento</a:t>
            </a:r>
            <a:endParaRPr lang="en-US" b="1" dirty="0">
              <a:solidFill>
                <a:schemeClr val="bg1"/>
              </a:solidFill>
              <a:latin typeface="Gotham Medium"/>
            </a:endParaRPr>
          </a:p>
        </p:txBody>
      </p:sp>
    </p:spTree>
    <p:extLst>
      <p:ext uri="{BB962C8B-B14F-4D97-AF65-F5344CB8AC3E}">
        <p14:creationId xmlns:p14="http://schemas.microsoft.com/office/powerpoint/2010/main" val="34315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E7DE66-0B39-2678-B8D2-4C63F0AA79C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24896" b="7096"/>
          <a:stretch/>
        </p:blipFill>
        <p:spPr>
          <a:xfrm>
            <a:off x="6669353" y="1361561"/>
            <a:ext cx="5522647" cy="4554333"/>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Calentamiento</a:t>
            </a:r>
            <a:r>
              <a:rPr lang="en-US" sz="4500" b="1" dirty="0">
                <a:latin typeface="Gotham Medium"/>
              </a:rPr>
              <a:t>: </a:t>
            </a:r>
            <a:br>
              <a:rPr lang="en-US" sz="4500" dirty="0">
                <a:latin typeface="Gotham Medium"/>
              </a:rPr>
            </a:br>
            <a:r>
              <a:rPr lang="es-ES" sz="3800" dirty="0">
                <a:latin typeface="Gotham Medium"/>
              </a:rPr>
              <a:t>Sigue las instrucciones para completar tu calentamiento</a:t>
            </a:r>
            <a:endParaRPr lang="en-US" sz="38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420839"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EDBAE6-A9A9-D7A3-7375-369525C2C93C}"/>
              </a:ext>
            </a:extLst>
          </p:cNvPr>
          <p:cNvSpPr txBox="1"/>
          <p:nvPr/>
        </p:nvSpPr>
        <p:spPr>
          <a:xfrm>
            <a:off x="3429000" y="1503485"/>
            <a:ext cx="5312229" cy="5078313"/>
          </a:xfrm>
          <a:prstGeom prst="rect">
            <a:avLst/>
          </a:prstGeom>
          <a:noFill/>
        </p:spPr>
        <p:txBody>
          <a:bodyPr wrap="square" rtlCol="0">
            <a:spAutoFit/>
          </a:bodyPr>
          <a:lstStyle/>
          <a:p>
            <a:pPr marL="571500" lvl="0" indent="-571500">
              <a:buFont typeface="Arial" panose="020B0604020202020204" pitchFamily="34" charset="0"/>
              <a:buChar char="•"/>
              <a:defRPr/>
            </a:pPr>
            <a:r>
              <a:rPr lang="es-ES" sz="3600" dirty="0">
                <a:solidFill>
                  <a:srgbClr val="FF0000"/>
                </a:solidFill>
              </a:rPr>
              <a:t>Lee cada evento en el centro de tu carta</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571500" lvl="0" indent="-571500">
              <a:buFont typeface="Arial" panose="020B0604020202020204" pitchFamily="34" charset="0"/>
              <a:buChar char="•"/>
              <a:defRPr/>
            </a:pPr>
            <a:r>
              <a:rPr lang="es-ES" sz="3600" dirty="0">
                <a:solidFill>
                  <a:srgbClr val="0070C0"/>
                </a:solidFill>
              </a:rPr>
              <a:t>Haz tu mejor suposición fundamentada</a:t>
            </a: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a:t>
            </a:r>
          </a:p>
          <a:p>
            <a:pPr marL="1028700" lvl="1" indent="-571500">
              <a:buFont typeface="Arial" panose="020B0604020202020204" pitchFamily="34" charset="0"/>
              <a:buChar char="•"/>
              <a:defRPr/>
            </a:pPr>
            <a:r>
              <a:rPr lang="es-ES" sz="3600" dirty="0">
                <a:solidFill>
                  <a:srgbClr val="7030A0"/>
                </a:solidFill>
              </a:rPr>
              <a:t>Qué pudo haber causado el suceso</a:t>
            </a:r>
            <a:r>
              <a:rPr kumimoji="0" lang="en-US" sz="3600" b="0" i="0" u="none" strike="noStrike" kern="1200" cap="none" spc="0" normalizeH="0" baseline="0" noProof="0" dirty="0">
                <a:ln>
                  <a:noFill/>
                </a:ln>
                <a:solidFill>
                  <a:srgbClr val="7030A0"/>
                </a:solidFill>
                <a:effectLst/>
                <a:uLnTx/>
                <a:uFillTx/>
                <a:latin typeface="Calibri" panose="020F0502020204030204"/>
                <a:ea typeface="+mn-ea"/>
                <a:cs typeface="+mn-cs"/>
              </a:rPr>
              <a:t>?</a:t>
            </a:r>
          </a:p>
          <a:p>
            <a:pPr marL="1028700" lvl="1" indent="-571500">
              <a:buFont typeface="Arial" panose="020B0604020202020204" pitchFamily="34" charset="0"/>
              <a:buChar char="•"/>
              <a:defRPr/>
            </a:pPr>
            <a:r>
              <a:rPr lang="es-ES" sz="3600" dirty="0">
                <a:solidFill>
                  <a:srgbClr val="70AD47">
                    <a:lumMod val="75000"/>
                  </a:srgbClr>
                </a:solidFill>
              </a:rPr>
              <a:t>Cuál podría ser el efecto</a:t>
            </a:r>
            <a:r>
              <a:rPr kumimoji="0" lang="en-US" sz="36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endPar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571500" lvl="0" indent="-571500">
              <a:buFont typeface="Arial" panose="020B0604020202020204" pitchFamily="34" charset="0"/>
              <a:buChar char="•"/>
              <a:defRPr/>
            </a:pPr>
            <a:r>
              <a:rPr lang="en-US" sz="3600" dirty="0">
                <a:solidFill>
                  <a:srgbClr val="ED7D31">
                    <a:lumMod val="75000"/>
                  </a:srgbClr>
                </a:solidFill>
              </a:rPr>
              <a:t>Habla con </a:t>
            </a:r>
            <a:r>
              <a:rPr lang="en-US" sz="3600" dirty="0" err="1">
                <a:solidFill>
                  <a:srgbClr val="ED7D31">
                    <a:lumMod val="75000"/>
                  </a:srgbClr>
                </a:solidFill>
              </a:rPr>
              <a:t>una</a:t>
            </a:r>
            <a:r>
              <a:rPr lang="en-US" sz="3600" dirty="0">
                <a:solidFill>
                  <a:srgbClr val="ED7D31">
                    <a:lumMod val="75000"/>
                  </a:srgbClr>
                </a:solidFill>
              </a:rPr>
              <a:t> pareja</a:t>
            </a:r>
            <a:endParaRPr kumimoji="0" lang="en-US" sz="3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955C6889-5C8D-BC1B-2614-E2B099EDEF2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6357" y="1349829"/>
            <a:ext cx="1208326" cy="1208326"/>
          </a:xfrm>
          <a:prstGeom prst="rect">
            <a:avLst/>
          </a:prstGeom>
        </p:spPr>
      </p:pic>
      <p:pic>
        <p:nvPicPr>
          <p:cNvPr id="10" name="Graphic 9">
            <a:extLst>
              <a:ext uri="{FF2B5EF4-FFF2-40B4-BE49-F238E27FC236}">
                <a16:creationId xmlns:a16="http://schemas.microsoft.com/office/drawing/2014/main" id="{18AF32DB-5EA1-F8E2-C0CD-4CBFB25CD52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97622" y="4144996"/>
            <a:ext cx="925793" cy="925793"/>
          </a:xfrm>
          <a:prstGeom prst="rect">
            <a:avLst/>
          </a:prstGeom>
        </p:spPr>
      </p:pic>
      <p:pic>
        <p:nvPicPr>
          <p:cNvPr id="13" name="Graphic 12">
            <a:extLst>
              <a:ext uri="{FF2B5EF4-FFF2-40B4-BE49-F238E27FC236}">
                <a16:creationId xmlns:a16="http://schemas.microsoft.com/office/drawing/2014/main" id="{FA886C05-168B-BB15-9FD3-A6F74E486B3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24973" y="2567635"/>
            <a:ext cx="1071092" cy="1071092"/>
          </a:xfrm>
          <a:prstGeom prst="rect">
            <a:avLst/>
          </a:prstGeom>
        </p:spPr>
      </p:pic>
      <p:pic>
        <p:nvPicPr>
          <p:cNvPr id="14" name="Graphic 13">
            <a:extLst>
              <a:ext uri="{FF2B5EF4-FFF2-40B4-BE49-F238E27FC236}">
                <a16:creationId xmlns:a16="http://schemas.microsoft.com/office/drawing/2014/main" id="{B2BDE562-C4E7-ACDE-074F-EAF6A9AD440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97623" y="5587864"/>
            <a:ext cx="957846" cy="957846"/>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a:t>
            </a:r>
            <a:r>
              <a:rPr lang="en-US" sz="5400" b="1" dirty="0" err="1">
                <a:latin typeface="Gotham Medium"/>
              </a:rPr>
              <a:t>clase</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8CE0B62-4FFF-811C-97BD-DD48AD2D3863}"/>
              </a:ext>
            </a:extLst>
          </p:cNvPr>
          <p:cNvSpPr txBox="1"/>
          <p:nvPr/>
        </p:nvSpPr>
        <p:spPr>
          <a:xfrm>
            <a:off x="1687286" y="1034826"/>
            <a:ext cx="10106920" cy="1077218"/>
          </a:xfrm>
          <a:prstGeom prst="rect">
            <a:avLst/>
          </a:prstGeom>
          <a:noFill/>
        </p:spPr>
        <p:txBody>
          <a:bodyPr wrap="square" rtlCol="0">
            <a:spAutoFit/>
          </a:bodyPr>
          <a:lstStyle/>
          <a:p>
            <a:pPr lvl="0">
              <a:defRPr/>
            </a:pPr>
            <a:r>
              <a:rPr lang="es-ES" sz="3200" dirty="0">
                <a:solidFill>
                  <a:srgbClr val="0067B4"/>
                </a:solidFill>
              </a:rPr>
              <a:t>Elige un evento para compartir. Lee ese evento a la clase y luego usa los frases de abajo para compartir tu respuesta</a:t>
            </a:r>
            <a:endParaRPr kumimoji="0" lang="en-US" sz="3200" b="0" i="0" u="none" strike="noStrike" kern="1200" cap="none" spc="0" normalizeH="0" baseline="0" noProof="0" dirty="0">
              <a:ln>
                <a:noFill/>
              </a:ln>
              <a:solidFill>
                <a:srgbClr val="0067B4"/>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887685" y="2428457"/>
            <a:ext cx="6063343" cy="1393371"/>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rPr>
              <a:t>Una cosa que podría haber causado esto es __________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peech Bubble: Rectangle with Corners Rounded 3">
            <a:extLst>
              <a:ext uri="{FF2B5EF4-FFF2-40B4-BE49-F238E27FC236}">
                <a16:creationId xmlns:a16="http://schemas.microsoft.com/office/drawing/2014/main" id="{DA5347BF-3131-F51A-A621-A90428FC304D}"/>
              </a:ext>
            </a:extLst>
          </p:cNvPr>
          <p:cNvSpPr/>
          <p:nvPr/>
        </p:nvSpPr>
        <p:spPr>
          <a:xfrm>
            <a:off x="2427514" y="4310504"/>
            <a:ext cx="6063343" cy="1393371"/>
          </a:xfrm>
          <a:prstGeom prst="wedgeRoundRectCallout">
            <a:avLst>
              <a:gd name="adj1" fmla="val 68754"/>
              <a:gd name="adj2" fmla="val 3281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rPr>
              <a:t>Un posible efecto de esto podría ser __________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99B54C24-4C3D-40D4-EF92-8F9FC3B417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5338" y="4638556"/>
            <a:ext cx="1111634" cy="1111634"/>
          </a:xfrm>
          <a:prstGeom prst="rect">
            <a:avLst/>
          </a:prstGeom>
        </p:spPr>
      </p:pic>
      <p:pic>
        <p:nvPicPr>
          <p:cNvPr id="10" name="Graphic 9">
            <a:extLst>
              <a:ext uri="{FF2B5EF4-FFF2-40B4-BE49-F238E27FC236}">
                <a16:creationId xmlns:a16="http://schemas.microsoft.com/office/drawing/2014/main" id="{924B2F64-EDD4-23AA-1D35-2013D5B9AD9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4452" y="2731657"/>
            <a:ext cx="1111634" cy="1111634"/>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13" name="TextBox 12">
            <a:extLst>
              <a:ext uri="{FF2B5EF4-FFF2-40B4-BE49-F238E27FC236}">
                <a16:creationId xmlns:a16="http://schemas.microsoft.com/office/drawing/2014/main" id="{543754FD-D646-C773-3B22-2DF9134E72A1}"/>
              </a:ext>
            </a:extLst>
          </p:cNvPr>
          <p:cNvSpPr txBox="1"/>
          <p:nvPr/>
        </p:nvSpPr>
        <p:spPr>
          <a:xfrm>
            <a:off x="1055915" y="2286000"/>
            <a:ext cx="10363200" cy="2495427"/>
          </a:xfrm>
          <a:prstGeom prst="rect">
            <a:avLst/>
          </a:prstGeom>
          <a:noFill/>
        </p:spPr>
        <p:txBody>
          <a:bodyPr wrap="square" rtlCol="0">
            <a:spAutoFit/>
          </a:bodyPr>
          <a:lstStyle/>
          <a:p>
            <a:pPr lvl="0" algn="ctr">
              <a:lnSpc>
                <a:spcPct val="110000"/>
              </a:lnSpc>
              <a:spcAft>
                <a:spcPts val="600"/>
              </a:spcAft>
              <a:defRPr/>
            </a:pPr>
            <a:r>
              <a:rPr lang="es-ES" sz="4800" dirty="0">
                <a:solidFill>
                  <a:srgbClr val="0070C0"/>
                </a:solidFill>
                <a:latin typeface="Gotham Book"/>
                <a:ea typeface="Times New Roman" panose="02020603050405020304" pitchFamily="18" charset="0"/>
                <a:cs typeface="Times New Roman" panose="02020603050405020304" pitchFamily="18" charset="0"/>
              </a:rPr>
              <a:t>Cuáles son las características definitorias y los acontecimientos más significativos de la Era Nacional Mexicana</a:t>
            </a: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400" dirty="0">
                <a:solidFill>
                  <a:schemeClr val="bg1"/>
                </a:solidFill>
                <a:latin typeface="Gotham Medium"/>
              </a:rPr>
              <a:t>En la lección de hoy...</a:t>
            </a:r>
            <a:endParaRPr lang="en-US" sz="7400" dirty="0">
              <a:solidFill>
                <a:schemeClr val="bg1"/>
              </a:solidFill>
              <a:latin typeface="Gotham Medium"/>
            </a:endParaRPr>
          </a:p>
        </p:txBody>
      </p:sp>
      <p:sp>
        <p:nvSpPr>
          <p:cNvPr id="13" name="TextBox 12">
            <a:extLst>
              <a:ext uri="{FF2B5EF4-FFF2-40B4-BE49-F238E27FC236}">
                <a16:creationId xmlns:a16="http://schemas.microsoft.com/office/drawing/2014/main" id="{0CF76A14-8E8E-BC23-58D9-55992D4E1090}"/>
              </a:ext>
            </a:extLst>
          </p:cNvPr>
          <p:cNvSpPr txBox="1"/>
          <p:nvPr/>
        </p:nvSpPr>
        <p:spPr>
          <a:xfrm>
            <a:off x="620487" y="1785257"/>
            <a:ext cx="11173720" cy="5211042"/>
          </a:xfrm>
          <a:prstGeom prst="rect">
            <a:avLst/>
          </a:prstGeom>
          <a:noFill/>
        </p:spPr>
        <p:txBody>
          <a:bodyPr wrap="square" rtlCol="0">
            <a:spAutoFit/>
          </a:bodyPr>
          <a:lstStyle/>
          <a:p>
            <a:pPr marL="342900" lvl="0" indent="-342900">
              <a:lnSpc>
                <a:spcPct val="110000"/>
              </a:lnSpc>
              <a:buFont typeface="+mj-lt"/>
              <a:buAutoNum type="arabicPeriod"/>
              <a:tabLst>
                <a:tab pos="457200" algn="l"/>
              </a:tabLst>
              <a:defRPr/>
            </a:pPr>
            <a:r>
              <a:rPr lang="es-ES" sz="3800" b="1" i="1" u="sng" dirty="0">
                <a:solidFill>
                  <a:srgbClr val="70AD47">
                    <a:lumMod val="75000"/>
                  </a:srgbClr>
                </a:solidFill>
                <a:latin typeface="Gotham Book"/>
                <a:ea typeface="Times New Roman" panose="02020603050405020304" pitchFamily="18" charset="0"/>
                <a:cs typeface="Times New Roman" panose="02020603050405020304" pitchFamily="18" charset="0"/>
              </a:rPr>
              <a:t>Examinaremos</a:t>
            </a:r>
            <a:r>
              <a:rPr lang="es-ES" sz="3800" dirty="0">
                <a:solidFill>
                  <a:srgbClr val="70AD47">
                    <a:lumMod val="75000"/>
                  </a:srgbClr>
                </a:solidFill>
                <a:latin typeface="Gotham Book"/>
                <a:ea typeface="Times New Roman" panose="02020603050405020304" pitchFamily="18" charset="0"/>
                <a:cs typeface="Times New Roman" panose="02020603050405020304" pitchFamily="18" charset="0"/>
              </a:rPr>
              <a:t> una cronología de los acontecimientos ocurridos durante la Era Nacional Mexicana e identificaremos su importancia para la historia de Texas</a:t>
            </a:r>
            <a:r>
              <a:rPr kumimoji="0" lang="en-US" sz="38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mj-lt"/>
              <a:buAutoNum type="arabicPeriod"/>
              <a:tabLst>
                <a:tab pos="457200" algn="l"/>
              </a:tabLst>
              <a:defRPr/>
            </a:pPr>
            <a:r>
              <a:rPr lang="es-ES" sz="3800" b="1" i="1" u="sng" dirty="0">
                <a:solidFill>
                  <a:srgbClr val="7030A0"/>
                </a:solidFill>
                <a:latin typeface="Gotham Book"/>
                <a:ea typeface="Times New Roman" panose="02020603050405020304" pitchFamily="18" charset="0"/>
                <a:cs typeface="Times New Roman" panose="02020603050405020304" pitchFamily="18" charset="0"/>
              </a:rPr>
              <a:t>Leeré</a:t>
            </a:r>
            <a:r>
              <a:rPr lang="es-ES" sz="3800" dirty="0">
                <a:solidFill>
                  <a:srgbClr val="7030A0"/>
                </a:solidFill>
                <a:latin typeface="Gotham Book"/>
                <a:ea typeface="Times New Roman" panose="02020603050405020304" pitchFamily="18" charset="0"/>
                <a:cs typeface="Times New Roman" panose="02020603050405020304" pitchFamily="18" charset="0"/>
              </a:rPr>
              <a:t> breves pasajes sobre cada evento, identificaré información clave, explicaré las relaciones de causa y efecto y determinaré por qué el evento es significativo para la historia de Texas</a:t>
            </a:r>
            <a:r>
              <a:rPr lang="en-US" sz="3800" dirty="0">
                <a:solidFill>
                  <a:srgbClr val="7030A0"/>
                </a:solidFill>
                <a:latin typeface="Gotham Book"/>
                <a:ea typeface="Times New Roman" panose="02020603050405020304" pitchFamily="18" charset="0"/>
                <a:cs typeface="Times New Roman" panose="02020603050405020304" pitchFamily="18" charset="0"/>
              </a:rPr>
              <a:t>.</a:t>
            </a:r>
            <a:endParaRPr kumimoji="0" lang="en-US" sz="38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err="1">
                <a:solidFill>
                  <a:schemeClr val="bg1">
                    <a:lumMod val="85000"/>
                  </a:schemeClr>
                </a:solidFill>
                <a:latin typeface="Gotham Medium"/>
              </a:rPr>
              <a:t>Cuál</a:t>
            </a:r>
            <a:r>
              <a:rPr lang="en-US" sz="4900" i="1" dirty="0">
                <a:solidFill>
                  <a:schemeClr val="bg1">
                    <a:lumMod val="85000"/>
                  </a:schemeClr>
                </a:solidFill>
                <a:latin typeface="Gotham Medium"/>
              </a:rPr>
              <a:t> es la </a:t>
            </a:r>
            <a:r>
              <a:rPr lang="en-US" sz="4900" i="1" dirty="0" err="1">
                <a:solidFill>
                  <a:schemeClr val="bg1">
                    <a:lumMod val="85000"/>
                  </a:schemeClr>
                </a:solidFill>
                <a:latin typeface="Gotham Medium"/>
              </a:rPr>
              <a:t>historia</a:t>
            </a:r>
            <a:r>
              <a:rPr lang="en-US" sz="4900" i="1" dirty="0">
                <a:solidFill>
                  <a:schemeClr val="bg1">
                    <a:lumMod val="85000"/>
                  </a:schemeClr>
                </a:solidFill>
                <a:latin typeface="Gotham Medium"/>
              </a:rPr>
              <a:t>? </a:t>
            </a:r>
            <a:br>
              <a:rPr lang="en-US" dirty="0">
                <a:latin typeface="Gotham Medium"/>
              </a:rPr>
            </a:br>
            <a:r>
              <a:rPr lang="en-US" sz="11500" b="1" dirty="0" err="1">
                <a:solidFill>
                  <a:schemeClr val="bg1"/>
                </a:solidFill>
                <a:latin typeface="Gotham Medium"/>
              </a:rPr>
              <a:t>Lección</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299203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45919" y="-95796"/>
            <a:ext cx="890016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dirty="0" err="1">
                <a:latin typeface="Gotham Medium"/>
              </a:rPr>
              <a:t>Instrucciones</a:t>
            </a:r>
            <a:r>
              <a:rPr lang="en-US" sz="5000" b="1" dirty="0">
                <a:latin typeface="Gotham Medium"/>
              </a:rPr>
              <a:t> para la </a:t>
            </a:r>
            <a:r>
              <a:rPr lang="en-US" sz="5000" b="1" dirty="0" err="1">
                <a:latin typeface="Gotham Medium"/>
              </a:rPr>
              <a:t>lección</a:t>
            </a:r>
            <a:endParaRPr lang="en-US" sz="50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3AD7649-8C73-D98C-EA32-0CD9D47B3FE7}"/>
              </a:ext>
            </a:extLst>
          </p:cNvPr>
          <p:cNvSpPr txBox="1"/>
          <p:nvPr/>
        </p:nvSpPr>
        <p:spPr>
          <a:xfrm>
            <a:off x="3200400" y="1025459"/>
            <a:ext cx="8752112" cy="3785652"/>
          </a:xfrm>
          <a:prstGeom prst="rect">
            <a:avLst/>
          </a:prstGeom>
          <a:noFill/>
        </p:spPr>
        <p:txBody>
          <a:bodyPr wrap="square" rtlCol="0">
            <a:spAutoFit/>
          </a:bodyPr>
          <a:lstStyle/>
          <a:p>
            <a:pPr marL="514350" lvl="0" indent="-514350">
              <a:buFontTx/>
              <a:buAutoNum type="arabicPeriod"/>
              <a:defRPr/>
            </a:pPr>
            <a:r>
              <a:rPr lang="es-ES" sz="4000" i="1" dirty="0">
                <a:solidFill>
                  <a:srgbClr val="C00000"/>
                </a:solidFill>
              </a:rPr>
              <a:t>Lee cada breve pasaje para obtener información sobre algún evento o eventos de la época mexicana</a:t>
            </a: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a:t>
            </a:r>
          </a:p>
          <a:p>
            <a:pPr marL="514350" lvl="0" indent="-514350">
              <a:buFontTx/>
              <a:buAutoNum type="arabicPeriod"/>
              <a:defRPr/>
            </a:pPr>
            <a:r>
              <a:rPr lang="es-ES" sz="4000" i="1" dirty="0">
                <a:solidFill>
                  <a:srgbClr val="00B050"/>
                </a:solidFill>
              </a:rPr>
              <a:t>Anota la información de cada lectura en el lugar correcto de tu asignación de línea de tiempo</a:t>
            </a:r>
            <a:r>
              <a:rPr kumimoji="0" lang="en-US" sz="4000" b="0" i="1" u="none" strike="noStrike" kern="1200" cap="none" spc="0" normalizeH="0" baseline="0" noProof="0" dirty="0">
                <a:ln>
                  <a:noFill/>
                </a:ln>
                <a:solidFill>
                  <a:srgbClr val="00B050"/>
                </a:solidFill>
                <a:effectLst/>
                <a:uLnTx/>
                <a:uFillTx/>
                <a:latin typeface="Calibri" panose="020F0502020204030204"/>
                <a:ea typeface="+mn-ea"/>
                <a:cs typeface="+mn-cs"/>
              </a:rPr>
              <a:t>. </a:t>
            </a:r>
          </a:p>
        </p:txBody>
      </p:sp>
      <p:pic>
        <p:nvPicPr>
          <p:cNvPr id="3" name="Graphic 2">
            <a:extLst>
              <a:ext uri="{FF2B5EF4-FFF2-40B4-BE49-F238E27FC236}">
                <a16:creationId xmlns:a16="http://schemas.microsoft.com/office/drawing/2014/main" id="{50A63A52-FECC-3AAA-C078-D1A5D5934F7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9686" y="899322"/>
            <a:ext cx="1299752" cy="1299752"/>
          </a:xfrm>
          <a:prstGeom prst="rect">
            <a:avLst/>
          </a:prstGeom>
        </p:spPr>
      </p:pic>
      <p:pic>
        <p:nvPicPr>
          <p:cNvPr id="4" name="Graphic 3">
            <a:extLst>
              <a:ext uri="{FF2B5EF4-FFF2-40B4-BE49-F238E27FC236}">
                <a16:creationId xmlns:a16="http://schemas.microsoft.com/office/drawing/2014/main" id="{038DFD16-79AC-B6E7-8E6C-A7208D5A25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1097" y="2731295"/>
            <a:ext cx="1111362" cy="1111362"/>
          </a:xfrm>
          <a:prstGeom prst="rect">
            <a:avLst/>
          </a:prstGeom>
        </p:spPr>
      </p:pic>
      <p:sp>
        <p:nvSpPr>
          <p:cNvPr id="9" name="TextBox 8">
            <a:extLst>
              <a:ext uri="{FF2B5EF4-FFF2-40B4-BE49-F238E27FC236}">
                <a16:creationId xmlns:a16="http://schemas.microsoft.com/office/drawing/2014/main" id="{54AD3A8D-4D17-1C2E-3619-D321960003BE}"/>
              </a:ext>
            </a:extLst>
          </p:cNvPr>
          <p:cNvSpPr txBox="1"/>
          <p:nvPr/>
        </p:nvSpPr>
        <p:spPr>
          <a:xfrm>
            <a:off x="1671627" y="5021451"/>
            <a:ext cx="10280885" cy="1600438"/>
          </a:xfrm>
          <a:prstGeom prst="rect">
            <a:avLst/>
          </a:prstGeom>
          <a:noFill/>
        </p:spPr>
        <p:txBody>
          <a:bodyPr wrap="square" rtlCol="0">
            <a:spAutoFit/>
          </a:bodyPr>
          <a:lstStyle/>
          <a:p>
            <a:pPr lvl="0" algn="ctr">
              <a:defRPr/>
            </a:pPr>
            <a:r>
              <a:rPr lang="es-ES" sz="4000" b="1" i="1" dirty="0">
                <a:solidFill>
                  <a:srgbClr val="0070C0"/>
                </a:solidFill>
              </a:rPr>
              <a:t>Lee las instrucciones específicas paso a paso para la Parte I de tu trabajo</a:t>
            </a:r>
            <a:r>
              <a:rPr kumimoji="0" lang="en-US" sz="4000" b="1" i="1" u="none" strike="noStrike" kern="1200" cap="none" spc="0" normalizeH="0" baseline="0" noProof="0" dirty="0">
                <a:ln>
                  <a:noFill/>
                </a:ln>
                <a:solidFill>
                  <a:srgbClr val="0070C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65016" y="-204025"/>
            <a:ext cx="10626984"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0067B4"/>
                </a:solidFill>
                <a:latin typeface="Gotham Medium"/>
              </a:rPr>
              <a:t>1) </a:t>
            </a:r>
            <a:r>
              <a:rPr lang="es-ES" sz="4400" dirty="0">
                <a:solidFill>
                  <a:srgbClr val="0067B4"/>
                </a:solidFill>
                <a:latin typeface="Gotham Medium"/>
              </a:rPr>
              <a:t>La economía y la revolución algodonera</a:t>
            </a:r>
            <a:endParaRPr lang="en-US" sz="4400" dirty="0">
              <a:solidFill>
                <a:srgbClr val="0067B4"/>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301094"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A painting of a bustling cotton plantation in the American south. In the distance is the plantation owner's home, and beyond that there is a steam boat going down the Mississippi River. In the fields are enslaved people working, and in the foreground are Anglo Americans and enslaved people on the street as cotton bales are transported in a wagon. ">
            <a:extLst>
              <a:ext uri="{FF2B5EF4-FFF2-40B4-BE49-F238E27FC236}">
                <a16:creationId xmlns:a16="http://schemas.microsoft.com/office/drawing/2014/main" id="{FE4979C9-96B0-33C2-BE0D-0610637EE5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6099" y="751742"/>
            <a:ext cx="7347857" cy="488632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79D715-A24E-B40C-9683-0FEA2DE84F46}"/>
              </a:ext>
            </a:extLst>
          </p:cNvPr>
          <p:cNvSpPr txBox="1"/>
          <p:nvPr/>
        </p:nvSpPr>
        <p:spPr>
          <a:xfrm>
            <a:off x="3156857" y="5704114"/>
            <a:ext cx="7347857" cy="830997"/>
          </a:xfrm>
          <a:prstGeom prst="rect">
            <a:avLst/>
          </a:prstGeom>
          <a:noFill/>
        </p:spPr>
        <p:txBody>
          <a:bodyPr wrap="square" rtlCol="0">
            <a:spAutoFit/>
          </a:bodyPr>
          <a:lstStyle/>
          <a:p>
            <a:pPr algn="ctr"/>
            <a:r>
              <a:rPr lang="es-ES" sz="2400" i="1" dirty="0">
                <a:latin typeface="Gotham book"/>
              </a:rPr>
              <a:t>Una plantación de algodón en el río Misisipi
La Biblioteca del Congreso</a:t>
            </a:r>
            <a:endParaRPr lang="en-US" sz="2400" i="1" dirty="0">
              <a:latin typeface="Gotham book"/>
            </a:endParaRPr>
          </a:p>
        </p:txBody>
      </p:sp>
    </p:spTree>
    <p:extLst>
      <p:ext uri="{BB962C8B-B14F-4D97-AF65-F5344CB8AC3E}">
        <p14:creationId xmlns:p14="http://schemas.microsoft.com/office/powerpoint/2010/main" val="23441060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50DCF5-947D-40AF-BA93-31338A46F9F3}">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B189B258-AE59-43A8-8302-1D82B4353576}">
  <ds:schemaRefs>
    <ds:schemaRef ds:uri="http://schemas.microsoft.com/sharepoint/v3/contenttype/forms"/>
  </ds:schemaRefs>
</ds:datastoreItem>
</file>

<file path=customXml/itemProps3.xml><?xml version="1.0" encoding="utf-8"?>
<ds:datastoreItem xmlns:ds="http://schemas.openxmlformats.org/officeDocument/2006/customXml" ds:itemID="{DF85DDC6-2C0E-40E3-A5BA-4C21FD4BCD07}"/>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353</TotalTime>
  <Words>1648</Words>
  <Application>Microsoft Office PowerPoint</Application>
  <PresentationFormat>Widescreen</PresentationFormat>
  <Paragraphs>92</Paragraphs>
  <Slides>18</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Aptos</vt:lpstr>
      <vt:lpstr>Aptos Display</vt:lpstr>
      <vt:lpstr>Arial</vt:lpstr>
      <vt:lpstr>Calibri</vt:lpstr>
      <vt:lpstr>Calibri Light</vt:lpstr>
      <vt:lpstr>Gotham book</vt:lpstr>
      <vt:lpstr>Gotham book</vt:lpstr>
      <vt:lpstr>Gotham Medium</vt:lpstr>
      <vt:lpstr>Josefin Sans</vt:lpstr>
      <vt:lpstr>Times New Roman</vt:lpstr>
      <vt:lpstr>Verdana</vt:lpstr>
      <vt:lpstr>1_Office Theme</vt:lpstr>
      <vt:lpstr>2_Office Theme</vt:lpstr>
      <vt:lpstr>Unidad 4:  Era Nacional Mexicana</vt:lpstr>
      <vt:lpstr>Cuál es la historia? Calentamiento</vt:lpstr>
      <vt:lpstr>Calentamiento:  Sigue las instrucciones para completar tu calentamiento</vt:lpstr>
      <vt:lpstr>Comparte con la clase</vt:lpstr>
      <vt:lpstr>Pregunta esencial</vt:lpstr>
      <vt:lpstr>En la lección de hoy...</vt:lpstr>
      <vt:lpstr>Cuál es la historia?  Lección</vt:lpstr>
      <vt:lpstr>Instrucciones para la lección</vt:lpstr>
      <vt:lpstr>1) La economía y la revolución algodonera</vt:lpstr>
      <vt:lpstr>2) El Sistema Empresario y el "Old 300"</vt:lpstr>
      <vt:lpstr>3) Desafíos políticos en Texas</vt:lpstr>
      <vt:lpstr>4) Desafíos políticos en México</vt:lpstr>
      <vt:lpstr>5) Problemas en Texas: La Rebelión Fredoniana</vt:lpstr>
      <vt:lpstr>6) El Informe Mier y Terán</vt:lpstr>
      <vt:lpstr>7) Crecientes desafíos para el sistema Empresario</vt:lpstr>
      <vt:lpstr>Cuál es la historia? Billete de salida</vt:lpstr>
      <vt:lpstr>Billete de salida:  Sigue las instrucciones para completar tu calentamiento</vt:lpstr>
      <vt:lpstr>Comparte con la clase2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3</cp:revision>
  <dcterms:created xsi:type="dcterms:W3CDTF">2024-12-13T17:00:09Z</dcterms:created>
  <dcterms:modified xsi:type="dcterms:W3CDTF">2025-12-10T01:23:31Z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