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notesSlides/notesSlide5.xml" ContentType="application/vnd.openxmlformats-officedocument.presentationml.notesSlide+xml"/>
  <Override PartName="/ppt/ink/ink3.xml" ContentType="application/inkml+xml"/>
  <Override PartName="/ppt/notesSlides/notesSlide6.xml" ContentType="application/vnd.openxmlformats-officedocument.presentationml.notesSlide+xml"/>
  <Override PartName="/ppt/ink/ink4.xml" ContentType="application/inkml+xml"/>
  <Override PartName="/ppt/notesSlides/notesSlide7.xml" ContentType="application/vnd.openxmlformats-officedocument.presentationml.notesSlide+xml"/>
  <Override PartName="/ppt/ink/ink5.xml" ContentType="application/inkml+xml"/>
  <Override PartName="/ppt/notesSlides/notesSlide8.xml" ContentType="application/vnd.openxmlformats-officedocument.presentationml.notesSlide+xml"/>
  <Override PartName="/ppt/ink/ink6.xml" ContentType="application/inkml+xml"/>
  <Override PartName="/ppt/ink/ink7.xml" ContentType="application/inkml+xml"/>
  <Override PartName="/ppt/notesSlides/notesSlide9.xml" ContentType="application/vnd.openxmlformats-officedocument.presentationml.notesSlide+xml"/>
  <Override PartName="/ppt/ink/ink8.xml" ContentType="application/inkml+xml"/>
  <Override PartName="/ppt/ink/ink9.xml" ContentType="application/inkml+xml"/>
  <Override PartName="/ppt/notesSlides/notesSlide10.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notesSlides/notesSlide11.xml" ContentType="application/vnd.openxmlformats-officedocument.presentationml.notesSlide+xml"/>
  <Override PartName="/ppt/ink/ink13.xml" ContentType="application/inkml+xml"/>
  <Override PartName="/ppt/notesSlides/notesSlide12.xml" ContentType="application/vnd.openxmlformats-officedocument.presentationml.notesSlide+xml"/>
  <Override PartName="/ppt/ink/ink14.xml" ContentType="application/inkml+xml"/>
  <Override PartName="/ppt/ink/ink15.xml" ContentType="application/inkml+xml"/>
  <Override PartName="/ppt/ink/ink16.xml" ContentType="application/inkml+xml"/>
  <Override PartName="/ppt/notesSlides/notesSlide13.xml" ContentType="application/vnd.openxmlformats-officedocument.presentationml.notesSlide+xml"/>
  <Override PartName="/ppt/ink/ink17.xml" ContentType="application/inkml+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sldIdLst>
    <p:sldId id="257" r:id="rId3"/>
    <p:sldId id="275" r:id="rId4"/>
    <p:sldId id="283" r:id="rId5"/>
    <p:sldId id="304" r:id="rId6"/>
    <p:sldId id="287" r:id="rId7"/>
    <p:sldId id="286" r:id="rId8"/>
    <p:sldId id="299" r:id="rId9"/>
    <p:sldId id="300" r:id="rId10"/>
    <p:sldId id="301" r:id="rId11"/>
    <p:sldId id="308" r:id="rId12"/>
    <p:sldId id="289" r:id="rId13"/>
    <p:sldId id="288" r:id="rId14"/>
    <p:sldId id="290" r:id="rId15"/>
    <p:sldId id="298" r:id="rId16"/>
    <p:sldId id="291" r:id="rId17"/>
    <p:sldId id="293" r:id="rId18"/>
    <p:sldId id="294" r:id="rId19"/>
    <p:sldId id="295" r:id="rId20"/>
    <p:sldId id="296" r:id="rId21"/>
    <p:sldId id="297" r:id="rId22"/>
    <p:sldId id="302" r:id="rId23"/>
    <p:sldId id="303" r:id="rId24"/>
    <p:sldId id="305" r:id="rId25"/>
    <p:sldId id="30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tive American Tribes in Texas" id="{920CFD8D-D5E6-49A2-8666-394C8EAFB361}">
          <p14:sldIdLst>
            <p14:sldId id="257"/>
            <p14:sldId id="275"/>
            <p14:sldId id="283"/>
            <p14:sldId id="304"/>
            <p14:sldId id="287"/>
            <p14:sldId id="286"/>
            <p14:sldId id="299"/>
            <p14:sldId id="300"/>
            <p14:sldId id="301"/>
            <p14:sldId id="308"/>
            <p14:sldId id="289"/>
            <p14:sldId id="288"/>
            <p14:sldId id="290"/>
            <p14:sldId id="298"/>
            <p14:sldId id="291"/>
            <p14:sldId id="293"/>
            <p14:sldId id="294"/>
            <p14:sldId id="295"/>
            <p14:sldId id="296"/>
            <p14:sldId id="297"/>
            <p14:sldId id="302"/>
            <p14:sldId id="303"/>
            <p14:sldId id="305"/>
            <p14:sldId id="30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3B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3447" autoAdjust="0"/>
  </p:normalViewPr>
  <p:slideViewPr>
    <p:cSldViewPr snapToGrid="0">
      <p:cViewPr varScale="1">
        <p:scale>
          <a:sx n="146" d="100"/>
          <a:sy n="146" d="100"/>
        </p:scale>
        <p:origin x="1524" y="13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05T18:06:06.55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186 311,'13'0,"0"0,0-1,0-1,0 0,19-5,-27 5,1-1,0 1,-1-1,0 0,1 0,-1-1,0 0,-1 0,1 0,-1 0,0-1,0 1,7-10,-4 0,2 1,0 1,1-1,0 2,0-1,24-18,-22 20,-1 1,-1-2,14-15,15-16,-34 38,1 0,0 0,0 1,0-1,0 1,0 1,1-1,-1 1,1 0,-1 1,1 0,11-1,10 0,50 5,-35-1,329 0,-364-1,1 0,-1 0,1 0,-1 1,1 0,-1 1,0 0,14 7,3 4,30 22,-20-12,-27-19,0-1,1-1,-1 0,1 0,11 2,-10-2,-1-1,0 1,0 0,10 6,-16-8,-1 1,1 0,-1 0,1 0,-1 0,0 1,1-1,-1 1,0-1,-1 1,1-1,0 1,-1 0,0 0,1 0,0 5,2 15,0 0,-2 0,-1 0,-1 0,-4 35,1 8,2 523,3-565,0 0,2 0,0 0,2 0,1-1,0 0,2 0,21 40,-26-57,0 1,1-1,-1-1,1 1,0-1,1 0,-1 0,1 0,0-1,0 1,10 4,10 3,46 16,-29-11,-21-9,0 1,0 0,30 18,-46-23,0 0,-1 0,1 0,-1 1,0 0,-1 0,1 0,-1 0,0 1,0 0,-1-1,1 1,2 9,-1 0,-1 2,0-1,-1 0,-1 0,-1 1,0 0,-1-1,-1 1,0-1,-2 1,-4 19,-8 19,-45 103,16-46,34-89,-1 0,0-1,-2 0,-1-1,0 0,-25 26,31-37,0 0,1 1,1 0,0 1,0-1,1 1,0 0,1 1,-2 13,-7 15,-1 0,-32 65,44-102,-12 35,13-35,0 1,0-1,0 0,-1 0,1 0,-1 0,0 0,0 0,-1 0,1-1,-1 1,0-1,0 1,0-1,0 0,-1 0,1-1,-1 1,0-1,-4 3,0-2,0 1,-1-1,0-1,1 0,-1 0,0-1,0 0,0 0,0-1,-1 0,1-1,-12-1,8-1,1-1,-1 0,1-1,0 0,0 0,0-1,-20-15,-11-7,32 22,0-1,0 0,0-1,1-1,0 1,1-1,-13-15,8 0,0 0,1 0,-13-35,-13-27,-89-179,118 248,-1 1,-25-31,20 28,-16-26,2 0,13 19,-15-28,27 43,1 1,0-1,0 0,1 0,0 0,-1-17,0-41,6-82,1 39,-2 81,-1-6,-5-49,3 74,0-1,-1 0,0 1,-1-1,-1 1,0 0,-11-17,-12-20,13 22,0 1,-34-42,43 63,0-1,-1 1,0 1,0-1,0 1,0 0,0 1,-1 0,0 0,1 1,-10-2,4 0,-1-1,-19-9,20 8,1-1,0-1,1 0,-21-18,-48-45,-23-23,97 89,0-1,0 0,1 0,0-1,0 1,0-1,1 0,0 0,1-1,-1 1,1-1,-3-15,1-8,3-2,0 1,2 0,4-34,-3 60,0-1,1 0,-1 1,1-1,0 1,1 0,-1 0,1 0,1 0,-1 0,1 0,6-7,-3 6,0 0,1 1,-1 0,1 0,1 0,-1 1,16-7,-3 4,1 0,0 2,0 0,0 2,0 0,40 0,131 5,-74 0,-107-1,0 1,0 0,-1 1,1 0,21 7,-30-8,0 0,0 0,0 1,0 0,0-1,0 1,-1 0,1 0,-1 1,1-1,2 4,-4-4,0 0,0 0,0 0,0 0,0 0,0 1,-1-1,1 0,-1 0,0 0,0 1,0-1,0 0,0 0,0 1,0-1,-1 0,0 4,-1-2,0 1,0-1,0 0,0 0,-1 0,1 0,-1-1,0 1,0-1,-1 0,1 0,-1 0,-6 4,-7 4,-34 16,28-16,9-2,0 0,-23 20,8-6,25-20,0 1,1 0,-1 0,1 0,0 0,0 1,0-1,0 1,1 0,0 0,0 0,0 0,0 0,1 0,0 1,0-1,0 0,1 1,0 8,0-8,1 0,-1 0,1 0,0 0,1 0,0 0,-1 0,2 0,-1-1,1 1,0-1,0 0,0 0,1 0,0 0,0 0,5 3,0-1,1-1,-1 0,1-1,1 0,-1 0,1-1,0-1,0 0,21 3,-9-3,-1-1,1-1,0-1,23-3,-41 2,0 1,0-2,0 1,0 0,0-1,-1 0,1 0,-1 0,1-1,-1 0,0 0,0 0,0 0,0 0,6-8,-8 8,0 1,0-1,-1 0,1 1,-1-1,0 0,0 0,0 0,0 0,0 0,-1 0,0 0,1 0,-1 0,0 0,0-1,-1 1,1 0,-1 0,1 0,-1 0,0 0,0 0,0 0,-1 1,1-1,-2-3,-1 2,0-1,0 1,0 0,0 0,-1 1,1-1,-1 1,0 0,0 0,0 0,0 1,-1 0,1 0,-1 0,1 1,-10-2,-12-1,0 1,-32 0,51 3,-12-1,0 1,1 1,-1 0,0 2,1 0,0 1,-1 1,2 1,-28 12,27-7,0-1,0 2,2 1,0 0,0 1,-22 25,35-35,-7 6,1 1,1 0,0 1,-14 21,22-31,0 0,0 1,0-1,0 0,0 0,0 0,1 0,-1 1,1-1,-1 0,1 1,0-1,0 0,0 1,0-1,0 1,1-1,-1 0,1 0,-1 1,1-1,0 0,0 0,0 0,0 0,0 0,0 0,1 0,-1 0,1 0,0 0,-1-1,1 1,0-1,0 1,0-1,0 0,2 2,4 0,0 0,0-1,1 1,-1-1,0-1,1 0,-1 0,1-1,-1 0,1 0,-1-1,17-3,9-3,59-21,-64 18,1 1,-1 1,2 1,43-3,-33 6,-1-1,75-19,-106 22,0-1,0-1,0 1,-1-2,0 1,0-1,0 0,0 0,-1-1,0 0,0-1,-1 0,1 0,-2 0,1 0,-1-1,0 0,0 0,-1-1,0 1,-1-1,0 0,2-10,-4 15,3-8,-1 1,-1-1,2-24,-4 34,0-1,0 1,0-1,0 1,-1-1,1 1,-1 0,1-1,-1 1,0-1,0 1,0 0,0 0,0-1,-1 1,1 0,-1 0,1 0,-1 1,0-1,0 0,0 0,0 1,0 0,-4-3,-1 1,1 1,-1 0,0 0,0 1,0-1,0 1,0 1,0 0,0 0,0 0,0 1,0 0,0 0,0 1,0 0,0 0,1 0,-1 1,1 0,-1 0,1 1,0 0,1 0,-1 0,1 1,0 0,0 0,0 0,-7 11,2 1,0 0,2 1,0 0,1 0,0 1,2 0,-4 25,5-20,1 0,2 0,0 0,2 1,5 37,-6-56,2 0,-1 0,1 0,-1 0,2 0,-1-1,1 1,-1-1,2 1,3 5,-4-8,0 0,0-1,0 1,0 0,1-1,-1 0,1 0,-1 0,1 0,0-1,0 1,0-1,0 0,0 0,0 0,4-1,8 2,-1-1,0 0,0-2,1 0,14-3,-22 3,1-1,-2-1,1 1,0-1,0-1,-1 0,0 0,0 0,0-1,11-9,24-26,-3-2,-1-1,57-86,-86 115,0 0,-1 0,-1-1,-1 0,0-1,-1 1,6-32,-11 45,1 0,-1 0,0 0,0 0,0 0,0 0,0 0,0 0,-1 0,1 0,-1 0,1 1,-1-1,0 0,0 0,0 0,0 1,0-1,0 1,0-1,0 1,-1-1,1 1,-1-1,1 1,-1 0,1 0,-1 0,0 0,0 0,1 0,-1 1,0-1,0 0,-2 0,-1 1,1-1,-1 1,0 0,1 0,-1 0,1 0,-1 1,0 0,1 0,-1 0,1 0,0 1,-1 0,-4 2,-2 3,1 1,0-1,0 2,1-1,0 1,-12 16,-42 69,32-46,23-35,-94 149,84-129,1 1,2 0,-12 41,2 1,14-47,1 1,2 0,1 0,-5 49,11-59,-1 7,1 0,2-1,5 41,-5-63,0-1,0 1,1-1,-1 0,1 0,0 0,0 0,0 0,1 0,-1 0,0-1,1 1,0-1,0 0,0 1,0-1,0-1,0 1,0 0,0-1,1 0,-1 1,1-1,-1-1,1 1,3 0,5 1,0-1,0 0,0-1,-1 0,1-1,20-4,-22 2,0 0,0 0,0-1,0 0,0-1,-1 0,0 0,13-11,1-4,34-38,-56 57,7-8,-1-1,0-1,-1 1,7-14,9-16,-16 29,-1 1,0-1,0 0,-2 0,1-1,-1 1,-1-1,0 1,-1-1,0 0,-1 0,0 0,0 1,-2-1,-2-15,4 26,-1-1,1 1,0-1,-1 1,1 0,-1-1,1 1,-1 0,0 0,1-1,-1 1,0 0,0 0,0 0,0 0,0 0,0 0,0 0,0 0,0 0,-2 0,1 0,1 1,0 0,-1 0,1 0,0 0,-1 0,1 1,0-1,-1 0,1 1,0-1,0 0,-1 1,1 0,0-1,0 1,0 0,-2 1,-6 5,1 1,-1 0,2 1,-9 11,11-14,-58 80,-63 116,86-135,34-57,1 0,0 0,1 0,0 1,1-1,0 1,0 0,-1 22,3-29,1 0,0-1,0 1,0 0,1 0,-1 0,1-1,0 1,0 0,0-1,1 1,-1-1,1 1,0-1,0 0,0 1,0-1,1 0,-1 0,1-1,0 1,-1-1,1 1,1-1,-1 0,0 0,0 0,7 2,-3-1,0-1,1 0,-1 0,1-1,-1 0,1 0,-1 0,1-1,0-1,-1 1,14-4,-11 2,0-2,-1 1,1-1,-1-1,1 0,-1 0,-1-1,9-6,27-21,-20 16,-1-1,0-1,-1-1,26-31,-44 46,-1 0,0 1,-1-1,1 0,-1-1,0 1,0 0,0-1,-1 1,0-1,0 1,0-1,-1 1,0-10,0 15,0 0,-1 0,1-1,0 1,0 0,0 0,-1 0,1 0,0 0,0 0,-1 0,1 0,0 0,0 0,-1 0,1 0,0 0,0 0,0 0,-1 0,1 0,0 0,0 0,-1 0,1 0,0 0,0 0,0 0,-1 1,1-1,0 0,0 0,0 0,-1 0,1 0,0 1,0-1,0 0,0 0,0 0,0 1,-1-1,1 0,0 0,-10 11,-18 26,1 2,3 1,-27 56,44-81,1 1,0-1,1 1,1 0,0 0,-2 26,4 97,3-111,-1-21,1 0,0 0,0-1,1 1,0 0,0-1,5 10,-7-15,1 1,-1-1,1 0,0 1,0-1,-1 0,1 0,0 1,0-1,0 0,0 0,0 0,1 0,-1 0,0-1,0 1,1 0,-1 0,0-1,1 1,-1-1,0 1,1-1,-1 0,1 0,-1 1,1-1,-1 0,1 0,-1 0,1 0,-1-1,1 1,-1 0,1-1,-1 1,0-1,1 1,-1-1,0 0,2 0,5-5,0 0,0 0,-1 0,1-1,-2 0,10-11,30-52,-38 55,2 0,-1 0,2 1,0 0,25-23,-20 24,-5 6,-1-2,1 0,-2 0,17-20,-26 29,0 0,1-1,-1 1,0 0,0 0,0 0,1-1,-1 1,0 0,0 0,0-1,0 1,0 0,0 0,0-1,1 1,-1 0,0-1,0 1,0 0,0 0,0-1,0 1,0 0,-1 0,1-1,0 1,0 0,0-1,0 1,0 0,0 0,0-1,-1 1,1 0,-10 2,2 3,1 1,-1 1,1-1,1 1,-1 0,1 1,-7 10,-1 5,-15 33,14-18,1 1,2 0,2 0,2 1,-6 62,9 172,7-167,-2-105,-1 5,2 0,-1 0,1 0,2 10,-3-16,0 0,1 0,-1 0,0 0,0-1,1 1,-1 0,0 0,1-1,-1 1,1 0,-1-1,1 1,-1 0,1-1,0 1,-1-1,1 1,0-1,-1 1,1-1,0 1,0-1,-1 0,1 1,0-1,0 0,0 0,-1 1,1-1,0 0,0 0,0 0,0 0,-1 0,1 0,0-1,0 1,0 0,0 0,-1-1,1 1,0 0,0-1,-1 1,1 0,0-1,1 0,6-5,0 0,0 0,-1-1,0 0,0 0,0-1,5-9,41-64,-41 59,70-128,-69 122,-1 0,-2-1,11-49,-10 18,7-115,-14 92,3 1,3 1,34-127,-40 194,6-30,-10 42,1 0,-1 0,0 0,0 0,0 0,0-1,-1 1,1 0,0 0,-1 0,1 0,-1 0,0 0,0 0,0 0,-2-3,3 5,-1-1,0 0,1 1,-1-1,0 1,0-1,1 1,-1-1,0 1,0-1,0 1,0 0,1-1,-1 1,0 0,0 0,0 0,0 0,0 0,0 0,0 0,1 0,-3 0,1 1,-1 0,1 0,-1 0,1 0,-1 0,1 0,0 1,-3 1,-2 3,0 1,0-1,-9 13,8-8,1 1,1-1,0 1,1 1,0-1,1 1,0 0,-2 14,3-11,-1 0,-1 0,-1-1,-13 28,4-14,2 1,1 0,1 1,-11 57,15-59,-2 1,-20 45,-2 5,30-75,-58 165,56-164,0-1,-1 1,0-1,0 0,0 0,-1 0,1 0,-1-1,0 0,-1 0,1 0,-1-1,1 1,-1-1,0-1,0 1,-8 1,8-2,0 0,-1 0,1-1,0 0,0 0,-1-1,1 0,-1 0,1 0,0-1,-1 0,1 0,0 0,0-1,0 0,0 0,-11-6,-7-11,0 0,2-2,-21-23,27 27,5 4,1 0,0-1,-14-27,16 27,0 0,0 1,-1 0,-1 1,-15-16,21 24,-16-12,19 16,1 0,-1 0,1 0,-1 0,1 0,-1 0,1 0,-1 0,1 0,-1 0,1 0,-1 0,1 0,-1 1,1-1,-1 0,1 0,0 0,-1 1,1-1,-1 0,1 1,-1-1,1 0,0 1,-1-1,1 0,0 1,-1-1,1 1,0-1,0 1,0-1,-1 0,1 1,0-1,0 1,0-1,0 1,0-1,0 1,0-1,0 1,0-1,0 1,0 0,-2 15,1 0,1 0,0 0,1 0,1 0,0 0,2 0,-1-1,2 0,10 26,-7-19,-1 1,-1 0,4 28,-9-50,-1 0,0-1,0 1,0-1,0 1,0-1,0 1,0 0,0-1,0 1,0-1,0 1,0 0,0-1,0 1,-1-1,1 1,0-1,0 1,-1 0,1-1,0 1,-1 0,0-1,1 0,-1 0,0 0,1 0,-1 0,1 0,-1 0,0 0,1 0,-1 0,1-1,-1 1,1 0,-1 0,1-1,-1 1,1 0,-1 0,1-1,-1 0,-31-28,23 20,-69-73,37 36,36 41,1 0,0-1,0 0,1 0,0 0,0 0,0 0,1-1,0 1,0-1,0 0,0-9,0-10,1 1,3-27,-1 18,0-9,0-58,-2 90,0-1,-1 1,-1-1,1 1,-2 0,-7-17,4 12,-1-1,0 1,-1 0,-20-27,21 32,1 1,-1-1,2 0,0-1,0 0,1 0,0 0,1-1,0 1,1-1,1 0,0 0,1 0,0-23,3-65,-2-64,-2 155,0 0,0 0,0 0,-1 1,-1-1,0 1,0 0,-1 0,-10-15,-3 0,-40-43,47 58,1-1,-1 2,-1-1,1 1,-1 1,-24-11,7 7,1 1,-34-7,51 13,0 0,1-1,0 0,0-1,0 0,1 0,0-1,-12-11,9 7,-1 2,0-1,-17-8,19 13,1-1,-1 0,2 0,-14-10,20 13,0-1,0 1,0-1,0 1,1-1,0 0,-1 0,2 0,-1 0,0 0,1 0,-1 0,1-1,-1-6,1 2,1 0,-1 0,1 1,1-1,0 0,0 0,1 1,-1-1,2 1,0-1,0 1,0 0,1 0,0 0,0 1,1-1,0 1,1 0,-1 1,1-1,10-7,27-23,-32 29,-1 0,1-1,-2 0,1-1,-1 0,-1 0,12-20,-12 12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05T20:01:26.26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152 2142,'-1'73,"3"83,0-140,0 1,2-1,0 0,1 0,0-1,1 1,1-1,0 0,1-1,12 17,-17-28,-1 0,1 0,0 0,0 0,0-1,1 1,-1-1,0 1,1-1,0 0,-1-1,1 1,0-1,0 1,5 0,6 0,-1 0,0-1,17-1,-20-1,0 1,-1 0,1 1,-1 1,1-1,14 6,-15-4,0 1,0 1,-1-1,0 2,1-1,-2 1,1 1,-1 0,0 0,0 0,-1 1,9 11,-14-15,1 0,1 0,-1-1,0 1,1-1,0 0,0 0,0-1,0 1,0-1,0 0,1 0,-1 0,1-1,-1 1,10 1,20 7,-34-10,1 0,0 0,-1 1,1-1,0 0,-1 0,1 1,-1-1,1 0,-1 1,1-1,0 0,-1 1,0-1,1 1,-1-1,1 1,-1-1,1 1,-1 0,0-1,1 1,-1 0,-1-1,1 1,0-1,0 0,-1 1,1-1,0 1,-1-1,1 0,0 1,-1-1,1 0,-1 0,1 1,0-1,-1 0,1 0,-1 0,1 1,-1-1,0 0,-32 6,-31-2,-106-8,164 4,0 0,0-1,0 1,0-1,1-1,-1 1,0-1,1 0,-1-1,1 1,0-1,0 0,0 0,0-1,0 1,1-1,0 0,0 0,0-1,0 1,0-1,1 0,0 0,-5-10,-2-2,10 17,0 0,0-1,0 1,0 0,0 0,0 0,0 0,0 0,0 0,0 0,0 0,0 0,0-1,-1 1,1 0,0 0,0 0,0 0,0 0,0 0,0 0,0 0,-1 0,1 0,0 0,0 0,0 0,0 0,0 0,0 0,0 0,-1 0,1 0,0 0,0 0,0 0,0 0,0 0,0 0,0 0,-1 0,1 0,0 0,0 0,0 1,0-1,0 0,0 0,0 0,0 0,0 0,-1 0,1 0,0 0,0 1,-2 31,2-26,0-1,1 1,-1-1,1 0,1 0,-1 1,1-1,0 0,0 0,0 0,0 0,4 4,0-2,-1-1,1 1,0-1,1-1,-1 1,1-1,8 5,0 1,0 1,0 0,-2 1,0 1,13 17,-7-9,-15-18,0 0,1 0,-1 0,1-1,0 0,0 0,0 0,0 0,1-1,-1 0,1 0,-1 0,1-1,0 0,0 0,-1 0,13-1,4-1,0-1,1-1,27-8,-35 8,-4 0,-1-1,0-1,0 1,0-2,-1 1,0-1,0-1,0 1,14-16,-8 9,0 1,18-12,-29 22,0 0,-1-1,1 1,0-1,-1 0,0 0,1-1,-1 1,-1-1,1 1,0-1,-1 0,3-6,-3 5,-1-1,0 1,0-1,0 1,-1-1,0 1,0-1,0 0,-1 1,-1-10,-6-36,3 18,-10-38,-4-15,14 57,-15-48,5 34,4 14,1-1,1 0,1-1,-6-61,13-144,3 102,0 101,2-1,1 1,2 0,16-50,-21 76,28-135,-21 91,-4 14,-4 28,0 1,0-1,1 1,0-1,0 1,1 0,0 0,1 0,7-12,25-36,-16 25,38-48,-40 55,0-1,-2-1,-1 0,18-45,8-13,-8 24,2-2,33-80,-42 88,-20 42,1-1,-1 0,-1 0,6-25,-7 23,0-1,0 1,2 0,0 0,14-24,-3 1,-14 29,1 1,-1-1,2 1,-1 1,7-10,-1 6,-3 3,0-1,0 0,-1 0,0-1,8-17,-13 25,0-1,0 1,-1-1,1 0,-1 1,1-1,-1 0,0 0,0 1,-1-1,1 0,0 1,-1-1,1 0,-1 1,0-1,0 1,0-1,0 1,-1-1,1 1,-1 0,1 0,-1-1,0 1,0 0,0 1,0-1,-3-2,1 1,0 1,0 0,-1 0,1 0,0 1,-1-1,0 1,1 0,-1 1,1-1,-1 1,0 0,1 0,-1 0,0 0,1 1,-1 0,0 0,1 0,-8 4,-11 3,1 2,-35 20,52-27,-69 46,52-32,-46 24,54-34,0-1,0 0,-1-1,0-1,0 0,0-1,0-1,-26 1,-21-4,45 0,-1 0,0 2,1 0,-1 0,-32 9,26-3,1 2,0 0,1 2,0 0,1 2,0 0,-30 25,15-6,1 1,-51 62,-67 128,149-214,0 1,0 0,1 0,0 0,1 0,0 0,1 1,-1 11,1-11,0 0,0 0,-1 0,-1-1,0 1,-7 18,-14 20,3 2,-24 85,37-110,-13 26,14-36,0 0,2 1,0-1,0 1,-2 20,-7 72,6-56,-1 57,10 270,1-353,0 0,9 34,-5-29,2 33,-7-46,1-1,1 1,1-1,1 0,7 18,-9-27,0-1,1 1,1-1,-1 0,1 0,0-1,1 1,0-1,0-1,1 1,0-1,8 6,41 29,-39-27,0-1,2-1,-1 0,32 14,-45-24,1 0,-1-1,1 1,-1-1,1 0,-1 0,1-1,0 0,-1 0,1 0,0-1,-1 0,1 0,0 0,-1 0,0-1,1 0,-1 0,0-1,0 1,0-1,6-5,5-4,0 0,0-2,21-23,-31 30,-1 0,0 0,-1-1,1 1,-1-1,-1 0,1 0,-1-1,-1 1,3-16,0-20,-3-1,-4-52,1 32,-1 42,0 0,-8-27,-1-17,-14-140,19 174,3-1,1 0,1 0,2-1,10-62,-1 46,11-46,-18 87,1 0,-1 1,2-1,-1 1,2 0,-1 0,10-11,24-24,-2-2,-3-1,32-56,-53 77,1 1,2 0,0 1,2 1,0 1,28-26,-21 26,-1 2,-1-1,22-26,-37 34,-1 1,0-1,0 0,-2 0,1-1,4-22,11-26,-13 44,-2 6,-1 0,0-1,-1 1,3-16,-7 25,1 0,-1 0,0 0,0 0,0 0,0 0,0 1,-1-1,1 0,-1 0,0 0,0 0,0 1,0-1,0 1,0-1,-1 1,1-1,-1 1,0 0,0-1,0 1,0 0,-4-3,0 1,1 1,-1-1,0 1,-1 1,1-1,0 1,-1 0,1 0,-1 1,0 0,0 0,1 0,-1 1,0 0,0 1,1-1,-1 1,0 0,0 1,1 0,-1 0,1 0,0 1,0 0,-6 4,-7 4,1 1,0 1,1 1,1 1,0 0,-23 29,-259 340,148-191,140-180,1 0,0 1,-10 21,-11 18,26-46,0 1,0 0,0 0,1 0,0 0,0 0,1 1,-1 10,0 6,1 38,2-38,-4 40,-8 15,-1 151,13-226,0 95,20 145,-10-160,5 26,-5-51,-3-17,19 62,-23-95,2-1,-1 1,1-1,0 1,11 12,-13-17,1-1,0 1,0-1,0 0,1-1,-1 1,1-1,0 0,0 0,0 0,10 4,-12-7,-1 1,1 0,0-1,0 0,0 1,0-1,0 0,0-1,-1 1,1 0,0-1,0 0,0 1,0-1,4-3,-3 2,1-1,-1 0,0 0,-1 0,1 0,0-1,-1 1,5-8,-1 0,0 0,-1-1,0 0,-1 0,0-1,4-15,-4 0,0 1,-1-1,-1-33,-6-87,-1 35,4 85,-1 1,-2-1,-1 1,0 0,-3 0,0 1,-1 0,-23-49,20 53,2-1,1 0,1 0,1-1,1 0,1 0,1 0,0-40,3 59,0 1,0 0,0 0,0-1,0 1,0 0,-1 0,0 0,0-1,0 1,0 0,-1 0,0 1,0-1,0 0,-2-3,3 6,1 1,-1-1,1 1,-1-1,1 1,-1 0,1-1,-1 1,0 0,1 0,-1-1,1 1,-1 0,0 0,1 0,-1 0,0 0,1 0,-1 0,0 0,1 0,-1 0,1 0,-1 0,0 0,1 0,-1 1,0-1,1 0,-1 0,1 1,-1-1,1 0,-1 1,1-1,-1 1,1-1,-1 1,1-1,-1 1,1-1,0 1,-1-1,1 1,0-1,-1 1,1 0,-16 37,13-31,-4 15,0 1,2 1,1-1,-3 32,5-16,6 73,10-28,-8-55,3 38,-8-57,0 10,0-1,2 0,5 22,-2-14,-2 0,0 0,-1 50,0-8,-3-63,1 0,0 0,0 0,1 0,0-1,0 1,0 0,1-1,0 0,0 0,4 6,4 3,1-1,18 16,-17-17,-1-1,19 26,-28-33,1 0,-1 0,0-1,1 0,0 1,-1-1,1-1,1 1,7 4,46 13,-47-17,0 1,0 0,0 0,0 1,10 7,11 16,-27-23,0 0,0 0,0-1,0 0,1 0,0 0,11 5,24 5,-27-10,0 0,-1 2,0-1,22 14,-32-17,1 0,-1 1,0 0,0 0,0 0,-1 0,1 0,-1 0,0 0,0 1,0 0,0-1,0 1,-1 0,0 0,1 0,-2 0,1 0,0 0,-1 0,1 6,-1-8,-1 0,1 0,0 0,0 0,-1 0,1 1,-1-1,0 0,0 0,1 0,-1 0,-1-1,1 1,0 0,0 0,-1-1,1 1,-1 0,1-1,-1 1,0-1,1 0,-1 0,0 0,-3 2,-4 1,-1-1,0 0,0 0,-14 2,-22 6,41-8,-1 0,1 0,-1 1,1-1,0 1,1 0,-1 1,-6 7,10-11,0 0,0 0,0 1,1-1,-1 0,0 1,1-1,-1 1,1-1,-1 1,1-1,0 1,0-1,0 1,-1-1,2 4,-1-4,1 1,-1-1,1 1,0-1,0 1,0-1,0 0,0 0,0 1,0-1,0 0,0 0,1 0,-1 0,0 0,1 0,-1 0,0-1,4 2,4 2,0-1,1 0,-1-1,1 0,-1-1,15 1,64-2,-54-2,18 3,-30 0,1-2,0 0,38-7,-55 7,-1-1,0-1,1 1,-1-1,0 0,0 0,0-1,6-6,1 0,-2-1,11-14,-17 20,0-1,-1 1,0-1,0 0,0 0,-1 0,0-1,0 1,-1 0,0-1,0 1,0-11,0 13,-1 0,-1 0,1-1,0 1,-1 0,0 0,0 0,0 0,-1 0,1 0,-1 0,0 0,0 1,0-1,-1 1,1-1,-1 1,0 0,0 0,-4-3,-39-25,27 20,2-1,0-1,0-1,-17-17,17 13,-1 0,-1 2,-1 0,-39-24,53 36,1-1,-1 0,1-1,0 1,1-1,-1 0,1 0,0 0,1-1,-1 0,1 1,-3-11,-8-15,-92-155,101 173,1 1,0-1,0 1,1-1,-1-24,-4-14,1 6,-4-89,12-49,1 64,-2-213,-3 320,-4 19,-10 30,14-29,-117 220,10-21,96-176,-1 0,2 0,-14 47,25-67,-1 0,2 1,-1-1,2 0,-1 1,1-1,1 1,0-1,1 1,-1-1,8 20,-4-11,0 1,-1 0,-2 0,0 0,0 1,-3 21,1-15,1 1,6 36,-3-48,1-1,0 0,2 0,-1-1,2 1,9 13,-5-8,16 36,22 82,14 33,-45-134,44 69,-63-106,2 4,1-1,0 0,-1 0,1 0,0 0,1 0,-1-1,0 0,1 1,-1-1,1 0,0-1,0 1,-1-1,1 1,0-1,0-1,1 1,-1 0,0-1,0 0,5 0,-8 0,0-1,-1 1,1 0,0 0,-1-1,1 1,-1 0,1-1,-1 1,1-1,0 1,-1-1,0 1,1-1,-1 1,1-1,-1 1,0-1,1 0,-1 1,0-1,0 0,1 1,-1-1,0 1,0-1,0 0,0 0,0 1,0-1,0 0,0 1,0-1,0 0,0 1,-1-2,-8-24,7 23,-18-45,1 0,2-1,3-1,1-1,3 0,3 0,1-1,2-62,5 46,1 18,-2 0,-13-96,4 86,-4-100,14-63,1 87,-2 100,7-189,-4 186,2 1,2-1,21-64,2 27,-23 50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05T20:02:10.04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395 1634,'1'-16,"-2"0,0 1,-1-1,-7-27,3 14,1 0,1-1,0-57,4 52,-2-1,-7-39,-3-10,9 57,-1 0,-8-30,-9-22,-25-75,40 145,1-1,-2 1,1 0,-2 1,1 0,-1 0,0 1,-16-12,-8-11,28 26,-10-8,1-1,-21-13,29 23,1 0,-1 0,1-1,0 1,0-1,0 0,1 0,0 0,0-1,0 1,-2-8,-1-4,1 0,-5-29,3-6,3-1,5-91,1 58,-2 76,0 1,1-1,1 1,-1-1,1 1,4-11,-5 19,-1-1,1 0,-1 1,1-1,0 1,0-1,0 1,0-1,0 1,0 0,0-1,0 1,0 0,1 0,-1 0,0 0,1 0,-1 0,1 0,-1 1,1-1,-1 0,1 1,0-1,-1 1,1 0,0-1,-1 1,1 0,0 0,-1 0,1 0,0 0,-1 1,1-1,0 0,-1 1,1-1,0 1,-1 0,1 0,-1-1,2 2,8 6,0-1,-1 1,0 0,-1 1,9 11,2 0,-15-15,0 1,0 0,0 1,-1-1,0 1,0-1,0 1,-1 1,0-1,-1 0,0 1,0-1,1 11,-1 7,0 0,-6 46,2-50,1 0,1 1,1-1,5 30,37 110,-28-109,18 47,-18-61,13 61,-19-56,25 137,-20-116,-9-44,-1 0,2 28,-2 3,11 53,-12-89,2 13,10 34,-2-13,-10-34,0-1,1 0,10 22,-12-32,0 0,0 0,0-1,1 1,-1-1,1 1,0-1,0 0,1 0,-1 0,0-1,1 1,0-1,-1 0,1 0,7 2,30 4,-35-8,-1 0,1 1,-1 0,0 0,1 0,-1 1,0 0,0 0,0 0,6 4,-11-6,0 0,0 0,0 1,0-1,0 0,0 0,0 0,0 1,1-1,-1 0,0 0,0 1,0-1,0 0,0 0,0 1,0-1,-1 0,1 0,0 1,0-1,0 0,0 0,0 1,0-1,0 0,0 0,-1 0,1 1,0-1,0 0,0 0,0 0,-1 0,1 1,0-1,0 0,-1 0,-8 7,8-7,-8 5,-1 0,0-1,0 0,0-1,0 0,0-1,-1 0,-14 1,-92-2,78-2,-100 0,244 2,125-3,-226 2,0-1,-1 1,1-1,0 1,-1-1,1 0,-1-1,5-1,-7 3,-1-1,1 0,0 1,-1-1,1 0,0 1,-1-1,1 0,-1 0,1 1,-1-1,1 0,-1 0,0 0,1 0,-1 0,0 0,0 0,0 1,0-1,0 0,0 0,0 0,0 0,0 0,0 0,0 0,0 0,-1 0,1 0,0 0,-1 1,1-1,-1 0,0-1,-6-11,-1 1,0 1,-1-1,-15-14,-12-16,20 20,-25-44,36 55,1 0,-1 0,2 0,0 0,0-1,-2-21,3-223,5 132,-3 71,2 29,-1-1,-2 1,0 0,-2-1,-1 1,-9-33,10 50,-1 1,0 0,0 0,0 0,-1 0,0 1,0 0,-1 0,1 0,-1 0,0 1,-10-6,9 6,-1-1,1 0,0-1,1 0,-1 0,1 0,0-1,-7-10,-6-29,17 39,0 1,0-1,-1 1,0-1,0 1,0 0,-1 0,0 0,-9-9,-2 2,-1 1,-21-13,26 18,0 1,0-2,1 0,0 0,1 0,0-1,0-1,-10-13,16 17,-4-5,0 1,0-1,-17-16,14 18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05T20:02:18.31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1,'0'3,"1"-1,0 1,0 0,0-1,0 1,1 0,-1-1,1 0,-1 1,1-1,0 0,0 0,2 3,9 11,17 33,-21-31,1-1,0 0,2-1,0 0,21 21,-33-36,1-1,-1 1,1-1,-1 1,1-1,-1 1,1-1,-1 1,1-1,0 0,-1 1,1-1,0 0,-1 0,1 1,0-1,-1 0,1 0,0 0,0 0,-1 0,1 0,0 0,-1 0,1 0,0 0,0 0,-1 0,1-1,0 1,-1 0,1 0,0-1,-1 1,1 0,-1-1,1 1,-1-1,1 1,-1-1,1 1,-1-1,1 1,-1-1,1 0,-1 1,0-1,1 0,-1 1,0-1,0 0,1 1,-1-1,0 0,0 1,0-1,0-1,2-6,-1-1,0 1,0-14,-1 18,0 4,0-4,0 1,0 0,0-1,1 1,-1 0,3-6,-3 9,0-1,1 1,-1-1,1 1,-1-1,0 1,1-1,-1 1,1 0,-1-1,1 1,0-1,-1 1,1 0,-1 0,1-1,-1 1,1 0,0 0,-1 0,1 0,0 0,-1 0,1 0,0 0,-1 0,1 0,-1 0,1 0,0 0,-1 0,1 1,0-1,-1 0,1 0,-1 1,1-1,0 1,10 5,-1-1,1 2,-1 0,-1 0,1 0,-1 1,-1 1,1 0,-1 0,-1 0,0 1,10 17,1 9,0 1,16 54,-20-38,-11-41,0 1,1 0,0-1,9 18,-6-17,1 1,1-2,0 1,16 17,-17-21,-1 0,0 0,-1 0,0 1,0 0,-1 1,0-1,-1 1,0 0,-1 0,0 0,2 14,-1-2,2 0,1 0,15 34,-13-40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10T13:54:59.23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183 1,'0'80,"18"136,-11-148,-2 130,-6-154,3-19,1-1,0 1,2-1,15 45,-17-61,0 0,0 0,1 0,0 0,1 0,-1-1,1 1,1-1,-1-1,1 1,1-1,-1 0,1 0,0-1,0 0,1 0,8 4,54 27,-44-21,52 20,-70-32,1-1,0 1,0-1,0-1,0 0,0 0,0-1,1 0,-1 0,12-3,87-26,-52 13,-35 11,30-3,-41 8,1-1,-1-1,0 0,1 0,-1-1,0 0,0-1,-1 0,1 0,17-12,135-103,-149 110,0-1,0 0,-1-1,-1-1,0 1,-1-2,0 0,0 0,10-21,64-168,-79 190,0 0,-1 0,-1 0,0 0,-1-1,0 0,0-16,-2 22,0 0,0 1,-1-1,0 0,-1 0,0 1,0-1,0 1,0-1,-1 1,0 0,-1 0,0 0,-7-10,4 8,-1-1,1 1,-1 1,-1 0,1 0,-1 0,0 1,-1 0,0 1,1 0,-2 1,1 0,0 0,-1 1,0 0,-13-1,-29 0,-101 6,56 1,78-2,0 1,-37 9,-19 3,55-12,-1 1,1 1,-24 7,36-8,0 1,0-1,0 2,1-1,-1 1,1 0,0 1,1 0,-10 9,8-6,0-2,0 1,-20 10,19-12,1 1,-1-1,1 2,-11 10,13-10,1 1,-1-1,1 2,1-1,0 1,0 0,1 0,0 0,1 0,0 1,1-1,-2 14,1 13,2 0,4 46,-1-22,-2-54,0 0,0-1,1 1,0 0,1-1,-1 1,1-1,0 0,5 10,-5-13,0 0,1 1,0-1,-1-1,1 1,0 0,0-1,0 1,1-1,-1 0,1 0,-1 0,1 0,0-1,-1 0,1 0,6 2,18 1,0-2,0 0,0-2,0 0,33-7,-41 5,1-2,-1-1,1 0,-1-1,-1-2,1 0,21-12,-15 4,-1 0,0-2,-1 0,30-31,-24 24,-23 20,1-1,-1 0,11-13,40-57,-53 67,1 0,-1 1,-1-2,1 1,-2-1,1 1,2-14,-6 20,0 0,0 1,0-1,0 0,0 0,-1 0,1 1,-1-1,1 0,-1 0,0 1,0-1,-1 1,1-1,0 1,-1-1,0 1,1 0,-1 0,0 0,0 0,0 0,0 0,-1 0,1 1,0-1,-1 1,1-1,-1 1,1 0,-6-1,-4-2,0 1,0 0,-1 0,1 2,-22-1,30 1,-26 0,0 1,-1 1,1 2,-50 10,46-5,16-5,0 2,-33 12,47-16,0 1,0 1,-1-1,1 0,1 1,-1 0,0 0,1 0,-1 1,1-1,0 1,0 0,0-1,1 1,-1 1,-1 4,-44 120,45-122,0-1,0 1,1-1,0 1,1 0,-1 0,1 0,1 0,-1 13,2-18,-1 1,1-1,-1 1,1-1,0 0,0 1,0-1,0 0,0 0,1 0,-1 0,1 0,-1 0,1 0,0 0,0 0,0-1,0 1,0-1,0 1,0-1,0 0,0 0,1 0,-1 0,1 0,-1-1,0 1,1-1,3 1,5 0,0 0,-1-1,1 0,0-1,0 0,0 0,14-5,-20 5,-1 0,1-1,-1 1,1-1,-1 0,0 0,0 0,0-1,0 1,0-1,0 0,-1 0,0-1,1 1,-1 0,0-1,-1 0,1 0,3-8,-2-1,-1-1,0 0,-1 1,-1-1,-1-19,-7-70,5 95,0 0,0 0,-1 1,0-1,0 0,-1 1,0 0,-1 0,1 0,-1 1,-7-8,-23-35,15 13,-3-6,-42-60,61 98,0 0,0 0,0 0,0 1,-1 0,1 0,-1 0,0 0,0 1,0-1,0 1,-1 1,1-1,0 1,-1 0,-6-1,-11 0,-1 1,-36 3,25 0,22-1,4-2,0 1,-1 0,1 1,0 0,0 0,0 1,0 1,0-1,0 1,0 1,-12 6,8-2,0-1,0-1,-17 6,18-8,0 2,0-1,0 1,-13 9,22-12,0 0,1 0,-1 0,0 0,1 1,0-1,0 1,0 0,0-1,1 1,-1 0,0 5,-11 55,9-37,-4 31,3 2,3 103,3-101,0-48,0 0,1-1,1 1,0 0,1-1,0 0,1 0,7 14,5 14,-12-28,0 1,1-2,11 20,-14-27,1-1,-1 0,1 0,-1-1,1 1,0-1,1 1,-1-1,0-1,1 1,0-1,0 1,7 1,8 1,0-2,1 0,-1-1,1-1,-1-1,30-4,4 1,-21 3,-17 1,-1-1,0-1,22-4,-32 4,0-1,-1 1,1-1,-1 0,1 0,-1 0,0-1,1 1,-1-1,-1 0,1 0,0-1,-1 1,7-9,44-73,1-3,-54 88,17-25,22-38,-35 54,-1-1,1-1,-2 1,1 0,-2-1,1 0,0-16,-2 14,-2-1,0 1,-1-1,0 1,-7-24,-1-4,5 24,-1 0,-1 0,0 0,-1 1,-15-23,3 6,8 12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05T20:24:01.21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131 0,'-1'1,"0"-1,-1 0,1 1,0-1,0 0,0 1,0-1,0 1,1 0,-1-1,0 1,0 0,0 0,0-1,1 1,-1 0,0 0,1 0,-1 0,1 0,-1 0,1 0,-1 0,1 0,0 0,-1 2,-6 33,7-33,-6 73,7 107,1-70,-3-48,3 74,0-126,0-1,1 0,0 1,1-2,1 1,0 0,12 20,2-3,36 43,-45-61,0-1,1 0,13 9,-13-11,-1 0,-1 1,1-1,13 19,4 14,39 85,-35-64,33 56,-42-76,-13-23,22 33,99 123,-115-154,16 28,-22-32,2 0,0 0,22 24,17 12,-26-26,1-1,1-1,38 28,-47-40,-1 1,0 0,26 32,-26-27,1 0,24 19,-34-33,-1 0,1-1,0 1,1-1,-1-1,1 1,-1-2,1 1,9 1,-14-3,0 0,1-1,-1 0,1 0,-1 0,1 0,-1 0,0-1,1 0,-1 1,1-1,-1-1,0 1,0 0,0-1,0 1,0-1,0 0,0 0,0 0,-1-1,1 1,3-5,3-6,0 0,-1-1,9-23,-13 27,1-1,0 1,0 1,1-1,0 1,1 0,0 0,1 1,8-8,4-2,-1-2,0 1,-2-2,0-1,-2 0,25-46,-30 54,-1 0,2 0,0 1,0 1,1 0,1 0,0 1,1 1,0 0,15-8,-17 11,0 0,-1-1,0-1,0 0,-1-1,0 1,-1-2,0 0,0 0,-1 0,11-22,-6 9,26-37,-25 42,-1-1,18-38,-30 56,8-18,0 0,-2 0,0 0,-2-1,0 0,3-31,-7 35,-1 1,0-1,-1 1,-1-1,-1 1,0-1,-1 1,-9-22,-1 3,-59-135,68 162,0 0,-1 0,-1 1,1 0,-1 0,-12-10,9 10,1-2,0 0,-10-13,10 11,-1 0,0 1,-1 0,0 1,-15-11,14 12,1 0,-1-2,2 1,0-1,-16-19,0-19,22 40,1-1,-1 2,-1-1,1 0,-2 1,1 0,-1 0,0 0,0 1,-11-8,4 6,-1 1,-1 1,1 1,-17-5,18 7,-1-2,0 0,1 0,0-1,-15-10,9 5,0 1,-1 1,-1 0,1 1,-1 2,-41-8,25 5,0 2,0 2,-67-1,35 2,56 3,-1-2,1 1,0-2,0 0,-21-10,-11-3,27 13,0 0,0 1,0 1,-35 1,-27-4,-5-7,-127-1,145 13,-69 2,133-2,0 1,0-1,-1 1,1 0,0 0,0 0,0 0,0 0,0 1,0-1,0 1,0 0,1 0,-1 0,1 0,-1 0,1 1,0-1,0 1,0-1,0 1,0 0,1 0,-1 0,1 0,0 0,0 0,0 0,0 0,0 6,-1 6,1 0,0 0,1 0,1 1,3 19,-1-23,-1 0,1 0,1-1,0 1,1-1,0 0,0 0,2 0,13 18,5 1,51 47,-54-56,-11-11,0-1,1 0,0-1,1 0,0-1,0 0,27 8,7-1,50 9,-59-15,4 0,0-2,53 0,88-7,-66-2,102 4,-206 0,0 1,0 0,0 1,-1 1,1 0,-1 1,19 10,-2-3,-24-10,-1 0,0 1,0-1,0 1,0 0,-1 0,1 0,-1 0,1 1,3 5,0 2,0 1,7 15,-9-17,0 0,1 0,0 0,11 12,-1-5,-1 0,-1 1,0 0,-1 1,-1 1,-1 0,-1 0,11 33,-20-49,1-1,-1 0,1 0,0 0,0 0,0 0,0 0,0 0,1-1,-1 1,1-1,-1 0,1 0,0 0,0 0,0 0,0 0,1-1,-1 0,0 1,1-1,-1 0,1-1,-1 1,1-1,-1 1,1-1,-1 0,1-1,4 0,-4 1,-1 0,1-1,-1 0,1 1,-1-1,1-1,-1 1,0 0,0-1,0 0,0 1,0-1,0-1,0 1,0 0,-1-1,1 1,-1-1,0 0,0 0,0 0,0 0,0 0,-1 0,1 0,-1 0,0-1,0 1,0-1,0-4,0 1,-2 0,1-1,-1 1,0 0,0 0,-1 0,0 0,0 1,-6-12,-4-5,-21-30,-1-1,23 36,-1 1,0 1,-2 0,1 1,-19-16,20 20,-9-8,-2 0,0 1,-1 1,-1 2,-1 0,0 1,0 2,-32-10,1 2,1-3,-89-49,108 52,-1 2,-1 2,-1 1,-79-18,92 28,-41-1,41 5,-50-10,35 3,-1 3,0 1,-73 4,80 0,33 0,-5 0,0 0,0 1,1 0,-12 2,17-2,0-1,0 1,0 0,0 0,0 0,0 0,0 1,0-1,0 0,0 1,1-1,-1 1,0 0,1-1,0 1,-1 0,1 0,0 0,0 0,-1 3,-1 3,1 0,0 0,1 0,-1 0,2 1,-1-1,1 0,0 1,1-1,0 0,0 0,1 0,0 0,1 0,-1 0,2 0,3 7,2 3,1-2,1 1,1-2,0 1,1-2,17 17,7 3,57 43,-78-66,1 0,0-2,0 0,1-1,0-1,35 9,-8-5,-1 1,75 32,-79-28,1-2,67 15,-76-23,-22-5,-1 1,1 0,0 1,-1 0,0 0,0 1,12 7,-2 0,1-1,26 10,-32-15,-1 0,0 1,0 1,-1 0,0 0,0 1,0 1,15 15,11 16,-12-13,31 41,-51-59,0 0,-1 0,0 0,0 0,-1 1,0 0,0 0,-2 0,4 17,-5-23,-1 1,0-1,0 0,0 1,0-1,-1 1,1-1,-1 0,0 1,0-1,-1 0,0 0,1 0,-1 0,0 0,-1 0,-3 4,2-4,0 0,0 0,-1 0,1-1,-1 0,0 0,0 0,0-1,-1 1,1-1,-11 3,2-3,0 1,1-2,-1 0,0 0,0-1,0-1,0-1,0 0,0 0,-15-6,1 0,-31-5,40 10,0-1,-1-1,2-1,-32-13,16 2,18 10,1 0,1-1,0 0,0-1,0-1,-19-18,12 9,0 0,-1 1,-1 2,-41-23,37 22,-15-12,34 22,-1 0,0 1,0 0,-1 0,0 1,-18-7,27 12,0 0,-1 0,1-1,0 1,0 0,0 0,-1 0,1 0,0 1,0-1,-1 0,1 0,0 1,0-1,0 1,0-1,0 1,0-1,0 1,0 0,0-1,0 1,0 0,0 0,0 0,0 0,0 0,1 0,-1 0,1 0,-1 0,0 0,1 0,0 0,-1 0,1 1,0-1,-1 0,1 0,0 2,-1 4,0 1,0-1,1 1,0-1,2 10,0-1,1 0,1 0,1-1,0 1,12 23,-13-30,1 0,0 0,1-1,-1 0,2 0,-1-1,1 0,0 0,0 0,13 7,22 9,-30-17,0 0,0 1,-1 0,14 11,12 18,-28-26,1 0,0-1,0 0,1-1,0 0,0 0,1-2,17 9,0-5,1-2,1 0,0-2,0-1,0-2,57 0,-17-5,-42 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05T20:24:08.63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24,'5'0,"2"5,4 2,7 0,4-2,4-1,3-2,1 0,1-2,0 0,0 0,0 0,0-1,0 1,-6-5,-7-8,-6-5,-6-1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10T13:55:13.85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1,'0'638,"0"-627,1 0,0 0,1 1,0-1,1 0,0-1,9 20,1-3,27 40,-23-41,-7-8,-1 0,-1 0,7 27,-9-26,1 0,1 0,11 19,-10-24,-1 0,2-1,0 0,0-1,23 20,-29-28,0 0,0 0,0 0,-1 1,1 0,-1-1,0 1,-1 1,1-1,1 6,1 5,-1 0,3 19,-6-23,1-1,0 0,1 0,0 0,1 0,0-1,8 14,3-4,2 0,0-1,0-2,37 29,-52-44,68 40,-45-23,1-2,51 25,-61-35,1 0,0-2,1 0,-1-1,1 0,22 1,-1-2,0-2,0-1,71-9,-98 5,0 0,-1-1,1 0,-1-1,0 0,-1-1,0 0,15-13,10-7,-15 12,0-1,-2 0,0-2,30-38,48-87,-82 122,-1-3,-2 0,0-1,-1 0,10-48,-6 25,-7 20,-1 0,-2-1,0 0,-2 1,-2-1,-4-48,3 68,0 0,-1 0,0 0,0 1,-1-1,-5-9,7 15,-1 0,0 0,0 0,0 0,0 0,0 0,-1 1,1-1,-1 1,1 0,-1 0,0 0,0 0,0 0,0 0,-1 1,1 0,-5-2,-22-2,0 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05T20:32:20.98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1 186,'0'-6,"0"1,0-1,1 0,0 0,0 1,0-1,1 1,0-1,0 1,0 0,1-1,-1 1,1 0,1 1,-1-1,1 1,0-1,0 1,0 0,7-5,0 0,1 1,0 0,0 1,1 0,0 1,0 1,1 0,-1 0,1 1,0 1,0 1,0 0,0 0,1 2,-1 0,18 2,-29-2,0 0,0 1,1 0,-1-1,0 1,0 0,0 1,-1-1,1 0,0 1,0-1,-1 1,1 0,-1 0,1 0,-1 0,0 1,0-1,0 1,0-1,-1 1,1 0,0-1,-1 1,0 0,0 0,0 0,0 0,0 0,0 5,1 10,0 0,-2-1,0 1,-3 25,0-10,1 7,-11 61,9-81,-1 0,-1 0,-1 0,-18 34,19-42,-1 1,-1-1,0 0,-11 11,14-18,1-1,-1 0,0 0,0 0,0-1,0 0,-1 0,1 0,-1-1,0 0,0 0,-7 2,9-3,0 0,-1-1,1 1,-1-1,1 0,-1 0,1 0,-1 0,1-1,-1 0,1 0,-1 0,1-1,0 1,0-1,-8-4,9 3,0 1,0-1,0 0,0-1,0 1,1 0,-1-1,1 1,0-1,0 0,0 0,1 0,-1 0,1 0,0 0,0 0,0 0,0-6,-1-29,1 0,6-63,-4 92,1 1,1-1,0 0,0 1,1-1,0 1,1 0,0 1,6-10,2 1,1 0,0 0,19-16,-24 26,0-1,1 2,-1-1,1 2,0-1,19-6,-24 9,1 1,0 1,0-1,1 1,-1 0,0 0,0 1,1-1,-1 1,0 1,0-1,1 1,9 3,-12-2,-1 0,1 0,-1 0,0 1,0-1,0 1,0 0,0 0,-1 0,1 0,-1 0,0 0,0 1,0-1,0 1,1 3,1 4,0 0,-1 0,0 1,2 14,-1 35,-4 106,-3-63,4-68,0-19,-1 1,-3 29,2-42,1 0,-2-1,1 1,0 0,-1-1,0 1,0-1,0 0,-1 0,0 1,1-2,-1 1,-1 0,-4 4,-4 2,-1 0,-1-1,1 0,-1-1,-23 9,30-14,0-1,-1 1,1-1,0 0,-1-1,1 0,0 0,-1-1,1 0,-1 0,0-1,1 0,0 0,-8-2,12 2,1 0,-1 0,1 0,0 0,-1-1,1 1,0-1,0 1,0-1,0 0,0 0,0 0,1 0,-1 0,1 0,-1 0,1 0,-2-4,2 2,0 0,0 0,0 0,1 0,-1 0,1 0,0-1,0 1,0 0,2-6,1-4,1 0,1 0,0 1,1 0,11-20,-9 21,-2 0,0 0,0-1,-1 0,0 0,-2 0,1 0,-1 0,0-17,-3 21,1 0,0 0,0 0,0 0,1 0,1 1,-1-1,2 1,-1-1,1 1,0 0,8-11,14-10,1 1,0 1,42-30,-23 20,-34 27,-6 3,1 1,0 1,0-1,1 1,-1 0,1 1,0 0,13-5,-19 9,-1 0,0-1,1 1,-1 0,0 0,1 0,-1 0,0 0,1 1,-1-1,0 0,1 0,-1 1,0-1,0 1,1-1,-1 1,0 0,0 0,0-1,0 1,0 0,0 0,0 0,0 0,0 0,0 0,0 0,-1 0,1 0,0 1,-1-1,1 0,-1 0,0 1,1-1,-1 0,0 2,2 6,0 1,-1-1,-1 0,0 12,0-16,0 1,-4 83,3-79,-1 1,0-1,-1 1,0-1,0 0,-7 12,10-22,-11 23,-1 0,-1-1,-1 0,-1-2,-34 37,33-40,-29 36,7-7,22-30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10T13:53:11.38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139 897,'-1'-62,"0"8,2 1,11-75,3-17,-10 71,-5 71,0 1,0-1,1 1,-1-1,1 1,0 0,0-1,0 1,0 0,0 0,0-1,0 1,1 0,-1 0,1 0,0 1,-1-1,1 0,0 1,0-1,0 1,0-1,0 1,1 0,3-2,-4 3,1-1,-1 1,0 0,1 0,-1 0,0 0,1 0,-1 0,0 1,1-1,-1 1,0-1,0 1,1 0,-1 0,0 0,0 0,0 1,0-1,0 0,-1 1,1-1,0 1,-1 0,1 0,-1 0,2 2,1 2,0 1,-1-1,0 1,0 0,-1 0,0 1,0-1,0 0,-1 1,0 7,1 15,-4 36,0-31,-1 295,3-322,0-5,-1 1,1 0,0 0,1 0,-1-1,0 1,1 0,0-1,0 1,0 0,0-1,1 1,3 6,-5-10,0 0,0 0,0 0,0 0,1 0,-1 0,0 0,0 0,0 0,0 1,0-1,1 0,-1 0,0 0,0 0,0 0,0 0,0 0,1 0,-1 0,0 0,0 0,0 0,0 0,1 0,-1 0,0 0,0 0,0 0,0-1,0 1,1 0,-1 0,0 0,0 0,0 0,0 0,0 0,0 0,1 0,-1-1,0 1,0 0,4-10,1-12,-1-33,-3 31,2 1,6-31,33-129,-14 99,-19 61,-2 0,10-44,-14 51,-1 0,-1 1,0-1,-2 0,-1-16,1 25,-1 0,0 0,0 0,0 0,-1 0,0 1,0-1,-1 1,0 0,0 0,-1 0,1 0,-7-5,5 5,1 0,0-1,1 0,-6-8,8 10,-1 0,0 1,0-1,0 1,0-1,-1 1,0 0,0 1,0-1,0 1,-8-5,-8-2,-1 2,1 1,-2 0,-39-6,41 8,1 0,1-2,-26-11,33 13,8 4,-1-1,0 1,1 0,-1 0,0 0,0 0,0 1,-5-1,-7 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10T13:52:50.87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489 125,'-11'13,"1"0,0 1,2 0,-1 1,2 0,0 0,-8 23,0 0,7-14,-10 38,13-41,-1 0,0 0,-11 20,7-22,0 1,2-1,1 2,0-1,1 1,1 0,1 0,-1 24,5-37,-2 26,1 0,1 0,9 54,-7-79,1-1,0 0,0 0,0 0,1-1,0 1,1-1,-1 0,8 7,5 6,34 27,-38-36,-1 0,0 1,0 0,-1 0,0 2,16 27,-18-21,1 0,1-1,1-1,1 1,22 24,-22-30,-1 2,0 0,-1 0,-1 1,0 0,-1 1,-1 0,-1 1,0-1,-1 1,-1 0,-1 1,3 20,-6-26,1-1,0 1,1 0,0-1,1 0,0 0,1 0,10 17,-4-12,0-1,1-1,1 0,27 25,-35-33,1-1,1-1,-1 1,1-1,0 0,0 0,1-1,-1 0,1-1,0 0,0 0,12 3,-7-4,-1 0,1-1,0 0,-1-1,21-2,-27 1,-1 0,1 0,-1-1,1 0,-1 0,0 0,0-1,0 0,0 0,-1 0,1-1,-1 1,0-1,8-8,-6 3,-1 1,1-1,-1 1,-1-1,0-1,0 1,-1-1,0 1,1-12,13-35,-11 43,1 1,0 0,0 1,2-1,-1 2,12-12,-9 10,-1 0,-1 0,0 0,14-26,-19 30,0 0,0 0,1 1,0-1,1 1,0 0,0 1,13-11,0 2,1 2,22-11,-37 21,7-3,-1-1,0 0,0-1,16-15,-23 19,-1 0,1-1,-1 1,0-1,0 0,0 0,-1 0,0 0,0 0,0-1,0 1,-1-1,1-8,1-11,-2 0,-2-46,1 62,-1 1,-1-1,0 1,0-1,0 1,-1 0,0 0,-1 0,0 0,0 1,-10-14,6 11,1 0,0-1,0 0,1 0,0-1,1 0,1 0,-5-20,1 6,-5-16,2 0,1-1,-5-72,12 85,-2 0,0 0,-10-28,-9-50,-15-100,38 204,-1 0,1 0,0 1,-1-1,0 0,0 1,0-1,0 1,-1 0,1 0,-1 0,0 0,0 0,0 1,0-1,0 1,-7-4,-6-3,-1 1,-26-10,30 13,-1 0,-1 1,1 1,0 0,-1 1,0 0,1 1,-1 1,0 0,0 2,1-1,-23 6,21-3,0 1,1 0,-1 1,1 1,0 0,1 1,0 0,0 2,0-1,-11 13,-42 59,37-48,0 1,2 1,2 2,1 1,-25 52,45-81,1 1,1 0,-1 1,2-1,-1 1,2-1,-2 15,4 79,1-56,-1-1,6 101,-4-130,0 1,2-1,0 0,1-1,0 1,11 18,9 15,-13-22,2 0,1-1,1-1,1-1,31 34,-38-47,-1-1,-1 2,0-1,11 23,-10-17,1-1,13 17,17 19,-39-52,-1 0,1 1,-1-1,1 0,0 0,0 0,0 0,0 0,0-1,0 1,1-1,-1 1,0-1,1 0,-1 0,1 0,0 0,-1 0,1-1,0 1,-1-1,1 0,4 0,-4 0,0-1,0 1,0-1,0 0,0 0,-1 0,1 0,0-1,0 1,-1-1,1 0,-1 0,1 0,-1 0,0 0,0 0,0-1,0 1,0-1,2-3,7-16,0 0,-1-1,-2 0,11-42,-9 15,6-67,-4 22,3-51,-14 109,-6-175,3 189,-1 1,-2-1,0 1,-1 0,-2 0,0 0,-13-23,17 39,0-1,-1 1,1 0,-2 1,1-1,0 1,-1 0,0 0,0 1,-12-7,-5-1,-43-15,44 19,-25-15,36 17,0 0,0 1,-21-7,-88-14,94 21,0 0,-44-2,39 5,-40-8,-46-9,100 18,0 0,0 1,0 1,1 1,-18 3,30-4,-1 1,0 0,1 0,-1 0,1 0,0 1,0-1,0 1,0 0,0 0,-5 6,-2 5,-20 27,6-6,21-29,-1 1,1 1,0-1,0 1,1-1,0 1,1 0,0 0,0 1,-2 15,3 7,2 51,1-36,-2-9,4 60,-2-85,0 0,1-1,0 1,0-1,2 1,5 12,36 52,-30-51,-1 0,17 40,-23-47,0-1,1 0,0 0,2-1,0 0,1-1,0-1,1 0,1 0,0-2,19 13,-23-16,0 2,0-1,-1 1,0 1,-1 0,0 0,9 20,-9-16,1-1,1 0,0-1,21 22,-20-25,-1 1,0 0,0 1,-2 0,1 0,-2 1,0 0,10 25,-13-29,0 0,0 0,1 0,0-1,0 0,1-1,1 1,-1-1,14 10,4 2,1-2,29 16,-49-30,1-1,0 0,1 0,-1 0,0-1,1 0,0-1,-1 1,1-2,13 1,-16-1,0 0,-1-1,1 0,0 0,-1 0,1 0,-1-1,1 1,-1-1,0 0,0-1,0 1,0-1,0 1,0-1,-1 0,1-1,4-5,6-11,-1-1,-1-1,-1 0,0-1,-2 0,8-27,26-149,-30 129,-3-1,-3 0,-4-132,-4 128,-1 51,0 0,-2 1,-1-1,-1 1,-1 1,-1-1,-15-31,16 41,-1 1,0 0,-1 0,0 1,0 0,-1 0,-1 1,0 0,0 1,-1 1,0 0,-1 0,1 1,-22-8,21 11,-1 0,0 1,0 0,0 1,0 1,-16 0,-34-5,18-2,21 3,0 0,0 2,-35 0,54 3,-1 1,1-1,0 1,-1 1,1-1,0 1,0 0,0 0,0 1,0-1,1 1,-1 1,1-1,0 1,0 0,0 0,0 0,-5 7,1-1,0 0,-1 0,0-1,0 0,-1-1,0-1,-1 1,-12 5,15-7,-1 1,2 0,-1 0,1 1,0 1,0-1,1 1,1 0,-1 1,-5 11,-18 24,26-39,0 1,0 0,0 0,1 0,0 0,0 1,1 0,0-1,0 1,1 0,-1 11,2-15,0 0,0 0,0-1,0 1,1 0,0-1,-1 1,2-1,-1 1,0-1,0 1,1-1,0 0,0 0,0 1,0-1,0-1,1 1,-1 0,1-1,0 1,-1-1,1 0,0 1,1-1,5 2,15 6,1-2,1-1,0 0,41 3,108-3,-168-7,0-1,-1 0,1 0,0 0,0-1,-1 0,1 0,-1-1,1 0,-1 0,0-1,0 1,0-1,-1-1,0 1,1-1,6-8,4-7,-1-1,-1-1,18-35,9-16,-17 33,-18 28,1 1,0-1,1 1,11-12,-16 20,0 0,0 0,1 0,-1 1,1 0,-1 0,1 0,0 0,0 0,0 1,0-1,0 1,0 0,0 1,0-1,1 1,7 0,-6 0,-1 0,0 1,0 0,0 0,1 1,-1 0,0-1,-1 1,1 1,0-1,-1 1,1 0,5 5,-3-2,-1 0,-1 0,1 1,-1 0,0 0,-1 0,7 14,-3-3,-2 0,0 1,-1-1,-1 1,0 1,0 32,-3-43,0 4,-1 0,-2 19,1-28,0 0,1-1,-1 1,0-1,-1 1,1-1,-1 1,1-1,-1 0,0 0,0 0,-1 0,-3 4,-2 0,-1 1,0-1,-1-1,1 0,-1 0,0-1,-1 0,0 0,1-2,-1 1,0-1,-1-1,1 0,0 0,-1-1,-13-1,22 0,0-1,0 0,0 1,0-1,0 0,0-1,0 1,0 0,1-1,-1 0,0 1,1-1,-3-3,4 5,1-1,-1 1,1-1,-1 1,1-1,0 0,-1 1,1-1,0 0,-1 1,1-1,0 0,0 1,-1-1,1 0,0 0,0 1,0-1,0 0,0 0,0 1,0-2,1 1,0 0,-1 0,1-1,0 1,0 0,-1 0,1 1,0-1,0 0,0 0,0 0,0 1,0-1,1 0,-1 1,0-1,0 1,2-1,6-3,1 1,0 1,0 0,1 0,16 0,56 3,-41 1,-28-2,-4-1,0 1,0 0,0 1,-1 0,1 0,0 1,-1 0,0 1,1 0,-1 1,10 5,-16-7,2 1,0 0,1 0,-1 0,0 0,7 1,-10-3,-1-1,1 0,-1 1,1-1,-1 0,1 0,-1 0,1 0,-1 0,1-1,-1 1,0 0,1-1,-1 1,1-1,-1 1,0-1,1 0,-1 0,0 1,1-1,-1 0,0 0,0 0,2-2,1-3,0 0,-1 0,0 0,0 0,0-1,-1 1,1-1,-2 1,1-1,1-13,0-10,-2-34,-1 46,-4-307,3 307,0 0,-1 0,-1 0,-1 0,-1 0,0 1,-1-1,-1 1,0 1,-2 0,0 0,0 0,-2 1,-22-26,10 13,21 24,0 1,-1-1,0 1,0-1,0 1,0 0,0 0,-1 0,1 0,-1 1,0-1,0 1,0 0,-6-2,-16-1,0 1,0 1,-1 2,1 0,-41 5,0-1,-422-2,477-1,-1 0,0 1,1 1,-1 0,-18 6,26-6,-1 0,1 0,0 1,0-1,0 1,0 1,0-1,1 1,-1 0,1 0,0 0,0 0,0 1,-3 6,-2 6,1 1,1 0,1 1,0-1,2 1,-5 37,1-11,3-13,3-1,0 47,0 15,-1-73,-8 30,-1 17,12-67,-6 124,6-110,1-1,1 0,0 0,1 0,0-1,1 1,8 17,-4-12,1 1,1-2,1 0,0 0,1-1,1 0,0-1,1 0,32 24,-25-25,0 1,-1 1,-1 1,26 28,37 39,-44-47,-30-29,1-1,0 0,0-1,1 0,-1 0,1-1,1 0,-1-1,1 0,0-1,12 2,5 0,1-1,0-1,33-2,-50-1,3 0,0 0,1 0,-1-1,0-1,1-1,-1 0,-1-1,23-9,-8-1,0-2,32-23,-49 29,0 1,0-1,-1-1,0 0,-1-1,17-24,-17 21,1 0,1 1,23-21,-25 26,-1 0,0 0,0-1,-1 0,0-1,-1 0,0 0,7-17,-6 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05T18:20:25.19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1122 277,'-40'0,"-121"-3,133 0,0 0,1-2,-47-14,63 14,0 0,1-1,0 0,0 0,0-2,1 1,0-1,-9-10,-30-24,-47-33,82 67,-2 0,1 2,-1-1,0 2,0 0,0 1,-1 0,-25-2,28 5,-54-3,59 4,1 0,0 1,-1 0,1 0,0 1,-12 3,17-4,-1 1,0-1,1 1,-1 0,1-1,0 1,-1 0,1 1,0-1,0 0,0 1,1-1,-1 1,0-1,1 1,0 0,0 0,-1-1,2 1,-1 0,0 0,1 0,-1 0,1 0,0 0,0 0,0 1,0-1,2 5,-1 0,1 0,0 1,0-1,1 0,0 0,0 0,1-1,0 1,7 9,2-1,1 0,0-1,1-1,0 0,2-2,28 20,-39-29,-1 1,0 0,-1 0,1 1,-1 0,0-1,0 1,0 1,-1-1,6 10,2 11,11 30,-5-13,-12-29,2 1,0-1,15 21,-19-31,0 0,1 0,-1 0,1-1,0 1,0-1,0 0,1 0,-1-1,1 1,0-1,-1 0,1 0,10 2,-9-3,0 1,1-1,-1 0,1-1,0 1,-1-1,1-1,-1 1,1-1,-1 0,1-1,-1 1,0-1,0 0,0-1,0 0,0 0,0 0,7-6,-6 5,-1 0,1 0,0 1,0-1,0 2,1-1,-1 1,14-2,1 2,37 0,-37 3,36-5,-50 2,0 1,0-2,-1 1,1-1,-1 0,1-1,7-5,47-36,-25 16,-33 26,-1 1,0-1,0 1,0-1,0 0,-1 0,1 0,-1 0,1-1,-1 1,0-1,-1 1,1-1,-1 0,1 1,-1-1,1-6,-2 7,0 0,0 0,0-1,-1 1,1 0,-1-1,0 1,0 0,0 0,0 0,-1 0,1 0,-1 0,1 0,-1 1,0-1,0 0,-1 1,1 0,0-1,-5-2,-3-1,0 0,0 1,-1 0,1 0,-1 1,0 1,0 0,-1 0,-12-1,-18-4,10 1,0 3,-54-2,54 5,-1-1,-41-9,63 8,-1 0,1-1,0 0,0-1,1 0,-1-1,1 0,0 0,1-1,-11-10,12 11,1 1,-1 0,0 0,0 1,0 0,-1 0,0 1,1 0,-16-2,14 3,0-1,0 0,0 0,1-1,-1-1,1 1,-15-11,10 3,-1 0,-1 2,0 0,-23-11,32 18,1 1,-1 0,1 0,-1 1,0 0,0 0,0 0,0 1,1 0,-1 0,0 1,0 0,0 0,1 1,-11 3,8-2,-1 2,0-1,1 1,0 1,0 0,1 0,-1 0,1 1,1 1,-8 8,12-13,0 0,1 1,-1 0,1-1,0 1,0 0,0 0,0 0,1 0,0 0,0 0,0 0,0 1,0-1,1 0,0 1,0-1,0 0,1 1,-1-1,1 0,0 0,0 1,1-1,-1 0,1 0,2 4,0-2,0-1,0 1,1-1,-1 0,1-1,1 1,-1-1,0 0,1 0,0 0,0-1,11 4,8 3,51 11,-46-13,-22-5,0 0,0 1,0 0,-1 1,10 6,11 6,-10-7,-1 1,31 23,-41-28,0 1,-1-1,1 2,-1-1,-1 0,1 1,-1 0,5 12,-7-12,0-1,0 1,1-1,0 0,0 0,1 0,0-1,0 0,1 0,-1 0,1 0,11 6,-4-2,-3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10T13:41:42.96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1697 367,'-19'-20,"-23"-30,25 28,-21-21,-8-9,34 36,-27-26,-1 0,31 30,-1 1,-19-15,25 22,-1 1,0 0,1 0,-1 1,-1 0,1-1,0 2,0-1,-1 0,-9 0,-41-2,-91 6,47 1,-18-4,-108 3,199 0,0 1,0 2,0 0,1 2,0 1,-46 21,33-11,18-9,1 1,1 1,-21 15,22-13,-1-1,0-1,-1 0,0-2,0 0,-33 9,46-16,0 1,0 0,0 0,0 1,1-1,0 1,-1 1,1-1,1 1,-1 0,-8 10,8-7,1 1,-1-1,1 1,1 0,0 0,0 1,-4 17,1 6,3 1,0 1,3-1,2 37,-1-47,0-10,1 0,0 0,1 0,1-1,6 23,-6-28,0-1,0 0,1-1,0 1,0-1,0 1,1-1,0-1,0 1,1-1,11 9,-3-2,-1 0,17 19,11 10,-35-37,0 0,0 0,0-1,0 0,0 0,1 0,-1-1,1 0,0 0,0 0,0-1,8 0,14 1,48-5,-34 1,238 0,-275 1,0 1,1-1,-1 0,0 0,0-1,0 0,0 0,0 0,6-4,6-5,25-18,-27 17,30-17,-35 24,1 1,0 0,16-4,-16 6,-1-1,0-1,22-9,-16 3,77-45,-84 47,0 1,-1-1,0-1,0 0,-1 0,13-19,-3 0,1 1,33-36,-48 58,0-1,0 1,0-1,-1 1,0-1,0 0,0 0,-1 0,0-1,0 1,1-11,-1 3,-1-1,0 1,-1 0,-3-18,3 29,0 0,-1 0,0 0,1 0,-1 0,-1 0,1 0,0 0,-1 1,1-1,-1 1,0-1,0 1,0-1,0 1,0 0,0 0,-1 0,1 0,-1 0,1 1,-1-1,0 1,1 0,-1 0,0 0,0 0,-4-1,-8 0,1 0,-1 0,0 2,-24 1,22 0,-325 4,317-3,1 1,-1 1,0 1,-46 16,3-1,38-11,-45 20,62-23,-3-1,0 0,-24 4,25-6,0 0,1 1,0 1,-19 7,29-10,1 1,-1-1,0 0,1 1,-1 0,1 0,0 0,0 0,0 1,1-1,-1 1,1-1,0 1,-1 0,2 0,-1 0,0 0,1 0,-1 6,-2 13,2 1,1 0,3 42,-1-26,-1-34,1 1,-1-1,1 1,1-1,-1 0,1 1,0-1,0 0,5 8,-5-11,0 1,0-1,1 0,-1 0,1 0,0-1,0 1,0-1,0 1,0-1,1 0,-1 0,1 0,-1-1,1 1,7 1,18 2,0-2,-1 0,1-2,43-4,-17 1,-41 2,1-2,-1 0,0 0,0-1,0-1,0-1,-1 0,0 0,0-1,0-1,-1 0,1-1,-2 0,1-1,-1 0,-1-1,0 0,14-18,-17 19,1 1,1-1,-1 1,1 1,1 0,-1 0,1 1,0 0,1 1,19-7,-11 3,0 0,0 0,0-2,-1-1,-1 0,25-22,-29 23,1 1,0 1,0 0,1 1,0 1,0 0,1 1,-1 1,33-7,-4 1,-26 6,0 1,-1 0,1 1,1 1,34 0,-50 2,0 0,0 1,-1-1,1 1,0 0,-1 0,1 0,-1 0,1 0,-1 0,0 0,1 1,-1-1,0 1,0 0,0 0,0 0,0 0,-1 0,1 0,0 0,-1 1,2 2,4 14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05T18:52:30.59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1 156,'0'-5,"1"0,-1 1,1-1,1 0,-1 1,0-1,1 1,0 0,0 0,1-1,-1 1,1 1,-1-1,1 0,1 1,-1-1,0 1,1 0,4-3,4-3,1 1,1 0,0 0,23-8,-22 11,0 1,0 0,1 1,-1 0,22 0,84 4,-60 1,326-1,-383-2,1 1,0 0,0 0,0 1,-1 0,1-1,0 1,0 1,-1-1,1 1,-1 0,0 0,1 0,-1 0,0 1,0 0,0 0,-1 0,1 0,-1 1,1-1,-1 1,0 0,-1 0,4 6,-1-3,0 0,0-1,1 1,0-1,0-1,0 1,1-1,0 0,0 0,0-1,0 0,13 5,-9-4,0 1,0 0,0 1,13 11,-17-9,1 1,-2-1,1 1,-1 0,-1 1,0-1,-1 1,6 20,3 4,-9-22,0 0,-1 0,3 21,-5-22,1 0,1 0,6 19,-7-27,0 1,0-1,1 0,-1 0,1 0,0 0,0 0,1-1,-1 1,1-1,0 0,7 5,19 10,-18-12,-1 1,1 0,-2 1,1 0,15 16,-12-9,0 0,0-1,1-1,1 0,0-1,1-1,0-1,26 12,11 6,-45-23,1 1,0-1,0 0,1-1,-1 0,1-1,14 3,-1-4,-2 0,0 1,0 1,0 1,31 11,-49-14,0-1,0 1,0 0,0 1,-1-1,1 1,-1-1,0 1,1 0,-1 0,0 1,-1-1,1 0,-1 1,1 0,-1 0,0 0,-1 0,1 0,-1 0,1 0,-1 0,0 0,-1 1,1-1,-1 0,0 1,0-1,0 0,-1 1,1-1,-1 0,0 1,0-1,-1 0,1 0,-1 0,0 0,0 0,0-1,-1 1,1 0,-7 5,-4 4,0-2,-1 1,-1-2,0 0,-29 15,39-22,0 0,1 0,-1 1,1 0,0-1,0 2,1-1,-1 0,1 1,0-1,0 1,0 0,1 0,0 0,0 1,0-1,0 0,1 1,-1 7,1-6,0 1,1-1,0 1,0-1,1 1,0-1,0 1,0-1,1 0,0 1,1-1,0 0,0-1,5 9,-3-5,1 0,-1 1,-1 0,0-1,-1 2,3 11,-3-8,1 0,11 24,-11-32,1 1,0-1,0 0,0 0,1-1,9 9,-8-10,-1 1,0 1,0-1,-1 1,0 0,0 0,4 9,0 8,0 1,-2 0,-1 0,-1 1,-1-1,-1 1,-2 0,0 0,-5 40,3-60,1 0,-1-1,-1 1,1 0,-1-1,0 1,0-1,-1 0,1 1,-1-1,0-1,-1 1,1 0,-1-1,0 1,-5 3,3-4,1 0,-1-1,1 1,-1-1,0-1,0 1,0-1,-1 0,1-1,-1 1,1-1,-1 0,1-1,-7 0,2-1,1 0,-1-1,1 0,0-1,-1 0,1-1,1 0,-15-8,13 6,0 1,-1 0,0 1,0 0,-16-3,-4 3,17 3,1 0,-1-2,1 1,-1-2,1 0,-17-8,2-2,-2 2,0 1,-58-13,62 17,-40-16,-8-3,65 23,0-1,0 0,0 0,1-1,0-1,0 0,0 0,1-1,-14-13,-13-10,-84-55,91 63,21 18,0-1,1 0,-1 0,1 0,1-1,-1 0,1 0,0-1,0 1,1-1,-1 0,-5-15,-73-207,71 196,-30-60,33 77,-1 1,0 0,-1 1,0 1,-23-23,26 29,0-1,0 0,1 0,1 0,-1-1,2 0,-1-1,1 1,0-1,1 0,0 0,-3-13,4 10,0 0,-2 0,-6-15,8 23,0-1,-1 1,0 0,1 0,-2 0,1 1,0 0,-1-1,-7-3,-17-11,21 14,0 0,0 0,1-1,-1 0,1 0,0 0,-9-13,-32-48,23 36,2-2,-34-66,47 76,1-2,0 1,3-1,0 0,1-1,1 1,0-37,4 54,0 0,0 0,1 0,0 0,1 0,0 0,3-8,-4 12,1 2,-1-1,1 0,0 0,0 0,0 1,0-1,0 1,0 0,1-1,-1 1,1 0,-1 0,1 1,0-1,0 1,0-1,0 1,0 0,6-1,6-2,1 2,-1 0,1 1,0 1,-1 0,1 1,0 1,-1 0,21 6,-15-1,0 0,-1 1,0 1,-1 1,1 1,21 16,-11-6,-14-11,0 1,-1 1,0 0,-1 1,0 0,-1 2,11 15,-8-3,-2 1,17 45,1 2,-19-47,-1 1,-1 0,-1 1,-2 0,-1 0,-1 1,2 36,-8-59,1 1,0-1,1 0,0 0,0 0,0 0,5 10,2-2,0 1,13 16,-15-20,0 0,-1 1,-1 0,0-1,-1 2,-1-1,0 0,1 23,6 22,-7-44,1-1,0 0,1 0,0 0,1-1,1 0,0 0,1-1,0 1,1-2,18 21,111 124,-133-150,1-1,0 1,1-1,-1-1,1 1,0-1,0 0,1-1,7 3,-4-1,0 1,19 11,12 14,44 43,-82-70,0 0,0-1,1 1,0-1,-1 0,1-1,1 1,-1-1,0 0,0 0,1-1,-1 0,1 0,-1 0,8 0,-10-1,0 0,0 0,0-1,0 0,0 1,0-1,0 0,0 0,-1 0,1-1,0 1,-1-1,1 1,-1-1,1 0,-1 0,0 0,0 0,0-1,0 1,0 0,-1-1,1 1,-1-1,1 0,-1 0,0 1,0-1,1-6,2-12,-2-1,0 1,-1-1,-3-40,0 18,-1 9,-1 0,-16-67,17 94,0-1,0 0,0 1,-1 0,-1 0,0 0,0 0,0 1,-1 0,-6-7,-8-5,-44-32,4 3,19 12,2-1,-48-60,68 72,1 1,1-2,1 0,2-2,0 1,-16-52,21 48,-39-115,31 100,2-1,-13-64,27 105,0 0,-1 0,0 0,-1 1,1-1,-1 1,0 0,-1-1,1 1,-7-7,-2 0,-1 1,-19-14,-4-3,31 24,-1 0,1 0,-1 0,0 1,0 0,-1 0,1 1,0 0,-1 0,0 0,1 1,-1 0,0 0,-6 0,-8 2,0 1,0 0,-24 7,-14 2,-28 5,54-8,-62 5,90-13,-1 0,0 1,1 0,-1 0,0 0,1 1,-1-1,-6 4,10-3,-1 0,1-1,0 1,0 0,0 0,0 0,0 0,0 0,1 0,-1 1,1-1,-1 1,1-1,0 1,0-1,0 1,0 0,1 0,-1 3,-2 10,1 1,1 0,0-1,1 1,1-1,1 1,0 0,5 18,-4-29,-1 0,1 0,0 0,0 0,1 0,-1-1,1 0,1 0,-1 0,10 8,2-1,0 0,23 11,-24-15,-1 1,0 0,-1 1,14 12,-21-15,-1-1,-1 1,1 0,-1 1,6 14,-6-14,0 0,0 0,1 0,-1-1,9 11,-3-9,0-1,1 0,-1-1,24 12,-26-15,1 0,-1 1,0 0,-1 0,1 1,-1-1,0 2,0-1,-1 1,0 0,9 13,-8-4,0-1,1-1,1 1,0-2,1 1,1-1,0-1,22 20,-12-16,6 3,-2 1,31 31,-42-38,0-1,1-1,0 0,1-1,0-1,1-1,26 10,-23-10,0 1,-1 1,0 1,-1 0,19 15,24 33,-33-31,36 28,-36-34,49 34,-43-27,-30-25,0 0,0 0,1 0,-1-1,1 1,0-1,0 0,0 0,0-1,7 3,-4-3,0 0,0-1,0 0,0 0,0 0,0-1,9-2,-14 2,0 0,0-1,0 0,0 0,0 0,0 0,0 0,-1 0,1-1,0 1,-1-1,1 0,-1 0,0 0,1 0,-1 0,0 0,0-1,-1 1,1-1,2-4,0-3,-1 1,0-1,0 1,-1-1,-1 0,0 0,0 0,-1 0,0 0,-1 0,0 0,0 0,-1 1,0-1,-1 0,0 1,-1 0,0-1,0 1,-1 1,0-1,-9-10,-32-38,-27-36,65 79,1 0,0-1,-5-15,-3-5,-9-23,13 29,-2 0,-25-41,29 52,1 0,0 0,1-1,1 0,1 0,1-1,-3-20,2 11,0-28,5 48,0 0,-1-1,0 1,0 0,-1 0,0 0,-1 0,0 0,-7-13,-10-7,-45-51,42 55,2-1,-25-39,-15-49,53 97</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10T13:53:39.15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702 0,'-20'2,"0"0,0 1,0 2,1-1,-26 11,-1 0,43-14,-31 10,-1-1,0-2,-1-2,-58 4,41-12,-43 2,88 0,0 1,1 0,-1 1,0 0,0 0,1 0,-1 1,1 0,-8 5,11-5,1 0,0 0,0 0,0 0,0 1,1-1,-1 1,1 0,0-1,0 1,0 0,1 0,-1 0,1 1,0-1,0 0,0 7,-1 10,1 0,3 28,-1-30,4 587,-5-421,1-168,0 1,1-1,1 0,0 0,10 26,38 77,-38-92,-6-17,0 0,0 0,1-1,0 1,1-2,0 1,15 11,-8-6,21 24,-25-26,0 0,2 0,-1-2,1 1,1-2,0 0,19 9,119 47,-91-42,2 0,-42-17,-1 0,1 2,-2 1,1 0,-1 2,25 18,-32-20,0-1,1 0,0-1,0-1,0 0,1-1,0-1,29 7,4-3,75 4,-30 0,-59-7,47 2,-58-8,161-2,-178 2,1-1,-1 0,0-1,1 1,-1-1,0-1,0 1,0-1,0 0,0 0,-1-1,0 1,1-1,-1-1,4-4,-2 2,-2-1,1 1,-1-1,0 0,-1 0,0-1,0 1,-1-1,4-16,-3 10,-2-1,0 1,0-1,-2 1,0-1,0 1,-2-1,0 1,-1 0,0-1,-1 1,-9-21,9 28,-1-1,0 1,-1 0,0 0,0 1,0-1,-1 1,0 1,-13-10,-5-1,-47-23,36 21,-114-47,65 31,-8-1,49 20,-52-27,78 35,0 0,-29-7,29 9,1 0,-29-14,40 17,0-1,1 1,-1-2,1 1,0 0,0-1,0 0,1 0,0 0,0-1,-4-7,-11-21,-43-57,41 65,1-2,1 0,2-1,0-1,2 0,-12-38,15 5,10 50,0-1,0 1,-2-1,1 1,-7-14,8 24,0 0,1-1,-2 1,1 0,0 0,0 0,-1 1,0-1,0 1,0-1,0 1,0 0,0 0,0 0,0 0,-1 1,1-1,-1 1,0 0,1 0,-1 0,0 1,-4-1,4 0,0 1,0 0,0-1,-1 2,1-1,0 0,0 1,0 0,-1 0,1 0,0 0,0 1,0-1,1 1,-1 0,0 0,1 1,-1-1,1 1,0-1,0 1,0 0,0 0,0 1,1-1,-1 1,1-1,0 1,-2 5,-7 30,1 1,3 1,1-1,2 1,2 0,2 0,5 51,-4-79,0-1,0 0,1 0,1 0,0 0,1 0,0 0,1-1,0 1,1-1,11 17,137 166,-137-174,2-1,0-1,1-1,1 0,0-2,1 0,25 12,-29-19,1 0,38 11,15 5,-40-8,49 33,-49-29,48 24,-69-39,0-1,-1 0,2 0,-1-2,0 1,0-1,1-1,22 0,-21-2,-1-1,1-1,18-6,28-5,-53 14,29-5,-35 5,1 0,-1 0,1 0,-1 0,1 0,-1-1,1 1,-1 0,1 0,-1 0,0 0,1 0,-1-1,1 1,-1 0,1 0,-1-1,0 1,1 0,-1-1,0 1,1 0,-1-1,0 1,1-1,-1 1,0 0,0-1,0 1,1-1,-1 1,0-1,0 1,0-1,0 1,0 0,0-1,0 1,0-1,0 1,0-1,0 1,0-1,0 1,0-1,0 1,-1-1,1 1,0-1,0 1,0 0,-1-1,1 1,-1-1,-7-7,0 0,-1 0,1 1,-2 0,-17-10,-57-25,59 30,-252-116,203 95,-44-23,103 47,1 0,-1-1,2-1,-1 0,-17-20,17 16,0 0,0 0,1-1,1 0,0-1,1-1,-14-32,14 25,-2 0,-28-44,-2-1,38 59,1 0,0 0,0-1,2 1,-1-1,0-12,-7-31,5 31,1 1,1-1,1-44,-3-29,3 90,1 0,-1-1,-1 1,0 0,0 0,0 0,-1 1,0-1,-7-8,10 12,-1 1,0 0,0 0,0 0,0 0,0 0,0 0,0 0,0 1,-1-1,1 1,-1 0,1-1,-1 1,0 0,1 1,-1-1,0 0,0 1,1 0,-1-1,0 1,0 0,0 0,0 1,1-1,-1 1,-3 0,4 1,-1-1,0 1,1 0,-1 0,1 1,0-1,0 0,0 1,0-1,0 1,0 0,1-1,-1 1,1 0,0 0,0 0,0 0,0 0,0 0,0 5,-2 10,2-1,-1 24,2-36,2 271,1-64,-3 125,0-327,0 0,1 0,0 0,4 15,-4-22,-1 0,1 0,1 0,-1-1,0 1,1 0,-1-1,1 1,0-1,0 1,0-1,0 0,0 0,0 0,1 0,-1 0,1-1,-1 1,6 1,14 7,-1 1,36 24,-48-29,2 0,-1-1,1 1,0-2,0 0,22 5,61 6,-62-11,110 9,211-9,-189-6,-138 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05T19:45:27.00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2,'15'-1,"0"1,-1 1,1 0,-1 1,1 1,-1 0,28 11,-13-4,1 0,38 6,-35-9,56 20,135 51,-218-76,-1 0,0 1,0 0,0 0,0 1,-1-1,1 1,-1 0,0 0,0 0,-1 1,1-1,-1 1,5 8,-3-6,0 0,0-1,0 0,1 0,0 0,0-1,0 0,1 0,0-1,0 0,9 4,9 3,53 15,-53-19,-1-1,1-2,0 0,45 0,-48-4,0 1,0 1,0 2,0-1,36 13,-4 8,-30-12,27 8,-17-8,0 1,38 21,-53-26,0 0,0-1,1-2,39 8,-34-9,1 2,31 12,3-1,2 1,-56-16,-1 1,0-1,0 1,0 0,0 1,-1-1,1 1,-1 0,5 4,-4-1,1 0,0-1,1 1,-1-1,1-1,1 1,-1-2,1 1,0-1,0 0,0 0,0-1,1 0,-1 0,1-1,0 0,0-1,15 1,47-1,-45-2,1 1,0 2,-1 1,0 1,34 9,-39-5,0 1,0 2,-1 0,-1 1,21 17,-16-13,-5-4,1-2,0 0,39 12,-11-4,-35-13,0 0,0 2,-1-1,0 1,0 1,-1 0,0 0,15 16,-5-3,-2 2,0 0,-1 1,27 50,-34-49,-2 0,8 32,5 13,-9-36,-8-23,0 0,-1 1,0 0,-1 0,2 14,-2 233,-5-139,1-64,0-18,1 0,2 0,10 52,-4-37,-2 1,-2 0,-4 67,0-84,-2-7,-2-1,0 1,-17 52,12-45,-10 61,12-48,-23 78,6-30,-38 112,56-197,-1 0,0 0,0 0,-1-1,-1 0,0 0,-1-1,0 0,-1-1,0 0,-17 11,-6 11,30-27,-1 0,0 0,0-1,0 1,-1-1,1 0,-1-1,0 1,-11 3,-1-2,-1-1,0-1,0-1,0-1,-21-1,16 0,0 1,1 1,-25 5,11 0,1-1,-55 1,-76-8,63-1,58 3,25 1,-1-2,-39-5,55 3,0 0,0-1,0 0,0 0,0-1,1 0,-1 1,1-2,-9-8,-11-9,19 17,0-1,0 1,1-1,0 0,0-1,1 1,-1-1,2 0,-1 0,1 0,0 0,-3-10,1 4,-1-1,-10-17,6 14,-23-28,27 39,0 0,0 0,-1 1,1 0,-1 0,-14-7,13 7,1-1,0 0,0 0,1 0,0-1,0 0,0 0,-8-14,4 6,3 3,1 0,1 0,0-1,1 1,0-1,1 0,0 0,-2-26,-2-10,4 37,0-1,0 1,-1-1,-1 1,0 0,-1 1,0-1,-12-16,-24-39,28 43,-22-29,30 47,-1-1,0 1,0 1,-1 0,1 0,-1 0,0 1,-18-7,14 6,0-1,0 0,-12-9,-104-86,119 94,-1 1,0 0,-17-8,-9-5,23 11,-44-27,-100-45,144 75,1-1,-1 0,-19-13,27 15,0 0,0-1,1 1,-1-1,1 0,0 0,0 0,1-1,-6-10,-12-26,13 28,1 1,1-1,0 0,1 0,0 0,1-1,1 0,-2-20,-10-78,9 75,-3-54,10 8,-2-40,-1 110,0 1,-1 0,0 0,-1 0,0 0,-1 0,0 1,-1 0,-1 0,0 1,-17-22,15 23,0-2,1 1,1-1,-1-1,2 1,0-1,0 0,1-1,1 1,0-1,1 0,1 0,-2-14,6-64,-3-26,-3 88,-2-1,-1 1,-17-45,17 53,1 7,-1 0,-1 0,-15-24,14 28,2-2,0 1,0-1,1 0,-6-22,-18-60,21 71,1-1,1 1,1-1,-5-51,10 57,-1 3,2-1,0 1,1-1,0 1,6-26,-7 42,0-1,0 1,0-1,0 1,0-1,1 1,-1-1,0 1,0-1,0 1,0-1,1 1,-1 0,0-1,0 1,1-1,-1 1,0 0,1-1,-1 1,0 0,1-1,-1 1,1 0,-1 0,0-1,1 1,-1 0,1 0,-1 0,1 0,-1-1,1 1,-1 0,1 0,-1 0,1 0,-1 0,1 0,-1 0,1 0,-1 0,0 1,1-1,-1 0,1 0,-1 0,1 1,-1-1,1 0,-1 0,0 1,1-1,-1 0,0 1,1-1,-1 0,0 1,1-1,-1 1,0-1,0 0,1 2,21 34,-18-27,19 35,-15-28,1 0,14 20,-17-26,0-1,9 19,-12-21,0 0,1 0,0-1,0 1,0-1,1 0,0 0,11 10,155 109,-141-104,2-1,1-1,66 26,12 6,-44-11,-34-20,48 22,-66-36,-2 0,1 0,-1-1,1-1,0 0,0-1,14 2,92 9,-63-5,66 0,-38-11,70 3,-7 26,-123-23,27 7,-28-5,35 3,-17-3,0 1,0 1,0 3,53 21,-81-25,1 0,-1 1,14 11,-16-10,1-1,0-1,0 0,22 9,-12-8,-1 2,27 16,-24-12,29 11,-36-17,0 1,26 17,-29-16,0-1,1 0,28 10,-33-15,-1 0,1 1,-1 0,0 1,0 0,-1 0,1 1,-1 0,-1 1,1 0,-2 0,1 1,-1 0,0 1,9 17,-8-10,0 0,-1 0,-1 1,-1 0,-1 0,0 1,-1-1,0 37,0-17,9 51,-7-61,-1 0,-1 0,-1 52,-3-77,1 0,0 1,-1-1,0 0,1 0,-1 0,0-1,-3 6,4-7,-1-1,0 1,1 0,-1-1,1 1,-1 0,0-1,0 1,1-1,-1 1,0-1,0 0,0 1,1-1,-1 0,0 0,0 1,0-1,0 0,0 0,1 0,-1 0,0 0,0 0,0 0,0 0,0-1,0 1,1 0,-1 0,0-1,0 1,0 0,0-2,-15-5,1-2,0 0,1-1,0 0,-13-13,-63-67,36 34,12 13,-41-39,32 32,38 36,-1 0,0 1,0 1,-23-14,4 5,0 0,-41-36,52 39,-1 2,-1 0,-44-21,-22-13,59 30,4 4,1-2,-34-30,38 30,0 2,-1 0,0 1,-45-20,-41-26,85 47,0 0,0 2,-1 0,0 2,-1 1,-1 1,1 1,-1 1,0 2,0 0,-1 2,-30 2,38-1,-1-1,-37-9,34 6,-35-3,-172 6,123 4,72 0,-1 2,-43 9,28-3,49-10,0 1,1-1,-1 1,0 0,1-1,-1 1,1 1,-1-1,1 0,0 0,-1 1,1 0,0-1,0 1,0 0,0 0,0 0,0 0,1 0,-1 1,1-1,0 0,-1 1,1-1,0 1,0-1,1 1,-1 0,0-1,1 1,-1 2,1 0,1-1,-1 0,1 1,-1-1,1 0,0 1,1-1,-1 0,1 0,-1 0,1 0,1-1,-1 1,0 0,1-1,0 0,0 1,0-1,4 3,137 105,-110-88,1-1,56 25,-65-37,32 7,-41-13,0 1,-1 1,0 0,0 1,-1 0,18 12,-16-6,1 0,0-1,1-1,0-1,1 0,27 8,94 32,-16-5,-104-40,0 2,-1 0,1 2,-1 0,-1 1,0 1,18 14,-22-13,0 1,1-2,0 0,1-1,0-1,1 0,35 11,-32-12,0 0,-1 2,0 0,22 16,-16-11,42 20,186 84,-51-11,-154-80,-15-10,61 43,-44-26,-32-23,25 22,-15-10,61 39,-84-59,0-1,1 0,-1 0,1-1,0 0,10 2,-15-3,1-1,-1 1,1-1,0 0,-1 0,1 0,-1 0,1 0,-1-1,1 1,0-1,-1 0,1 0,-1 0,0 0,1 0,-1 0,0 0,0-1,2-1,-3 2,0 0,-1 1,1-1,-1 0,0 0,1 0,-1 1,1-1,-1 0,0 0,0 0,0 0,0 0,1 0,-1 1,0-1,0 0,0 0,-1 0,1 0,0 0,0 0,0 0,-1 1,1-1,0 0,-1 0,1 0,-2-1,-19-24,15 20,-179-173,71 75,84 75,-2 2,-1 1,-62-37,35 24,1-2,-78-72,83 66,28 27,-1 1,0 1,-1 1,-45-19,70 35,-80-41,74 36,1 1,-1-1,2-1,-1 1,1-1,-1-1,-5-8,4 3,-1 1,-1 0,0 0,0 1,-1 1,0 0,-1 1,0 0,-1 0,-24-10,27 15,1-1,0-1,-11-7,18 10,-1 0,1 0,0 0,0-1,0 1,0-1,1 0,-1 0,1 0,-3-6,0-3,0 1,-1-1,-14-20,17 30,0-1,0 1,0 0,0 0,-1 0,1 0,-1 0,0 1,0 0,0 0,0 0,0 0,0 0,0 1,-7-2,-31-2,0 2,0 2,-51 4,5 0,87-3,-20 0,-1 1,-28 4,42-3,1 0,0 0,0 1,0-1,0 2,0-1,1 1,-1 0,1 0,-8 7,-5 5,-2-2,-23 15,5-5,36-22,0 1,0-1,0 1,1 0,-1-1,1 1,-1 1,1-1,0 0,1 0,-1 1,0-1,1 1,0 0,0-1,0 1,0 0,1 0,-1-1,1 1,0 0,0 0,0 0,1 0,0 3,3 13,1-1,0-1,14 32,-11-30,66 144,-72-160,0 0,-1 0,0 0,0 0,0 0,0 1,0-1,-1 0,0 0,0 1,-1 7,0-10,1 0,-1 0,0 0,0 0,0 0,0-1,0 1,-1 0,1-1,0 1,-1-1,1 1,-1-1,0 1,0-1,1 0,-1 0,0 0,0 0,0 0,0 0,0-1,0 1,0-1,-4 1,-5 1,0 0,0-1,0 0,0-1,0 0,0-1,0 0,0-1,0 0,0-1,0 0,1 0,0-1,0-1,0 0,-15-10,9 3,15 11,0 1,1 0,-1-1,1 0,-1 1,1-1,-1 1,1-1,0 1,-1-1,1 0,0 1,-1-1,1 0,0 0,0 1,-1-1,1 0,0 0,0 1,0-2,0 2,1-1,-1 1,0 0,0 0,1-1,-1 1,0 0,1 0,-1 0,0 0,1 0,-1 0,0-1,1 1,-1 0,0 0,1 0,-1 0,0 0,1 0,-1 0,0 0,1 0,-1 1,0-1,0 0,1 0,-1 0,0 0,1 0,-1 0,0 1,1-1,14 8,-13-7,102 64,22 11,-110-69,0 0,1-1,25 5,4 2,-32-8,-1 1,-1 0,1 1,-1 1,19 14,24 15,-28-21,3 2,1-2,0 0,1-2,53 15,-40-17,-2 1,0 2,-1 3,0 1,43 27,-70-37,1 0,1-1,-1 0,1-2,1 0,-1-1,1 0,0-2,0 0,0-1,27 0,4-3,48 1,-87 1,1 1,-1 0,0 0,0 1,0 0,0 0,11 7,-5-3,0 0,0-1,0-1,32 5,-35-8,1 1,0 0,-1 1,0 0,0 1,0 1,-1 0,17 10,-18-6,0 1,0-1,-1 2,14 19,-13-16,0-1,21 19,-2-8,-19-16,0 0,0 1,-1 0,0 0,9 15,-11-15,0-1,0 0,1 0,0-1,1 0,-1-1,2 0,-1 0,14 5,-7-2,0 1,17 13,-28-18,-1 0,0 0,0 0,-1 0,0 1,0 0,-1 0,1 0,-1 0,-1 0,1 0,-1 1,-1 0,0-1,0 1,0 0,-1-1,0 1,-2 15,2-21,0 1,-1 0,1-1,-1 1,0-1,0 1,0-1,0 1,0-1,-1 0,1 1,-1-1,1 0,-1 0,0 0,-2 2,0-2,0 1,1-1,-1 1,-1-1,1 0,0-1,0 1,-9 1,-5 0,0-1,0-1,-32-1,39-1,-1 1,0-1,1-1,-1 0,1 0,0-1,0 0,0-1,0-1,-12-6,15 7,1-1,0 0,1 0,-1-1,1 0,0 0,0 0,1-1,0 0,0 0,0 0,-6-16,1 3,0 1,-1 0,-1 0,-1 2,-1-1,0 1,-1 1,-1 1,-1 0,0 1,0 1,-1 0,-1 2,-23-11,-21-13,34 17,0 3,-49-19,14 11,-54-17,48 22,-43-14,67 18,-67-10,105 22,-18-3,-57-13,71 15,-1-2,0 0,1 0,0-1,-17-11,13 6,-1 1,0 0,0 1,-1 1,-22-7,32 12,1 0,0-1,0 0,0 0,0-1,1 1,-1-1,-5-7,6 7,0-1,-1 1,1 0,-1 0,0 1,-1 0,-9-4,-2 2,-38-4,11 1,-6-1,-31-7,63 12,0 1,-28-2,22 3,72 22,-21-9,-1 1,1 1,-2 2,28 20,82 73,-125-100,13 9,0-2,1 0,1-1,32 13,-29-15,-1 2,0 0,34 26,-20-5,-30-24,1-1,1-1,-1 1,1-2,1 1,21 9,140 54,-114-45,1-4,65 16,-112-33,1 0,0 1,-1 0,24 16,8 4,-13-10,0 1,-1 2,47 37,-70-50,1 0,-1-1,1 0,0-1,0 0,19 6,-15-6,-1 0,20 12,-28-14,0 1,0-1,0 1,-1 0,1 1,-1-1,0 1,0-1,0 1,0 0,3 6,12 32,-15-33,1 0,0 0,1 0,-1 0,2 0,-1-1,1 0,1 0,-1-1,10 9,-10-12,-1 0,1 1,-1-1,0 1,-1 0,1 1,-1-1,0 1,0 0,4 9,4 14,-5-13,0 0,0 0,2-1,11 17,-16-28,0 1,0-1,0 0,1 0,-1 0,1-1,0 0,0 0,0 0,0 0,1-1,-1 0,1 0,0 0,0-1,7 2,3-2,0 1,30-3,-157-4,-584 6,686-2,0 0,1 0,-1-1,0 0,1 0,-1-1,1 0,0 0,0-1,0 0,0-1,1 1,-11-10,-7-8,1 0,-29-36,-8-9,55 60,0 0,0-1,0 1,1-1,1 0,-1 0,2-1,-1 1,1-1,-4-16,1-5,-5-58,9 36,2 36,0 1,-1-1,-1 1,0 0,-2-1,1 1,-8-18,-44-74,7 17,12 27,12 23,23 39,1 0,-1 1,1-1,-1 0,1 0,-1 0,1 0,0 0,-1 0,1 0,0 0,0 0,0 0,0 0,0 0,0 0,0 0,0 0,0 0,0 0,0 0,1 0,0-1,-1 1,1 0,0 1,0-1,-1 0,1 1,0-1,0 1,0-1,0 1,0 0,0-1,0 1,0 0,0 0,0 0,0-1,0 1,2 1,2-1,1 0,0 1,0 0,-1 0,1 1,-1 0,7 2,18 14,0 1,50 41,31 21,-82-63,-2-3,-1 1,-1 2,23 20,-25-21,6 9,-17-14,0 0,1 0,1-1,0-1,0 0,0-1,2-1,26 12,-34-17,0 0,-1 1,0 0,0 0,0 1,0 0,-1 0,1 1,-1 0,-1 0,11 13,3 7,42 47,-57-69,0 1,0 0,-1 0,0 0,0 0,0 0,0 0,-1 1,0 0,0-1,1 10,-2-13,-1 1,0-1,1 0,-1 1,0-1,0 1,-1-1,1 0,0 1,-1-1,1 1,-1-1,0 0,0 0,0 1,0-1,0 0,-1 0,1 0,0 0,-1 0,0 0,1-1,-1 1,0-1,0 1,0-1,0 1,0-1,-3 1,-8 2,1-1,-1 0,0-1,-1 0,1-1,0-1,0 0,-14-3,0 2,9 0,-1 0,1-2,-1 0,1-1,0-1,1-1,-1-1,1 0,0-1,1 0,-17-13,29 18,-15-9,0-1,1-1,1 0,0-2,-21-24,23 20,5 6,0 0,-1 1,-1 0,0 1,-1 1,-20-15,20 15,0 0,1 0,0-1,1-1,0 0,-9-15,6 9,33 44,2 0,0-2,2 0,1-1,0-2,31 20,-16-17,0 2,41 37,-63-47,0 0,2-1,-1-1,2-1,0-1,41 18,89 18,-137-44,-1 0,1-1,0-1,20 1,-30-2,1 0,-1-1,1 1,-1 0,0-1,1 0,-1 0,0 0,0 0,1 0,-1-1,0 0,-1 1,1-1,0 0,0 0,-1-1,1 1,-1 0,0-1,1 0,2-4,-1-3,-1 1,0-1,0 1,-1-1,0 0,-1 0,0 0,0-11,-2-6,-6-50,1 43,-2 2,-1-1,-1 1,-1 1,-2 0,-19-32,16 33,6 10,-1 0,-1 1,-1 0,-28-32,18 31,-2 0,0 2,-42-24,-32-24,68 45,-2 0,-57-26,50 28,-50-33,73 40,-2 1,1 0,-1 1,-1 1,0 1,-28-7,35 11,0-1,1-1,-1 0,1 0,0-2,1 1,0-1,0-1,0 0,1-1,1 1,0-2,0 0,1 0,-8-14,-4-9,1-1,3-1,1 0,-12-42,-29-174,26 103,19 99,2-1,2 0,1-98,5 90,0 34,1 0,6-42,-5 64,0 0,0 0,0 0,0 0,1 0,0 1,-1-1,1 0,0 1,1-1,-1 1,0 0,1 0,-1 0,1 0,-1 0,1 0,0 1,0-1,0 1,0 0,0 0,0 0,5-1,8-1,1 0,0 1,22 0,-34 1,46 0,97 9,-124-5,0 2,-1 0,1 1,-1 2,0 0,24 14,-25-10,21 10,71 49,-107-66,39 30,84 48,-112-73,31 25,-37-25,1-1,-1 0,1-1,1-1,15 7,-21-10,0-1,0 1,-1 1,1 0,-1 0,0 0,11 11,39 51,-40-45,99 128,-108-137,0-1,-1 1,0 0,-2 0,1 1,-1 0,-1 0,-1 0,4 26,-3 10,-2 72,-2-112,-1 22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05T19:45:27.00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0 939,'30'-2,"42"-6,-4-1,431-4,-476 15,1 1,36 8,-41-7,0 0,0-1,38 0,-55-5,-7-3,-13-7,11 8,-399-284,355 247,3-2,1-2,-73-92,103 114,1-1,1 0,1-1,1-1,2 0,-14-45,24 68,0 0,1 1,-1-1,1 0,0 0,-1 1,1-1,1 0,-1 0,0 1,1-1,-1 0,1 0,0 1,0-1,0 1,0-1,0 1,0-1,1 1,-1 0,1-1,0 1,0 0,0 0,0 0,0 1,0-1,0 0,1 1,-1-1,3 0,9-4,-1 0,1 2,0-1,28-3,-23 4,25-6,1 2,70-2,-102 9,-1 1,0 0,1 2,-1-1,0 1,0 1,0 0,0 1,0 0,-1 0,0 2,0-1,0 1,15 12,-22-14,-1 0,1 0,0 0,-1 0,0 1,0 0,-1-1,5 10,-6-12,-1 0,1-1,0 1,-1 0,1-1,-1 1,0 0,0 0,1-1,-1 1,0 0,0 0,-1 0,1-1,0 1,-1 0,1 0,-1-1,1 1,-1 0,0-1,0 1,0 0,0-1,0 0,0 1,0-1,-2 3,1-3,1-1,-1 1,1 0,-1 0,0-1,1 1,-1-1,0 0,1 1,-1-1,0 0,0 0,1 0,-1 0,0-1,-2 1,-28-10,25 7,-19-6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45FB05-6C5B-4EEE-BD6C-EE3E5C84AECC}" type="datetimeFigureOut">
              <a:rPr lang="en-US" smtClean="0"/>
              <a:t>9/4/2024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46A7A7-5F8E-48A6-988D-18E8FA12BE8B}" type="slidenum">
              <a:rPr lang="en-US" smtClean="0"/>
              <a:t>‹#›</a:t>
            </a:fld>
            <a:endParaRPr lang="en-US"/>
          </a:p>
        </p:txBody>
      </p:sp>
    </p:spTree>
    <p:extLst>
      <p:ext uri="{BB962C8B-B14F-4D97-AF65-F5344CB8AC3E}">
        <p14:creationId xmlns:p14="http://schemas.microsoft.com/office/powerpoint/2010/main" val="801304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americanart.si.edu/artwork/black-knife-apache-warrior-22852"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texashistory.unt.edu/ark:/67531/metapth17137/"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texashistory.unt.edu/ark:/67531/metadc1610055/"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texashistory.unt.edu/ark:/67531/metapth227412/"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americanart.si.edu/artwork/drying-corn-17652"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exashistory.unt.edu/ark:/67531/metadc1980434/"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texashistory.unt.edu/ark:/67531/metadc1978864/"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texashistory.unt.edu/ark:/67531/metapth19684/"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americanart.si.edu/artwork/comanche-lodge-buffalo-skins-4008"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sz="1800" b="0" i="0" u="none" strike="noStrike" dirty="0">
                <a:solidFill>
                  <a:srgbClr val="242424"/>
                </a:solidFill>
                <a:effectLst/>
                <a:latin typeface="Arial" panose="020B0604020202020204" pitchFamily="34" charset="0"/>
              </a:rPr>
              <a:t>Curtis, Edward S, photographer. A Wichita. , ca. 1927. Photograph. https://www.loc.gov/item/2006684278/.</a:t>
            </a:r>
            <a:endParaRPr lang="en-US" dirty="0"/>
          </a:p>
        </p:txBody>
      </p:sp>
      <p:sp>
        <p:nvSpPr>
          <p:cNvPr id="4" name="Slide Number Placeholder 3"/>
          <p:cNvSpPr>
            <a:spLocks noGrp="1"/>
          </p:cNvSpPr>
          <p:nvPr>
            <p:ph type="sldNum" sz="quarter" idx="5"/>
          </p:nvPr>
        </p:nvSpPr>
        <p:spPr/>
        <p:txBody>
          <a:bodyPr/>
          <a:lstStyle/>
          <a:p>
            <a:fld id="{C06680DF-FBC2-44B2-B7B0-5E8793897DE1}" type="slidenum">
              <a:rPr lang="en-US" smtClean="0"/>
              <a:t>1</a:t>
            </a:fld>
            <a:endParaRPr lang="en-US"/>
          </a:p>
        </p:txBody>
      </p:sp>
    </p:spTree>
    <p:extLst>
      <p:ext uri="{BB962C8B-B14F-4D97-AF65-F5344CB8AC3E}">
        <p14:creationId xmlns:p14="http://schemas.microsoft.com/office/powerpoint/2010/main" val="3111918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sz="1800" b="0" i="0" u="none" strike="noStrike" dirty="0">
                <a:solidFill>
                  <a:srgbClr val="000000"/>
                </a:solidFill>
                <a:effectLst/>
                <a:latin typeface="Times New Roman" panose="02020603050405020304" pitchFamily="18" charset="0"/>
              </a:rPr>
              <a:t>Stanley, John Mix. </a:t>
            </a:r>
            <a:r>
              <a:rPr lang="en-US" sz="1800" b="0" i="1" u="none" strike="noStrike" dirty="0">
                <a:solidFill>
                  <a:srgbClr val="000000"/>
                </a:solidFill>
                <a:effectLst/>
                <a:latin typeface="Times New Roman" panose="02020603050405020304" pitchFamily="18" charset="0"/>
              </a:rPr>
              <a:t>Black Knife, an Apache Warrior. </a:t>
            </a:r>
            <a:r>
              <a:rPr lang="en-US" sz="1800" b="0" i="0" u="none" strike="noStrike" dirty="0">
                <a:solidFill>
                  <a:srgbClr val="000000"/>
                </a:solidFill>
                <a:effectLst/>
                <a:latin typeface="Times New Roman" panose="02020603050405020304" pitchFamily="18" charset="0"/>
              </a:rPr>
              <a:t>1846. Oil on canvas, 42 ½ x 52 in. (107.8 x 132,1 cm). Smithsonian American Art Museum. </a:t>
            </a:r>
            <a:r>
              <a:rPr lang="en-US" sz="1800" b="0" i="0" u="sng" strike="noStrike" dirty="0">
                <a:solidFill>
                  <a:srgbClr val="1155CC"/>
                </a:solidFill>
                <a:effectLst/>
                <a:latin typeface="Times New Roman" panose="02020603050405020304" pitchFamily="18" charset="0"/>
                <a:hlinkClick r:id="rId3"/>
              </a:rPr>
              <a:t>https://americanart.si.edu/artwork/black-knife-apache-warrior-22852</a:t>
            </a:r>
            <a:r>
              <a:rPr lang="en-US" sz="1800" b="0" i="0" u="none" strike="noStrike" dirty="0">
                <a:solidFill>
                  <a:srgbClr val="000000"/>
                </a:solidFill>
                <a:effectLst/>
                <a:latin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2046A7A7-5F8E-48A6-988D-18E8FA12BE8B}" type="slidenum">
              <a:rPr lang="en-US" smtClean="0"/>
              <a:t>17</a:t>
            </a:fld>
            <a:endParaRPr lang="en-US"/>
          </a:p>
        </p:txBody>
      </p:sp>
    </p:spTree>
    <p:extLst>
      <p:ext uri="{BB962C8B-B14F-4D97-AF65-F5344CB8AC3E}">
        <p14:creationId xmlns:p14="http://schemas.microsoft.com/office/powerpoint/2010/main" val="1416062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b="0" i="0" dirty="0">
                <a:solidFill>
                  <a:srgbClr val="757575"/>
                </a:solidFill>
                <a:effectLst/>
                <a:highlight>
                  <a:srgbClr val="FFFFFF"/>
                </a:highlight>
                <a:latin typeface="Josefin Sans" pitchFamily="2" charset="0"/>
              </a:rPr>
              <a:t>Irwin, William E. [Kiowa Belles of Anadarko], photograph, 1890~; (</a:t>
            </a:r>
            <a:r>
              <a:rPr lang="en-US" b="0" i="0" u="none" strike="noStrike" dirty="0">
                <a:solidFill>
                  <a:srgbClr val="0277BD"/>
                </a:solidFill>
                <a:effectLst/>
                <a:highlight>
                  <a:srgbClr val="FFFFFF"/>
                </a:highlight>
                <a:latin typeface="Josefin Sans" pitchFamily="2" charset="0"/>
                <a:hlinkClick r:id="rId3"/>
              </a:rPr>
              <a:t>https://texashistory.unt.edu/ark:/67531/metapth17137/</a:t>
            </a:r>
            <a:r>
              <a:rPr lang="en-US" b="0" i="0" dirty="0">
                <a:solidFill>
                  <a:srgbClr val="757575"/>
                </a:solidFill>
                <a:effectLst/>
                <a:highlight>
                  <a:srgbClr val="FFFFFF"/>
                </a:highlight>
                <a:latin typeface="Josefin Sans" pitchFamily="2" charset="0"/>
              </a:rPr>
              <a:t>: accessed July 5, 2024), University of North Texas Libraries, The Portal to Texas History, </a:t>
            </a:r>
            <a:r>
              <a:rPr lang="en-US" b="0" i="0" u="none" strike="noStrike" dirty="0">
                <a:solidFill>
                  <a:srgbClr val="0277BD"/>
                </a:solidFill>
                <a:effectLst/>
                <a:highlight>
                  <a:srgbClr val="FFFFFF"/>
                </a:highlight>
                <a:latin typeface="Josefin Sans" pitchFamily="2" charset="0"/>
                <a:hlinkClick r:id="rId4"/>
              </a:rPr>
              <a:t>https://texashistory.unt.edu</a:t>
            </a:r>
            <a:r>
              <a:rPr lang="en-US" b="0" i="0" dirty="0">
                <a:solidFill>
                  <a:srgbClr val="757575"/>
                </a:solidFill>
                <a:effectLst/>
                <a:highlight>
                  <a:srgbClr val="FFFFFF"/>
                </a:highlight>
                <a:latin typeface="Josefin Sans" pitchFamily="2" charset="0"/>
              </a:rPr>
              <a:t>; crediting Clay County Historical Society.</a:t>
            </a:r>
            <a:endParaRPr lang="en-US" dirty="0"/>
          </a:p>
        </p:txBody>
      </p:sp>
      <p:sp>
        <p:nvSpPr>
          <p:cNvPr id="4" name="Slide Number Placeholder 3"/>
          <p:cNvSpPr>
            <a:spLocks noGrp="1"/>
          </p:cNvSpPr>
          <p:nvPr>
            <p:ph type="sldNum" sz="quarter" idx="5"/>
          </p:nvPr>
        </p:nvSpPr>
        <p:spPr/>
        <p:txBody>
          <a:bodyPr/>
          <a:lstStyle/>
          <a:p>
            <a:fld id="{2046A7A7-5F8E-48A6-988D-18E8FA12BE8B}" type="slidenum">
              <a:rPr lang="en-US" smtClean="0"/>
              <a:t>18</a:t>
            </a:fld>
            <a:endParaRPr lang="en-US"/>
          </a:p>
        </p:txBody>
      </p:sp>
    </p:spTree>
    <p:extLst>
      <p:ext uri="{BB962C8B-B14F-4D97-AF65-F5344CB8AC3E}">
        <p14:creationId xmlns:p14="http://schemas.microsoft.com/office/powerpoint/2010/main" val="2455134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b="0" i="0" dirty="0">
                <a:solidFill>
                  <a:srgbClr val="757575"/>
                </a:solidFill>
                <a:effectLst/>
                <a:highlight>
                  <a:srgbClr val="FFFFFF"/>
                </a:highlight>
                <a:latin typeface="Josefin Sans" pitchFamily="2" charset="0"/>
              </a:rPr>
              <a:t>Williams, Byrd M. (Byrd Moore), III. [Photograph of an adobe-style house in the mountains, 2], photograph, [1930..1980]; (</a:t>
            </a:r>
            <a:r>
              <a:rPr lang="en-US" b="0" i="0" u="none" strike="noStrike" dirty="0">
                <a:solidFill>
                  <a:srgbClr val="0277BD"/>
                </a:solidFill>
                <a:effectLst/>
                <a:highlight>
                  <a:srgbClr val="FFFFFF"/>
                </a:highlight>
                <a:latin typeface="Josefin Sans" pitchFamily="2" charset="0"/>
                <a:hlinkClick r:id="rId3"/>
              </a:rPr>
              <a:t>https://texashistory.unt.edu/ark:/67531/metadc1610055/</a:t>
            </a:r>
            <a:r>
              <a:rPr lang="en-US" b="0" i="0" dirty="0">
                <a:solidFill>
                  <a:srgbClr val="757575"/>
                </a:solidFill>
                <a:effectLst/>
                <a:highlight>
                  <a:srgbClr val="FFFFFF"/>
                </a:highlight>
                <a:latin typeface="Josefin Sans" pitchFamily="2" charset="0"/>
              </a:rPr>
              <a:t>: accessed July 10, 2024), University of North Texas Libraries, The Portal to Texas History, </a:t>
            </a:r>
            <a:r>
              <a:rPr lang="en-US" b="0" i="0" u="none" strike="noStrike" dirty="0">
                <a:solidFill>
                  <a:srgbClr val="0277BD"/>
                </a:solidFill>
                <a:effectLst/>
                <a:highlight>
                  <a:srgbClr val="FFFFFF"/>
                </a:highlight>
                <a:latin typeface="Josefin Sans" pitchFamily="2" charset="0"/>
                <a:hlinkClick r:id="rId4"/>
              </a:rPr>
              <a:t>https://texashistory.unt.edu</a:t>
            </a:r>
            <a:r>
              <a:rPr lang="en-US" b="0" i="0" dirty="0">
                <a:solidFill>
                  <a:srgbClr val="757575"/>
                </a:solidFill>
                <a:effectLst/>
                <a:highlight>
                  <a:srgbClr val="FFFFFF"/>
                </a:highlight>
                <a:latin typeface="Josefin Sans" pitchFamily="2" charset="0"/>
              </a:rPr>
              <a:t>; crediting UNT Libraries Special Collections.</a:t>
            </a:r>
            <a:endParaRPr lang="en-US" dirty="0"/>
          </a:p>
        </p:txBody>
      </p:sp>
      <p:sp>
        <p:nvSpPr>
          <p:cNvPr id="4" name="Slide Number Placeholder 3"/>
          <p:cNvSpPr>
            <a:spLocks noGrp="1"/>
          </p:cNvSpPr>
          <p:nvPr>
            <p:ph type="sldNum" sz="quarter" idx="5"/>
          </p:nvPr>
        </p:nvSpPr>
        <p:spPr/>
        <p:txBody>
          <a:bodyPr/>
          <a:lstStyle/>
          <a:p>
            <a:fld id="{2046A7A7-5F8E-48A6-988D-18E8FA12BE8B}" type="slidenum">
              <a:rPr lang="en-US" smtClean="0"/>
              <a:t>19</a:t>
            </a:fld>
            <a:endParaRPr lang="en-US"/>
          </a:p>
        </p:txBody>
      </p:sp>
    </p:spTree>
    <p:extLst>
      <p:ext uri="{BB962C8B-B14F-4D97-AF65-F5344CB8AC3E}">
        <p14:creationId xmlns:p14="http://schemas.microsoft.com/office/powerpoint/2010/main" val="3665297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sz="1800" b="0" i="1" u="none" strike="noStrike" dirty="0">
                <a:solidFill>
                  <a:srgbClr val="000000"/>
                </a:solidFill>
                <a:effectLst/>
                <a:latin typeface="Times New Roman" panose="02020603050405020304" pitchFamily="18" charset="0"/>
              </a:rPr>
              <a:t>Tigua Indian Cooking Demonstration. </a:t>
            </a:r>
            <a:r>
              <a:rPr lang="en-US" sz="1800" b="0" i="0" u="none" strike="noStrike" dirty="0">
                <a:solidFill>
                  <a:srgbClr val="000000"/>
                </a:solidFill>
                <a:effectLst/>
                <a:latin typeface="Times New Roman" panose="02020603050405020304" pitchFamily="18" charset="0"/>
              </a:rPr>
              <a:t>1973. Photograph. The Portal to Texas History. </a:t>
            </a:r>
            <a:r>
              <a:rPr lang="en-US" sz="1800" b="0" i="0" u="sng" strike="noStrike" dirty="0">
                <a:solidFill>
                  <a:srgbClr val="1155CC"/>
                </a:solidFill>
                <a:effectLst/>
                <a:latin typeface="Times New Roman" panose="02020603050405020304" pitchFamily="18" charset="0"/>
                <a:hlinkClick r:id="rId3"/>
              </a:rPr>
              <a:t>https://texashistory.unt.edu/ark:/67531/metapth227412/</a:t>
            </a:r>
            <a:endParaRPr lang="en-US" dirty="0"/>
          </a:p>
        </p:txBody>
      </p:sp>
      <p:sp>
        <p:nvSpPr>
          <p:cNvPr id="4" name="Slide Number Placeholder 3"/>
          <p:cNvSpPr>
            <a:spLocks noGrp="1"/>
          </p:cNvSpPr>
          <p:nvPr>
            <p:ph type="sldNum" sz="quarter" idx="5"/>
          </p:nvPr>
        </p:nvSpPr>
        <p:spPr/>
        <p:txBody>
          <a:bodyPr/>
          <a:lstStyle/>
          <a:p>
            <a:fld id="{2046A7A7-5F8E-48A6-988D-18E8FA12BE8B}" type="slidenum">
              <a:rPr lang="en-US" smtClean="0"/>
              <a:t>20</a:t>
            </a:fld>
            <a:endParaRPr lang="en-US"/>
          </a:p>
        </p:txBody>
      </p:sp>
    </p:spTree>
    <p:extLst>
      <p:ext uri="{BB962C8B-B14F-4D97-AF65-F5344CB8AC3E}">
        <p14:creationId xmlns:p14="http://schemas.microsoft.com/office/powerpoint/2010/main" val="4082990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sz="1800" b="0" i="0" u="none" strike="noStrike" dirty="0">
                <a:solidFill>
                  <a:srgbClr val="000000"/>
                </a:solidFill>
                <a:effectLst/>
                <a:latin typeface="Times New Roman" panose="02020603050405020304" pitchFamily="18" charset="0"/>
              </a:rPr>
              <a:t>Moon, Carl. </a:t>
            </a:r>
            <a:r>
              <a:rPr lang="en-US" sz="1800" b="0" i="1" u="none" strike="noStrike" dirty="0">
                <a:solidFill>
                  <a:srgbClr val="000000"/>
                </a:solidFill>
                <a:effectLst/>
                <a:latin typeface="Times New Roman" panose="02020603050405020304" pitchFamily="18" charset="0"/>
              </a:rPr>
              <a:t>Drying Corn</a:t>
            </a:r>
            <a:r>
              <a:rPr lang="en-US" sz="1800" b="0" i="0" u="none" strike="noStrike" dirty="0">
                <a:solidFill>
                  <a:srgbClr val="000000"/>
                </a:solidFill>
                <a:effectLst/>
                <a:latin typeface="Times New Roman" panose="02020603050405020304" pitchFamily="18" charset="0"/>
              </a:rPr>
              <a:t>. 1937-43. Oil on canvas, 30 ⅛ x 24 ⅛ in. (76.6 x 61.2 cm). Smithsonian American Art Museum. </a:t>
            </a:r>
            <a:r>
              <a:rPr lang="en-US" sz="1800" b="0" i="0" u="sng" strike="noStrike" dirty="0">
                <a:solidFill>
                  <a:srgbClr val="1155CC"/>
                </a:solidFill>
                <a:effectLst/>
                <a:latin typeface="Times New Roman" panose="02020603050405020304" pitchFamily="18" charset="0"/>
                <a:hlinkClick r:id="rId3"/>
              </a:rPr>
              <a:t>https://americanart.si.edu/artwork/drying-corn-17652</a:t>
            </a:r>
            <a:r>
              <a:rPr lang="en-US" sz="1800" b="0" i="0" u="none" strike="noStrike" dirty="0">
                <a:solidFill>
                  <a:srgbClr val="000000"/>
                </a:solidFill>
                <a:effectLst/>
                <a:latin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2046A7A7-5F8E-48A6-988D-18E8FA12BE8B}" type="slidenum">
              <a:rPr lang="en-US" smtClean="0"/>
              <a:t>23</a:t>
            </a:fld>
            <a:endParaRPr lang="en-US"/>
          </a:p>
        </p:txBody>
      </p:sp>
    </p:spTree>
    <p:extLst>
      <p:ext uri="{BB962C8B-B14F-4D97-AF65-F5344CB8AC3E}">
        <p14:creationId xmlns:p14="http://schemas.microsoft.com/office/powerpoint/2010/main" val="3153694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6A7A7-5F8E-48A6-988D-18E8FA12BE8B}" type="slidenum">
              <a:rPr lang="en-US" smtClean="0"/>
              <a:t>6</a:t>
            </a:fld>
            <a:endParaRPr lang="en-US"/>
          </a:p>
        </p:txBody>
      </p:sp>
    </p:spTree>
    <p:extLst>
      <p:ext uri="{BB962C8B-B14F-4D97-AF65-F5344CB8AC3E}">
        <p14:creationId xmlns:p14="http://schemas.microsoft.com/office/powerpoint/2010/main" val="2938122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6A7A7-5F8E-48A6-988D-18E8FA12BE8B}" type="slidenum">
              <a:rPr lang="en-US" smtClean="0"/>
              <a:t>9</a:t>
            </a:fld>
            <a:endParaRPr lang="en-US"/>
          </a:p>
        </p:txBody>
      </p:sp>
    </p:spTree>
    <p:extLst>
      <p:ext uri="{BB962C8B-B14F-4D97-AF65-F5344CB8AC3E}">
        <p14:creationId xmlns:p14="http://schemas.microsoft.com/office/powerpoint/2010/main" val="2776022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sz="1800" b="0" i="0" u="none" strike="noStrike" dirty="0">
                <a:solidFill>
                  <a:srgbClr val="000000"/>
                </a:solidFill>
                <a:effectLst/>
                <a:latin typeface="Times New Roman" panose="02020603050405020304" pitchFamily="18" charset="0"/>
              </a:rPr>
              <a:t>Mallory, Randy. </a:t>
            </a:r>
            <a:r>
              <a:rPr lang="en-US" sz="1800" b="0" i="1" u="none" strike="noStrike" dirty="0">
                <a:solidFill>
                  <a:srgbClr val="000000"/>
                </a:solidFill>
                <a:effectLst/>
                <a:latin typeface="Times New Roman" panose="02020603050405020304" pitchFamily="18" charset="0"/>
              </a:rPr>
              <a:t>Sculpture in Caddo Mounds</a:t>
            </a:r>
            <a:r>
              <a:rPr lang="en-US" sz="1800" b="0" i="0" u="none" strike="noStrike" dirty="0">
                <a:solidFill>
                  <a:srgbClr val="000000"/>
                </a:solidFill>
                <a:effectLst/>
                <a:latin typeface="Times New Roman" panose="02020603050405020304" pitchFamily="18" charset="0"/>
              </a:rPr>
              <a:t>. July 2015. Photograph. The Portal to Texas History. </a:t>
            </a:r>
            <a:r>
              <a:rPr lang="en-US" sz="1800" b="0" i="0" u="sng" strike="noStrike" dirty="0">
                <a:solidFill>
                  <a:srgbClr val="1155CC"/>
                </a:solidFill>
                <a:effectLst/>
                <a:latin typeface="Times New Roman" panose="02020603050405020304" pitchFamily="18" charset="0"/>
                <a:hlinkClick r:id="rId3"/>
              </a:rPr>
              <a:t>https://texashistory.unt.edu/ark:/67531/metadc1980434/</a:t>
            </a:r>
            <a:r>
              <a:rPr lang="en-US" sz="1800" b="0" i="0" u="none" strike="noStrike" dirty="0">
                <a:solidFill>
                  <a:srgbClr val="000000"/>
                </a:solidFill>
                <a:effectLst/>
                <a:latin typeface="Times New Roman" panose="02020603050405020304" pitchFamily="18" charset="0"/>
              </a:rPr>
              <a:t>. </a:t>
            </a:r>
            <a:r>
              <a:rPr lang="en-US" dirty="0"/>
              <a:t>-</a:t>
            </a:r>
          </a:p>
        </p:txBody>
      </p:sp>
      <p:sp>
        <p:nvSpPr>
          <p:cNvPr id="4" name="Slide Number Placeholder 3"/>
          <p:cNvSpPr>
            <a:spLocks noGrp="1"/>
          </p:cNvSpPr>
          <p:nvPr>
            <p:ph type="sldNum" sz="quarter" idx="5"/>
          </p:nvPr>
        </p:nvSpPr>
        <p:spPr/>
        <p:txBody>
          <a:bodyPr/>
          <a:lstStyle/>
          <a:p>
            <a:fld id="{2046A7A7-5F8E-48A6-988D-18E8FA12BE8B}" type="slidenum">
              <a:rPr lang="en-US" smtClean="0"/>
              <a:t>11</a:t>
            </a:fld>
            <a:endParaRPr lang="en-US"/>
          </a:p>
        </p:txBody>
      </p:sp>
    </p:spTree>
    <p:extLst>
      <p:ext uri="{BB962C8B-B14F-4D97-AF65-F5344CB8AC3E}">
        <p14:creationId xmlns:p14="http://schemas.microsoft.com/office/powerpoint/2010/main" val="2034511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sz="1800" b="0" i="0" u="none" strike="noStrike" dirty="0">
                <a:solidFill>
                  <a:srgbClr val="242424"/>
                </a:solidFill>
                <a:effectLst/>
                <a:latin typeface="Arial" panose="020B0604020202020204" pitchFamily="34" charset="0"/>
              </a:rPr>
              <a:t>Curtis, Edward S, photographer. Wichita Grass-House. , ca. 1927. Photograph. https://www.loc.gov/item/97507144/.</a:t>
            </a:r>
            <a:endParaRPr lang="en-US" dirty="0"/>
          </a:p>
        </p:txBody>
      </p:sp>
      <p:sp>
        <p:nvSpPr>
          <p:cNvPr id="4" name="Slide Number Placeholder 3"/>
          <p:cNvSpPr>
            <a:spLocks noGrp="1"/>
          </p:cNvSpPr>
          <p:nvPr>
            <p:ph type="sldNum" sz="quarter" idx="5"/>
          </p:nvPr>
        </p:nvSpPr>
        <p:spPr/>
        <p:txBody>
          <a:bodyPr/>
          <a:lstStyle/>
          <a:p>
            <a:fld id="{2046A7A7-5F8E-48A6-988D-18E8FA12BE8B}" type="slidenum">
              <a:rPr lang="en-US" smtClean="0"/>
              <a:t>12</a:t>
            </a:fld>
            <a:endParaRPr lang="en-US"/>
          </a:p>
        </p:txBody>
      </p:sp>
    </p:spTree>
    <p:extLst>
      <p:ext uri="{BB962C8B-B14F-4D97-AF65-F5344CB8AC3E}">
        <p14:creationId xmlns:p14="http://schemas.microsoft.com/office/powerpoint/2010/main" val="2447845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sz="1800" b="0" i="0" u="none" strike="noStrike" dirty="0">
                <a:solidFill>
                  <a:srgbClr val="000000"/>
                </a:solidFill>
                <a:effectLst/>
                <a:latin typeface="Times New Roman" panose="02020603050405020304" pitchFamily="18" charset="0"/>
              </a:rPr>
              <a:t>--</a:t>
            </a:r>
            <a:r>
              <a:rPr lang="en-US" b="0" i="0" dirty="0">
                <a:solidFill>
                  <a:srgbClr val="757575"/>
                </a:solidFill>
                <a:effectLst/>
                <a:highlight>
                  <a:srgbClr val="FFFFFF"/>
                </a:highlight>
                <a:latin typeface="Josefin Sans" pitchFamily="2" charset="0"/>
              </a:rPr>
              <a:t>Mallory, Randy. [Alligator in zoo], photograph, November 2004; (</a:t>
            </a:r>
            <a:r>
              <a:rPr lang="en-US" b="0" i="0" u="none" strike="noStrike" dirty="0">
                <a:solidFill>
                  <a:srgbClr val="0277BD"/>
                </a:solidFill>
                <a:effectLst/>
                <a:highlight>
                  <a:srgbClr val="FFFFFF"/>
                </a:highlight>
                <a:latin typeface="Josefin Sans" pitchFamily="2" charset="0"/>
                <a:hlinkClick r:id="rId3"/>
              </a:rPr>
              <a:t>https://texashistory.unt.edu/ark:/67531/metadc1978864/</a:t>
            </a:r>
            <a:r>
              <a:rPr lang="en-US" b="0" i="0" dirty="0">
                <a:solidFill>
                  <a:srgbClr val="757575"/>
                </a:solidFill>
                <a:effectLst/>
                <a:highlight>
                  <a:srgbClr val="FFFFFF"/>
                </a:highlight>
                <a:latin typeface="Josefin Sans" pitchFamily="2" charset="0"/>
              </a:rPr>
              <a:t>: accessed June 28, 2024), University of North Texas Libraries, The Portal to Texas History, </a:t>
            </a:r>
            <a:r>
              <a:rPr lang="en-US" b="0" i="0" u="none" strike="noStrike" dirty="0">
                <a:solidFill>
                  <a:srgbClr val="0277BD"/>
                </a:solidFill>
                <a:effectLst/>
                <a:highlight>
                  <a:srgbClr val="FFFFFF"/>
                </a:highlight>
                <a:latin typeface="Josefin Sans" pitchFamily="2" charset="0"/>
                <a:hlinkClick r:id="rId4"/>
              </a:rPr>
              <a:t>https://texashistory.unt.edu</a:t>
            </a:r>
            <a:r>
              <a:rPr lang="en-US" b="0" i="0" dirty="0">
                <a:solidFill>
                  <a:srgbClr val="757575"/>
                </a:solidFill>
                <a:effectLst/>
                <a:highlight>
                  <a:srgbClr val="FFFFFF"/>
                </a:highlight>
                <a:latin typeface="Josefin Sans" pitchFamily="2" charset="0"/>
              </a:rPr>
              <a:t>; crediting UNT Libraries Special Collections.</a:t>
            </a:r>
            <a:endParaRPr lang="en-US" dirty="0"/>
          </a:p>
          <a:p>
            <a:endParaRPr lang="en-US" dirty="0"/>
          </a:p>
        </p:txBody>
      </p:sp>
      <p:sp>
        <p:nvSpPr>
          <p:cNvPr id="4" name="Slide Number Placeholder 3"/>
          <p:cNvSpPr>
            <a:spLocks noGrp="1"/>
          </p:cNvSpPr>
          <p:nvPr>
            <p:ph type="sldNum" sz="quarter" idx="5"/>
          </p:nvPr>
        </p:nvSpPr>
        <p:spPr/>
        <p:txBody>
          <a:bodyPr/>
          <a:lstStyle/>
          <a:p>
            <a:fld id="{2046A7A7-5F8E-48A6-988D-18E8FA12BE8B}" type="slidenum">
              <a:rPr lang="en-US" smtClean="0"/>
              <a:t>13</a:t>
            </a:fld>
            <a:endParaRPr lang="en-US"/>
          </a:p>
        </p:txBody>
      </p:sp>
    </p:spTree>
    <p:extLst>
      <p:ext uri="{BB962C8B-B14F-4D97-AF65-F5344CB8AC3E}">
        <p14:creationId xmlns:p14="http://schemas.microsoft.com/office/powerpoint/2010/main" val="284125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b="0" i="0" dirty="0">
                <a:solidFill>
                  <a:srgbClr val="242424"/>
                </a:solidFill>
                <a:effectLst/>
                <a:highlight>
                  <a:srgbClr val="F6F6F6"/>
                </a:highlight>
                <a:latin typeface="Open Sans" panose="020B0606030504020204" pitchFamily="34" charset="0"/>
              </a:rPr>
              <a:t>Curtis, E. S., photographer. (ca. 1910) </a:t>
            </a:r>
            <a:r>
              <a:rPr lang="en-US" b="0" i="1" dirty="0">
                <a:solidFill>
                  <a:srgbClr val="242424"/>
                </a:solidFill>
                <a:effectLst/>
                <a:highlight>
                  <a:srgbClr val="F6F6F6"/>
                </a:highlight>
                <a:latin typeface="Open Sans" panose="020B0606030504020204" pitchFamily="34" charset="0"/>
              </a:rPr>
              <a:t>Nez Percé canoe</a:t>
            </a:r>
            <a:r>
              <a:rPr lang="en-US" b="0" i="0" dirty="0">
                <a:solidFill>
                  <a:srgbClr val="242424"/>
                </a:solidFill>
                <a:effectLst/>
                <a:highlight>
                  <a:srgbClr val="F6F6F6"/>
                </a:highlight>
                <a:latin typeface="Open Sans" panose="020B0606030504020204" pitchFamily="34" charset="0"/>
              </a:rPr>
              <a:t>. , ca. 1910. December 8. [Photograph] Retrieved from the Library of Congress, https://www.loc.gov/item/2002722464/.</a:t>
            </a:r>
            <a:endParaRPr lang="en-US" dirty="0"/>
          </a:p>
        </p:txBody>
      </p:sp>
      <p:sp>
        <p:nvSpPr>
          <p:cNvPr id="4" name="Slide Number Placeholder 3"/>
          <p:cNvSpPr>
            <a:spLocks noGrp="1"/>
          </p:cNvSpPr>
          <p:nvPr>
            <p:ph type="sldNum" sz="quarter" idx="5"/>
          </p:nvPr>
        </p:nvSpPr>
        <p:spPr/>
        <p:txBody>
          <a:bodyPr/>
          <a:lstStyle/>
          <a:p>
            <a:fld id="{2046A7A7-5F8E-48A6-988D-18E8FA12BE8B}" type="slidenum">
              <a:rPr lang="en-US" smtClean="0"/>
              <a:t>14</a:t>
            </a:fld>
            <a:endParaRPr lang="en-US"/>
          </a:p>
        </p:txBody>
      </p:sp>
    </p:spTree>
    <p:extLst>
      <p:ext uri="{BB962C8B-B14F-4D97-AF65-F5344CB8AC3E}">
        <p14:creationId xmlns:p14="http://schemas.microsoft.com/office/powerpoint/2010/main" val="3539569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b="0" i="0" dirty="0">
                <a:solidFill>
                  <a:srgbClr val="757575"/>
                </a:solidFill>
                <a:effectLst/>
                <a:highlight>
                  <a:srgbClr val="FFFFFF"/>
                </a:highlight>
                <a:latin typeface="Josefin Sans" pitchFamily="2" charset="0"/>
              </a:rPr>
              <a:t>United States. Bureau of Soils. Soil map, reconnaissance survey, South Texas sheet, map, June 16, 1910; Washington D.C.. (</a:t>
            </a:r>
            <a:r>
              <a:rPr lang="en-US" b="0" i="0" u="none" strike="noStrike" dirty="0">
                <a:solidFill>
                  <a:srgbClr val="0277BD"/>
                </a:solidFill>
                <a:effectLst/>
                <a:highlight>
                  <a:srgbClr val="FFFFFF"/>
                </a:highlight>
                <a:latin typeface="Josefin Sans" pitchFamily="2" charset="0"/>
                <a:hlinkClick r:id="rId3"/>
              </a:rPr>
              <a:t>https://texashistory.unt.edu/ark:/67531/metapth19684/</a:t>
            </a:r>
            <a:r>
              <a:rPr lang="en-US" b="0" i="0" dirty="0">
                <a:solidFill>
                  <a:srgbClr val="757575"/>
                </a:solidFill>
                <a:effectLst/>
                <a:highlight>
                  <a:srgbClr val="FFFFFF"/>
                </a:highlight>
                <a:latin typeface="Josefin Sans" pitchFamily="2" charset="0"/>
              </a:rPr>
              <a:t>: accessed July 5, 2024), University of North Texas Libraries, The Portal to Texas History, </a:t>
            </a:r>
            <a:r>
              <a:rPr lang="en-US" b="0" i="0" u="none" strike="noStrike" dirty="0">
                <a:solidFill>
                  <a:srgbClr val="0277BD"/>
                </a:solidFill>
                <a:effectLst/>
                <a:highlight>
                  <a:srgbClr val="FFFFFF"/>
                </a:highlight>
                <a:latin typeface="Josefin Sans" pitchFamily="2" charset="0"/>
                <a:hlinkClick r:id="rId4"/>
              </a:rPr>
              <a:t>https://texashistory.unt.edu</a:t>
            </a:r>
            <a:r>
              <a:rPr lang="en-US" b="0" i="0" dirty="0">
                <a:solidFill>
                  <a:srgbClr val="757575"/>
                </a:solidFill>
                <a:effectLst/>
                <a:highlight>
                  <a:srgbClr val="FFFFFF"/>
                </a:highlight>
                <a:latin typeface="Josefin Sans" pitchFamily="2" charset="0"/>
              </a:rPr>
              <a:t>; crediting UNT Libraries Government Documents Department.</a:t>
            </a:r>
            <a:endParaRPr lang="en-US" dirty="0"/>
          </a:p>
        </p:txBody>
      </p:sp>
      <p:sp>
        <p:nvSpPr>
          <p:cNvPr id="4" name="Slide Number Placeholder 3"/>
          <p:cNvSpPr>
            <a:spLocks noGrp="1"/>
          </p:cNvSpPr>
          <p:nvPr>
            <p:ph type="sldNum" sz="quarter" idx="5"/>
          </p:nvPr>
        </p:nvSpPr>
        <p:spPr/>
        <p:txBody>
          <a:bodyPr/>
          <a:lstStyle/>
          <a:p>
            <a:fld id="{2046A7A7-5F8E-48A6-988D-18E8FA12BE8B}" type="slidenum">
              <a:rPr lang="en-US" smtClean="0"/>
              <a:t>15</a:t>
            </a:fld>
            <a:endParaRPr lang="en-US"/>
          </a:p>
        </p:txBody>
      </p:sp>
    </p:spTree>
    <p:extLst>
      <p:ext uri="{BB962C8B-B14F-4D97-AF65-F5344CB8AC3E}">
        <p14:creationId xmlns:p14="http://schemas.microsoft.com/office/powerpoint/2010/main" val="2100967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sz="1200" b="0" i="0" u="none" strike="noStrike" dirty="0">
                <a:solidFill>
                  <a:srgbClr val="000000"/>
                </a:solidFill>
                <a:effectLst/>
                <a:latin typeface="Times New Roman" panose="02020603050405020304" pitchFamily="18" charset="0"/>
              </a:rPr>
              <a:t>Catlin, George.</a:t>
            </a:r>
            <a:r>
              <a:rPr lang="en-US" sz="1200" b="0" i="1" u="none" strike="noStrike" dirty="0">
                <a:solidFill>
                  <a:srgbClr val="000000"/>
                </a:solidFill>
                <a:effectLst/>
                <a:latin typeface="Times New Roman" panose="02020603050405020304" pitchFamily="18" charset="0"/>
              </a:rPr>
              <a:t> Comanche Lodge of Buffalo Skins</a:t>
            </a:r>
            <a:r>
              <a:rPr lang="en-US" sz="1200" b="0" i="0" u="none" strike="noStrike" dirty="0">
                <a:solidFill>
                  <a:srgbClr val="000000"/>
                </a:solidFill>
                <a:effectLst/>
                <a:latin typeface="Times New Roman" panose="02020603050405020304" pitchFamily="18" charset="0"/>
              </a:rPr>
              <a:t>. 1834-35. Oil on canvas, 24 x 29 in. (60.9 x 73.7 cm). Smithsonian American Art Museum. </a:t>
            </a:r>
            <a:r>
              <a:rPr lang="en-US" sz="1200" b="0" i="0" u="sng" strike="noStrike" dirty="0">
                <a:solidFill>
                  <a:srgbClr val="1155CC"/>
                </a:solidFill>
                <a:effectLst/>
                <a:latin typeface="Times New Roman" panose="02020603050405020304" pitchFamily="18" charset="0"/>
                <a:hlinkClick r:id="rId3"/>
              </a:rPr>
              <a:t>https://americanart.si.edu/artwork/comanche-lodge-buffalo-skins-4008</a:t>
            </a:r>
            <a:r>
              <a:rPr lang="en-US" sz="1200" b="0" i="0" u="none" strike="noStrike" dirty="0">
                <a:solidFill>
                  <a:srgbClr val="000000"/>
                </a:solidFill>
                <a:effectLst/>
                <a:latin typeface="Times New Roman" panose="02020603050405020304" pitchFamily="18" charset="0"/>
              </a:rPr>
              <a:t>. </a:t>
            </a:r>
            <a:endParaRPr lang="en-US" dirty="0"/>
          </a:p>
          <a:p>
            <a:endParaRPr lang="en-US" dirty="0"/>
          </a:p>
        </p:txBody>
      </p:sp>
      <p:sp>
        <p:nvSpPr>
          <p:cNvPr id="4" name="Slide Number Placeholder 3"/>
          <p:cNvSpPr>
            <a:spLocks noGrp="1"/>
          </p:cNvSpPr>
          <p:nvPr>
            <p:ph type="sldNum" sz="quarter" idx="5"/>
          </p:nvPr>
        </p:nvSpPr>
        <p:spPr/>
        <p:txBody>
          <a:bodyPr/>
          <a:lstStyle/>
          <a:p>
            <a:fld id="{2046A7A7-5F8E-48A6-988D-18E8FA12BE8B}" type="slidenum">
              <a:rPr lang="en-US" smtClean="0"/>
              <a:t>16</a:t>
            </a:fld>
            <a:endParaRPr lang="en-US"/>
          </a:p>
        </p:txBody>
      </p:sp>
    </p:spTree>
    <p:extLst>
      <p:ext uri="{BB962C8B-B14F-4D97-AF65-F5344CB8AC3E}">
        <p14:creationId xmlns:p14="http://schemas.microsoft.com/office/powerpoint/2010/main" val="2688079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D99BB-22B0-FE9A-CD9C-7D6E453139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AF59D6-6439-244D-C7C5-8F2B38435B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DF9150-1655-5189-DFC3-C5EACBF31754}"/>
              </a:ext>
            </a:extLst>
          </p:cNvPr>
          <p:cNvSpPr>
            <a:spLocks noGrp="1"/>
          </p:cNvSpPr>
          <p:nvPr>
            <p:ph type="dt" sz="half" idx="10"/>
          </p:nvPr>
        </p:nvSpPr>
        <p:spPr/>
        <p:txBody>
          <a:bodyPr/>
          <a:lstStyle/>
          <a:p>
            <a:fld id="{4DAD4D2C-D6DA-4387-8A39-6BF4EB2C5267}" type="datetimeFigureOut">
              <a:rPr lang="en-US" smtClean="0"/>
              <a:t>9/4/2024</a:t>
            </a:fld>
            <a:endParaRPr lang="en-US"/>
          </a:p>
        </p:txBody>
      </p:sp>
      <p:sp>
        <p:nvSpPr>
          <p:cNvPr id="5" name="Footer Placeholder 4">
            <a:extLst>
              <a:ext uri="{FF2B5EF4-FFF2-40B4-BE49-F238E27FC236}">
                <a16:creationId xmlns:a16="http://schemas.microsoft.com/office/drawing/2014/main" id="{1870B58E-715D-3750-2029-ED78B07DD2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7C5518-2804-2262-AB81-AEF381127CA3}"/>
              </a:ext>
            </a:extLst>
          </p:cNvPr>
          <p:cNvSpPr>
            <a:spLocks noGrp="1"/>
          </p:cNvSpPr>
          <p:nvPr>
            <p:ph type="sldNum" sz="quarter" idx="12"/>
          </p:nvPr>
        </p:nvSpPr>
        <p:spPr/>
        <p:txBody>
          <a:bodyPr/>
          <a:lstStyle/>
          <a:p>
            <a:fld id="{6A1581FE-52B9-4BFD-9AD2-F3A3C90A784D}" type="slidenum">
              <a:rPr lang="en-US" smtClean="0"/>
              <a:t>‹#›</a:t>
            </a:fld>
            <a:endParaRPr lang="en-US"/>
          </a:p>
        </p:txBody>
      </p:sp>
    </p:spTree>
    <p:extLst>
      <p:ext uri="{BB962C8B-B14F-4D97-AF65-F5344CB8AC3E}">
        <p14:creationId xmlns:p14="http://schemas.microsoft.com/office/powerpoint/2010/main" val="2155542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C0D10-F2C5-BB16-C8CE-BBB893C384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C57B8D-B874-C992-0BA6-B8DC29CCD1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798C91-91AF-CAC6-4AB4-F771BED9FFDA}"/>
              </a:ext>
            </a:extLst>
          </p:cNvPr>
          <p:cNvSpPr>
            <a:spLocks noGrp="1"/>
          </p:cNvSpPr>
          <p:nvPr>
            <p:ph type="dt" sz="half" idx="10"/>
          </p:nvPr>
        </p:nvSpPr>
        <p:spPr/>
        <p:txBody>
          <a:bodyPr/>
          <a:lstStyle/>
          <a:p>
            <a:fld id="{4DAD4D2C-D6DA-4387-8A39-6BF4EB2C5267}" type="datetimeFigureOut">
              <a:rPr lang="en-US" smtClean="0"/>
              <a:t>9/4/2024</a:t>
            </a:fld>
            <a:endParaRPr lang="en-US"/>
          </a:p>
        </p:txBody>
      </p:sp>
      <p:sp>
        <p:nvSpPr>
          <p:cNvPr id="5" name="Footer Placeholder 4">
            <a:extLst>
              <a:ext uri="{FF2B5EF4-FFF2-40B4-BE49-F238E27FC236}">
                <a16:creationId xmlns:a16="http://schemas.microsoft.com/office/drawing/2014/main" id="{868AFC9E-9141-7310-6853-4BC09114E7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C7771F-368D-8267-8CB3-0C6BCF794D86}"/>
              </a:ext>
            </a:extLst>
          </p:cNvPr>
          <p:cNvSpPr>
            <a:spLocks noGrp="1"/>
          </p:cNvSpPr>
          <p:nvPr>
            <p:ph type="sldNum" sz="quarter" idx="12"/>
          </p:nvPr>
        </p:nvSpPr>
        <p:spPr/>
        <p:txBody>
          <a:bodyPr/>
          <a:lstStyle/>
          <a:p>
            <a:fld id="{6A1581FE-52B9-4BFD-9AD2-F3A3C90A784D}" type="slidenum">
              <a:rPr lang="en-US" smtClean="0"/>
              <a:t>‹#›</a:t>
            </a:fld>
            <a:endParaRPr lang="en-US"/>
          </a:p>
        </p:txBody>
      </p:sp>
    </p:spTree>
    <p:extLst>
      <p:ext uri="{BB962C8B-B14F-4D97-AF65-F5344CB8AC3E}">
        <p14:creationId xmlns:p14="http://schemas.microsoft.com/office/powerpoint/2010/main" val="1825292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08EF82-12E0-F301-EC36-2E5376BBDD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BEC845-3FC6-945E-A49A-1BB95026B3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6CDC40-7D2B-F7DE-06AC-1F5BD296EB95}"/>
              </a:ext>
            </a:extLst>
          </p:cNvPr>
          <p:cNvSpPr>
            <a:spLocks noGrp="1"/>
          </p:cNvSpPr>
          <p:nvPr>
            <p:ph type="dt" sz="half" idx="10"/>
          </p:nvPr>
        </p:nvSpPr>
        <p:spPr/>
        <p:txBody>
          <a:bodyPr/>
          <a:lstStyle/>
          <a:p>
            <a:fld id="{4DAD4D2C-D6DA-4387-8A39-6BF4EB2C5267}" type="datetimeFigureOut">
              <a:rPr lang="en-US" smtClean="0"/>
              <a:t>9/4/2024</a:t>
            </a:fld>
            <a:endParaRPr lang="en-US"/>
          </a:p>
        </p:txBody>
      </p:sp>
      <p:sp>
        <p:nvSpPr>
          <p:cNvPr id="5" name="Footer Placeholder 4">
            <a:extLst>
              <a:ext uri="{FF2B5EF4-FFF2-40B4-BE49-F238E27FC236}">
                <a16:creationId xmlns:a16="http://schemas.microsoft.com/office/drawing/2014/main" id="{8A25B712-F917-4E7F-5798-BC2CF164E5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171319-3EF4-3C40-A99A-B6481120170C}"/>
              </a:ext>
            </a:extLst>
          </p:cNvPr>
          <p:cNvSpPr>
            <a:spLocks noGrp="1"/>
          </p:cNvSpPr>
          <p:nvPr>
            <p:ph type="sldNum" sz="quarter" idx="12"/>
          </p:nvPr>
        </p:nvSpPr>
        <p:spPr/>
        <p:txBody>
          <a:bodyPr/>
          <a:lstStyle/>
          <a:p>
            <a:fld id="{6A1581FE-52B9-4BFD-9AD2-F3A3C90A784D}" type="slidenum">
              <a:rPr lang="en-US" smtClean="0"/>
              <a:t>‹#›</a:t>
            </a:fld>
            <a:endParaRPr lang="en-US"/>
          </a:p>
        </p:txBody>
      </p:sp>
    </p:spTree>
    <p:extLst>
      <p:ext uri="{BB962C8B-B14F-4D97-AF65-F5344CB8AC3E}">
        <p14:creationId xmlns:p14="http://schemas.microsoft.com/office/powerpoint/2010/main" val="1384148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9142-C693-1E46-BEC5-A925EB365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AE92AC-074C-5A45-A626-4B621FCFF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5C2B37-A08C-FB4E-8A80-ECC52E37689E}"/>
              </a:ext>
            </a:extLst>
          </p:cNvPr>
          <p:cNvSpPr>
            <a:spLocks noGrp="1"/>
          </p:cNvSpPr>
          <p:nvPr>
            <p:ph type="dt" sz="half" idx="10"/>
          </p:nvPr>
        </p:nvSpPr>
        <p:spPr/>
        <p:txBody>
          <a:bodyPr/>
          <a:lstStyle/>
          <a:p>
            <a:fld id="{A3010223-5ADC-934C-8BE1-8265A0335AF6}" type="datetimeFigureOut">
              <a:rPr lang="en-US" smtClean="0"/>
              <a:t>9/4/2024</a:t>
            </a:fld>
            <a:endParaRPr lang="en-US"/>
          </a:p>
        </p:txBody>
      </p:sp>
      <p:sp>
        <p:nvSpPr>
          <p:cNvPr id="5" name="Footer Placeholder 4">
            <a:extLst>
              <a:ext uri="{FF2B5EF4-FFF2-40B4-BE49-F238E27FC236}">
                <a16:creationId xmlns:a16="http://schemas.microsoft.com/office/drawing/2014/main" id="{0E41D853-A81F-EC4C-BBCE-79A51E854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3AE22-8842-2A4A-AF1C-009496A0F3F7}"/>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694972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B33C-88F4-614B-AF93-B9237F40F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FDE61-81DA-1442-8C59-17501ABE6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33EF2-4485-234C-AB30-1D5F31ED500A}"/>
              </a:ext>
            </a:extLst>
          </p:cNvPr>
          <p:cNvSpPr>
            <a:spLocks noGrp="1"/>
          </p:cNvSpPr>
          <p:nvPr>
            <p:ph type="dt" sz="half" idx="10"/>
          </p:nvPr>
        </p:nvSpPr>
        <p:spPr/>
        <p:txBody>
          <a:bodyPr/>
          <a:lstStyle/>
          <a:p>
            <a:fld id="{A3010223-5ADC-934C-8BE1-8265A0335AF6}" type="datetimeFigureOut">
              <a:rPr lang="en-US" smtClean="0"/>
              <a:t>9/4/2024</a:t>
            </a:fld>
            <a:endParaRPr lang="en-US"/>
          </a:p>
        </p:txBody>
      </p:sp>
      <p:sp>
        <p:nvSpPr>
          <p:cNvPr id="5" name="Footer Placeholder 4">
            <a:extLst>
              <a:ext uri="{FF2B5EF4-FFF2-40B4-BE49-F238E27FC236}">
                <a16:creationId xmlns:a16="http://schemas.microsoft.com/office/drawing/2014/main" id="{9A04FA5B-2741-5E46-A5D3-4B0D978BA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E0822-3DDA-0144-A658-F015CB7E6A72}"/>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183514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E53-4C5A-7F41-965D-28D7AB3989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91CD1-B02C-5148-BF62-45B1E8B74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4F213-DB53-2043-8199-4B92A97653CE}"/>
              </a:ext>
            </a:extLst>
          </p:cNvPr>
          <p:cNvSpPr>
            <a:spLocks noGrp="1"/>
          </p:cNvSpPr>
          <p:nvPr>
            <p:ph type="dt" sz="half" idx="10"/>
          </p:nvPr>
        </p:nvSpPr>
        <p:spPr/>
        <p:txBody>
          <a:bodyPr/>
          <a:lstStyle/>
          <a:p>
            <a:fld id="{A3010223-5ADC-934C-8BE1-8265A0335AF6}" type="datetimeFigureOut">
              <a:rPr lang="en-US" smtClean="0"/>
              <a:t>9/4/2024</a:t>
            </a:fld>
            <a:endParaRPr lang="en-US"/>
          </a:p>
        </p:txBody>
      </p:sp>
      <p:sp>
        <p:nvSpPr>
          <p:cNvPr id="5" name="Footer Placeholder 4">
            <a:extLst>
              <a:ext uri="{FF2B5EF4-FFF2-40B4-BE49-F238E27FC236}">
                <a16:creationId xmlns:a16="http://schemas.microsoft.com/office/drawing/2014/main" id="{84C77C27-5D3D-534A-8E33-DF980CE8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C81FA-2C64-E04C-B188-56D34ECF8D5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170574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4E8B-F763-434E-AD06-1B442767C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CE99E-F688-C748-B064-D3F2C512E5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61C91-BFE5-904A-B309-D30EC6273A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612C9C-3398-F44B-89F7-2CA6FE17E719}"/>
              </a:ext>
            </a:extLst>
          </p:cNvPr>
          <p:cNvSpPr>
            <a:spLocks noGrp="1"/>
          </p:cNvSpPr>
          <p:nvPr>
            <p:ph type="dt" sz="half" idx="10"/>
          </p:nvPr>
        </p:nvSpPr>
        <p:spPr/>
        <p:txBody>
          <a:bodyPr/>
          <a:lstStyle/>
          <a:p>
            <a:fld id="{A3010223-5ADC-934C-8BE1-8265A0335AF6}" type="datetimeFigureOut">
              <a:rPr lang="en-US" smtClean="0"/>
              <a:t>9/4/2024</a:t>
            </a:fld>
            <a:endParaRPr lang="en-US"/>
          </a:p>
        </p:txBody>
      </p:sp>
      <p:sp>
        <p:nvSpPr>
          <p:cNvPr id="6" name="Footer Placeholder 5">
            <a:extLst>
              <a:ext uri="{FF2B5EF4-FFF2-40B4-BE49-F238E27FC236}">
                <a16:creationId xmlns:a16="http://schemas.microsoft.com/office/drawing/2014/main" id="{230DEA89-179E-1D42-979E-E73CC2101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2AF76-DF79-D743-933B-4BBD0B90850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063697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F0E3-C15F-DA45-8C73-7A0D37E9F1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76037-5ED7-684C-B3E1-F544501EE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F2B66-A5AB-A740-9786-1CEF1C88C7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97B2A-F264-BD4F-B5D6-905BCFCDF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C810A-986C-7243-81DF-A5B3247ED6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66A4BF-C7C9-BA4E-871D-2D9E47A40D79}"/>
              </a:ext>
            </a:extLst>
          </p:cNvPr>
          <p:cNvSpPr>
            <a:spLocks noGrp="1"/>
          </p:cNvSpPr>
          <p:nvPr>
            <p:ph type="dt" sz="half" idx="10"/>
          </p:nvPr>
        </p:nvSpPr>
        <p:spPr/>
        <p:txBody>
          <a:bodyPr/>
          <a:lstStyle/>
          <a:p>
            <a:fld id="{A3010223-5ADC-934C-8BE1-8265A0335AF6}" type="datetimeFigureOut">
              <a:rPr lang="en-US" smtClean="0"/>
              <a:t>9/4/2024</a:t>
            </a:fld>
            <a:endParaRPr lang="en-US"/>
          </a:p>
        </p:txBody>
      </p:sp>
      <p:sp>
        <p:nvSpPr>
          <p:cNvPr id="8" name="Footer Placeholder 7">
            <a:extLst>
              <a:ext uri="{FF2B5EF4-FFF2-40B4-BE49-F238E27FC236}">
                <a16:creationId xmlns:a16="http://schemas.microsoft.com/office/drawing/2014/main" id="{BDC51A2F-B529-9948-98B5-60F72844CE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AA3CB8-C4AF-7243-B698-B813F804F9A8}"/>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388029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E662-0EB5-9643-8E4A-A201E88BA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CAD3C7-9227-5F49-887B-27CD1BAABCAB}"/>
              </a:ext>
            </a:extLst>
          </p:cNvPr>
          <p:cNvSpPr>
            <a:spLocks noGrp="1"/>
          </p:cNvSpPr>
          <p:nvPr>
            <p:ph type="dt" sz="half" idx="10"/>
          </p:nvPr>
        </p:nvSpPr>
        <p:spPr/>
        <p:txBody>
          <a:bodyPr/>
          <a:lstStyle/>
          <a:p>
            <a:fld id="{A3010223-5ADC-934C-8BE1-8265A0335AF6}" type="datetimeFigureOut">
              <a:rPr lang="en-US" smtClean="0"/>
              <a:t>9/4/2024</a:t>
            </a:fld>
            <a:endParaRPr lang="en-US"/>
          </a:p>
        </p:txBody>
      </p:sp>
      <p:sp>
        <p:nvSpPr>
          <p:cNvPr id="4" name="Footer Placeholder 3">
            <a:extLst>
              <a:ext uri="{FF2B5EF4-FFF2-40B4-BE49-F238E27FC236}">
                <a16:creationId xmlns:a16="http://schemas.microsoft.com/office/drawing/2014/main" id="{F59F3BA9-203F-674E-89EA-4637A43B32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F7D89-6DEB-EB48-A935-AD2CE558BF3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10895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8A669-422B-9D49-912E-FA9480A37B95}"/>
              </a:ext>
            </a:extLst>
          </p:cNvPr>
          <p:cNvSpPr>
            <a:spLocks noGrp="1"/>
          </p:cNvSpPr>
          <p:nvPr>
            <p:ph type="dt" sz="half" idx="10"/>
          </p:nvPr>
        </p:nvSpPr>
        <p:spPr/>
        <p:txBody>
          <a:bodyPr/>
          <a:lstStyle/>
          <a:p>
            <a:fld id="{A3010223-5ADC-934C-8BE1-8265A0335AF6}" type="datetimeFigureOut">
              <a:rPr lang="en-US" smtClean="0"/>
              <a:t>9/4/2024</a:t>
            </a:fld>
            <a:endParaRPr lang="en-US"/>
          </a:p>
        </p:txBody>
      </p:sp>
      <p:sp>
        <p:nvSpPr>
          <p:cNvPr id="3" name="Footer Placeholder 2">
            <a:extLst>
              <a:ext uri="{FF2B5EF4-FFF2-40B4-BE49-F238E27FC236}">
                <a16:creationId xmlns:a16="http://schemas.microsoft.com/office/drawing/2014/main" id="{F61B2E54-69B9-7845-83BA-13D208183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D63419-F090-424F-AF11-A05C407C6CD5}"/>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7345318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1AF4-C15C-3448-AA50-41134F49A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3068F2-A314-D140-848D-3B8CE6624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2895A-A15B-6240-8897-7029C6858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D99B2-3DAD-E540-920D-38ED75985557}"/>
              </a:ext>
            </a:extLst>
          </p:cNvPr>
          <p:cNvSpPr>
            <a:spLocks noGrp="1"/>
          </p:cNvSpPr>
          <p:nvPr>
            <p:ph type="dt" sz="half" idx="10"/>
          </p:nvPr>
        </p:nvSpPr>
        <p:spPr/>
        <p:txBody>
          <a:bodyPr/>
          <a:lstStyle/>
          <a:p>
            <a:fld id="{A3010223-5ADC-934C-8BE1-8265A0335AF6}" type="datetimeFigureOut">
              <a:rPr lang="en-US" smtClean="0"/>
              <a:t>9/4/2024</a:t>
            </a:fld>
            <a:endParaRPr lang="en-US"/>
          </a:p>
        </p:txBody>
      </p:sp>
      <p:sp>
        <p:nvSpPr>
          <p:cNvPr id="6" name="Footer Placeholder 5">
            <a:extLst>
              <a:ext uri="{FF2B5EF4-FFF2-40B4-BE49-F238E27FC236}">
                <a16:creationId xmlns:a16="http://schemas.microsoft.com/office/drawing/2014/main" id="{23CFD3B8-E1B2-BF4F-A518-67AA91F95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A48E19-5CDA-1844-9075-C01DBC7CEAA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989351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4EFBA-E0A5-CD74-0211-55D9B8FA62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FBC148-833E-F98C-7D73-BB1D99F108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209A26-8771-DB7A-55E2-A10F1A849E30}"/>
              </a:ext>
            </a:extLst>
          </p:cNvPr>
          <p:cNvSpPr>
            <a:spLocks noGrp="1"/>
          </p:cNvSpPr>
          <p:nvPr>
            <p:ph type="dt" sz="half" idx="10"/>
          </p:nvPr>
        </p:nvSpPr>
        <p:spPr/>
        <p:txBody>
          <a:bodyPr/>
          <a:lstStyle/>
          <a:p>
            <a:fld id="{4DAD4D2C-D6DA-4387-8A39-6BF4EB2C5267}" type="datetimeFigureOut">
              <a:rPr lang="en-US" smtClean="0"/>
              <a:t>9/4/2024</a:t>
            </a:fld>
            <a:endParaRPr lang="en-US"/>
          </a:p>
        </p:txBody>
      </p:sp>
      <p:sp>
        <p:nvSpPr>
          <p:cNvPr id="5" name="Footer Placeholder 4">
            <a:extLst>
              <a:ext uri="{FF2B5EF4-FFF2-40B4-BE49-F238E27FC236}">
                <a16:creationId xmlns:a16="http://schemas.microsoft.com/office/drawing/2014/main" id="{9BED0FB5-E82B-9FB3-DF29-758EEB30D7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0BEB6-573F-1568-54B9-9BB50C9449B5}"/>
              </a:ext>
            </a:extLst>
          </p:cNvPr>
          <p:cNvSpPr>
            <a:spLocks noGrp="1"/>
          </p:cNvSpPr>
          <p:nvPr>
            <p:ph type="sldNum" sz="quarter" idx="12"/>
          </p:nvPr>
        </p:nvSpPr>
        <p:spPr/>
        <p:txBody>
          <a:bodyPr/>
          <a:lstStyle/>
          <a:p>
            <a:fld id="{6A1581FE-52B9-4BFD-9AD2-F3A3C90A784D}" type="slidenum">
              <a:rPr lang="en-US" smtClean="0"/>
              <a:t>‹#›</a:t>
            </a:fld>
            <a:endParaRPr lang="en-US"/>
          </a:p>
        </p:txBody>
      </p:sp>
    </p:spTree>
    <p:extLst>
      <p:ext uri="{BB962C8B-B14F-4D97-AF65-F5344CB8AC3E}">
        <p14:creationId xmlns:p14="http://schemas.microsoft.com/office/powerpoint/2010/main" val="39707387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09D2-C06A-BC46-BBFB-84306F6B2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A1E9A2-DD08-5C46-A16E-1C971A93D4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A9328A-274B-A746-8FD5-AFF051BEC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AF4499-0B29-9745-852A-CFBE13F85823}"/>
              </a:ext>
            </a:extLst>
          </p:cNvPr>
          <p:cNvSpPr>
            <a:spLocks noGrp="1"/>
          </p:cNvSpPr>
          <p:nvPr>
            <p:ph type="dt" sz="half" idx="10"/>
          </p:nvPr>
        </p:nvSpPr>
        <p:spPr/>
        <p:txBody>
          <a:bodyPr/>
          <a:lstStyle/>
          <a:p>
            <a:fld id="{A3010223-5ADC-934C-8BE1-8265A0335AF6}" type="datetimeFigureOut">
              <a:rPr lang="en-US" smtClean="0"/>
              <a:t>9/4/2024</a:t>
            </a:fld>
            <a:endParaRPr lang="en-US"/>
          </a:p>
        </p:txBody>
      </p:sp>
      <p:sp>
        <p:nvSpPr>
          <p:cNvPr id="6" name="Footer Placeholder 5">
            <a:extLst>
              <a:ext uri="{FF2B5EF4-FFF2-40B4-BE49-F238E27FC236}">
                <a16:creationId xmlns:a16="http://schemas.microsoft.com/office/drawing/2014/main" id="{2C893CFF-D2F0-EA48-98C2-569EBC3DF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D64B5-9737-F146-9884-6AFEF602947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0973103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AB0C-0EED-0E4A-98A2-CB764ECBD4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5DD8AF-4897-3349-8A9B-4AC327B7B9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6B9A2-F06C-4B47-BB1A-069D32727A2C}"/>
              </a:ext>
            </a:extLst>
          </p:cNvPr>
          <p:cNvSpPr>
            <a:spLocks noGrp="1"/>
          </p:cNvSpPr>
          <p:nvPr>
            <p:ph type="dt" sz="half" idx="10"/>
          </p:nvPr>
        </p:nvSpPr>
        <p:spPr/>
        <p:txBody>
          <a:bodyPr/>
          <a:lstStyle/>
          <a:p>
            <a:fld id="{A3010223-5ADC-934C-8BE1-8265A0335AF6}" type="datetimeFigureOut">
              <a:rPr lang="en-US" smtClean="0"/>
              <a:t>9/4/2024</a:t>
            </a:fld>
            <a:endParaRPr lang="en-US"/>
          </a:p>
        </p:txBody>
      </p:sp>
      <p:sp>
        <p:nvSpPr>
          <p:cNvPr id="5" name="Footer Placeholder 4">
            <a:extLst>
              <a:ext uri="{FF2B5EF4-FFF2-40B4-BE49-F238E27FC236}">
                <a16:creationId xmlns:a16="http://schemas.microsoft.com/office/drawing/2014/main" id="{D4052ACC-984B-3545-AE9F-C1A77E449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570FF-1ACA-0048-9A5E-91B60DD3A41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3224241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2801C-DF82-5149-9CDF-CE1584832D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D29798-5694-1F41-A8A9-3F2AF483BD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3B3AA-09B1-F441-B7C0-172B50F11C6A}"/>
              </a:ext>
            </a:extLst>
          </p:cNvPr>
          <p:cNvSpPr>
            <a:spLocks noGrp="1"/>
          </p:cNvSpPr>
          <p:nvPr>
            <p:ph type="dt" sz="half" idx="10"/>
          </p:nvPr>
        </p:nvSpPr>
        <p:spPr/>
        <p:txBody>
          <a:bodyPr/>
          <a:lstStyle/>
          <a:p>
            <a:fld id="{A3010223-5ADC-934C-8BE1-8265A0335AF6}" type="datetimeFigureOut">
              <a:rPr lang="en-US" smtClean="0"/>
              <a:t>9/4/2024</a:t>
            </a:fld>
            <a:endParaRPr lang="en-US"/>
          </a:p>
        </p:txBody>
      </p:sp>
      <p:sp>
        <p:nvSpPr>
          <p:cNvPr id="5" name="Footer Placeholder 4">
            <a:extLst>
              <a:ext uri="{FF2B5EF4-FFF2-40B4-BE49-F238E27FC236}">
                <a16:creationId xmlns:a16="http://schemas.microsoft.com/office/drawing/2014/main" id="{A0D0DD99-5583-274E-81EF-CF2F7C584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359ED-D4B0-A34D-8E53-5676CF70D25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580409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7DCAA-751A-C8F1-CB2D-D82BAED493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C5114E-3D86-4237-002E-0DF9E9892D3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5AA31D-C16B-7D92-FDA3-D0E628EB0DAC}"/>
              </a:ext>
            </a:extLst>
          </p:cNvPr>
          <p:cNvSpPr>
            <a:spLocks noGrp="1"/>
          </p:cNvSpPr>
          <p:nvPr>
            <p:ph type="dt" sz="half" idx="10"/>
          </p:nvPr>
        </p:nvSpPr>
        <p:spPr/>
        <p:txBody>
          <a:bodyPr/>
          <a:lstStyle/>
          <a:p>
            <a:fld id="{4DAD4D2C-D6DA-4387-8A39-6BF4EB2C5267}" type="datetimeFigureOut">
              <a:rPr lang="en-US" smtClean="0"/>
              <a:t>9/4/2024</a:t>
            </a:fld>
            <a:endParaRPr lang="en-US"/>
          </a:p>
        </p:txBody>
      </p:sp>
      <p:sp>
        <p:nvSpPr>
          <p:cNvPr id="5" name="Footer Placeholder 4">
            <a:extLst>
              <a:ext uri="{FF2B5EF4-FFF2-40B4-BE49-F238E27FC236}">
                <a16:creationId xmlns:a16="http://schemas.microsoft.com/office/drawing/2014/main" id="{7DE456B1-3D4F-AACC-51AC-4087DB8B5F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342FFE-553C-24BD-3D10-D50AD3E19279}"/>
              </a:ext>
            </a:extLst>
          </p:cNvPr>
          <p:cNvSpPr>
            <a:spLocks noGrp="1"/>
          </p:cNvSpPr>
          <p:nvPr>
            <p:ph type="sldNum" sz="quarter" idx="12"/>
          </p:nvPr>
        </p:nvSpPr>
        <p:spPr/>
        <p:txBody>
          <a:bodyPr/>
          <a:lstStyle/>
          <a:p>
            <a:fld id="{6A1581FE-52B9-4BFD-9AD2-F3A3C90A784D}" type="slidenum">
              <a:rPr lang="en-US" smtClean="0"/>
              <a:t>‹#›</a:t>
            </a:fld>
            <a:endParaRPr lang="en-US"/>
          </a:p>
        </p:txBody>
      </p:sp>
    </p:spTree>
    <p:extLst>
      <p:ext uri="{BB962C8B-B14F-4D97-AF65-F5344CB8AC3E}">
        <p14:creationId xmlns:p14="http://schemas.microsoft.com/office/powerpoint/2010/main" val="4048054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E0914-AF82-9571-9F98-83DFB5E2B4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CBB92F-E3AB-6B85-6D8A-DA84C53FE7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F8587D-48E2-B183-8CDF-37BB87A29F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0CFF56A-2C0E-082F-2D72-AE96A4C1189A}"/>
              </a:ext>
            </a:extLst>
          </p:cNvPr>
          <p:cNvSpPr>
            <a:spLocks noGrp="1"/>
          </p:cNvSpPr>
          <p:nvPr>
            <p:ph type="dt" sz="half" idx="10"/>
          </p:nvPr>
        </p:nvSpPr>
        <p:spPr/>
        <p:txBody>
          <a:bodyPr/>
          <a:lstStyle/>
          <a:p>
            <a:fld id="{4DAD4D2C-D6DA-4387-8A39-6BF4EB2C5267}" type="datetimeFigureOut">
              <a:rPr lang="en-US" smtClean="0"/>
              <a:t>9/4/2024</a:t>
            </a:fld>
            <a:endParaRPr lang="en-US"/>
          </a:p>
        </p:txBody>
      </p:sp>
      <p:sp>
        <p:nvSpPr>
          <p:cNvPr id="6" name="Footer Placeholder 5">
            <a:extLst>
              <a:ext uri="{FF2B5EF4-FFF2-40B4-BE49-F238E27FC236}">
                <a16:creationId xmlns:a16="http://schemas.microsoft.com/office/drawing/2014/main" id="{4895EC38-D5D8-44D2-740C-2CE4BA38F4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26494F-40AE-6238-42D2-CB792FC96992}"/>
              </a:ext>
            </a:extLst>
          </p:cNvPr>
          <p:cNvSpPr>
            <a:spLocks noGrp="1"/>
          </p:cNvSpPr>
          <p:nvPr>
            <p:ph type="sldNum" sz="quarter" idx="12"/>
          </p:nvPr>
        </p:nvSpPr>
        <p:spPr/>
        <p:txBody>
          <a:bodyPr/>
          <a:lstStyle/>
          <a:p>
            <a:fld id="{6A1581FE-52B9-4BFD-9AD2-F3A3C90A784D}" type="slidenum">
              <a:rPr lang="en-US" smtClean="0"/>
              <a:t>‹#›</a:t>
            </a:fld>
            <a:endParaRPr lang="en-US"/>
          </a:p>
        </p:txBody>
      </p:sp>
    </p:spTree>
    <p:extLst>
      <p:ext uri="{BB962C8B-B14F-4D97-AF65-F5344CB8AC3E}">
        <p14:creationId xmlns:p14="http://schemas.microsoft.com/office/powerpoint/2010/main" val="1645032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7BFBB-2CB5-A3BB-EE93-DC4B94D139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522978-F0F9-87D5-155A-7B5DE2A34B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EA061E-68A7-7F20-9DB2-24AC646B2AC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FE1AA3-5436-41A7-4AC5-E6979EDA93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A4A564-F851-88E2-6520-8D9D396037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443E00-4C88-30A7-2C08-773CAC68A8C3}"/>
              </a:ext>
            </a:extLst>
          </p:cNvPr>
          <p:cNvSpPr>
            <a:spLocks noGrp="1"/>
          </p:cNvSpPr>
          <p:nvPr>
            <p:ph type="dt" sz="half" idx="10"/>
          </p:nvPr>
        </p:nvSpPr>
        <p:spPr/>
        <p:txBody>
          <a:bodyPr/>
          <a:lstStyle/>
          <a:p>
            <a:fld id="{4DAD4D2C-D6DA-4387-8A39-6BF4EB2C5267}" type="datetimeFigureOut">
              <a:rPr lang="en-US" smtClean="0"/>
              <a:t>9/4/2024</a:t>
            </a:fld>
            <a:endParaRPr lang="en-US"/>
          </a:p>
        </p:txBody>
      </p:sp>
      <p:sp>
        <p:nvSpPr>
          <p:cNvPr id="8" name="Footer Placeholder 7">
            <a:extLst>
              <a:ext uri="{FF2B5EF4-FFF2-40B4-BE49-F238E27FC236}">
                <a16:creationId xmlns:a16="http://schemas.microsoft.com/office/drawing/2014/main" id="{788B29BA-FD45-7505-9477-64D610F9D3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240277-3E58-AC03-6CEC-E74CE8B9B501}"/>
              </a:ext>
            </a:extLst>
          </p:cNvPr>
          <p:cNvSpPr>
            <a:spLocks noGrp="1"/>
          </p:cNvSpPr>
          <p:nvPr>
            <p:ph type="sldNum" sz="quarter" idx="12"/>
          </p:nvPr>
        </p:nvSpPr>
        <p:spPr/>
        <p:txBody>
          <a:bodyPr/>
          <a:lstStyle/>
          <a:p>
            <a:fld id="{6A1581FE-52B9-4BFD-9AD2-F3A3C90A784D}" type="slidenum">
              <a:rPr lang="en-US" smtClean="0"/>
              <a:t>‹#›</a:t>
            </a:fld>
            <a:endParaRPr lang="en-US"/>
          </a:p>
        </p:txBody>
      </p:sp>
    </p:spTree>
    <p:extLst>
      <p:ext uri="{BB962C8B-B14F-4D97-AF65-F5344CB8AC3E}">
        <p14:creationId xmlns:p14="http://schemas.microsoft.com/office/powerpoint/2010/main" val="3219688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DA746-E1E7-61DC-5691-F9A3EE5F71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C7EFD8B-5C9A-1FB7-0975-680D6AB076B7}"/>
              </a:ext>
            </a:extLst>
          </p:cNvPr>
          <p:cNvSpPr>
            <a:spLocks noGrp="1"/>
          </p:cNvSpPr>
          <p:nvPr>
            <p:ph type="dt" sz="half" idx="10"/>
          </p:nvPr>
        </p:nvSpPr>
        <p:spPr/>
        <p:txBody>
          <a:bodyPr/>
          <a:lstStyle/>
          <a:p>
            <a:fld id="{4DAD4D2C-D6DA-4387-8A39-6BF4EB2C5267}" type="datetimeFigureOut">
              <a:rPr lang="en-US" smtClean="0"/>
              <a:t>9/4/2024</a:t>
            </a:fld>
            <a:endParaRPr lang="en-US"/>
          </a:p>
        </p:txBody>
      </p:sp>
      <p:sp>
        <p:nvSpPr>
          <p:cNvPr id="4" name="Footer Placeholder 3">
            <a:extLst>
              <a:ext uri="{FF2B5EF4-FFF2-40B4-BE49-F238E27FC236}">
                <a16:creationId xmlns:a16="http://schemas.microsoft.com/office/drawing/2014/main" id="{4E493D1B-B7AB-C753-0C79-B5FBE1319F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3F3FE2-3416-5810-B3C1-801CC1580F84}"/>
              </a:ext>
            </a:extLst>
          </p:cNvPr>
          <p:cNvSpPr>
            <a:spLocks noGrp="1"/>
          </p:cNvSpPr>
          <p:nvPr>
            <p:ph type="sldNum" sz="quarter" idx="12"/>
          </p:nvPr>
        </p:nvSpPr>
        <p:spPr/>
        <p:txBody>
          <a:bodyPr/>
          <a:lstStyle/>
          <a:p>
            <a:fld id="{6A1581FE-52B9-4BFD-9AD2-F3A3C90A784D}" type="slidenum">
              <a:rPr lang="en-US" smtClean="0"/>
              <a:t>‹#›</a:t>
            </a:fld>
            <a:endParaRPr lang="en-US"/>
          </a:p>
        </p:txBody>
      </p:sp>
    </p:spTree>
    <p:extLst>
      <p:ext uri="{BB962C8B-B14F-4D97-AF65-F5344CB8AC3E}">
        <p14:creationId xmlns:p14="http://schemas.microsoft.com/office/powerpoint/2010/main" val="338925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1E868A-641E-9791-7D26-A0F9E90019C2}"/>
              </a:ext>
            </a:extLst>
          </p:cNvPr>
          <p:cNvSpPr>
            <a:spLocks noGrp="1"/>
          </p:cNvSpPr>
          <p:nvPr>
            <p:ph type="dt" sz="half" idx="10"/>
          </p:nvPr>
        </p:nvSpPr>
        <p:spPr/>
        <p:txBody>
          <a:bodyPr/>
          <a:lstStyle/>
          <a:p>
            <a:fld id="{4DAD4D2C-D6DA-4387-8A39-6BF4EB2C5267}" type="datetimeFigureOut">
              <a:rPr lang="en-US" smtClean="0"/>
              <a:t>9/4/2024</a:t>
            </a:fld>
            <a:endParaRPr lang="en-US"/>
          </a:p>
        </p:txBody>
      </p:sp>
      <p:sp>
        <p:nvSpPr>
          <p:cNvPr id="3" name="Footer Placeholder 2">
            <a:extLst>
              <a:ext uri="{FF2B5EF4-FFF2-40B4-BE49-F238E27FC236}">
                <a16:creationId xmlns:a16="http://schemas.microsoft.com/office/drawing/2014/main" id="{EE718AC6-FA7E-EA2B-BEE8-BA794849C8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36EE4B-088E-A788-8526-B249274C90A0}"/>
              </a:ext>
            </a:extLst>
          </p:cNvPr>
          <p:cNvSpPr>
            <a:spLocks noGrp="1"/>
          </p:cNvSpPr>
          <p:nvPr>
            <p:ph type="sldNum" sz="quarter" idx="12"/>
          </p:nvPr>
        </p:nvSpPr>
        <p:spPr/>
        <p:txBody>
          <a:bodyPr/>
          <a:lstStyle/>
          <a:p>
            <a:fld id="{6A1581FE-52B9-4BFD-9AD2-F3A3C90A784D}" type="slidenum">
              <a:rPr lang="en-US" smtClean="0"/>
              <a:t>‹#›</a:t>
            </a:fld>
            <a:endParaRPr lang="en-US"/>
          </a:p>
        </p:txBody>
      </p:sp>
    </p:spTree>
    <p:extLst>
      <p:ext uri="{BB962C8B-B14F-4D97-AF65-F5344CB8AC3E}">
        <p14:creationId xmlns:p14="http://schemas.microsoft.com/office/powerpoint/2010/main" val="2078331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29D2C-755A-364C-4826-3214AE5006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1D2E21-E0B3-38FD-BDF5-C77B264940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C8F404-E7E1-6ED8-96B3-11D5C57522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75D0F3-7D55-2486-0C30-128A1500C57C}"/>
              </a:ext>
            </a:extLst>
          </p:cNvPr>
          <p:cNvSpPr>
            <a:spLocks noGrp="1"/>
          </p:cNvSpPr>
          <p:nvPr>
            <p:ph type="dt" sz="half" idx="10"/>
          </p:nvPr>
        </p:nvSpPr>
        <p:spPr/>
        <p:txBody>
          <a:bodyPr/>
          <a:lstStyle/>
          <a:p>
            <a:fld id="{4DAD4D2C-D6DA-4387-8A39-6BF4EB2C5267}" type="datetimeFigureOut">
              <a:rPr lang="en-US" smtClean="0"/>
              <a:t>9/4/2024</a:t>
            </a:fld>
            <a:endParaRPr lang="en-US"/>
          </a:p>
        </p:txBody>
      </p:sp>
      <p:sp>
        <p:nvSpPr>
          <p:cNvPr id="6" name="Footer Placeholder 5">
            <a:extLst>
              <a:ext uri="{FF2B5EF4-FFF2-40B4-BE49-F238E27FC236}">
                <a16:creationId xmlns:a16="http://schemas.microsoft.com/office/drawing/2014/main" id="{F09AA39A-B739-1DB6-C846-E2FFBB3C55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65B0CC-ECBA-F4FC-32D1-087A70682279}"/>
              </a:ext>
            </a:extLst>
          </p:cNvPr>
          <p:cNvSpPr>
            <a:spLocks noGrp="1"/>
          </p:cNvSpPr>
          <p:nvPr>
            <p:ph type="sldNum" sz="quarter" idx="12"/>
          </p:nvPr>
        </p:nvSpPr>
        <p:spPr/>
        <p:txBody>
          <a:bodyPr/>
          <a:lstStyle/>
          <a:p>
            <a:fld id="{6A1581FE-52B9-4BFD-9AD2-F3A3C90A784D}" type="slidenum">
              <a:rPr lang="en-US" smtClean="0"/>
              <a:t>‹#›</a:t>
            </a:fld>
            <a:endParaRPr lang="en-US"/>
          </a:p>
        </p:txBody>
      </p:sp>
    </p:spTree>
    <p:extLst>
      <p:ext uri="{BB962C8B-B14F-4D97-AF65-F5344CB8AC3E}">
        <p14:creationId xmlns:p14="http://schemas.microsoft.com/office/powerpoint/2010/main" val="1528496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AD222-5519-1BAB-CE56-70B55FC27D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07011B-C35E-A18C-A2C0-89082CA888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AABD7C-EFB8-92D4-8A3F-25891E0CFF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2EB876-DDF5-0417-C039-8BAD736FFA36}"/>
              </a:ext>
            </a:extLst>
          </p:cNvPr>
          <p:cNvSpPr>
            <a:spLocks noGrp="1"/>
          </p:cNvSpPr>
          <p:nvPr>
            <p:ph type="dt" sz="half" idx="10"/>
          </p:nvPr>
        </p:nvSpPr>
        <p:spPr/>
        <p:txBody>
          <a:bodyPr/>
          <a:lstStyle/>
          <a:p>
            <a:fld id="{4DAD4D2C-D6DA-4387-8A39-6BF4EB2C5267}" type="datetimeFigureOut">
              <a:rPr lang="en-US" smtClean="0"/>
              <a:t>9/4/2024</a:t>
            </a:fld>
            <a:endParaRPr lang="en-US"/>
          </a:p>
        </p:txBody>
      </p:sp>
      <p:sp>
        <p:nvSpPr>
          <p:cNvPr id="6" name="Footer Placeholder 5">
            <a:extLst>
              <a:ext uri="{FF2B5EF4-FFF2-40B4-BE49-F238E27FC236}">
                <a16:creationId xmlns:a16="http://schemas.microsoft.com/office/drawing/2014/main" id="{61B584C2-568E-CE48-2CD1-E0C7A6385E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47F17B-E63C-FC6B-28A5-11275BD515AD}"/>
              </a:ext>
            </a:extLst>
          </p:cNvPr>
          <p:cNvSpPr>
            <a:spLocks noGrp="1"/>
          </p:cNvSpPr>
          <p:nvPr>
            <p:ph type="sldNum" sz="quarter" idx="12"/>
          </p:nvPr>
        </p:nvSpPr>
        <p:spPr/>
        <p:txBody>
          <a:bodyPr/>
          <a:lstStyle/>
          <a:p>
            <a:fld id="{6A1581FE-52B9-4BFD-9AD2-F3A3C90A784D}" type="slidenum">
              <a:rPr lang="en-US" smtClean="0"/>
              <a:t>‹#›</a:t>
            </a:fld>
            <a:endParaRPr lang="en-US"/>
          </a:p>
        </p:txBody>
      </p:sp>
    </p:spTree>
    <p:extLst>
      <p:ext uri="{BB962C8B-B14F-4D97-AF65-F5344CB8AC3E}">
        <p14:creationId xmlns:p14="http://schemas.microsoft.com/office/powerpoint/2010/main" val="2649485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AB84B9-4B81-4B20-DCFA-3C0777163B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33E6A7-CFFC-49EF-4779-F91936EAE0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9F9951-5BEA-50D7-6454-C4C3F35ECB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DAD4D2C-D6DA-4387-8A39-6BF4EB2C5267}" type="datetimeFigureOut">
              <a:rPr lang="en-US" smtClean="0"/>
              <a:t>9/4/2024</a:t>
            </a:fld>
            <a:endParaRPr lang="en-US"/>
          </a:p>
        </p:txBody>
      </p:sp>
      <p:sp>
        <p:nvSpPr>
          <p:cNvPr id="5" name="Footer Placeholder 4">
            <a:extLst>
              <a:ext uri="{FF2B5EF4-FFF2-40B4-BE49-F238E27FC236}">
                <a16:creationId xmlns:a16="http://schemas.microsoft.com/office/drawing/2014/main" id="{1C83BC30-F1CC-9AA2-45B6-750DE5269E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75A2C37-6480-8FF5-0996-1038E92DE8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A1581FE-52B9-4BFD-9AD2-F3A3C90A784D}" type="slidenum">
              <a:rPr lang="en-US" smtClean="0"/>
              <a:t>‹#›</a:t>
            </a:fld>
            <a:endParaRPr lang="en-US"/>
          </a:p>
        </p:txBody>
      </p:sp>
    </p:spTree>
    <p:extLst>
      <p:ext uri="{BB962C8B-B14F-4D97-AF65-F5344CB8AC3E}">
        <p14:creationId xmlns:p14="http://schemas.microsoft.com/office/powerpoint/2010/main" val="853629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8738B9-98B2-7D4D-8DDD-C7C43F5E0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DCA401-F7CD-394E-832A-A295CA461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2F235-71BA-0F46-AAAF-16AE080AD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10223-5ADC-934C-8BE1-8265A0335AF6}" type="datetimeFigureOut">
              <a:rPr lang="en-US" smtClean="0"/>
              <a:t>9/4/2024</a:t>
            </a:fld>
            <a:endParaRPr lang="en-US"/>
          </a:p>
        </p:txBody>
      </p:sp>
      <p:sp>
        <p:nvSpPr>
          <p:cNvPr id="5" name="Footer Placeholder 4">
            <a:extLst>
              <a:ext uri="{FF2B5EF4-FFF2-40B4-BE49-F238E27FC236}">
                <a16:creationId xmlns:a16="http://schemas.microsoft.com/office/drawing/2014/main" id="{F16FE667-FF9F-7048-BBB5-18F264CC9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BF98EB-EC54-DF41-AEEF-8673DD4677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5F209-B028-B748-B02A-A975FA91EEFB}" type="slidenum">
              <a:rPr lang="en-US" smtClean="0"/>
              <a:t>‹#›</a:t>
            </a:fld>
            <a:endParaRPr lang="en-US"/>
          </a:p>
        </p:txBody>
      </p:sp>
    </p:spTree>
    <p:extLst>
      <p:ext uri="{BB962C8B-B14F-4D97-AF65-F5344CB8AC3E}">
        <p14:creationId xmlns:p14="http://schemas.microsoft.com/office/powerpoint/2010/main" val="38713892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emf"/><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4.jpg"/><Relationship Id="rId1" Type="http://schemas.openxmlformats.org/officeDocument/2006/relationships/slideLayout" Target="../slideLayouts/slideLayout15.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emf"/><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customXml" Target="../ink/ink1.xml"/><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4.emf"/><Relationship Id="rId9" Type="http://schemas.openxmlformats.org/officeDocument/2006/relationships/customXml" Target="../ink/ink2.xml"/></Relationships>
</file>

<file path=ppt/slides/_rels/slide12.xml.rels><?xml version="1.0" encoding="UTF-8" standalone="yes"?>
<Relationships xmlns="http://schemas.openxmlformats.org/package/2006/relationships"><Relationship Id="rId8" Type="http://schemas.openxmlformats.org/officeDocument/2006/relationships/image" Target="../media/image160.png"/><Relationship Id="rId3" Type="http://schemas.openxmlformats.org/officeDocument/2006/relationships/image" Target="../media/image3.png"/><Relationship Id="rId7" Type="http://schemas.openxmlformats.org/officeDocument/2006/relationships/customXml" Target="../ink/ink3.xml"/><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17.jpeg"/><Relationship Id="rId5" Type="http://schemas.openxmlformats.org/officeDocument/2006/relationships/image" Target="../media/image15.png"/><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3.png"/><Relationship Id="rId7" Type="http://schemas.openxmlformats.org/officeDocument/2006/relationships/image" Target="../media/image190.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customXml" Target="../ink/ink4.xml"/><Relationship Id="rId5" Type="http://schemas.openxmlformats.org/officeDocument/2006/relationships/image" Target="../media/image15.png"/><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customXml" Target="../ink/ink5.xml"/><Relationship Id="rId5" Type="http://schemas.openxmlformats.org/officeDocument/2006/relationships/image" Target="../media/image15.png"/><Relationship Id="rId4" Type="http://schemas.openxmlformats.org/officeDocument/2006/relationships/image" Target="../media/image4.emf"/></Relationships>
</file>

<file path=ppt/slides/_rels/slide1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3.png"/><Relationship Id="rId7" Type="http://schemas.openxmlformats.org/officeDocument/2006/relationships/image" Target="../media/image210.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customXml" Target="../ink/ink6.xml"/><Relationship Id="rId5" Type="http://schemas.openxmlformats.org/officeDocument/2006/relationships/image" Target="../media/image15.png"/><Relationship Id="rId10" Type="http://schemas.openxmlformats.org/officeDocument/2006/relationships/image" Target="../media/image24.png"/><Relationship Id="rId4" Type="http://schemas.openxmlformats.org/officeDocument/2006/relationships/image" Target="../media/image4.emf"/><Relationship Id="rId9" Type="http://schemas.openxmlformats.org/officeDocument/2006/relationships/customXml" Target="../ink/ink7.xml"/></Relationships>
</file>

<file path=ppt/slides/_rels/slide16.xml.rels><?xml version="1.0" encoding="UTF-8" standalone="yes"?>
<Relationships xmlns="http://schemas.openxmlformats.org/package/2006/relationships"><Relationship Id="rId8" Type="http://schemas.openxmlformats.org/officeDocument/2006/relationships/customXml" Target="../ink/ink9.xml"/><Relationship Id="rId3" Type="http://schemas.openxmlformats.org/officeDocument/2006/relationships/image" Target="../media/image3.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customXml" Target="../ink/ink8.xml"/><Relationship Id="rId5" Type="http://schemas.openxmlformats.org/officeDocument/2006/relationships/image" Target="../media/image15.png"/><Relationship Id="rId10" Type="http://schemas.openxmlformats.org/officeDocument/2006/relationships/image" Target="../media/image22.png"/><Relationship Id="rId4" Type="http://schemas.openxmlformats.org/officeDocument/2006/relationships/image" Target="../media/image4.emf"/><Relationship Id="rId9" Type="http://schemas.openxmlformats.org/officeDocument/2006/relationships/image" Target="../media/image240.png"/></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png"/><Relationship Id="rId7" Type="http://schemas.openxmlformats.org/officeDocument/2006/relationships/customXml" Target="../ink/ink10.xml"/><Relationship Id="rId12"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25.png"/><Relationship Id="rId11" Type="http://schemas.openxmlformats.org/officeDocument/2006/relationships/customXml" Target="../ink/ink12.xml"/><Relationship Id="rId5" Type="http://schemas.openxmlformats.org/officeDocument/2006/relationships/image" Target="../media/image15.png"/><Relationship Id="rId10" Type="http://schemas.openxmlformats.org/officeDocument/2006/relationships/image" Target="../media/image28.png"/><Relationship Id="rId4" Type="http://schemas.openxmlformats.org/officeDocument/2006/relationships/image" Target="../media/image4.emf"/><Relationship Id="rId9" Type="http://schemas.openxmlformats.org/officeDocument/2006/relationships/customXml" Target="../ink/ink11.xml"/></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png"/><Relationship Id="rId7" Type="http://schemas.openxmlformats.org/officeDocument/2006/relationships/customXml" Target="../ink/ink13.xml"/><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26.jpeg"/><Relationship Id="rId5" Type="http://schemas.openxmlformats.org/officeDocument/2006/relationships/image" Target="../media/image15.png"/><Relationship Id="rId4" Type="http://schemas.openxmlformats.org/officeDocument/2006/relationships/image" Target="../media/image4.emf"/></Relationships>
</file>

<file path=ppt/slides/_rels/slide19.xml.rels><?xml version="1.0" encoding="UTF-8" standalone="yes"?>
<Relationships xmlns="http://schemas.openxmlformats.org/package/2006/relationships"><Relationship Id="rId8" Type="http://schemas.openxmlformats.org/officeDocument/2006/relationships/image" Target="../media/image300.png"/><Relationship Id="rId3" Type="http://schemas.openxmlformats.org/officeDocument/2006/relationships/image" Target="../media/image3.png"/><Relationship Id="rId7" Type="http://schemas.openxmlformats.org/officeDocument/2006/relationships/customXml" Target="../ink/ink14.xml"/><Relationship Id="rId12"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27.jpeg"/><Relationship Id="rId11" Type="http://schemas.openxmlformats.org/officeDocument/2006/relationships/customXml" Target="../ink/ink16.xml"/><Relationship Id="rId5" Type="http://schemas.openxmlformats.org/officeDocument/2006/relationships/image" Target="../media/image15.png"/><Relationship Id="rId10" Type="http://schemas.openxmlformats.org/officeDocument/2006/relationships/image" Target="../media/image31.png"/><Relationship Id="rId4" Type="http://schemas.openxmlformats.org/officeDocument/2006/relationships/image" Target="../media/image4.emf"/><Relationship Id="rId9" Type="http://schemas.openxmlformats.org/officeDocument/2006/relationships/customXml" Target="../ink/ink1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8" Type="http://schemas.openxmlformats.org/officeDocument/2006/relationships/image" Target="../media/image330.png"/><Relationship Id="rId3" Type="http://schemas.openxmlformats.org/officeDocument/2006/relationships/image" Target="../media/image3.png"/><Relationship Id="rId7" Type="http://schemas.openxmlformats.org/officeDocument/2006/relationships/customXml" Target="../ink/ink17.xml"/><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33.png"/><Relationship Id="rId5" Type="http://schemas.openxmlformats.org/officeDocument/2006/relationships/image" Target="../media/image15.png"/><Relationship Id="rId4" Type="http://schemas.openxmlformats.org/officeDocument/2006/relationships/image" Target="../media/image4.emf"/></Relationships>
</file>

<file path=ppt/slides/_rels/slide21.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15.xml"/><Relationship Id="rId6" Type="http://schemas.openxmlformats.org/officeDocument/2006/relationships/image" Target="../media/image5.png"/><Relationship Id="rId5" Type="http://schemas.openxmlformats.org/officeDocument/2006/relationships/image" Target="../media/image8.sv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emf"/><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15.xml"/><Relationship Id="rId6" Type="http://schemas.openxmlformats.org/officeDocument/2006/relationships/image" Target="../media/image5.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0.svg"/></Relationships>
</file>

<file path=ppt/slides/_rels/slide2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emf"/><Relationship Id="rId9" Type="http://schemas.openxmlformats.org/officeDocument/2006/relationships/image" Target="../media/image34.png"/></Relationships>
</file>

<file path=ppt/slides/_rels/slide2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emf"/><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15.xml"/><Relationship Id="rId6" Type="http://schemas.openxmlformats.org/officeDocument/2006/relationships/image" Target="../media/image5.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0.sv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emf"/><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emf"/><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emf"/><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15.xml"/><Relationship Id="rId6" Type="http://schemas.openxmlformats.org/officeDocument/2006/relationships/image" Target="../media/image5.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emf"/><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emf"/><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A Wichita man in a traditional feather head dress">
            <a:extLst>
              <a:ext uri="{FF2B5EF4-FFF2-40B4-BE49-F238E27FC236}">
                <a16:creationId xmlns:a16="http://schemas.microsoft.com/office/drawing/2014/main" id="{4BB8C312-602B-A314-641E-443B0014CB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54" t="8151" r="9090" b="10655"/>
          <a:stretch/>
        </p:blipFill>
        <p:spPr bwMode="auto">
          <a:xfrm>
            <a:off x="3373120" y="-15764"/>
            <a:ext cx="8818880" cy="687376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477980" y="698835"/>
            <a:ext cx="4193410" cy="3486175"/>
          </a:xfrm>
        </p:spPr>
        <p:txBody>
          <a:bodyPr anchor="b">
            <a:normAutofit/>
          </a:bodyPr>
          <a:lstStyle/>
          <a:p>
            <a:pPr algn="l"/>
            <a:r>
              <a:rPr lang="en-US" sz="4800" b="1" i="1" dirty="0">
                <a:solidFill>
                  <a:schemeClr val="bg2">
                    <a:lumMod val="50000"/>
                  </a:schemeClr>
                </a:solidFill>
                <a:latin typeface="Gotham Book"/>
              </a:rPr>
              <a:t>Unit 1: </a:t>
            </a:r>
            <a:br>
              <a:rPr lang="en-US" sz="4800" b="1" i="1" dirty="0">
                <a:solidFill>
                  <a:srgbClr val="373B34"/>
                </a:solidFill>
                <a:latin typeface="Gotham Book"/>
              </a:rPr>
            </a:br>
            <a:r>
              <a:rPr lang="en-US" sz="4800" b="1" dirty="0">
                <a:solidFill>
                  <a:srgbClr val="373B34"/>
                </a:solidFill>
                <a:latin typeface="Gotham Book"/>
              </a:rPr>
              <a:t>Natural Texas and Its People</a:t>
            </a: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477980" y="4788617"/>
            <a:ext cx="3977641" cy="1728251"/>
          </a:xfrm>
        </p:spPr>
        <p:txBody>
          <a:bodyPr>
            <a:normAutofit/>
          </a:bodyPr>
          <a:lstStyle/>
          <a:p>
            <a:pPr algn="l"/>
            <a:r>
              <a:rPr lang="en-US" sz="3600" b="1" i="1" dirty="0">
                <a:solidFill>
                  <a:schemeClr val="bg2">
                    <a:lumMod val="50000"/>
                  </a:schemeClr>
                </a:solidFill>
                <a:latin typeface="Gotham Book"/>
              </a:rPr>
              <a:t>Lesson 5: </a:t>
            </a:r>
          </a:p>
          <a:p>
            <a:pPr algn="l"/>
            <a:r>
              <a:rPr lang="en-US" sz="3600" b="1" i="1" dirty="0">
                <a:solidFill>
                  <a:srgbClr val="373B34"/>
                </a:solidFill>
                <a:latin typeface="Gotham Book"/>
              </a:rPr>
              <a:t>American Indian Tribes of Texas</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C381F151-B7B1-0EE5-46A7-EB6922474A26}"/>
              </a:ext>
              <a:ext uri="{C183D7F6-B498-43B3-948B-1728B52AA6E4}">
                <adec:decorative xmlns:adec="http://schemas.microsoft.com/office/drawing/2017/decorative" val="1"/>
              </a:ext>
            </a:extLst>
          </p:cNvPr>
          <p:cNvSpPr/>
          <p:nvPr/>
        </p:nvSpPr>
        <p:spPr>
          <a:xfrm>
            <a:off x="383177" y="557349"/>
            <a:ext cx="940526" cy="34459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8110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map of Texas rivers">
            <a:extLst>
              <a:ext uri="{FF2B5EF4-FFF2-40B4-BE49-F238E27FC236}">
                <a16:creationId xmlns:a16="http://schemas.microsoft.com/office/drawing/2014/main" id="{F1334234-4F6B-BCFE-DB21-B68C8703C9B7}"/>
              </a:ext>
            </a:extLst>
          </p:cNvPr>
          <p:cNvPicPr>
            <a:picLocks noChangeAspect="1"/>
          </p:cNvPicPr>
          <p:nvPr/>
        </p:nvPicPr>
        <p:blipFill rotWithShape="1">
          <a:blip r:embed="rId2">
            <a:extLst>
              <a:ext uri="{28A0092B-C50C-407E-A947-70E740481C1C}">
                <a14:useLocalDpi xmlns:a14="http://schemas.microsoft.com/office/drawing/2010/main" val="0"/>
              </a:ext>
            </a:extLst>
          </a:blip>
          <a:srcRect r="26705" b="2102"/>
          <a:stretch/>
        </p:blipFill>
        <p:spPr>
          <a:xfrm>
            <a:off x="6902604" y="1102501"/>
            <a:ext cx="5112501" cy="5121417"/>
          </a:xfrm>
          <a:prstGeom prst="rect">
            <a:avLst/>
          </a:prstGeom>
          <a:effectLst>
            <a:outerShdw blurRad="50800" dist="50800" dir="7500000" algn="ctr" rotWithShape="0">
              <a:srgbClr val="000000">
                <a:alpha val="43137"/>
              </a:srgbClr>
            </a:outerShdw>
          </a:effectLst>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4" name="Title 5">
            <a:extLst>
              <a:ext uri="{FF2B5EF4-FFF2-40B4-BE49-F238E27FC236}">
                <a16:creationId xmlns:a16="http://schemas.microsoft.com/office/drawing/2014/main" id="{D802DDDC-09F0-8CAC-A2A7-BDEB8A2DE7EE}"/>
              </a:ext>
            </a:extLst>
          </p:cNvPr>
          <p:cNvSpPr txBox="1">
            <a:spLocks noGrp="1"/>
          </p:cNvSpPr>
          <p:nvPr>
            <p:ph type="title"/>
          </p:nvPr>
        </p:nvSpPr>
        <p:spPr>
          <a:xfrm>
            <a:off x="1837509" y="35666"/>
            <a:ext cx="9864090" cy="12021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7200" b="1" i="1" dirty="0">
                <a:latin typeface="Gotham Medium"/>
              </a:rPr>
              <a:t>Make a prediction</a:t>
            </a:r>
            <a:endParaRPr lang="en-US" sz="4400" dirty="0">
              <a:latin typeface="Gotham Medium"/>
            </a:endParaRPr>
          </a:p>
        </p:txBody>
      </p:sp>
      <p:pic>
        <p:nvPicPr>
          <p:cNvPr id="13" name="Graphic 12">
            <a:extLst>
              <a:ext uri="{FF2B5EF4-FFF2-40B4-BE49-F238E27FC236}">
                <a16:creationId xmlns:a16="http://schemas.microsoft.com/office/drawing/2014/main" id="{2A753AEA-CC43-AEF5-0569-02657C7D1C11}"/>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16394" y="2822949"/>
            <a:ext cx="1071092" cy="1071092"/>
          </a:xfrm>
          <a:prstGeom prst="rect">
            <a:avLst/>
          </a:prstGeom>
        </p:spPr>
      </p:pic>
      <p:pic>
        <p:nvPicPr>
          <p:cNvPr id="14" name="Graphic 13">
            <a:extLst>
              <a:ext uri="{FF2B5EF4-FFF2-40B4-BE49-F238E27FC236}">
                <a16:creationId xmlns:a16="http://schemas.microsoft.com/office/drawing/2014/main" id="{082785AA-A636-B960-FC7D-807436E571A9}"/>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92452" y="3985428"/>
            <a:ext cx="925793" cy="925793"/>
          </a:xfrm>
          <a:prstGeom prst="rect">
            <a:avLst/>
          </a:prstGeom>
        </p:spPr>
      </p:pic>
      <p:pic>
        <p:nvPicPr>
          <p:cNvPr id="15" name="Graphic 14">
            <a:extLst>
              <a:ext uri="{FF2B5EF4-FFF2-40B4-BE49-F238E27FC236}">
                <a16:creationId xmlns:a16="http://schemas.microsoft.com/office/drawing/2014/main" id="{FB722A35-902E-6B85-272E-9EF6031B02AB}"/>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396086" y="5090230"/>
            <a:ext cx="842453" cy="842453"/>
          </a:xfrm>
          <a:prstGeom prst="rect">
            <a:avLst/>
          </a:prstGeom>
        </p:spPr>
      </p:pic>
      <p:pic>
        <p:nvPicPr>
          <p:cNvPr id="16" name="Graphic 15">
            <a:extLst>
              <a:ext uri="{FF2B5EF4-FFF2-40B4-BE49-F238E27FC236}">
                <a16:creationId xmlns:a16="http://schemas.microsoft.com/office/drawing/2014/main" id="{89E36684-393C-32B3-4733-B237610432C3}"/>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513156" y="1574845"/>
            <a:ext cx="1208326" cy="1208326"/>
          </a:xfrm>
          <a:prstGeom prst="rect">
            <a:avLst/>
          </a:prstGeom>
        </p:spPr>
      </p:pic>
      <p:sp>
        <p:nvSpPr>
          <p:cNvPr id="3" name="TextBox 2">
            <a:extLst>
              <a:ext uri="{FF2B5EF4-FFF2-40B4-BE49-F238E27FC236}">
                <a16:creationId xmlns:a16="http://schemas.microsoft.com/office/drawing/2014/main" id="{47826B14-6A5D-C49D-69ED-FBDFB1528347}"/>
              </a:ext>
            </a:extLst>
          </p:cNvPr>
          <p:cNvSpPr txBox="1"/>
          <p:nvPr/>
        </p:nvSpPr>
        <p:spPr>
          <a:xfrm>
            <a:off x="1984917" y="1248939"/>
            <a:ext cx="4739268" cy="5016758"/>
          </a:xfrm>
          <a:prstGeom prst="rect">
            <a:avLst/>
          </a:prstGeom>
          <a:noFill/>
        </p:spPr>
        <p:txBody>
          <a:bodyPr wrap="square" rtlCol="0">
            <a:spAutoFit/>
          </a:bodyPr>
          <a:lstStyle/>
          <a:p>
            <a:r>
              <a:rPr lang="en-US" sz="3200" dirty="0">
                <a:solidFill>
                  <a:schemeClr val="accent6">
                    <a:lumMod val="75000"/>
                  </a:schemeClr>
                </a:solidFill>
              </a:rPr>
              <a:t>Where do you think early Texas people would be most likely to live based on the map to the right?</a:t>
            </a:r>
          </a:p>
          <a:p>
            <a:endParaRPr lang="en-US" sz="3200" dirty="0"/>
          </a:p>
          <a:p>
            <a:r>
              <a:rPr lang="en-US" sz="3200" dirty="0">
                <a:solidFill>
                  <a:schemeClr val="accent6">
                    <a:lumMod val="75000"/>
                  </a:schemeClr>
                </a:solidFill>
              </a:rPr>
              <a:t>Where do you think they would be least likely to live? </a:t>
            </a:r>
          </a:p>
          <a:p>
            <a:endParaRPr lang="en-US" sz="3200" dirty="0"/>
          </a:p>
          <a:p>
            <a:r>
              <a:rPr lang="en-US" sz="3200" dirty="0">
                <a:solidFill>
                  <a:schemeClr val="accent6">
                    <a:lumMod val="75000"/>
                  </a:schemeClr>
                </a:solidFill>
              </a:rPr>
              <a:t>Explain your answer</a:t>
            </a:r>
          </a:p>
        </p:txBody>
      </p:sp>
      <p:pic>
        <p:nvPicPr>
          <p:cNvPr id="12" name="Graphic 11">
            <a:extLst>
              <a:ext uri="{FF2B5EF4-FFF2-40B4-BE49-F238E27FC236}">
                <a16:creationId xmlns:a16="http://schemas.microsoft.com/office/drawing/2014/main" id="{AF19DB7A-D0CD-B5AC-14D8-389B12E25D71}"/>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12885" y="90987"/>
            <a:ext cx="1071092" cy="1071092"/>
          </a:xfrm>
          <a:prstGeom prst="rect">
            <a:avLst/>
          </a:prstGeom>
        </p:spPr>
      </p:pic>
    </p:spTree>
    <p:extLst>
      <p:ext uri="{BB962C8B-B14F-4D97-AF65-F5344CB8AC3E}">
        <p14:creationId xmlns:p14="http://schemas.microsoft.com/office/powerpoint/2010/main" val="2302906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89311" y="-5390574"/>
            <a:ext cx="1524002"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35313" y="220479"/>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8257831" y="6467777"/>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4" name="Title 5">
            <a:extLst>
              <a:ext uri="{FF2B5EF4-FFF2-40B4-BE49-F238E27FC236}">
                <a16:creationId xmlns:a16="http://schemas.microsoft.com/office/drawing/2014/main" id="{271E54FE-3228-FC83-2DD5-6D5162FC7096}"/>
              </a:ext>
            </a:extLst>
          </p:cNvPr>
          <p:cNvSpPr txBox="1">
            <a:spLocks noGrp="1"/>
          </p:cNvSpPr>
          <p:nvPr>
            <p:ph type="title"/>
          </p:nvPr>
        </p:nvSpPr>
        <p:spPr>
          <a:xfrm>
            <a:off x="1935479" y="13062"/>
            <a:ext cx="5963121" cy="13803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a:solidFill>
                  <a:schemeClr val="bg1"/>
                </a:solidFill>
                <a:latin typeface="Gotham Medium"/>
              </a:rPr>
              <a:t>Caddo</a:t>
            </a:r>
          </a:p>
        </p:txBody>
      </p:sp>
      <p:pic>
        <p:nvPicPr>
          <p:cNvPr id="2" name="Picture 1" descr="A map of Texas showing the location of the Caddo tribe in the Northern section of the Coastal Plains">
            <a:extLst>
              <a:ext uri="{FF2B5EF4-FFF2-40B4-BE49-F238E27FC236}">
                <a16:creationId xmlns:a16="http://schemas.microsoft.com/office/drawing/2014/main" id="{06F8A15C-0414-7F46-2F36-0AEF2C04461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29679" y="100029"/>
            <a:ext cx="2585649" cy="2585649"/>
          </a:xfrm>
          <a:prstGeom prst="rect">
            <a:avLst/>
          </a:prstGeom>
          <a:noFill/>
          <a:ln>
            <a:noFill/>
          </a:ln>
        </p:spPr>
      </p:pic>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0B4564EE-8F64-CC6C-5DEE-A7AF5636EE4D}"/>
                  </a:ext>
                  <a:ext uri="{C183D7F6-B498-43B3-948B-1728B52AA6E4}">
                    <adec:decorative xmlns:adec="http://schemas.microsoft.com/office/drawing/2017/decorative" val="1"/>
                  </a:ext>
                </a:extLst>
              </p14:cNvPr>
              <p14:cNvContentPartPr/>
              <p14:nvPr/>
            </p14:nvContentPartPr>
            <p14:xfrm>
              <a:off x="10165800" y="824486"/>
              <a:ext cx="722160" cy="974160"/>
            </p14:xfrm>
          </p:contentPart>
        </mc:Choice>
        <mc:Fallback xmlns="">
          <p:pic>
            <p:nvPicPr>
              <p:cNvPr id="6" name="Ink 5">
                <a:extLst>
                  <a:ext uri="{FF2B5EF4-FFF2-40B4-BE49-F238E27FC236}">
                    <a16:creationId xmlns:a16="http://schemas.microsoft.com/office/drawing/2014/main" id="{0B4564EE-8F64-CC6C-5DEE-A7AF5636EE4D}"/>
                  </a:ext>
                  <a:ext uri="{C183D7F6-B498-43B3-948B-1728B52AA6E4}">
                    <adec:decorative xmlns:adec="http://schemas.microsoft.com/office/drawing/2017/decorative" val="1"/>
                  </a:ext>
                </a:extLst>
              </p:cNvPr>
              <p:cNvPicPr/>
              <p:nvPr/>
            </p:nvPicPr>
            <p:blipFill>
              <a:blip r:embed="rId7"/>
              <a:stretch>
                <a:fillRect/>
              </a:stretch>
            </p:blipFill>
            <p:spPr>
              <a:xfrm>
                <a:off x="10129800" y="752486"/>
                <a:ext cx="793800" cy="1117800"/>
              </a:xfrm>
              <a:prstGeom prst="rect">
                <a:avLst/>
              </a:prstGeom>
            </p:spPr>
          </p:pic>
        </mc:Fallback>
      </mc:AlternateContent>
      <p:sp>
        <p:nvSpPr>
          <p:cNvPr id="8" name="TextBox 7">
            <a:extLst>
              <a:ext uri="{FF2B5EF4-FFF2-40B4-BE49-F238E27FC236}">
                <a16:creationId xmlns:a16="http://schemas.microsoft.com/office/drawing/2014/main" id="{55092095-D704-E6E0-1213-6B894CFB2987}"/>
              </a:ext>
            </a:extLst>
          </p:cNvPr>
          <p:cNvSpPr txBox="1"/>
          <p:nvPr/>
        </p:nvSpPr>
        <p:spPr>
          <a:xfrm>
            <a:off x="20513" y="1579059"/>
            <a:ext cx="8309165" cy="5278368"/>
          </a:xfrm>
          <a:prstGeom prst="rect">
            <a:avLst/>
          </a:prstGeom>
          <a:noFill/>
        </p:spPr>
        <p:txBody>
          <a:bodyPr wrap="square" rtlCol="0">
            <a:spAutoFit/>
          </a:bodyPr>
          <a:lstStyle/>
          <a:p>
            <a:r>
              <a:rPr lang="en-US" sz="2200" dirty="0"/>
              <a:t>	</a:t>
            </a:r>
            <a:r>
              <a:rPr lang="en-US" sz="2100" dirty="0"/>
              <a:t>The Caddo were a large group of Indigenous tribes spread across Texas, Oklahoma, Arkansas, and Louisiana. Their full name was </a:t>
            </a:r>
            <a:r>
              <a:rPr lang="en-US" sz="2100" b="1" i="1" dirty="0" err="1"/>
              <a:t>Kadohadacho</a:t>
            </a:r>
            <a:r>
              <a:rPr lang="en-US" sz="2100" i="1" dirty="0"/>
              <a:t>, </a:t>
            </a:r>
            <a:r>
              <a:rPr lang="en-US" sz="2100" dirty="0"/>
              <a:t>which was shortened by the French who later encountered them. </a:t>
            </a:r>
          </a:p>
          <a:p>
            <a:r>
              <a:rPr lang="en-US" sz="2100" dirty="0"/>
              <a:t>	The Caddo people lived in large, agricultural communities in one of the most fertile parts of Texas. They farmed “the three sisters” – corn, beans, and squash. The built large, dome-shaped grass houses that could stand 50 feet tall. Many families often lived in one home.</a:t>
            </a:r>
          </a:p>
          <a:p>
            <a:r>
              <a:rPr lang="en-US" sz="2100" dirty="0"/>
              <a:t>	The Caddo people developed advanced, sophisticated societies that were the largest and most powerful of all the early Indigenous Texas tribes. They made ceramic pots for cooking and storing food and held ceremonies for important occasions. They built large mounds of earth for these celebrations. </a:t>
            </a:r>
          </a:p>
          <a:p>
            <a:r>
              <a:rPr lang="en-US" sz="2100" dirty="0"/>
              <a:t>	The Caddo were primarily peaceful, forming alliances with various tribes in different regions. They traded bison hides, bows and arrows, turquoise, pottery. </a:t>
            </a:r>
          </a:p>
        </p:txBody>
      </p:sp>
      <p:pic>
        <p:nvPicPr>
          <p:cNvPr id="2050" name="Picture 2" descr="A Caddo sculpture of a person">
            <a:extLst>
              <a:ext uri="{FF2B5EF4-FFF2-40B4-BE49-F238E27FC236}">
                <a16:creationId xmlns:a16="http://schemas.microsoft.com/office/drawing/2014/main" id="{31DBA4A4-6279-652F-531F-52D763B79BA0}"/>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4954" t="4516" r="4371" b="3779"/>
          <a:stretch/>
        </p:blipFill>
        <p:spPr bwMode="auto">
          <a:xfrm>
            <a:off x="9176419" y="2720469"/>
            <a:ext cx="2315856" cy="3267699"/>
          </a:xfrm>
          <a:prstGeom prst="rect">
            <a:avLst/>
          </a:prstGeom>
          <a:noFill/>
          <a:effectLst>
            <a:outerShdw blurRad="50800" dist="50800" dir="1104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4E84CA3-5770-4F5B-FD96-AF54F8B7A3A8}"/>
              </a:ext>
            </a:extLst>
          </p:cNvPr>
          <p:cNvSpPr txBox="1"/>
          <p:nvPr/>
        </p:nvSpPr>
        <p:spPr>
          <a:xfrm>
            <a:off x="8479975" y="5988168"/>
            <a:ext cx="3614057" cy="369332"/>
          </a:xfrm>
          <a:prstGeom prst="rect">
            <a:avLst/>
          </a:prstGeom>
          <a:noFill/>
        </p:spPr>
        <p:txBody>
          <a:bodyPr wrap="square" rtlCol="0">
            <a:spAutoFit/>
          </a:bodyPr>
          <a:lstStyle/>
          <a:p>
            <a:r>
              <a:rPr lang="en-US" i="1" dirty="0"/>
              <a:t>A sculpture found at Caddo Mounds</a:t>
            </a:r>
          </a:p>
        </p:txBody>
      </p:sp>
      <mc:AlternateContent xmlns:mc="http://schemas.openxmlformats.org/markup-compatibility/2006" xmlns:p14="http://schemas.microsoft.com/office/powerpoint/2010/main">
        <mc:Choice Requires="p14">
          <p:contentPart p14:bwMode="auto" r:id="rId9">
            <p14:nvContentPartPr>
              <p14:cNvPr id="3" name="Ink 2">
                <a:extLst>
                  <a:ext uri="{FF2B5EF4-FFF2-40B4-BE49-F238E27FC236}">
                    <a16:creationId xmlns:a16="http://schemas.microsoft.com/office/drawing/2014/main" id="{0321264C-B009-4638-B577-83DF5011383D}"/>
                  </a:ext>
                  <a:ext uri="{C183D7F6-B498-43B3-948B-1728B52AA6E4}">
                    <adec:decorative xmlns:adec="http://schemas.microsoft.com/office/drawing/2017/decorative" val="1"/>
                  </a:ext>
                </a:extLst>
              </p14:cNvPr>
              <p14:cNvContentPartPr/>
              <p14:nvPr/>
            </p14:nvContentPartPr>
            <p14:xfrm>
              <a:off x="10738097" y="950931"/>
              <a:ext cx="159480" cy="347760"/>
            </p14:xfrm>
          </p:contentPart>
        </mc:Choice>
        <mc:Fallback xmlns="">
          <p:pic>
            <p:nvPicPr>
              <p:cNvPr id="3" name="Ink 2">
                <a:extLst>
                  <a:ext uri="{FF2B5EF4-FFF2-40B4-BE49-F238E27FC236}">
                    <a16:creationId xmlns:a16="http://schemas.microsoft.com/office/drawing/2014/main" id="{0321264C-B009-4638-B577-83DF5011383D}"/>
                  </a:ext>
                  <a:ext uri="{C183D7F6-B498-43B3-948B-1728B52AA6E4}">
                    <adec:decorative xmlns:adec="http://schemas.microsoft.com/office/drawing/2017/decorative" val="1"/>
                  </a:ext>
                </a:extLst>
              </p:cNvPr>
              <p:cNvPicPr/>
              <p:nvPr/>
            </p:nvPicPr>
            <p:blipFill>
              <a:blip r:embed="rId10"/>
              <a:stretch>
                <a:fillRect/>
              </a:stretch>
            </p:blipFill>
            <p:spPr>
              <a:xfrm>
                <a:off x="10702097" y="878931"/>
                <a:ext cx="231120" cy="491400"/>
              </a:xfrm>
              <a:prstGeom prst="rect">
                <a:avLst/>
              </a:prstGeom>
            </p:spPr>
          </p:pic>
        </mc:Fallback>
      </mc:AlternateContent>
    </p:spTree>
    <p:extLst>
      <p:ext uri="{BB962C8B-B14F-4D97-AF65-F5344CB8AC3E}">
        <p14:creationId xmlns:p14="http://schemas.microsoft.com/office/powerpoint/2010/main" val="3075269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89311" y="-5390574"/>
            <a:ext cx="1524002"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102637" y="174848"/>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8329679" y="6413348"/>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6" name="Title 5">
            <a:extLst>
              <a:ext uri="{FF2B5EF4-FFF2-40B4-BE49-F238E27FC236}">
                <a16:creationId xmlns:a16="http://schemas.microsoft.com/office/drawing/2014/main" id="{3C6CC9DF-77CB-675E-BB9A-652A235CC727}"/>
              </a:ext>
            </a:extLst>
          </p:cNvPr>
          <p:cNvSpPr txBox="1">
            <a:spLocks noGrp="1"/>
          </p:cNvSpPr>
          <p:nvPr>
            <p:ph type="title"/>
          </p:nvPr>
        </p:nvSpPr>
        <p:spPr>
          <a:xfrm>
            <a:off x="1935478" y="13061"/>
            <a:ext cx="7373985" cy="14904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0" dirty="0">
                <a:solidFill>
                  <a:schemeClr val="bg1"/>
                </a:solidFill>
                <a:latin typeface="Gotham Medium"/>
              </a:rPr>
              <a:t>Wichita</a:t>
            </a:r>
          </a:p>
        </p:txBody>
      </p:sp>
      <p:sp>
        <p:nvSpPr>
          <p:cNvPr id="2" name="TextBox 1">
            <a:extLst>
              <a:ext uri="{FF2B5EF4-FFF2-40B4-BE49-F238E27FC236}">
                <a16:creationId xmlns:a16="http://schemas.microsoft.com/office/drawing/2014/main" id="{2F8271AC-CD46-D49D-DCC2-A6E099C7A180}"/>
              </a:ext>
            </a:extLst>
          </p:cNvPr>
          <p:cNvSpPr txBox="1"/>
          <p:nvPr/>
        </p:nvSpPr>
        <p:spPr>
          <a:xfrm>
            <a:off x="70363" y="1503485"/>
            <a:ext cx="7726413" cy="5283498"/>
          </a:xfrm>
          <a:prstGeom prst="rect">
            <a:avLst/>
          </a:prstGeom>
          <a:noFill/>
        </p:spPr>
        <p:txBody>
          <a:bodyPr wrap="square" rtlCol="0">
            <a:spAutoFit/>
          </a:bodyPr>
          <a:lstStyle/>
          <a:p>
            <a:pPr marL="0" marR="0" indent="457200">
              <a:spcBef>
                <a:spcPts val="0"/>
              </a:spcBef>
              <a:spcAft>
                <a:spcPts val="0"/>
              </a:spcAf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Despite how we often </a:t>
            </a:r>
            <a:r>
              <a:rPr lang="en-US" sz="2000" kern="100" dirty="0">
                <a:latin typeface="Aptos" panose="020B0004020202020204" pitchFamily="34" charset="0"/>
                <a:ea typeface="Aptos" panose="020B0004020202020204" pitchFamily="34" charset="0"/>
                <a:cs typeface="Times New Roman" panose="02020603050405020304" pitchFamily="18" charset="0"/>
              </a:rPr>
              <a:t>refer to it, the Wichita tribe wasn’t one tribe at all. </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It was a collection of different smaller tribes that worked together and shared a similar language and culture. When many groups come together to form an alliance or partnership, it is called a </a:t>
            </a:r>
            <a:r>
              <a:rPr lang="en-US" sz="2000" b="1" i="1" kern="100" dirty="0">
                <a:effectLst/>
                <a:latin typeface="Aptos" panose="020B0004020202020204" pitchFamily="34" charset="0"/>
                <a:ea typeface="Aptos" panose="020B0004020202020204" pitchFamily="34" charset="0"/>
                <a:cs typeface="Times New Roman" panose="02020603050405020304" pitchFamily="18" charset="0"/>
              </a:rPr>
              <a:t>confederacy</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indent="457200">
              <a:spcBef>
                <a:spcPts val="0"/>
              </a:spcBef>
              <a:spcAft>
                <a:spcPts val="0"/>
              </a:spcAft>
            </a:pPr>
            <a:endParaRPr lang="en-US" sz="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457200">
              <a:spcBef>
                <a:spcPts val="0"/>
              </a:spcBef>
              <a:spcAft>
                <a:spcPts val="800"/>
              </a:spcAf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The Wichita confederacy often called themselves </a:t>
            </a:r>
            <a:r>
              <a:rPr lang="en-US" sz="2000" i="1" kern="100" dirty="0" err="1">
                <a:effectLst/>
                <a:latin typeface="Aptos" panose="020B0004020202020204" pitchFamily="34" charset="0"/>
                <a:ea typeface="Aptos" panose="020B0004020202020204" pitchFamily="34" charset="0"/>
                <a:cs typeface="Times New Roman" panose="02020603050405020304" pitchFamily="18" charset="0"/>
              </a:rPr>
              <a:t>Kitikiti’sh</a:t>
            </a:r>
            <a:r>
              <a:rPr lang="en-US" sz="2000" i="1" kern="100" dirty="0">
                <a:effectLst/>
                <a:latin typeface="Aptos" panose="020B0004020202020204" pitchFamily="34" charset="0"/>
                <a:ea typeface="Aptos" panose="020B0004020202020204" pitchFamily="34" charset="0"/>
                <a:cs typeface="Times New Roman" panose="02020603050405020304" pitchFamily="18" charset="0"/>
              </a:rPr>
              <a:t>,</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or “The Raccoon-Eyed People” because many Wichita people painted or tattooed the skin around their eyes. </a:t>
            </a:r>
          </a:p>
          <a:p>
            <a:pPr marL="0" marR="0" indent="457200">
              <a:spcBef>
                <a:spcPts val="0"/>
              </a:spcBef>
              <a:spcAft>
                <a:spcPts val="800"/>
              </a:spcAf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The Wichita people were primarily farmers, living in big, permanent, multi-family grass houses in large farming communities. Their houses could be 50 feet fall! Their most important crops were corn, beans, and squash. These three crops came to be known as “the three sisters” because they grew so well when planted together.</a:t>
            </a:r>
          </a:p>
          <a:p>
            <a:pPr marL="0" marR="0" indent="457200">
              <a:spcBef>
                <a:spcPts val="0"/>
              </a:spcBef>
              <a:spcAft>
                <a:spcPts val="0"/>
              </a:spcAf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Though the Wichita people were primarily agricultural, they also often sent out hunting parties to hunt for animals like rabbits, deer, and bison. </a:t>
            </a:r>
          </a:p>
        </p:txBody>
      </p:sp>
      <p:pic>
        <p:nvPicPr>
          <p:cNvPr id="4" name="Picture 3" descr="A map of Texas showing the location of the Wichita tribes in the southeast North Central Plains and the northwest Coastal Plains">
            <a:extLst>
              <a:ext uri="{FF2B5EF4-FFF2-40B4-BE49-F238E27FC236}">
                <a16:creationId xmlns:a16="http://schemas.microsoft.com/office/drawing/2014/main" id="{7E5EF52C-49F3-BD49-F661-1E56317D929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29679" y="100029"/>
            <a:ext cx="2585649" cy="2585649"/>
          </a:xfrm>
          <a:prstGeom prst="rect">
            <a:avLst/>
          </a:prstGeom>
          <a:noFill/>
          <a:ln>
            <a:noFill/>
          </a:ln>
        </p:spPr>
      </p:pic>
      <p:pic>
        <p:nvPicPr>
          <p:cNvPr id="3" name="Picture 2" descr="A tall, dome-shaped grass hut of the Wichita people">
            <a:extLst>
              <a:ext uri="{FF2B5EF4-FFF2-40B4-BE49-F238E27FC236}">
                <a16:creationId xmlns:a16="http://schemas.microsoft.com/office/drawing/2014/main" id="{22BFB1DE-D359-7AF3-11A9-AD3ACE66A5C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105" t="5268" r="3040" b="3968"/>
          <a:stretch/>
        </p:blipFill>
        <p:spPr bwMode="auto">
          <a:xfrm>
            <a:off x="7913698" y="2772646"/>
            <a:ext cx="3808041" cy="3006246"/>
          </a:xfrm>
          <a:prstGeom prst="rect">
            <a:avLst/>
          </a:prstGeom>
          <a:noFill/>
          <a:ln>
            <a:noFill/>
          </a:ln>
          <a:effectLst>
            <a:outerShdw blurRad="50800" dist="50800" dir="9840000" algn="ctr" rotWithShape="0">
              <a:srgbClr val="000000">
                <a:alpha val="43137"/>
              </a:srgbClr>
            </a:outerShdw>
          </a:effectLst>
        </p:spPr>
      </p:pic>
      <p:sp>
        <p:nvSpPr>
          <p:cNvPr id="8" name="TextBox 7">
            <a:extLst>
              <a:ext uri="{FF2B5EF4-FFF2-40B4-BE49-F238E27FC236}">
                <a16:creationId xmlns:a16="http://schemas.microsoft.com/office/drawing/2014/main" id="{3AFA31FC-3BC8-81C7-82EA-76283F6017C8}"/>
              </a:ext>
            </a:extLst>
          </p:cNvPr>
          <p:cNvSpPr txBox="1"/>
          <p:nvPr/>
        </p:nvSpPr>
        <p:spPr>
          <a:xfrm>
            <a:off x="7803580" y="5845065"/>
            <a:ext cx="4091552" cy="369332"/>
          </a:xfrm>
          <a:prstGeom prst="rect">
            <a:avLst/>
          </a:prstGeom>
          <a:noFill/>
        </p:spPr>
        <p:txBody>
          <a:bodyPr wrap="square" rtlCol="0">
            <a:spAutoFit/>
          </a:bodyPr>
          <a:lstStyle/>
          <a:p>
            <a:pPr algn="ctr"/>
            <a:r>
              <a:rPr lang="en-US" i="1" dirty="0"/>
              <a:t>A Wichita shelter</a:t>
            </a:r>
          </a:p>
        </p:txBody>
      </p:sp>
      <mc:AlternateContent xmlns:mc="http://schemas.openxmlformats.org/markup-compatibility/2006" xmlns:p14="http://schemas.microsoft.com/office/powerpoint/2010/main">
        <mc:Choice Requires="p14">
          <p:contentPart p14:bwMode="auto" r:id="rId7">
            <p14:nvContentPartPr>
              <p14:cNvPr id="13" name="Ink 12">
                <a:extLst>
                  <a:ext uri="{FF2B5EF4-FFF2-40B4-BE49-F238E27FC236}">
                    <a16:creationId xmlns:a16="http://schemas.microsoft.com/office/drawing/2014/main" id="{A8D6B418-9CDC-4B27-A5D6-A3FB4C57684E}"/>
                  </a:ext>
                  <a:ext uri="{C183D7F6-B498-43B3-948B-1728B52AA6E4}">
                    <adec:decorative xmlns:adec="http://schemas.microsoft.com/office/drawing/2017/decorative" val="1"/>
                  </a:ext>
                </a:extLst>
              </p14:cNvPr>
              <p14:cNvContentPartPr/>
              <p14:nvPr/>
            </p14:nvContentPartPr>
            <p14:xfrm>
              <a:off x="9599451" y="412371"/>
              <a:ext cx="559440" cy="666360"/>
            </p14:xfrm>
          </p:contentPart>
        </mc:Choice>
        <mc:Fallback xmlns="">
          <p:pic>
            <p:nvPicPr>
              <p:cNvPr id="13" name="Ink 12">
                <a:extLst>
                  <a:ext uri="{FF2B5EF4-FFF2-40B4-BE49-F238E27FC236}">
                    <a16:creationId xmlns:a16="http://schemas.microsoft.com/office/drawing/2014/main" id="{A8D6B418-9CDC-4B27-A5D6-A3FB4C57684E}"/>
                  </a:ext>
                  <a:ext uri="{C183D7F6-B498-43B3-948B-1728B52AA6E4}">
                    <adec:decorative xmlns:adec="http://schemas.microsoft.com/office/drawing/2017/decorative" val="1"/>
                  </a:ext>
                </a:extLst>
              </p:cNvPr>
              <p:cNvPicPr/>
              <p:nvPr/>
            </p:nvPicPr>
            <p:blipFill>
              <a:blip r:embed="rId8"/>
              <a:stretch>
                <a:fillRect/>
              </a:stretch>
            </p:blipFill>
            <p:spPr>
              <a:xfrm>
                <a:off x="9563811" y="340371"/>
                <a:ext cx="631080" cy="810000"/>
              </a:xfrm>
              <a:prstGeom prst="rect">
                <a:avLst/>
              </a:prstGeom>
            </p:spPr>
          </p:pic>
        </mc:Fallback>
      </mc:AlternateContent>
    </p:spTree>
    <p:extLst>
      <p:ext uri="{BB962C8B-B14F-4D97-AF65-F5344CB8AC3E}">
        <p14:creationId xmlns:p14="http://schemas.microsoft.com/office/powerpoint/2010/main" val="1575932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89311" y="-5390574"/>
            <a:ext cx="1524002"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35313" y="220479"/>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4" name="Title 5">
            <a:extLst>
              <a:ext uri="{FF2B5EF4-FFF2-40B4-BE49-F238E27FC236}">
                <a16:creationId xmlns:a16="http://schemas.microsoft.com/office/drawing/2014/main" id="{271E54FE-3228-FC83-2DD5-6D5162FC7096}"/>
              </a:ext>
            </a:extLst>
          </p:cNvPr>
          <p:cNvSpPr txBox="1">
            <a:spLocks noGrp="1"/>
          </p:cNvSpPr>
          <p:nvPr>
            <p:ph type="title"/>
          </p:nvPr>
        </p:nvSpPr>
        <p:spPr>
          <a:xfrm>
            <a:off x="1935480" y="13062"/>
            <a:ext cx="5891350" cy="13803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a:solidFill>
                  <a:schemeClr val="bg1"/>
                </a:solidFill>
                <a:latin typeface="Gotham Medium"/>
              </a:rPr>
              <a:t>Atakapa</a:t>
            </a:r>
          </a:p>
        </p:txBody>
      </p:sp>
      <p:sp>
        <p:nvSpPr>
          <p:cNvPr id="3" name="TextBox 2">
            <a:extLst>
              <a:ext uri="{FF2B5EF4-FFF2-40B4-BE49-F238E27FC236}">
                <a16:creationId xmlns:a16="http://schemas.microsoft.com/office/drawing/2014/main" id="{DACF4491-5F17-B6E1-50FE-2F0BC2D3FBA9}"/>
              </a:ext>
            </a:extLst>
          </p:cNvPr>
          <p:cNvSpPr txBox="1"/>
          <p:nvPr/>
        </p:nvSpPr>
        <p:spPr>
          <a:xfrm>
            <a:off x="108855" y="1589311"/>
            <a:ext cx="7993126" cy="5170646"/>
          </a:xfrm>
          <a:prstGeom prst="rect">
            <a:avLst/>
          </a:prstGeom>
          <a:noFill/>
        </p:spPr>
        <p:txBody>
          <a:bodyPr wrap="square" rtlCol="0">
            <a:spAutoFit/>
          </a:bodyPr>
          <a:lstStyle/>
          <a:p>
            <a:r>
              <a:rPr lang="en-US" sz="2200" dirty="0"/>
              <a:t>	The word </a:t>
            </a:r>
            <a:r>
              <a:rPr lang="en-US" sz="2200" b="1" i="1" dirty="0"/>
              <a:t>Atakapa </a:t>
            </a:r>
            <a:r>
              <a:rPr lang="en-US" sz="2200" dirty="0"/>
              <a:t>means “Man-eater.” This name was likely given to them by a different tribe of American Indians. It referred to a practice of ritual cannibalism, which typically took place as part of tribal warfare. The Atakapa may have eaten the flesh of their enemies killed in battle.</a:t>
            </a:r>
          </a:p>
          <a:p>
            <a:r>
              <a:rPr lang="en-US" sz="2200" dirty="0"/>
              <a:t>	The Atakapa lived in small groups who travelled together for hunting and fishing. The alligator was an important food source for the Atakapa. They also used oil they collected from alligator skin as insect repellant. </a:t>
            </a:r>
          </a:p>
          <a:p>
            <a:r>
              <a:rPr lang="en-US" sz="2200" dirty="0"/>
              <a:t>	Most information we have about the Atakapa we learned from the Europeans who encountered them in the 16</a:t>
            </a:r>
            <a:r>
              <a:rPr lang="en-US" sz="2200" baseline="30000" dirty="0"/>
              <a:t>th</a:t>
            </a:r>
            <a:r>
              <a:rPr lang="en-US" sz="2200" dirty="0"/>
              <a:t> century. These reports stated they were short and typically dressed in breech cloths made from buffalo skins. </a:t>
            </a:r>
          </a:p>
          <a:p>
            <a:r>
              <a:rPr lang="en-US" sz="2200" dirty="0"/>
              <a:t>	Atakapa men who became fathers would often rename themselves after the birth of their first son.  </a:t>
            </a:r>
          </a:p>
        </p:txBody>
      </p:sp>
      <p:pic>
        <p:nvPicPr>
          <p:cNvPr id="2" name="Picture 1" descr="A map of Texas showing the location of the ">
            <a:extLst>
              <a:ext uri="{FF2B5EF4-FFF2-40B4-BE49-F238E27FC236}">
                <a16:creationId xmlns:a16="http://schemas.microsoft.com/office/drawing/2014/main" id="{C25A14D1-3977-EA52-044F-2663370AB93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42591" y="100029"/>
            <a:ext cx="2585649" cy="2585649"/>
          </a:xfrm>
          <a:prstGeom prst="rect">
            <a:avLst/>
          </a:prstGeom>
          <a:noFill/>
          <a:ln>
            <a:noFill/>
          </a:ln>
        </p:spPr>
      </p:pic>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EC95DF81-AFA6-22C4-287A-F5D17ED972CF}"/>
                  </a:ext>
                  <a:ext uri="{C183D7F6-B498-43B3-948B-1728B52AA6E4}">
                    <adec:decorative xmlns:adec="http://schemas.microsoft.com/office/drawing/2017/decorative" val="1"/>
                  </a:ext>
                </a:extLst>
              </p14:cNvPr>
              <p14:cNvContentPartPr/>
              <p14:nvPr/>
            </p14:nvContentPartPr>
            <p14:xfrm>
              <a:off x="10274709" y="1554926"/>
              <a:ext cx="412920" cy="221400"/>
            </p14:xfrm>
          </p:contentPart>
        </mc:Choice>
        <mc:Fallback xmlns="">
          <p:pic>
            <p:nvPicPr>
              <p:cNvPr id="6" name="Ink 5">
                <a:extLst>
                  <a:ext uri="{FF2B5EF4-FFF2-40B4-BE49-F238E27FC236}">
                    <a16:creationId xmlns:a16="http://schemas.microsoft.com/office/drawing/2014/main" id="{EC95DF81-AFA6-22C4-287A-F5D17ED972CF}"/>
                  </a:ext>
                  <a:ext uri="{C183D7F6-B498-43B3-948B-1728B52AA6E4}">
                    <adec:decorative xmlns:adec="http://schemas.microsoft.com/office/drawing/2017/decorative" val="1"/>
                  </a:ext>
                </a:extLst>
              </p:cNvPr>
              <p:cNvPicPr/>
              <p:nvPr/>
            </p:nvPicPr>
            <p:blipFill>
              <a:blip r:embed="rId7"/>
              <a:stretch>
                <a:fillRect/>
              </a:stretch>
            </p:blipFill>
            <p:spPr>
              <a:xfrm>
                <a:off x="10239069" y="1482926"/>
                <a:ext cx="484560" cy="365040"/>
              </a:xfrm>
              <a:prstGeom prst="rect">
                <a:avLst/>
              </a:prstGeom>
            </p:spPr>
          </p:pic>
        </mc:Fallback>
      </mc:AlternateContent>
      <p:pic>
        <p:nvPicPr>
          <p:cNvPr id="8" name="Picture 4" descr="American alligator swimming in a marsh">
            <a:extLst>
              <a:ext uri="{FF2B5EF4-FFF2-40B4-BE49-F238E27FC236}">
                <a16:creationId xmlns:a16="http://schemas.microsoft.com/office/drawing/2014/main" id="{E72EBBB8-DCBF-08CD-48D9-4FC57B9C628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42591" y="2950506"/>
            <a:ext cx="3769663" cy="2514904"/>
          </a:xfrm>
          <a:prstGeom prst="rect">
            <a:avLst/>
          </a:prstGeom>
          <a:noFill/>
          <a:effectLst>
            <a:outerShdw blurRad="50800" dist="50800" dir="948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C3EA11F-C7F0-FE8A-73FC-1A60B5D9B498}"/>
              </a:ext>
            </a:extLst>
          </p:cNvPr>
          <p:cNvSpPr txBox="1"/>
          <p:nvPr/>
        </p:nvSpPr>
        <p:spPr>
          <a:xfrm>
            <a:off x="8242591" y="5470839"/>
            <a:ext cx="3769663" cy="646331"/>
          </a:xfrm>
          <a:prstGeom prst="rect">
            <a:avLst/>
          </a:prstGeom>
          <a:noFill/>
        </p:spPr>
        <p:txBody>
          <a:bodyPr wrap="square" rtlCol="0">
            <a:spAutoFit/>
          </a:bodyPr>
          <a:lstStyle/>
          <a:p>
            <a:pPr algn="ctr"/>
            <a:r>
              <a:rPr lang="en-US" i="1" dirty="0"/>
              <a:t>The American alligator was instrumental in Atakapa daily life</a:t>
            </a:r>
          </a:p>
        </p:txBody>
      </p:sp>
    </p:spTree>
    <p:extLst>
      <p:ext uri="{BB962C8B-B14F-4D97-AF65-F5344CB8AC3E}">
        <p14:creationId xmlns:p14="http://schemas.microsoft.com/office/powerpoint/2010/main" val="3615845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89311" y="-5390574"/>
            <a:ext cx="1524002"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35313" y="220479"/>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4" name="Title 5">
            <a:extLst>
              <a:ext uri="{FF2B5EF4-FFF2-40B4-BE49-F238E27FC236}">
                <a16:creationId xmlns:a16="http://schemas.microsoft.com/office/drawing/2014/main" id="{43ED4920-A314-C832-2A0D-1BE434B25E38}"/>
              </a:ext>
            </a:extLst>
          </p:cNvPr>
          <p:cNvSpPr txBox="1">
            <a:spLocks noGrp="1"/>
          </p:cNvSpPr>
          <p:nvPr>
            <p:ph type="title"/>
          </p:nvPr>
        </p:nvSpPr>
        <p:spPr>
          <a:xfrm>
            <a:off x="1935480" y="13062"/>
            <a:ext cx="5967550" cy="13803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a:solidFill>
                  <a:schemeClr val="bg1"/>
                </a:solidFill>
                <a:latin typeface="Gotham Medium"/>
              </a:rPr>
              <a:t>Karankawa</a:t>
            </a:r>
          </a:p>
        </p:txBody>
      </p:sp>
      <p:pic>
        <p:nvPicPr>
          <p:cNvPr id="6" name="Picture 5" descr="A map of Texas showing the location of the Comanche Indians, covering most of the Great Plains and North Central Plains">
            <a:extLst>
              <a:ext uri="{FF2B5EF4-FFF2-40B4-BE49-F238E27FC236}">
                <a16:creationId xmlns:a16="http://schemas.microsoft.com/office/drawing/2014/main" id="{53758717-1C3D-0380-479C-635E077831C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42591" y="100029"/>
            <a:ext cx="2585649" cy="2585649"/>
          </a:xfrm>
          <a:prstGeom prst="rect">
            <a:avLst/>
          </a:prstGeom>
          <a:noFill/>
          <a:ln>
            <a:noFill/>
          </a:ln>
        </p:spPr>
      </p:pic>
      <p:sp>
        <p:nvSpPr>
          <p:cNvPr id="2" name="TextBox 1">
            <a:extLst>
              <a:ext uri="{FF2B5EF4-FFF2-40B4-BE49-F238E27FC236}">
                <a16:creationId xmlns:a16="http://schemas.microsoft.com/office/drawing/2014/main" id="{F2A59DF1-5748-96B8-7039-CB67E8D8CE07}"/>
              </a:ext>
            </a:extLst>
          </p:cNvPr>
          <p:cNvSpPr txBox="1"/>
          <p:nvPr/>
        </p:nvSpPr>
        <p:spPr>
          <a:xfrm>
            <a:off x="108855" y="1589311"/>
            <a:ext cx="7794175" cy="5278368"/>
          </a:xfrm>
          <a:prstGeom prst="rect">
            <a:avLst/>
          </a:prstGeom>
          <a:noFill/>
        </p:spPr>
        <p:txBody>
          <a:bodyPr wrap="square" rtlCol="0">
            <a:spAutoFit/>
          </a:bodyPr>
          <a:lstStyle/>
          <a:p>
            <a:r>
              <a:rPr lang="en-US" sz="2200" dirty="0"/>
              <a:t>	</a:t>
            </a:r>
            <a:r>
              <a:rPr lang="en-US" sz="2100" dirty="0"/>
              <a:t>Like many American Indian tribes in Texas, the Karankawa were not only one tribe, but a collection of smaller tribes that shared a similar language and culture. </a:t>
            </a:r>
          </a:p>
          <a:p>
            <a:r>
              <a:rPr lang="en-US" sz="2100" dirty="0"/>
              <a:t>	The word </a:t>
            </a:r>
            <a:r>
              <a:rPr lang="en-US" sz="2100" b="1" i="1" dirty="0"/>
              <a:t>Karankawa</a:t>
            </a:r>
            <a:r>
              <a:rPr lang="en-US" sz="2100" dirty="0"/>
              <a:t> most likely meant “dog lover,” as reported by the Spanish who encountered them. The Karankawa were known for keeping dogs that were described as a coyote-fox breed. </a:t>
            </a:r>
          </a:p>
          <a:p>
            <a:r>
              <a:rPr lang="en-US" sz="2100" dirty="0"/>
              <a:t>	The Karankawa were semi-nomadic, moving when they needed new resources. They were primarily hunter-gatherers and fishers. Their diet consisted of fish, turtles, plants, and other animals. </a:t>
            </a:r>
          </a:p>
          <a:p>
            <a:r>
              <a:rPr lang="en-US" sz="2100" dirty="0"/>
              <a:t>	The Karankawa made dug-out canoes made by cutting down a long tree trunk and hollowing out the center. They built small, grass and mud huts often known as wigwams that could be moved when necessary. They often wore breech cloths, or small strips of fabric at their waist and they were also reported to paint their bodies. They held celebrations known as </a:t>
            </a:r>
            <a:r>
              <a:rPr lang="en-US" sz="2100" b="1" i="1" dirty="0"/>
              <a:t>mitotes</a:t>
            </a:r>
            <a:r>
              <a:rPr lang="en-US" sz="2100" dirty="0"/>
              <a:t> in which they would dance and wrestle. </a:t>
            </a:r>
          </a:p>
        </p:txBody>
      </p:sp>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BB654A2C-C993-10F8-9BF6-3660B2A6AC01}"/>
                  </a:ext>
                  <a:ext uri="{C183D7F6-B498-43B3-948B-1728B52AA6E4}">
                    <adec:decorative xmlns:adec="http://schemas.microsoft.com/office/drawing/2017/decorative" val="1"/>
                  </a:ext>
                </a:extLst>
              </p14:cNvPr>
              <p14:cNvContentPartPr/>
              <p14:nvPr/>
            </p14:nvContentPartPr>
            <p14:xfrm>
              <a:off x="9785177" y="1729251"/>
              <a:ext cx="610920" cy="330840"/>
            </p14:xfrm>
          </p:contentPart>
        </mc:Choice>
        <mc:Fallback xmlns="">
          <p:pic>
            <p:nvPicPr>
              <p:cNvPr id="3" name="Ink 2">
                <a:extLst>
                  <a:ext uri="{FF2B5EF4-FFF2-40B4-BE49-F238E27FC236}">
                    <a16:creationId xmlns:a16="http://schemas.microsoft.com/office/drawing/2014/main" id="{BB654A2C-C993-10F8-9BF6-3660B2A6AC01}"/>
                  </a:ext>
                  <a:ext uri="{C183D7F6-B498-43B3-948B-1728B52AA6E4}">
                    <adec:decorative xmlns:adec="http://schemas.microsoft.com/office/drawing/2017/decorative" val="1"/>
                  </a:ext>
                </a:extLst>
              </p:cNvPr>
              <p:cNvPicPr/>
              <p:nvPr/>
            </p:nvPicPr>
            <p:blipFill>
              <a:blip r:embed="rId7"/>
              <a:stretch>
                <a:fillRect/>
              </a:stretch>
            </p:blipFill>
            <p:spPr>
              <a:xfrm>
                <a:off x="9749537" y="1657251"/>
                <a:ext cx="682560" cy="474480"/>
              </a:xfrm>
              <a:prstGeom prst="rect">
                <a:avLst/>
              </a:prstGeom>
            </p:spPr>
          </p:pic>
        </mc:Fallback>
      </mc:AlternateContent>
      <p:pic>
        <p:nvPicPr>
          <p:cNvPr id="1026" name="Picture 2" descr="American Indian man in a dugout canoe on a lake">
            <a:extLst>
              <a:ext uri="{FF2B5EF4-FFF2-40B4-BE49-F238E27FC236}">
                <a16:creationId xmlns:a16="http://schemas.microsoft.com/office/drawing/2014/main" id="{54984B14-E0EF-C180-2EE8-A80544DB0469}"/>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421" t="13332" r="3801" b="4921"/>
          <a:stretch/>
        </p:blipFill>
        <p:spPr bwMode="auto">
          <a:xfrm>
            <a:off x="7903030" y="2541709"/>
            <a:ext cx="4021718" cy="2841132"/>
          </a:xfrm>
          <a:prstGeom prst="rect">
            <a:avLst/>
          </a:prstGeom>
          <a:noFill/>
          <a:effectLst>
            <a:outerShdw blurRad="50800" dist="50800" dir="858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59BEE5D-B478-10EA-1B02-970658D59C29}"/>
              </a:ext>
            </a:extLst>
          </p:cNvPr>
          <p:cNvSpPr txBox="1"/>
          <p:nvPr/>
        </p:nvSpPr>
        <p:spPr>
          <a:xfrm>
            <a:off x="7903030" y="5382841"/>
            <a:ext cx="4021718" cy="369332"/>
          </a:xfrm>
          <a:prstGeom prst="rect">
            <a:avLst/>
          </a:prstGeom>
          <a:noFill/>
        </p:spPr>
        <p:txBody>
          <a:bodyPr wrap="square" rtlCol="0">
            <a:spAutoFit/>
          </a:bodyPr>
          <a:lstStyle/>
          <a:p>
            <a:pPr algn="ctr"/>
            <a:r>
              <a:rPr lang="en-US" i="1" dirty="0"/>
              <a:t>American Indian man in a dugout canoe</a:t>
            </a:r>
          </a:p>
        </p:txBody>
      </p:sp>
    </p:spTree>
    <p:extLst>
      <p:ext uri="{BB962C8B-B14F-4D97-AF65-F5344CB8AC3E}">
        <p14:creationId xmlns:p14="http://schemas.microsoft.com/office/powerpoint/2010/main" val="197788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89311" y="-5390574"/>
            <a:ext cx="1524002"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35313" y="220479"/>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7702655" y="642423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4" name="Title 5">
            <a:extLst>
              <a:ext uri="{FF2B5EF4-FFF2-40B4-BE49-F238E27FC236}">
                <a16:creationId xmlns:a16="http://schemas.microsoft.com/office/drawing/2014/main" id="{271E54FE-3228-FC83-2DD5-6D5162FC7096}"/>
              </a:ext>
            </a:extLst>
          </p:cNvPr>
          <p:cNvSpPr txBox="1">
            <a:spLocks noGrp="1"/>
          </p:cNvSpPr>
          <p:nvPr>
            <p:ph type="title"/>
          </p:nvPr>
        </p:nvSpPr>
        <p:spPr>
          <a:xfrm>
            <a:off x="1674217" y="13062"/>
            <a:ext cx="5967550" cy="13803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a:solidFill>
                  <a:schemeClr val="bg1"/>
                </a:solidFill>
                <a:latin typeface="Gotham Medium"/>
              </a:rPr>
              <a:t>Coahuiltecan</a:t>
            </a:r>
          </a:p>
        </p:txBody>
      </p:sp>
      <p:pic>
        <p:nvPicPr>
          <p:cNvPr id="2" name="Picture 1" descr="A map of Texas showing the location of the Coahuiltecan tribe in the southern part of the Coastal Plains">
            <a:extLst>
              <a:ext uri="{FF2B5EF4-FFF2-40B4-BE49-F238E27FC236}">
                <a16:creationId xmlns:a16="http://schemas.microsoft.com/office/drawing/2014/main" id="{6FFEA7BC-A0F7-C6D3-3A46-7FD9D276FB8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42591" y="100029"/>
            <a:ext cx="2585649" cy="2585649"/>
          </a:xfrm>
          <a:prstGeom prst="rect">
            <a:avLst/>
          </a:prstGeom>
          <a:noFill/>
          <a:ln>
            <a:noFill/>
          </a:ln>
        </p:spPr>
      </p:pic>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3A0887B1-88DF-E9FA-6AE4-D5C57241F71B}"/>
                  </a:ext>
                  <a:ext uri="{C183D7F6-B498-43B3-948B-1728B52AA6E4}">
                    <adec:decorative xmlns:adec="http://schemas.microsoft.com/office/drawing/2017/decorative" val="1"/>
                  </a:ext>
                </a:extLst>
              </p14:cNvPr>
              <p14:cNvContentPartPr/>
              <p14:nvPr/>
            </p14:nvContentPartPr>
            <p14:xfrm>
              <a:off x="9361303" y="1794326"/>
              <a:ext cx="687600" cy="710640"/>
            </p14:xfrm>
          </p:contentPart>
        </mc:Choice>
        <mc:Fallback xmlns="">
          <p:pic>
            <p:nvPicPr>
              <p:cNvPr id="3" name="Ink 2">
                <a:extLst>
                  <a:ext uri="{FF2B5EF4-FFF2-40B4-BE49-F238E27FC236}">
                    <a16:creationId xmlns:a16="http://schemas.microsoft.com/office/drawing/2014/main" id="{3A0887B1-88DF-E9FA-6AE4-D5C57241F71B}"/>
                  </a:ext>
                  <a:ext uri="{C183D7F6-B498-43B3-948B-1728B52AA6E4}">
                    <adec:decorative xmlns:adec="http://schemas.microsoft.com/office/drawing/2017/decorative" val="1"/>
                  </a:ext>
                </a:extLst>
              </p:cNvPr>
              <p:cNvPicPr/>
              <p:nvPr/>
            </p:nvPicPr>
            <p:blipFill>
              <a:blip r:embed="rId7"/>
              <a:stretch>
                <a:fillRect/>
              </a:stretch>
            </p:blipFill>
            <p:spPr>
              <a:xfrm>
                <a:off x="9325663" y="1722686"/>
                <a:ext cx="759240" cy="854280"/>
              </a:xfrm>
              <a:prstGeom prst="rect">
                <a:avLst/>
              </a:prstGeom>
            </p:spPr>
          </p:pic>
        </mc:Fallback>
      </mc:AlternateContent>
      <p:sp>
        <p:nvSpPr>
          <p:cNvPr id="6" name="TextBox 5">
            <a:extLst>
              <a:ext uri="{FF2B5EF4-FFF2-40B4-BE49-F238E27FC236}">
                <a16:creationId xmlns:a16="http://schemas.microsoft.com/office/drawing/2014/main" id="{83527433-0311-070A-70B8-002690228567}"/>
              </a:ext>
            </a:extLst>
          </p:cNvPr>
          <p:cNvSpPr txBox="1"/>
          <p:nvPr/>
        </p:nvSpPr>
        <p:spPr>
          <a:xfrm>
            <a:off x="43541" y="1513112"/>
            <a:ext cx="7260774" cy="4955203"/>
          </a:xfrm>
          <a:prstGeom prst="rect">
            <a:avLst/>
          </a:prstGeom>
          <a:noFill/>
        </p:spPr>
        <p:txBody>
          <a:bodyPr wrap="square" rtlCol="0">
            <a:spAutoFit/>
          </a:bodyPr>
          <a:lstStyle/>
          <a:p>
            <a:r>
              <a:rPr lang="en-US" sz="2200" dirty="0"/>
              <a:t>	</a:t>
            </a:r>
            <a:r>
              <a:rPr lang="en-US" sz="2100" dirty="0"/>
              <a:t>Like many other Indigenous tribes, the Coahuiltecan was not only one tribe, rather hundreds of small groups who shared similar languages and cultural characteristics. </a:t>
            </a:r>
          </a:p>
          <a:p>
            <a:r>
              <a:rPr lang="en-US" sz="2100" dirty="0"/>
              <a:t>	The Coahuiltecan people lived in a more difficult environment than other Coastal Plains tribes. There was less precipitation and poorer soil in the southern part of the region. For this reason, they were typically poorer and less organized than tribes like the Caddo, who lived in a rich area. </a:t>
            </a:r>
          </a:p>
          <a:p>
            <a:r>
              <a:rPr lang="en-US" sz="2100" dirty="0"/>
              <a:t>	They took part in agriculture growing mesquite beans on small farms. They also gathered prickly pear fruit, pecans, acorns, and roots. They hunted deer, armadillo, rabbits, lizards, snakes, and they fished. </a:t>
            </a:r>
          </a:p>
          <a:p>
            <a:r>
              <a:rPr lang="en-US" sz="2100" dirty="0"/>
              <a:t>	Much of what we know about the Coahuiltecans comes from reports of the Spanish who encountered them, not from the Coahuiltecan people themselves. 	</a:t>
            </a:r>
          </a:p>
        </p:txBody>
      </p:sp>
      <p:pic>
        <p:nvPicPr>
          <p:cNvPr id="4098" name="Picture 2" descr="Primary view of object titled 'Soil map, reconnoissance survey, South Texas sheet'.">
            <a:extLst>
              <a:ext uri="{FF2B5EF4-FFF2-40B4-BE49-F238E27FC236}">
                <a16:creationId xmlns:a16="http://schemas.microsoft.com/office/drawing/2014/main" id="{D9480A17-D4F0-0C39-406F-623A2559F4F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740" t="1870" r="5852" b="1726"/>
          <a:stretch/>
        </p:blipFill>
        <p:spPr bwMode="auto">
          <a:xfrm>
            <a:off x="7668892" y="2807866"/>
            <a:ext cx="4092658" cy="3104629"/>
          </a:xfrm>
          <a:prstGeom prst="rect">
            <a:avLst/>
          </a:prstGeom>
          <a:noFill/>
          <a:effectLst>
            <a:outerShdw blurRad="50800" dist="50800" dir="960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EEBFA2E-86A0-420C-438E-01CD8DD7A514}"/>
              </a:ext>
            </a:extLst>
          </p:cNvPr>
          <p:cNvSpPr txBox="1"/>
          <p:nvPr/>
        </p:nvSpPr>
        <p:spPr>
          <a:xfrm>
            <a:off x="7338860" y="5932713"/>
            <a:ext cx="4673394" cy="369332"/>
          </a:xfrm>
          <a:prstGeom prst="rect">
            <a:avLst/>
          </a:prstGeom>
          <a:noFill/>
        </p:spPr>
        <p:txBody>
          <a:bodyPr wrap="square" rtlCol="0">
            <a:spAutoFit/>
          </a:bodyPr>
          <a:lstStyle/>
          <a:p>
            <a:pPr algn="ctr"/>
            <a:r>
              <a:rPr lang="en-US" i="1" dirty="0"/>
              <a:t>The environment of south Texas was very harsh</a:t>
            </a:r>
          </a:p>
        </p:txBody>
      </p:sp>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353516A5-FFAB-5CE3-C01B-4502FD9BEAE2}"/>
                  </a:ext>
                  <a:ext uri="{C183D7F6-B498-43B3-948B-1728B52AA6E4}">
                    <adec:decorative xmlns:adec="http://schemas.microsoft.com/office/drawing/2017/decorative" val="1"/>
                  </a:ext>
                </a:extLst>
              </p14:cNvPr>
              <p14:cNvContentPartPr/>
              <p14:nvPr/>
            </p14:nvContentPartPr>
            <p14:xfrm>
              <a:off x="9304577" y="1905206"/>
              <a:ext cx="614520" cy="696960"/>
            </p14:xfrm>
          </p:contentPart>
        </mc:Choice>
        <mc:Fallback xmlns="">
          <p:pic>
            <p:nvPicPr>
              <p:cNvPr id="11" name="Ink 10">
                <a:extLst>
                  <a:ext uri="{FF2B5EF4-FFF2-40B4-BE49-F238E27FC236}">
                    <a16:creationId xmlns:a16="http://schemas.microsoft.com/office/drawing/2014/main" id="{353516A5-FFAB-5CE3-C01B-4502FD9BEAE2}"/>
                  </a:ext>
                  <a:ext uri="{C183D7F6-B498-43B3-948B-1728B52AA6E4}">
                    <adec:decorative xmlns:adec="http://schemas.microsoft.com/office/drawing/2017/decorative" val="1"/>
                  </a:ext>
                </a:extLst>
              </p:cNvPr>
              <p:cNvPicPr/>
              <p:nvPr/>
            </p:nvPicPr>
            <p:blipFill>
              <a:blip r:embed="rId10"/>
              <a:stretch>
                <a:fillRect/>
              </a:stretch>
            </p:blipFill>
            <p:spPr>
              <a:xfrm>
                <a:off x="9268577" y="1833206"/>
                <a:ext cx="686160" cy="840600"/>
              </a:xfrm>
              <a:prstGeom prst="rect">
                <a:avLst/>
              </a:prstGeom>
            </p:spPr>
          </p:pic>
        </mc:Fallback>
      </mc:AlternateContent>
    </p:spTree>
    <p:extLst>
      <p:ext uri="{BB962C8B-B14F-4D97-AF65-F5344CB8AC3E}">
        <p14:creationId xmlns:p14="http://schemas.microsoft.com/office/powerpoint/2010/main" val="4121587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89311" y="-5390574"/>
            <a:ext cx="1524002"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35313" y="220479"/>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8236056" y="6467777"/>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4" name="Title 5">
            <a:extLst>
              <a:ext uri="{FF2B5EF4-FFF2-40B4-BE49-F238E27FC236}">
                <a16:creationId xmlns:a16="http://schemas.microsoft.com/office/drawing/2014/main" id="{69B770E6-6F1F-F862-C59D-36BC26E96B24}"/>
              </a:ext>
            </a:extLst>
          </p:cNvPr>
          <p:cNvSpPr txBox="1">
            <a:spLocks noGrp="1"/>
          </p:cNvSpPr>
          <p:nvPr>
            <p:ph type="title"/>
          </p:nvPr>
        </p:nvSpPr>
        <p:spPr>
          <a:xfrm>
            <a:off x="1935480" y="13062"/>
            <a:ext cx="5967550" cy="13803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a:solidFill>
                  <a:schemeClr val="bg1"/>
                </a:solidFill>
                <a:latin typeface="Gotham Medium"/>
              </a:rPr>
              <a:t>Comanche</a:t>
            </a:r>
          </a:p>
        </p:txBody>
      </p:sp>
      <p:sp>
        <p:nvSpPr>
          <p:cNvPr id="6" name="TextBox 5">
            <a:extLst>
              <a:ext uri="{FF2B5EF4-FFF2-40B4-BE49-F238E27FC236}">
                <a16:creationId xmlns:a16="http://schemas.microsoft.com/office/drawing/2014/main" id="{878D2FFE-9962-751F-E21F-8554876C88CD}"/>
              </a:ext>
            </a:extLst>
          </p:cNvPr>
          <p:cNvSpPr txBox="1"/>
          <p:nvPr/>
        </p:nvSpPr>
        <p:spPr>
          <a:xfrm>
            <a:off x="95790" y="1537065"/>
            <a:ext cx="7568927" cy="5447645"/>
          </a:xfrm>
          <a:prstGeom prst="rect">
            <a:avLst/>
          </a:prstGeom>
          <a:noFill/>
        </p:spPr>
        <p:txBody>
          <a:bodyPr wrap="square" rtlCol="0">
            <a:spAutoFit/>
          </a:bodyPr>
          <a:lstStyle/>
          <a:p>
            <a:pPr algn="l" fontAlgn="base"/>
            <a:r>
              <a:rPr lang="en-US" sz="2200" dirty="0"/>
              <a:t>	</a:t>
            </a:r>
            <a:r>
              <a:rPr lang="en-US" sz="1800" b="0" i="0" dirty="0">
                <a:solidFill>
                  <a:srgbClr val="000000"/>
                </a:solidFill>
                <a:effectLst/>
                <a:highlight>
                  <a:srgbClr val="FFFFFF"/>
                </a:highlight>
                <a:latin typeface="Aptos" panose="020B0004020202020204" pitchFamily="34" charset="0"/>
              </a:rPr>
              <a:t> Unlike many other American Indian tribes, the Comanche did not live in Texas until the early 1700s. After the arrival of Spanish horses in the 1500s, they adapted themselves into a powerful horse culture during the 1600s and then migrated south toward Texas from areas near present-day Colorado and Wyoming. Like other tribes, the Comanche were actually many different bands of American Indians who shared similar language and culture.</a:t>
            </a:r>
          </a:p>
          <a:p>
            <a:pPr algn="l" rtl="0" fontAlgn="base"/>
            <a:r>
              <a:rPr lang="en-US" sz="1800" b="0" i="0" dirty="0">
                <a:solidFill>
                  <a:srgbClr val="000000"/>
                </a:solidFill>
                <a:effectLst/>
                <a:highlight>
                  <a:srgbClr val="FFFFFF"/>
                </a:highlight>
                <a:latin typeface="Aptos" panose="020B0004020202020204" pitchFamily="34" charset="0"/>
              </a:rPr>
              <a:t>      The Comanche were fierce warriors. The word </a:t>
            </a:r>
            <a:r>
              <a:rPr lang="en-US" sz="1800" b="0" i="1" dirty="0">
                <a:solidFill>
                  <a:srgbClr val="000000"/>
                </a:solidFill>
                <a:effectLst/>
                <a:highlight>
                  <a:srgbClr val="FFFFFF"/>
                </a:highlight>
                <a:latin typeface="Aptos" panose="020B0004020202020204" pitchFamily="34" charset="0"/>
              </a:rPr>
              <a:t>Comanche</a:t>
            </a:r>
            <a:r>
              <a:rPr lang="en-US" sz="1800" b="0" i="0" dirty="0">
                <a:solidFill>
                  <a:srgbClr val="000000"/>
                </a:solidFill>
                <a:effectLst/>
                <a:highlight>
                  <a:srgbClr val="FFFFFF"/>
                </a:highlight>
                <a:latin typeface="Aptos" panose="020B0004020202020204" pitchFamily="34" charset="0"/>
              </a:rPr>
              <a:t> actually means “enemy.” It was the name used by an enemy tribe of Ute Indians. The Comanche called themselves </a:t>
            </a:r>
            <a:r>
              <a:rPr lang="en-US" sz="1800" b="0" i="1" dirty="0" err="1">
                <a:solidFill>
                  <a:srgbClr val="000000"/>
                </a:solidFill>
                <a:effectLst/>
                <a:highlight>
                  <a:srgbClr val="FFFFFF"/>
                </a:highlight>
                <a:latin typeface="Aptos" panose="020B0004020202020204" pitchFamily="34" charset="0"/>
              </a:rPr>
              <a:t>Numinu</a:t>
            </a:r>
            <a:r>
              <a:rPr lang="en-US" sz="1800" b="0" i="1" dirty="0">
                <a:solidFill>
                  <a:srgbClr val="000000"/>
                </a:solidFill>
                <a:effectLst/>
                <a:highlight>
                  <a:srgbClr val="FFFFFF"/>
                </a:highlight>
                <a:latin typeface="Aptos" panose="020B0004020202020204" pitchFamily="34" charset="0"/>
              </a:rPr>
              <a:t>, </a:t>
            </a:r>
            <a:r>
              <a:rPr lang="en-US" sz="1800" b="0" i="0" dirty="0">
                <a:solidFill>
                  <a:srgbClr val="000000"/>
                </a:solidFill>
                <a:effectLst/>
                <a:highlight>
                  <a:srgbClr val="FFFFFF"/>
                </a:highlight>
                <a:latin typeface="Aptos" panose="020B0004020202020204" pitchFamily="34" charset="0"/>
              </a:rPr>
              <a:t>meaning “the people.” Fighting from horses, the Comanche soon became one of the most powerful groups in Texas.</a:t>
            </a:r>
          </a:p>
          <a:p>
            <a:pPr algn="l" rtl="0" fontAlgn="base"/>
            <a:r>
              <a:rPr lang="en-US" sz="1800" b="0" i="0" dirty="0">
                <a:solidFill>
                  <a:srgbClr val="000000"/>
                </a:solidFill>
                <a:effectLst/>
                <a:highlight>
                  <a:srgbClr val="FFFFFF"/>
                </a:highlight>
                <a:latin typeface="Aptos" panose="020B0004020202020204" pitchFamily="34" charset="0"/>
              </a:rPr>
              <a:t>      The Comanche primarily hunted bison. They used every part of the animal. They tanned bison hides to make large tents called tipis, as well as shoes, clothing, and bags. They used the bones for tools, weapons, and jewelry.</a:t>
            </a:r>
          </a:p>
          <a:p>
            <a:pPr algn="l" rtl="0" fontAlgn="base"/>
            <a:r>
              <a:rPr lang="en-US" sz="1800" b="0" i="0" dirty="0">
                <a:solidFill>
                  <a:srgbClr val="000000"/>
                </a:solidFill>
                <a:effectLst/>
                <a:highlight>
                  <a:srgbClr val="FFFFFF"/>
                </a:highlight>
                <a:latin typeface="Aptos" panose="020B0004020202020204" pitchFamily="34" charset="0"/>
              </a:rPr>
              <a:t>      Comanche tribes were run in a democratic way – electing leaders, giving the people a say, and valuing individual freedom.</a:t>
            </a:r>
          </a:p>
          <a:p>
            <a:r>
              <a:rPr lang="en-US" sz="2000" dirty="0"/>
              <a:t>	</a:t>
            </a:r>
          </a:p>
        </p:txBody>
      </p:sp>
      <p:pic>
        <p:nvPicPr>
          <p:cNvPr id="13" name="Picture 12" descr="A map of Texas showing the location of the Comanche Indians, covering most of the Great Plains and North Central Plains">
            <a:extLst>
              <a:ext uri="{FF2B5EF4-FFF2-40B4-BE49-F238E27FC236}">
                <a16:creationId xmlns:a16="http://schemas.microsoft.com/office/drawing/2014/main" id="{7AA33243-7AA4-09A6-B33A-C95AC68D4E0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42591" y="100029"/>
            <a:ext cx="2585649" cy="2585649"/>
          </a:xfrm>
          <a:prstGeom prst="rect">
            <a:avLst/>
          </a:prstGeom>
          <a:noFill/>
          <a:ln>
            <a:noFill/>
          </a:ln>
        </p:spPr>
      </p:pic>
      <mc:AlternateContent xmlns:mc="http://schemas.openxmlformats.org/markup-compatibility/2006" xmlns:p14="http://schemas.microsoft.com/office/powerpoint/2010/main">
        <mc:Choice Requires="p14">
          <p:contentPart p14:bwMode="auto" r:id="rId6">
            <p14:nvContentPartPr>
              <p14:cNvPr id="14" name="Ink 13">
                <a:extLst>
                  <a:ext uri="{FF2B5EF4-FFF2-40B4-BE49-F238E27FC236}">
                    <a16:creationId xmlns:a16="http://schemas.microsoft.com/office/drawing/2014/main" id="{864E4C3B-CF99-F8C0-84DA-58F327D123A3}"/>
                  </a:ext>
                  <a:ext uri="{C183D7F6-B498-43B3-948B-1728B52AA6E4}">
                    <adec:decorative xmlns:adec="http://schemas.microsoft.com/office/drawing/2017/decorative" val="1"/>
                  </a:ext>
                </a:extLst>
              </p14:cNvPr>
              <p14:cNvContentPartPr/>
              <p14:nvPr/>
            </p14:nvContentPartPr>
            <p14:xfrm>
              <a:off x="8719217" y="456926"/>
              <a:ext cx="1089360" cy="1253160"/>
            </p14:xfrm>
          </p:contentPart>
        </mc:Choice>
        <mc:Fallback xmlns="">
          <p:pic>
            <p:nvPicPr>
              <p:cNvPr id="14" name="Ink 13">
                <a:extLst>
                  <a:ext uri="{FF2B5EF4-FFF2-40B4-BE49-F238E27FC236}">
                    <a16:creationId xmlns:a16="http://schemas.microsoft.com/office/drawing/2014/main" id="{864E4C3B-CF99-F8C0-84DA-58F327D123A3}"/>
                  </a:ext>
                  <a:ext uri="{C183D7F6-B498-43B3-948B-1728B52AA6E4}">
                    <adec:decorative xmlns:adec="http://schemas.microsoft.com/office/drawing/2017/decorative" val="1"/>
                  </a:ext>
                </a:extLst>
              </p:cNvPr>
              <p:cNvPicPr/>
              <p:nvPr/>
            </p:nvPicPr>
            <p:blipFill>
              <a:blip r:embed="rId7"/>
              <a:stretch>
                <a:fillRect/>
              </a:stretch>
            </p:blipFill>
            <p:spPr>
              <a:xfrm>
                <a:off x="8683217" y="385286"/>
                <a:ext cx="1161000" cy="1396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 name="Ink 14">
                <a:extLst>
                  <a:ext uri="{FF2B5EF4-FFF2-40B4-BE49-F238E27FC236}">
                    <a16:creationId xmlns:a16="http://schemas.microsoft.com/office/drawing/2014/main" id="{26211C06-D78B-894A-7821-FE1FFE6E1DC8}"/>
                  </a:ext>
                  <a:ext uri="{C183D7F6-B498-43B3-948B-1728B52AA6E4}">
                    <adec:decorative xmlns:adec="http://schemas.microsoft.com/office/drawing/2017/decorative" val="1"/>
                  </a:ext>
                </a:extLst>
              </p14:cNvPr>
              <p14:cNvContentPartPr/>
              <p14:nvPr/>
            </p14:nvContentPartPr>
            <p14:xfrm>
              <a:off x="9296297" y="870566"/>
              <a:ext cx="321480" cy="338400"/>
            </p14:xfrm>
          </p:contentPart>
        </mc:Choice>
        <mc:Fallback xmlns="">
          <p:pic>
            <p:nvPicPr>
              <p:cNvPr id="15" name="Ink 14">
                <a:extLst>
                  <a:ext uri="{FF2B5EF4-FFF2-40B4-BE49-F238E27FC236}">
                    <a16:creationId xmlns:a16="http://schemas.microsoft.com/office/drawing/2014/main" id="{26211C06-D78B-894A-7821-FE1FFE6E1DC8}"/>
                  </a:ext>
                  <a:ext uri="{C183D7F6-B498-43B3-948B-1728B52AA6E4}">
                    <adec:decorative xmlns:adec="http://schemas.microsoft.com/office/drawing/2017/decorative" val="1"/>
                  </a:ext>
                </a:extLst>
              </p:cNvPr>
              <p:cNvPicPr/>
              <p:nvPr/>
            </p:nvPicPr>
            <p:blipFill>
              <a:blip r:embed="rId9"/>
              <a:stretch>
                <a:fillRect/>
              </a:stretch>
            </p:blipFill>
            <p:spPr>
              <a:xfrm>
                <a:off x="9260297" y="798566"/>
                <a:ext cx="393120" cy="482040"/>
              </a:xfrm>
              <a:prstGeom prst="rect">
                <a:avLst/>
              </a:prstGeom>
            </p:spPr>
          </p:pic>
        </mc:Fallback>
      </mc:AlternateContent>
      <p:pic>
        <p:nvPicPr>
          <p:cNvPr id="11" name="Picture 2" descr="Comanche warrior on horseback holding a spear, near large buffalo-skin tipis">
            <a:extLst>
              <a:ext uri="{FF2B5EF4-FFF2-40B4-BE49-F238E27FC236}">
                <a16:creationId xmlns:a16="http://schemas.microsoft.com/office/drawing/2014/main" id="{D3A3B5A7-284E-176E-B42F-59A6B708959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03030" y="2291708"/>
            <a:ext cx="4098006" cy="3369033"/>
          </a:xfrm>
          <a:prstGeom prst="rect">
            <a:avLst/>
          </a:prstGeom>
          <a:noFill/>
          <a:effectLst>
            <a:outerShdw blurRad="50800" dist="50800" dir="1014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BDBECD6-51D0-FFC8-C921-E5FB4D59F207}"/>
              </a:ext>
            </a:extLst>
          </p:cNvPr>
          <p:cNvSpPr txBox="1"/>
          <p:nvPr/>
        </p:nvSpPr>
        <p:spPr>
          <a:xfrm>
            <a:off x="8127176" y="5694927"/>
            <a:ext cx="3890656" cy="646331"/>
          </a:xfrm>
          <a:prstGeom prst="rect">
            <a:avLst/>
          </a:prstGeom>
          <a:noFill/>
        </p:spPr>
        <p:txBody>
          <a:bodyPr wrap="square" rtlCol="0">
            <a:spAutoFit/>
          </a:bodyPr>
          <a:lstStyle/>
          <a:p>
            <a:pPr algn="ctr"/>
            <a:r>
              <a:rPr lang="en-US" i="1" dirty="0"/>
              <a:t>A Comanche warrior and tipis made from bison hide</a:t>
            </a:r>
          </a:p>
        </p:txBody>
      </p:sp>
    </p:spTree>
    <p:extLst>
      <p:ext uri="{BB962C8B-B14F-4D97-AF65-F5344CB8AC3E}">
        <p14:creationId xmlns:p14="http://schemas.microsoft.com/office/powerpoint/2010/main" val="52710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89311" y="-5390574"/>
            <a:ext cx="1524002"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35313" y="220479"/>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4" name="Title 5">
            <a:extLst>
              <a:ext uri="{FF2B5EF4-FFF2-40B4-BE49-F238E27FC236}">
                <a16:creationId xmlns:a16="http://schemas.microsoft.com/office/drawing/2014/main" id="{43ED4920-A314-C832-2A0D-1BE434B25E38}"/>
              </a:ext>
            </a:extLst>
          </p:cNvPr>
          <p:cNvSpPr txBox="1">
            <a:spLocks noGrp="1"/>
          </p:cNvSpPr>
          <p:nvPr>
            <p:ph type="title"/>
          </p:nvPr>
        </p:nvSpPr>
        <p:spPr>
          <a:xfrm>
            <a:off x="1935480" y="13062"/>
            <a:ext cx="5967550" cy="13803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a:solidFill>
                  <a:schemeClr val="bg1"/>
                </a:solidFill>
                <a:latin typeface="Gotham Medium"/>
              </a:rPr>
              <a:t>Apache</a:t>
            </a:r>
          </a:p>
        </p:txBody>
      </p:sp>
      <p:pic>
        <p:nvPicPr>
          <p:cNvPr id="6" name="Picture 5" descr="A map of Texas showing the location of the Comanche Indians, covering most of the Great Plains and North Central Plains">
            <a:extLst>
              <a:ext uri="{FF2B5EF4-FFF2-40B4-BE49-F238E27FC236}">
                <a16:creationId xmlns:a16="http://schemas.microsoft.com/office/drawing/2014/main" id="{53758717-1C3D-0380-479C-635E077831C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42591" y="100029"/>
            <a:ext cx="2585649" cy="2585649"/>
          </a:xfrm>
          <a:prstGeom prst="rect">
            <a:avLst/>
          </a:prstGeom>
          <a:noFill/>
          <a:ln>
            <a:noFill/>
          </a:ln>
        </p:spPr>
      </p:pic>
      <p:sp>
        <p:nvSpPr>
          <p:cNvPr id="11" name="TextBox 10">
            <a:extLst>
              <a:ext uri="{FF2B5EF4-FFF2-40B4-BE49-F238E27FC236}">
                <a16:creationId xmlns:a16="http://schemas.microsoft.com/office/drawing/2014/main" id="{973813F1-582F-6B47-86D3-D3747ADF9BB9}"/>
              </a:ext>
            </a:extLst>
          </p:cNvPr>
          <p:cNvSpPr txBox="1"/>
          <p:nvPr/>
        </p:nvSpPr>
        <p:spPr>
          <a:xfrm>
            <a:off x="108858" y="1513743"/>
            <a:ext cx="7386724" cy="5355312"/>
          </a:xfrm>
          <a:prstGeom prst="rect">
            <a:avLst/>
          </a:prstGeom>
          <a:noFill/>
        </p:spPr>
        <p:txBody>
          <a:bodyPr wrap="square" rtlCol="0">
            <a:spAutoFit/>
          </a:bodyPr>
          <a:lstStyle/>
          <a:p>
            <a:r>
              <a:rPr lang="en-US" sz="2200" dirty="0"/>
              <a:t>	</a:t>
            </a:r>
            <a:r>
              <a:rPr lang="en-US" sz="2300" dirty="0"/>
              <a:t>The Apache migrated into Texas in the 1500s for resources and trade with the Spanish and French. The term </a:t>
            </a:r>
            <a:r>
              <a:rPr lang="en-US" sz="2300" i="1" dirty="0"/>
              <a:t>Apache</a:t>
            </a:r>
            <a:r>
              <a:rPr lang="en-US" sz="2300" dirty="0"/>
              <a:t> is a title given to this tribe by their Zuni enemies. </a:t>
            </a:r>
            <a:r>
              <a:rPr lang="en-US" sz="2300" i="1" dirty="0"/>
              <a:t>Apache </a:t>
            </a:r>
            <a:r>
              <a:rPr lang="en-US" sz="2300" dirty="0"/>
              <a:t>means “enemy.” The name the Apache used for themselves was </a:t>
            </a:r>
            <a:r>
              <a:rPr lang="en-US" sz="2300" b="1" i="1" dirty="0" err="1"/>
              <a:t>Ndee</a:t>
            </a:r>
            <a:r>
              <a:rPr lang="en-US" sz="2300" dirty="0"/>
              <a:t>, or “the People.” </a:t>
            </a:r>
          </a:p>
          <a:p>
            <a:r>
              <a:rPr lang="en-US" sz="2300" dirty="0"/>
              <a:t>	The Apache hunted American buffalo, rabbit, and sheep. They sometimes grew or gathered beans, seeds, roots, and squash. They made a type of beer called </a:t>
            </a:r>
            <a:r>
              <a:rPr lang="en-US" sz="2300" b="1" i="1" dirty="0" err="1"/>
              <a:t>tiswin</a:t>
            </a:r>
            <a:r>
              <a:rPr lang="en-US" sz="2300" dirty="0"/>
              <a:t> made from corn. </a:t>
            </a:r>
          </a:p>
          <a:p>
            <a:r>
              <a:rPr lang="en-US" sz="2300" dirty="0"/>
              <a:t>	Apache clothing and shoes were typically made from tanned buffalo skins. They also made tall tent shelters called tipis. Some groups of Apache made small grass huts called </a:t>
            </a:r>
            <a:r>
              <a:rPr lang="en-US" sz="2300" b="1" i="1" dirty="0"/>
              <a:t>wikiups. </a:t>
            </a:r>
            <a:r>
              <a:rPr lang="en-US" sz="2300" dirty="0"/>
              <a:t>Both men and women decorated their clothing with paint and beads. </a:t>
            </a:r>
          </a:p>
          <a:p>
            <a:endParaRPr lang="en-US" sz="2000" dirty="0"/>
          </a:p>
        </p:txBody>
      </p:sp>
      <p:pic>
        <p:nvPicPr>
          <p:cNvPr id="6146" name="Picture 2" descr="An Apache warrior named Black Knife on horseback ">
            <a:extLst>
              <a:ext uri="{FF2B5EF4-FFF2-40B4-BE49-F238E27FC236}">
                <a16:creationId xmlns:a16="http://schemas.microsoft.com/office/drawing/2014/main" id="{C9CB3E92-87EE-A78A-0A52-DFB1BA55F90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9415" t="6055" r="11746" b="21175"/>
          <a:stretch/>
        </p:blipFill>
        <p:spPr bwMode="auto">
          <a:xfrm>
            <a:off x="7771344" y="2601689"/>
            <a:ext cx="3923799" cy="3004457"/>
          </a:xfrm>
          <a:prstGeom prst="rect">
            <a:avLst/>
          </a:prstGeom>
          <a:noFill/>
          <a:effectLst>
            <a:outerShdw blurRad="50800" dist="50800" dir="924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92F0C92-1B87-3C26-8E81-D3342253D3E8}"/>
              </a:ext>
            </a:extLst>
          </p:cNvPr>
          <p:cNvSpPr txBox="1"/>
          <p:nvPr/>
        </p:nvSpPr>
        <p:spPr>
          <a:xfrm>
            <a:off x="7909483" y="5584373"/>
            <a:ext cx="3818315" cy="646331"/>
          </a:xfrm>
          <a:prstGeom prst="rect">
            <a:avLst/>
          </a:prstGeom>
          <a:noFill/>
        </p:spPr>
        <p:txBody>
          <a:bodyPr wrap="square" rtlCol="0">
            <a:spAutoFit/>
          </a:bodyPr>
          <a:lstStyle/>
          <a:p>
            <a:pPr algn="ctr"/>
            <a:r>
              <a:rPr lang="en-US" dirty="0"/>
              <a:t>A painting of an Apache warrior named </a:t>
            </a:r>
            <a:r>
              <a:rPr lang="en-US" i="1" dirty="0"/>
              <a:t>Black Knife</a:t>
            </a:r>
            <a:endParaRPr lang="en-US" dirty="0"/>
          </a:p>
        </p:txBody>
      </p:sp>
      <mc:AlternateContent xmlns:mc="http://schemas.openxmlformats.org/markup-compatibility/2006" xmlns:p14="http://schemas.microsoft.com/office/powerpoint/2010/main">
        <mc:Choice Requires="p14">
          <p:contentPart p14:bwMode="auto" r:id="rId7">
            <p14:nvContentPartPr>
              <p14:cNvPr id="15" name="Ink 14">
                <a:extLst>
                  <a:ext uri="{FF2B5EF4-FFF2-40B4-BE49-F238E27FC236}">
                    <a16:creationId xmlns:a16="http://schemas.microsoft.com/office/drawing/2014/main" id="{F83E78DD-9557-D78A-7E85-804BBE4F267A}"/>
                  </a:ext>
                  <a:ext uri="{C183D7F6-B498-43B3-948B-1728B52AA6E4}">
                    <adec:decorative xmlns:adec="http://schemas.microsoft.com/office/drawing/2017/decorative" val="1"/>
                  </a:ext>
                </a:extLst>
              </p14:cNvPr>
              <p14:cNvContentPartPr/>
              <p14:nvPr/>
            </p14:nvContentPartPr>
            <p14:xfrm>
              <a:off x="8436257" y="175766"/>
              <a:ext cx="543240" cy="1077840"/>
            </p14:xfrm>
          </p:contentPart>
        </mc:Choice>
        <mc:Fallback xmlns="">
          <p:pic>
            <p:nvPicPr>
              <p:cNvPr id="15" name="Ink 14">
                <a:extLst>
                  <a:ext uri="{FF2B5EF4-FFF2-40B4-BE49-F238E27FC236}">
                    <a16:creationId xmlns:a16="http://schemas.microsoft.com/office/drawing/2014/main" id="{F83E78DD-9557-D78A-7E85-804BBE4F267A}"/>
                  </a:ext>
                  <a:ext uri="{C183D7F6-B498-43B3-948B-1728B52AA6E4}">
                    <adec:decorative xmlns:adec="http://schemas.microsoft.com/office/drawing/2017/decorative" val="1"/>
                  </a:ext>
                </a:extLst>
              </p:cNvPr>
              <p:cNvPicPr/>
              <p:nvPr/>
            </p:nvPicPr>
            <p:blipFill>
              <a:blip r:embed="rId8"/>
              <a:stretch>
                <a:fillRect/>
              </a:stretch>
            </p:blipFill>
            <p:spPr>
              <a:xfrm>
                <a:off x="8400257" y="104126"/>
                <a:ext cx="614880" cy="1221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 name="Ink 15">
                <a:extLst>
                  <a:ext uri="{FF2B5EF4-FFF2-40B4-BE49-F238E27FC236}">
                    <a16:creationId xmlns:a16="http://schemas.microsoft.com/office/drawing/2014/main" id="{5225BEE7-F463-D565-3E78-028CA9468807}"/>
                  </a:ext>
                  <a:ext uri="{C183D7F6-B498-43B3-948B-1728B52AA6E4}">
                    <adec:decorative xmlns:adec="http://schemas.microsoft.com/office/drawing/2017/decorative" val="1"/>
                  </a:ext>
                </a:extLst>
              </p14:cNvPr>
              <p14:cNvContentPartPr/>
              <p14:nvPr/>
            </p14:nvContentPartPr>
            <p14:xfrm>
              <a:off x="8740457" y="620366"/>
              <a:ext cx="240840" cy="643680"/>
            </p14:xfrm>
          </p:contentPart>
        </mc:Choice>
        <mc:Fallback xmlns="">
          <p:pic>
            <p:nvPicPr>
              <p:cNvPr id="16" name="Ink 15">
                <a:extLst>
                  <a:ext uri="{FF2B5EF4-FFF2-40B4-BE49-F238E27FC236}">
                    <a16:creationId xmlns:a16="http://schemas.microsoft.com/office/drawing/2014/main" id="{5225BEE7-F463-D565-3E78-028CA9468807}"/>
                  </a:ext>
                  <a:ext uri="{C183D7F6-B498-43B3-948B-1728B52AA6E4}">
                    <adec:decorative xmlns:adec="http://schemas.microsoft.com/office/drawing/2017/decorative" val="1"/>
                  </a:ext>
                </a:extLst>
              </p:cNvPr>
              <p:cNvPicPr/>
              <p:nvPr/>
            </p:nvPicPr>
            <p:blipFill>
              <a:blip r:embed="rId10"/>
              <a:stretch>
                <a:fillRect/>
              </a:stretch>
            </p:blipFill>
            <p:spPr>
              <a:xfrm>
                <a:off x="8704457" y="548366"/>
                <a:ext cx="312480" cy="787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 name="Ink 16">
                <a:extLst>
                  <a:ext uri="{FF2B5EF4-FFF2-40B4-BE49-F238E27FC236}">
                    <a16:creationId xmlns:a16="http://schemas.microsoft.com/office/drawing/2014/main" id="{C698D9C8-8665-68E6-68F3-6C7690AF293B}"/>
                  </a:ext>
                  <a:ext uri="{C183D7F6-B498-43B3-948B-1728B52AA6E4}">
                    <adec:decorative xmlns:adec="http://schemas.microsoft.com/office/drawing/2017/decorative" val="1"/>
                  </a:ext>
                </a:extLst>
              </p14:cNvPr>
              <p14:cNvContentPartPr/>
              <p14:nvPr/>
            </p14:nvContentPartPr>
            <p14:xfrm>
              <a:off x="8828297" y="946526"/>
              <a:ext cx="224640" cy="330480"/>
            </p14:xfrm>
          </p:contentPart>
        </mc:Choice>
        <mc:Fallback xmlns="">
          <p:pic>
            <p:nvPicPr>
              <p:cNvPr id="17" name="Ink 16">
                <a:extLst>
                  <a:ext uri="{FF2B5EF4-FFF2-40B4-BE49-F238E27FC236}">
                    <a16:creationId xmlns:a16="http://schemas.microsoft.com/office/drawing/2014/main" id="{C698D9C8-8665-68E6-68F3-6C7690AF293B}"/>
                  </a:ext>
                  <a:ext uri="{C183D7F6-B498-43B3-948B-1728B52AA6E4}">
                    <adec:decorative xmlns:adec="http://schemas.microsoft.com/office/drawing/2017/decorative" val="1"/>
                  </a:ext>
                </a:extLst>
              </p:cNvPr>
              <p:cNvPicPr/>
              <p:nvPr/>
            </p:nvPicPr>
            <p:blipFill>
              <a:blip r:embed="rId12"/>
              <a:stretch>
                <a:fillRect/>
              </a:stretch>
            </p:blipFill>
            <p:spPr>
              <a:xfrm>
                <a:off x="8792657" y="874886"/>
                <a:ext cx="296280" cy="474120"/>
              </a:xfrm>
              <a:prstGeom prst="rect">
                <a:avLst/>
              </a:prstGeom>
            </p:spPr>
          </p:pic>
        </mc:Fallback>
      </mc:AlternateContent>
    </p:spTree>
    <p:extLst>
      <p:ext uri="{BB962C8B-B14F-4D97-AF65-F5344CB8AC3E}">
        <p14:creationId xmlns:p14="http://schemas.microsoft.com/office/powerpoint/2010/main" val="3440181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89311" y="-5390574"/>
            <a:ext cx="1524002"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35313" y="220479"/>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8290485" y="6456890"/>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4" name="Title 5">
            <a:extLst>
              <a:ext uri="{FF2B5EF4-FFF2-40B4-BE49-F238E27FC236}">
                <a16:creationId xmlns:a16="http://schemas.microsoft.com/office/drawing/2014/main" id="{43ED4920-A314-C832-2A0D-1BE434B25E38}"/>
              </a:ext>
            </a:extLst>
          </p:cNvPr>
          <p:cNvSpPr txBox="1">
            <a:spLocks noGrp="1"/>
          </p:cNvSpPr>
          <p:nvPr>
            <p:ph type="title"/>
          </p:nvPr>
        </p:nvSpPr>
        <p:spPr>
          <a:xfrm>
            <a:off x="1935480" y="13062"/>
            <a:ext cx="5967550" cy="13803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a:solidFill>
                  <a:schemeClr val="bg1"/>
                </a:solidFill>
                <a:latin typeface="Gotham Medium"/>
              </a:rPr>
              <a:t>Kiowa</a:t>
            </a:r>
          </a:p>
        </p:txBody>
      </p:sp>
      <p:pic>
        <p:nvPicPr>
          <p:cNvPr id="6" name="Picture 5" descr="A map of Texas showing the location of the Comanche Indians, covering most of the Great Plains and North Central Plains">
            <a:extLst>
              <a:ext uri="{FF2B5EF4-FFF2-40B4-BE49-F238E27FC236}">
                <a16:creationId xmlns:a16="http://schemas.microsoft.com/office/drawing/2014/main" id="{53758717-1C3D-0380-479C-635E077831C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42591" y="100029"/>
            <a:ext cx="2585649" cy="2585649"/>
          </a:xfrm>
          <a:prstGeom prst="rect">
            <a:avLst/>
          </a:prstGeom>
          <a:noFill/>
          <a:ln>
            <a:noFill/>
          </a:ln>
        </p:spPr>
      </p:pic>
      <p:sp>
        <p:nvSpPr>
          <p:cNvPr id="2" name="TextBox 1">
            <a:extLst>
              <a:ext uri="{FF2B5EF4-FFF2-40B4-BE49-F238E27FC236}">
                <a16:creationId xmlns:a16="http://schemas.microsoft.com/office/drawing/2014/main" id="{E0302C23-FA6B-3A80-7681-B1E2B20B8E92}"/>
              </a:ext>
            </a:extLst>
          </p:cNvPr>
          <p:cNvSpPr txBox="1"/>
          <p:nvPr/>
        </p:nvSpPr>
        <p:spPr>
          <a:xfrm>
            <a:off x="152399" y="1513743"/>
            <a:ext cx="7550255" cy="4893647"/>
          </a:xfrm>
          <a:prstGeom prst="rect">
            <a:avLst/>
          </a:prstGeom>
          <a:noFill/>
        </p:spPr>
        <p:txBody>
          <a:bodyPr wrap="square" rtlCol="0">
            <a:spAutoFit/>
          </a:bodyPr>
          <a:lstStyle/>
          <a:p>
            <a:r>
              <a:rPr lang="en-US" sz="2400" dirty="0"/>
              <a:t>	The Kiowa people didn’t migrate into Texas until the 1800s. The Kiowa were also fierce warriors, though they made a lasting peace with the Comanche in the late 1700s. </a:t>
            </a:r>
          </a:p>
          <a:p>
            <a:r>
              <a:rPr lang="en-US" sz="2400" dirty="0"/>
              <a:t>	The Kiowa people depended on the buffalo for food, shelter, clothing, tools, and other items. They also hunted deer and rabbits, and gathered wild fruits, vegetables, and berries. </a:t>
            </a:r>
          </a:p>
          <a:p>
            <a:r>
              <a:rPr lang="en-US" sz="2400" dirty="0"/>
              <a:t>	The sun played an important role in Kiowa religious beliefs. They held Sun Dance ceremonies in the early summer for ten or more days. </a:t>
            </a:r>
          </a:p>
          <a:p>
            <a:r>
              <a:rPr lang="en-US" sz="2400" dirty="0"/>
              <a:t>	The Kiowa people kept pictographic, or picture-based, calendars displaying significant events in their history. One of these famous calendars is called the </a:t>
            </a:r>
            <a:r>
              <a:rPr lang="en-US" sz="2400" i="1" dirty="0" err="1"/>
              <a:t>Sett’an</a:t>
            </a:r>
            <a:r>
              <a:rPr lang="en-US" sz="2400" dirty="0"/>
              <a:t>. </a:t>
            </a:r>
          </a:p>
        </p:txBody>
      </p:sp>
      <p:pic>
        <p:nvPicPr>
          <p:cNvPr id="8194" name="Picture 2" descr="Primary view of object titled '[Kiowa Belles of Anadarko]'.">
            <a:extLst>
              <a:ext uri="{FF2B5EF4-FFF2-40B4-BE49-F238E27FC236}">
                <a16:creationId xmlns:a16="http://schemas.microsoft.com/office/drawing/2014/main" id="{8770442A-9C32-F78A-AF2D-350DC6E0E42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546" t="23828" r="33868" b="18412"/>
          <a:stretch/>
        </p:blipFill>
        <p:spPr bwMode="auto">
          <a:xfrm>
            <a:off x="8196945" y="2338811"/>
            <a:ext cx="3189513" cy="3549280"/>
          </a:xfrm>
          <a:prstGeom prst="rect">
            <a:avLst/>
          </a:prstGeom>
          <a:noFill/>
          <a:effectLst>
            <a:outerShdw blurRad="50800" dist="50800" dir="1110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2476B76-758B-3AE5-A386-A898682E5E7D}"/>
              </a:ext>
            </a:extLst>
          </p:cNvPr>
          <p:cNvSpPr txBox="1"/>
          <p:nvPr/>
        </p:nvSpPr>
        <p:spPr>
          <a:xfrm>
            <a:off x="7769855" y="5856516"/>
            <a:ext cx="3954057" cy="369332"/>
          </a:xfrm>
          <a:prstGeom prst="rect">
            <a:avLst/>
          </a:prstGeom>
          <a:noFill/>
        </p:spPr>
        <p:txBody>
          <a:bodyPr wrap="square" rtlCol="0">
            <a:spAutoFit/>
          </a:bodyPr>
          <a:lstStyle/>
          <a:p>
            <a:pPr algn="ctr"/>
            <a:r>
              <a:rPr lang="en-US" i="1" dirty="0"/>
              <a:t>Three young Kiowa girls, 1890</a:t>
            </a:r>
          </a:p>
        </p:txBody>
      </p:sp>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D84B0F3-F70E-F07D-D3E5-BDE567F57D29}"/>
                  </a:ext>
                  <a:ext uri="{C183D7F6-B498-43B3-948B-1728B52AA6E4}">
                    <adec:decorative xmlns:adec="http://schemas.microsoft.com/office/drawing/2017/decorative" val="1"/>
                  </a:ext>
                </a:extLst>
              </p14:cNvPr>
              <p14:cNvContentPartPr/>
              <p14:nvPr/>
            </p14:nvContentPartPr>
            <p14:xfrm>
              <a:off x="9187217" y="119606"/>
              <a:ext cx="502560" cy="359640"/>
            </p14:xfrm>
          </p:contentPart>
        </mc:Choice>
        <mc:Fallback xmlns="">
          <p:pic>
            <p:nvPicPr>
              <p:cNvPr id="8" name="Ink 7">
                <a:extLst>
                  <a:ext uri="{FF2B5EF4-FFF2-40B4-BE49-F238E27FC236}">
                    <a16:creationId xmlns:a16="http://schemas.microsoft.com/office/drawing/2014/main" id="{ED84B0F3-F70E-F07D-D3E5-BDE567F57D29}"/>
                  </a:ext>
                  <a:ext uri="{C183D7F6-B498-43B3-948B-1728B52AA6E4}">
                    <adec:decorative xmlns:adec="http://schemas.microsoft.com/office/drawing/2017/decorative" val="1"/>
                  </a:ext>
                </a:extLst>
              </p:cNvPr>
              <p:cNvPicPr/>
              <p:nvPr/>
            </p:nvPicPr>
            <p:blipFill>
              <a:blip r:embed="rId8"/>
              <a:stretch>
                <a:fillRect/>
              </a:stretch>
            </p:blipFill>
            <p:spPr>
              <a:xfrm>
                <a:off x="9151217" y="47966"/>
                <a:ext cx="574200" cy="503280"/>
              </a:xfrm>
              <a:prstGeom prst="rect">
                <a:avLst/>
              </a:prstGeom>
            </p:spPr>
          </p:pic>
        </mc:Fallback>
      </mc:AlternateContent>
    </p:spTree>
    <p:extLst>
      <p:ext uri="{BB962C8B-B14F-4D97-AF65-F5344CB8AC3E}">
        <p14:creationId xmlns:p14="http://schemas.microsoft.com/office/powerpoint/2010/main" val="4284833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89311" y="-5390574"/>
            <a:ext cx="1524002"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35313" y="220479"/>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4" name="Title 5">
            <a:extLst>
              <a:ext uri="{FF2B5EF4-FFF2-40B4-BE49-F238E27FC236}">
                <a16:creationId xmlns:a16="http://schemas.microsoft.com/office/drawing/2014/main" id="{43ED4920-A314-C832-2A0D-1BE434B25E38}"/>
              </a:ext>
            </a:extLst>
          </p:cNvPr>
          <p:cNvSpPr txBox="1">
            <a:spLocks noGrp="1"/>
          </p:cNvSpPr>
          <p:nvPr>
            <p:ph type="title"/>
          </p:nvPr>
        </p:nvSpPr>
        <p:spPr>
          <a:xfrm>
            <a:off x="1935480" y="13062"/>
            <a:ext cx="5967550" cy="13803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a:solidFill>
                  <a:schemeClr val="bg1"/>
                </a:solidFill>
                <a:latin typeface="Gotham Medium"/>
              </a:rPr>
              <a:t>Jumano</a:t>
            </a:r>
          </a:p>
        </p:txBody>
      </p:sp>
      <p:pic>
        <p:nvPicPr>
          <p:cNvPr id="6" name="Picture 5" descr="A map of Texas showing the location of the Comanche Indians, covering most of the Great Plains and North Central Plains">
            <a:extLst>
              <a:ext uri="{FF2B5EF4-FFF2-40B4-BE49-F238E27FC236}">
                <a16:creationId xmlns:a16="http://schemas.microsoft.com/office/drawing/2014/main" id="{53758717-1C3D-0380-479C-635E077831C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42591" y="100029"/>
            <a:ext cx="2585649" cy="2585649"/>
          </a:xfrm>
          <a:prstGeom prst="rect">
            <a:avLst/>
          </a:prstGeom>
          <a:noFill/>
          <a:ln>
            <a:noFill/>
          </a:ln>
        </p:spPr>
      </p:pic>
      <p:sp>
        <p:nvSpPr>
          <p:cNvPr id="2" name="TextBox 1">
            <a:extLst>
              <a:ext uri="{FF2B5EF4-FFF2-40B4-BE49-F238E27FC236}">
                <a16:creationId xmlns:a16="http://schemas.microsoft.com/office/drawing/2014/main" id="{2F0DA529-4882-6D81-211F-34C3A4058C56}"/>
              </a:ext>
            </a:extLst>
          </p:cNvPr>
          <p:cNvSpPr txBox="1"/>
          <p:nvPr/>
        </p:nvSpPr>
        <p:spPr>
          <a:xfrm>
            <a:off x="97970" y="1600200"/>
            <a:ext cx="7173687" cy="5170646"/>
          </a:xfrm>
          <a:prstGeom prst="rect">
            <a:avLst/>
          </a:prstGeom>
          <a:noFill/>
        </p:spPr>
        <p:txBody>
          <a:bodyPr wrap="square" rtlCol="0">
            <a:spAutoFit/>
          </a:bodyPr>
          <a:lstStyle/>
          <a:p>
            <a:r>
              <a:rPr lang="en-US" sz="2200" dirty="0"/>
              <a:t>	By the 1700s, the name </a:t>
            </a:r>
            <a:r>
              <a:rPr lang="en-US" sz="2200" i="1" dirty="0"/>
              <a:t>Jumano </a:t>
            </a:r>
            <a:r>
              <a:rPr lang="en-US" sz="2200" dirty="0"/>
              <a:t>was given to three groups of people who shared a similar language and culture in the American southwest. </a:t>
            </a:r>
          </a:p>
          <a:p>
            <a:r>
              <a:rPr lang="en-US" sz="2200" dirty="0"/>
              <a:t>	The Jumano of west Texas were buffalo hunters and traders. When the Spanish arrived in Texas, the Jumano acted as middle-men trading between the Spanish and other tribes. </a:t>
            </a:r>
          </a:p>
          <a:p>
            <a:r>
              <a:rPr lang="en-US" sz="2200" dirty="0"/>
              <a:t>	The Spanish often referred to the Jumano as the “naked people”  because they often wore very little clothing.  They were also called “striped people” because of the stripes many Jumano people would paint on their bodies. </a:t>
            </a:r>
          </a:p>
          <a:p>
            <a:r>
              <a:rPr lang="en-US" sz="2200" dirty="0"/>
              <a:t>	Some Jumano people were nomadic, hunting with a bow and arrow and living in tipis. Other Jumano were sedentary, growing corn, beans and squash, and living in stick and reed houses or houses made of clay bricks dried in the sun called </a:t>
            </a:r>
            <a:r>
              <a:rPr lang="en-US" sz="2200" b="1" i="1" dirty="0"/>
              <a:t>adobe.</a:t>
            </a:r>
            <a:r>
              <a:rPr lang="en-US" sz="2200" dirty="0"/>
              <a:t> </a:t>
            </a:r>
          </a:p>
        </p:txBody>
      </p:sp>
      <p:pic>
        <p:nvPicPr>
          <p:cNvPr id="9218" name="Picture 2" descr="Primary view of object titled '[Photograph of an adobe-style house in the mountains, 2]'.">
            <a:extLst>
              <a:ext uri="{FF2B5EF4-FFF2-40B4-BE49-F238E27FC236}">
                <a16:creationId xmlns:a16="http://schemas.microsoft.com/office/drawing/2014/main" id="{7DC0902C-432D-4BF2-E19B-42860F9E09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1399" y="2621207"/>
            <a:ext cx="4624548" cy="3072021"/>
          </a:xfrm>
          <a:prstGeom prst="rect">
            <a:avLst/>
          </a:prstGeom>
          <a:noFill/>
          <a:effectLst>
            <a:outerShdw blurRad="50800" dist="50800" dir="118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BEE986F5-0AE2-D3EC-01A1-8FC8209CFB71}"/>
                  </a:ext>
                  <a:ext uri="{C183D7F6-B498-43B3-948B-1728B52AA6E4}">
                    <adec:decorative xmlns:adec="http://schemas.microsoft.com/office/drawing/2017/decorative" val="1"/>
                  </a:ext>
                </a:extLst>
              </p14:cNvPr>
              <p14:cNvContentPartPr/>
              <p14:nvPr/>
            </p14:nvContentPartPr>
            <p14:xfrm>
              <a:off x="8454977" y="1099166"/>
              <a:ext cx="734040" cy="774360"/>
            </p14:xfrm>
          </p:contentPart>
        </mc:Choice>
        <mc:Fallback xmlns="">
          <p:pic>
            <p:nvPicPr>
              <p:cNvPr id="3" name="Ink 2">
                <a:extLst>
                  <a:ext uri="{FF2B5EF4-FFF2-40B4-BE49-F238E27FC236}">
                    <a16:creationId xmlns:a16="http://schemas.microsoft.com/office/drawing/2014/main" id="{BEE986F5-0AE2-D3EC-01A1-8FC8209CFB71}"/>
                  </a:ext>
                  <a:ext uri="{C183D7F6-B498-43B3-948B-1728B52AA6E4}">
                    <adec:decorative xmlns:adec="http://schemas.microsoft.com/office/drawing/2017/decorative" val="1"/>
                  </a:ext>
                </a:extLst>
              </p:cNvPr>
              <p:cNvPicPr/>
              <p:nvPr/>
            </p:nvPicPr>
            <p:blipFill>
              <a:blip r:embed="rId8"/>
              <a:stretch>
                <a:fillRect/>
              </a:stretch>
            </p:blipFill>
            <p:spPr>
              <a:xfrm>
                <a:off x="8418977" y="1027166"/>
                <a:ext cx="805680" cy="9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9C8C10E0-A56B-E95E-769F-B37CCC081CA1}"/>
                  </a:ext>
                  <a:ext uri="{C183D7F6-B498-43B3-948B-1728B52AA6E4}">
                    <adec:decorative xmlns:adec="http://schemas.microsoft.com/office/drawing/2017/decorative" val="1"/>
                  </a:ext>
                </a:extLst>
              </p14:cNvPr>
              <p14:cNvContentPartPr/>
              <p14:nvPr/>
            </p14:nvContentPartPr>
            <p14:xfrm>
              <a:off x="8849897" y="1733126"/>
              <a:ext cx="142920" cy="20520"/>
            </p14:xfrm>
          </p:contentPart>
        </mc:Choice>
        <mc:Fallback xmlns="">
          <p:pic>
            <p:nvPicPr>
              <p:cNvPr id="8" name="Ink 7">
                <a:extLst>
                  <a:ext uri="{FF2B5EF4-FFF2-40B4-BE49-F238E27FC236}">
                    <a16:creationId xmlns:a16="http://schemas.microsoft.com/office/drawing/2014/main" id="{9C8C10E0-A56B-E95E-769F-B37CCC081CA1}"/>
                  </a:ext>
                  <a:ext uri="{C183D7F6-B498-43B3-948B-1728B52AA6E4}">
                    <adec:decorative xmlns:adec="http://schemas.microsoft.com/office/drawing/2017/decorative" val="1"/>
                  </a:ext>
                </a:extLst>
              </p:cNvPr>
              <p:cNvPicPr/>
              <p:nvPr/>
            </p:nvPicPr>
            <p:blipFill>
              <a:blip r:embed="rId10"/>
              <a:stretch>
                <a:fillRect/>
              </a:stretch>
            </p:blipFill>
            <p:spPr>
              <a:xfrm>
                <a:off x="8813806" y="1661126"/>
                <a:ext cx="214741"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76A1B5D1-F3F5-B1AA-F8AE-781094335193}"/>
                  </a:ext>
                  <a:ext uri="{C183D7F6-B498-43B3-948B-1728B52AA6E4}">
                    <adec:decorative xmlns:adec="http://schemas.microsoft.com/office/drawing/2017/decorative" val="1"/>
                  </a:ext>
                </a:extLst>
              </p14:cNvPr>
              <p14:cNvContentPartPr/>
              <p14:nvPr/>
            </p14:nvContentPartPr>
            <p14:xfrm>
              <a:off x="8512217" y="1284206"/>
              <a:ext cx="546120" cy="600840"/>
            </p14:xfrm>
          </p:contentPart>
        </mc:Choice>
        <mc:Fallback xmlns="">
          <p:pic>
            <p:nvPicPr>
              <p:cNvPr id="11" name="Ink 10">
                <a:extLst>
                  <a:ext uri="{FF2B5EF4-FFF2-40B4-BE49-F238E27FC236}">
                    <a16:creationId xmlns:a16="http://schemas.microsoft.com/office/drawing/2014/main" id="{76A1B5D1-F3F5-B1AA-F8AE-781094335193}"/>
                  </a:ext>
                  <a:ext uri="{C183D7F6-B498-43B3-948B-1728B52AA6E4}">
                    <adec:decorative xmlns:adec="http://schemas.microsoft.com/office/drawing/2017/decorative" val="1"/>
                  </a:ext>
                </a:extLst>
              </p:cNvPr>
              <p:cNvPicPr/>
              <p:nvPr/>
            </p:nvPicPr>
            <p:blipFill>
              <a:blip r:embed="rId12"/>
              <a:stretch>
                <a:fillRect/>
              </a:stretch>
            </p:blipFill>
            <p:spPr>
              <a:xfrm>
                <a:off x="8476577" y="1212566"/>
                <a:ext cx="617760" cy="744480"/>
              </a:xfrm>
              <a:prstGeom prst="rect">
                <a:avLst/>
              </a:prstGeom>
            </p:spPr>
          </p:pic>
        </mc:Fallback>
      </mc:AlternateContent>
    </p:spTree>
    <p:extLst>
      <p:ext uri="{BB962C8B-B14F-4D97-AF65-F5344CB8AC3E}">
        <p14:creationId xmlns:p14="http://schemas.microsoft.com/office/powerpoint/2010/main" val="3675662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4ED01-0C0E-4041-97B7-172E36E214B1}"/>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67002" y="-2667002"/>
            <a:ext cx="6858000" cy="12192003"/>
          </a:xfrm>
          <a:prstGeom prst="rect">
            <a:avLst/>
          </a:prstGeom>
        </p:spPr>
      </p:pic>
      <p:sp>
        <p:nvSpPr>
          <p:cNvPr id="5" name="Rectangle 4">
            <a:extLst>
              <a:ext uri="{FF2B5EF4-FFF2-40B4-BE49-F238E27FC236}">
                <a16:creationId xmlns:a16="http://schemas.microsoft.com/office/drawing/2014/main" id="{1733E6DD-1667-2E41-9B2F-5255FB9E45DF}"/>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79B2B87-1D73-E144-B83D-DB609F5544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D4C1C8D6-9BDF-244C-8118-D3AF7C07FBD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0" name="Title 5"/>
          <p:cNvSpPr txBox="1">
            <a:spLocks noGrp="1"/>
          </p:cNvSpPr>
          <p:nvPr>
            <p:ph type="title"/>
          </p:nvPr>
        </p:nvSpPr>
        <p:spPr>
          <a:xfrm>
            <a:off x="2174964" y="2248919"/>
            <a:ext cx="8240486" cy="201726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900" dirty="0">
                <a:solidFill>
                  <a:schemeClr val="bg2">
                    <a:lumMod val="90000"/>
                  </a:schemeClr>
                </a:solidFill>
                <a:latin typeface="Gotham Medium"/>
              </a:rPr>
              <a:t>American Indian Tribes of Texas </a:t>
            </a:r>
            <a:br>
              <a:rPr lang="en-US" dirty="0">
                <a:solidFill>
                  <a:schemeClr val="bg1">
                    <a:lumMod val="95000"/>
                  </a:schemeClr>
                </a:solidFill>
                <a:latin typeface="Gotham Medium"/>
              </a:rPr>
            </a:br>
            <a:r>
              <a:rPr lang="en-US" sz="8800" dirty="0">
                <a:solidFill>
                  <a:schemeClr val="bg1">
                    <a:lumMod val="95000"/>
                  </a:schemeClr>
                </a:solidFill>
                <a:latin typeface="Gotham Medium"/>
              </a:rPr>
              <a:t>Warm-up</a:t>
            </a:r>
            <a:endParaRPr lang="en-US" dirty="0">
              <a:solidFill>
                <a:schemeClr val="bg1">
                  <a:lumMod val="95000"/>
                </a:schemeClr>
              </a:solidFill>
              <a:latin typeface="Gotham Medium"/>
            </a:endParaRPr>
          </a:p>
        </p:txBody>
      </p:sp>
      <p:sp>
        <p:nvSpPr>
          <p:cNvPr id="11" name="TextBox 10"/>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Tree>
    <p:extLst>
      <p:ext uri="{BB962C8B-B14F-4D97-AF65-F5344CB8AC3E}">
        <p14:creationId xmlns:p14="http://schemas.microsoft.com/office/powerpoint/2010/main" val="1630787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89311" y="-5390574"/>
            <a:ext cx="1524002"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35313" y="220479"/>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7702655" y="650043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4" name="Title 5">
            <a:extLst>
              <a:ext uri="{FF2B5EF4-FFF2-40B4-BE49-F238E27FC236}">
                <a16:creationId xmlns:a16="http://schemas.microsoft.com/office/drawing/2014/main" id="{43ED4920-A314-C832-2A0D-1BE434B25E38}"/>
              </a:ext>
            </a:extLst>
          </p:cNvPr>
          <p:cNvSpPr txBox="1">
            <a:spLocks noGrp="1"/>
          </p:cNvSpPr>
          <p:nvPr>
            <p:ph type="title"/>
          </p:nvPr>
        </p:nvSpPr>
        <p:spPr>
          <a:xfrm>
            <a:off x="1935480" y="13062"/>
            <a:ext cx="5967550" cy="13803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a:solidFill>
                  <a:schemeClr val="bg1"/>
                </a:solidFill>
                <a:latin typeface="Gotham Medium"/>
              </a:rPr>
              <a:t>Tigua</a:t>
            </a:r>
          </a:p>
        </p:txBody>
      </p:sp>
      <p:pic>
        <p:nvPicPr>
          <p:cNvPr id="6" name="Picture 5" descr="A map of Texas showing the location of the Comanche Indians, covering most of the Great Plains and North Central Plains">
            <a:extLst>
              <a:ext uri="{FF2B5EF4-FFF2-40B4-BE49-F238E27FC236}">
                <a16:creationId xmlns:a16="http://schemas.microsoft.com/office/drawing/2014/main" id="{53758717-1C3D-0380-479C-635E077831C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42591" y="100029"/>
            <a:ext cx="2585649" cy="2585649"/>
          </a:xfrm>
          <a:prstGeom prst="rect">
            <a:avLst/>
          </a:prstGeom>
          <a:noFill/>
          <a:ln>
            <a:noFill/>
          </a:ln>
        </p:spPr>
      </p:pic>
      <p:sp>
        <p:nvSpPr>
          <p:cNvPr id="2" name="TextBox 1">
            <a:extLst>
              <a:ext uri="{FF2B5EF4-FFF2-40B4-BE49-F238E27FC236}">
                <a16:creationId xmlns:a16="http://schemas.microsoft.com/office/drawing/2014/main" id="{361A509F-218E-5FB9-1BEA-BFEB9EC7DFB6}"/>
              </a:ext>
            </a:extLst>
          </p:cNvPr>
          <p:cNvSpPr txBox="1"/>
          <p:nvPr/>
        </p:nvSpPr>
        <p:spPr>
          <a:xfrm>
            <a:off x="152400" y="1513743"/>
            <a:ext cx="7543251" cy="5170646"/>
          </a:xfrm>
          <a:prstGeom prst="rect">
            <a:avLst/>
          </a:prstGeom>
          <a:noFill/>
        </p:spPr>
        <p:txBody>
          <a:bodyPr wrap="square" rtlCol="0">
            <a:spAutoFit/>
          </a:bodyPr>
          <a:lstStyle/>
          <a:p>
            <a:r>
              <a:rPr lang="en-US" sz="2200" dirty="0"/>
              <a:t>	The Tigua were a Puebloan tribe who lived in homes made of clay bricks dried in the sun. The Tigua lived in approximately 13 different permanent villages made up of about 200 adobe houses. They spoke a language called </a:t>
            </a:r>
            <a:r>
              <a:rPr lang="en-US" sz="2200" i="1" dirty="0"/>
              <a:t>Tiwa</a:t>
            </a:r>
            <a:r>
              <a:rPr lang="en-US" sz="2200" dirty="0"/>
              <a:t> which is now nearly extinct. </a:t>
            </a:r>
          </a:p>
          <a:p>
            <a:r>
              <a:rPr lang="en-US" sz="2200" dirty="0"/>
              <a:t>	The Tigua people were primarily farmers, growing corn, beans, and squash. These three crops grew so well together they were often called “the three sisters.”  The Tigua also got food by hunting deer, rabbits, antelope, and bears, and gathering berries, which they stored in beautiful handmade and painted pottery. </a:t>
            </a:r>
          </a:p>
          <a:p>
            <a:r>
              <a:rPr lang="en-US" sz="2200" dirty="0"/>
              <a:t>	The Tigua made their clothes out of leather, fur, and cotton which they grew on farms. They held religious ceremonies and dances before and after their harvests.</a:t>
            </a:r>
          </a:p>
          <a:p>
            <a:r>
              <a:rPr lang="en-US" sz="2200" dirty="0"/>
              <a:t>	The Tigua tribe still exists today, with over 4,000 members nationwide. </a:t>
            </a:r>
          </a:p>
        </p:txBody>
      </p:sp>
      <p:pic>
        <p:nvPicPr>
          <p:cNvPr id="10242" name="Picture 2" descr="Tigua Indian women giving a cooking demonstration in 1973">
            <a:extLst>
              <a:ext uri="{FF2B5EF4-FFF2-40B4-BE49-F238E27FC236}">
                <a16:creationId xmlns:a16="http://schemas.microsoft.com/office/drawing/2014/main" id="{C6B38DE2-7A9B-D95A-46DA-88C27ACF113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2590" r="1500" b="5569"/>
          <a:stretch/>
        </p:blipFill>
        <p:spPr bwMode="auto">
          <a:xfrm>
            <a:off x="8311150" y="2303143"/>
            <a:ext cx="2735355" cy="3429330"/>
          </a:xfrm>
          <a:prstGeom prst="rect">
            <a:avLst/>
          </a:prstGeom>
          <a:noFill/>
          <a:effectLst>
            <a:outerShdw blurRad="50800" dist="50800" dir="966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ECDE456-B9FC-DC02-DEDC-9796E7A902C1}"/>
              </a:ext>
            </a:extLst>
          </p:cNvPr>
          <p:cNvSpPr txBox="1"/>
          <p:nvPr/>
        </p:nvSpPr>
        <p:spPr>
          <a:xfrm>
            <a:off x="7913916" y="5769429"/>
            <a:ext cx="3765515" cy="646331"/>
          </a:xfrm>
          <a:prstGeom prst="rect">
            <a:avLst/>
          </a:prstGeom>
          <a:noFill/>
        </p:spPr>
        <p:txBody>
          <a:bodyPr wrap="square" rtlCol="0">
            <a:spAutoFit/>
          </a:bodyPr>
          <a:lstStyle/>
          <a:p>
            <a:pPr algn="ctr"/>
            <a:r>
              <a:rPr lang="en-US" i="1" dirty="0"/>
              <a:t>Tigua women giving a cooking demonstration 1973</a:t>
            </a:r>
          </a:p>
        </p:txBody>
      </p:sp>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87B5763D-E24A-D91A-FB22-1323244FA8CB}"/>
                  </a:ext>
                  <a:ext uri="{C183D7F6-B498-43B3-948B-1728B52AA6E4}">
                    <adec:decorative xmlns:adec="http://schemas.microsoft.com/office/drawing/2017/decorative" val="1"/>
                  </a:ext>
                </a:extLst>
              </p14:cNvPr>
              <p14:cNvContentPartPr/>
              <p14:nvPr/>
            </p14:nvContentPartPr>
            <p14:xfrm>
              <a:off x="8251217" y="1054526"/>
              <a:ext cx="209520" cy="294120"/>
            </p14:xfrm>
          </p:contentPart>
        </mc:Choice>
        <mc:Fallback xmlns="">
          <p:pic>
            <p:nvPicPr>
              <p:cNvPr id="8" name="Ink 7">
                <a:extLst>
                  <a:ext uri="{FF2B5EF4-FFF2-40B4-BE49-F238E27FC236}">
                    <a16:creationId xmlns:a16="http://schemas.microsoft.com/office/drawing/2014/main" id="{87B5763D-E24A-D91A-FB22-1323244FA8CB}"/>
                  </a:ext>
                  <a:ext uri="{C183D7F6-B498-43B3-948B-1728B52AA6E4}">
                    <adec:decorative xmlns:adec="http://schemas.microsoft.com/office/drawing/2017/decorative" val="1"/>
                  </a:ext>
                </a:extLst>
              </p:cNvPr>
              <p:cNvPicPr/>
              <p:nvPr/>
            </p:nvPicPr>
            <p:blipFill>
              <a:blip r:embed="rId8"/>
              <a:stretch>
                <a:fillRect/>
              </a:stretch>
            </p:blipFill>
            <p:spPr>
              <a:xfrm>
                <a:off x="8215155" y="982438"/>
                <a:ext cx="281283" cy="437936"/>
              </a:xfrm>
              <a:prstGeom prst="rect">
                <a:avLst/>
              </a:prstGeom>
            </p:spPr>
          </p:pic>
        </mc:Fallback>
      </mc:AlternateContent>
    </p:spTree>
    <p:extLst>
      <p:ext uri="{BB962C8B-B14F-4D97-AF65-F5344CB8AC3E}">
        <p14:creationId xmlns:p14="http://schemas.microsoft.com/office/powerpoint/2010/main" val="2082800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89311" y="-5390574"/>
            <a:ext cx="1524002"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4" name="Title 5">
            <a:extLst>
              <a:ext uri="{FF2B5EF4-FFF2-40B4-BE49-F238E27FC236}">
                <a16:creationId xmlns:a16="http://schemas.microsoft.com/office/drawing/2014/main" id="{43ED4920-A314-C832-2A0D-1BE434B25E38}"/>
              </a:ext>
            </a:extLst>
          </p:cNvPr>
          <p:cNvSpPr txBox="1">
            <a:spLocks noGrp="1"/>
          </p:cNvSpPr>
          <p:nvPr>
            <p:ph type="title"/>
          </p:nvPr>
        </p:nvSpPr>
        <p:spPr>
          <a:xfrm>
            <a:off x="1948337" y="123175"/>
            <a:ext cx="8405949" cy="1380310"/>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a:solidFill>
                  <a:schemeClr val="bg1"/>
                </a:solidFill>
                <a:latin typeface="Gotham Medium"/>
              </a:rPr>
              <a:t>Exit Ticket</a:t>
            </a:r>
            <a:br>
              <a:rPr lang="en-US" sz="8000" dirty="0">
                <a:solidFill>
                  <a:schemeClr val="bg1"/>
                </a:solidFill>
                <a:latin typeface="Gotham Medium"/>
              </a:rPr>
            </a:br>
            <a:r>
              <a:rPr lang="en-US" sz="4000" dirty="0">
                <a:solidFill>
                  <a:schemeClr val="bg1"/>
                </a:solidFill>
                <a:latin typeface="Gotham Medium"/>
              </a:rPr>
              <a:t>Day 1</a:t>
            </a:r>
          </a:p>
        </p:txBody>
      </p:sp>
      <p:sp>
        <p:nvSpPr>
          <p:cNvPr id="2" name="TextBox 1">
            <a:extLst>
              <a:ext uri="{FF2B5EF4-FFF2-40B4-BE49-F238E27FC236}">
                <a16:creationId xmlns:a16="http://schemas.microsoft.com/office/drawing/2014/main" id="{854C5920-F61D-91E0-59B0-B336611C54D6}"/>
              </a:ext>
            </a:extLst>
          </p:cNvPr>
          <p:cNvSpPr txBox="1"/>
          <p:nvPr/>
        </p:nvSpPr>
        <p:spPr>
          <a:xfrm>
            <a:off x="1406434" y="1905001"/>
            <a:ext cx="10341429" cy="3693319"/>
          </a:xfrm>
          <a:prstGeom prst="rect">
            <a:avLst/>
          </a:prstGeom>
          <a:noFill/>
        </p:spPr>
        <p:txBody>
          <a:bodyPr wrap="square" rtlCol="0">
            <a:spAutoFit/>
          </a:bodyPr>
          <a:lstStyle/>
          <a:p>
            <a:pPr marL="0" marR="0">
              <a:lnSpc>
                <a:spcPct val="110000"/>
              </a:lnSpc>
              <a:spcBef>
                <a:spcPts val="0"/>
              </a:spcBef>
              <a:spcAft>
                <a:spcPts val="600"/>
              </a:spcAft>
            </a:pPr>
            <a:r>
              <a:rPr lang="en-US" sz="3200" dirty="0">
                <a:effectLst/>
                <a:latin typeface="Aptos" panose="020B0004020202020204" pitchFamily="34" charset="0"/>
                <a:ea typeface="Times New Roman" panose="02020603050405020304" pitchFamily="18" charset="0"/>
                <a:cs typeface="Times New Roman" panose="02020603050405020304" pitchFamily="18" charset="0"/>
              </a:rPr>
              <a:t>From the notes you took today, choose one tribe from one region and answer the following question:</a:t>
            </a:r>
          </a:p>
          <a:p>
            <a:pPr marL="0" marR="0">
              <a:lnSpc>
                <a:spcPct val="110000"/>
              </a:lnSpc>
              <a:spcBef>
                <a:spcPts val="0"/>
              </a:spcBef>
              <a:spcAft>
                <a:spcPts val="600"/>
              </a:spcAft>
            </a:pPr>
            <a:r>
              <a:rPr lang="en-US" sz="3200" b="1" u="sng" dirty="0">
                <a:solidFill>
                  <a:srgbClr val="C00000"/>
                </a:solidFill>
                <a:effectLst/>
                <a:latin typeface="Aptos" panose="020B0004020202020204" pitchFamily="34" charset="0"/>
                <a:ea typeface="Times New Roman" panose="02020603050405020304" pitchFamily="18" charset="0"/>
                <a:cs typeface="Times New Roman" panose="02020603050405020304" pitchFamily="18" charset="0"/>
              </a:rPr>
              <a:t>PROMPT</a:t>
            </a:r>
            <a:r>
              <a:rPr lang="en-US" sz="3200" b="1" dirty="0">
                <a:solidFill>
                  <a:srgbClr val="C00000"/>
                </a:solidFill>
                <a:effectLst/>
                <a:latin typeface="Aptos" panose="020B0004020202020204" pitchFamily="34" charset="0"/>
                <a:ea typeface="Times New Roman" panose="02020603050405020304" pitchFamily="18" charset="0"/>
                <a:cs typeface="Times New Roman" panose="02020603050405020304" pitchFamily="18" charset="0"/>
              </a:rPr>
              <a:t>: What were two characteristics of the tribe you have chosen, and how were those characteristics influenced by the region they lived in?</a:t>
            </a:r>
            <a:endParaRPr lang="en-US" sz="3200" dirty="0">
              <a:solidFill>
                <a:srgbClr val="C00000"/>
              </a:solidFill>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a:p>
            <a:r>
              <a:rPr lang="en-US" sz="3000" i="1" dirty="0"/>
              <a:t>Use the sentence stem provided to help you organize your answer</a:t>
            </a:r>
          </a:p>
        </p:txBody>
      </p:sp>
      <p:pic>
        <p:nvPicPr>
          <p:cNvPr id="3" name="Graphic 2">
            <a:extLst>
              <a:ext uri="{FF2B5EF4-FFF2-40B4-BE49-F238E27FC236}">
                <a16:creationId xmlns:a16="http://schemas.microsoft.com/office/drawing/2014/main" id="{DA59F008-7EEC-2B33-BA5B-D33396B3E57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9359" y="3476209"/>
            <a:ext cx="925793" cy="925793"/>
          </a:xfrm>
          <a:prstGeom prst="rect">
            <a:avLst/>
          </a:prstGeom>
        </p:spPr>
      </p:pic>
      <p:pic>
        <p:nvPicPr>
          <p:cNvPr id="8" name="Graphic 7">
            <a:extLst>
              <a:ext uri="{FF2B5EF4-FFF2-40B4-BE49-F238E27FC236}">
                <a16:creationId xmlns:a16="http://schemas.microsoft.com/office/drawing/2014/main" id="{79CA3EA1-1001-B7A5-A421-32610B1937D3}"/>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6710" y="1959430"/>
            <a:ext cx="1071092" cy="1071092"/>
          </a:xfrm>
          <a:prstGeom prst="rect">
            <a:avLst/>
          </a:prstGeom>
        </p:spPr>
      </p:pic>
    </p:spTree>
    <p:extLst>
      <p:ext uri="{BB962C8B-B14F-4D97-AF65-F5344CB8AC3E}">
        <p14:creationId xmlns:p14="http://schemas.microsoft.com/office/powerpoint/2010/main" val="4078055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89311" y="-5390574"/>
            <a:ext cx="1524002"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4" name="Title 5">
            <a:extLst>
              <a:ext uri="{FF2B5EF4-FFF2-40B4-BE49-F238E27FC236}">
                <a16:creationId xmlns:a16="http://schemas.microsoft.com/office/drawing/2014/main" id="{43ED4920-A314-C832-2A0D-1BE434B25E38}"/>
              </a:ext>
            </a:extLst>
          </p:cNvPr>
          <p:cNvSpPr txBox="1">
            <a:spLocks noGrp="1"/>
          </p:cNvSpPr>
          <p:nvPr>
            <p:ph type="title"/>
          </p:nvPr>
        </p:nvSpPr>
        <p:spPr>
          <a:xfrm>
            <a:off x="1948337" y="123175"/>
            <a:ext cx="8405949" cy="1380310"/>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a:solidFill>
                  <a:schemeClr val="bg1"/>
                </a:solidFill>
                <a:latin typeface="Gotham Medium"/>
              </a:rPr>
              <a:t>Share with the class</a:t>
            </a:r>
            <a:br>
              <a:rPr lang="en-US" sz="8000" dirty="0">
                <a:solidFill>
                  <a:schemeClr val="bg1"/>
                </a:solidFill>
                <a:latin typeface="Gotham Medium"/>
              </a:rPr>
            </a:br>
            <a:r>
              <a:rPr lang="en-US" sz="3600" dirty="0">
                <a:solidFill>
                  <a:schemeClr val="bg1"/>
                </a:solidFill>
                <a:latin typeface="Gotham Medium"/>
              </a:rPr>
              <a:t>Exit Ticket Day 1</a:t>
            </a:r>
          </a:p>
        </p:txBody>
      </p:sp>
      <p:pic>
        <p:nvPicPr>
          <p:cNvPr id="3" name="Graphic 2">
            <a:extLst>
              <a:ext uri="{FF2B5EF4-FFF2-40B4-BE49-F238E27FC236}">
                <a16:creationId xmlns:a16="http://schemas.microsoft.com/office/drawing/2014/main" id="{DA59F008-7EEC-2B33-BA5B-D33396B3E57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41954" y="3476209"/>
            <a:ext cx="925793" cy="925793"/>
          </a:xfrm>
          <a:prstGeom prst="rect">
            <a:avLst/>
          </a:prstGeom>
        </p:spPr>
      </p:pic>
      <p:pic>
        <p:nvPicPr>
          <p:cNvPr id="8" name="Graphic 7">
            <a:extLst>
              <a:ext uri="{FF2B5EF4-FFF2-40B4-BE49-F238E27FC236}">
                <a16:creationId xmlns:a16="http://schemas.microsoft.com/office/drawing/2014/main" id="{79CA3EA1-1001-B7A5-A421-32610B1937D3}"/>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14603" y="1959430"/>
            <a:ext cx="1071092" cy="1071092"/>
          </a:xfrm>
          <a:prstGeom prst="rect">
            <a:avLst/>
          </a:prstGeom>
        </p:spPr>
      </p:pic>
      <p:sp>
        <p:nvSpPr>
          <p:cNvPr id="6" name="Speech Bubble: Rectangle with Corners Rounded 5">
            <a:extLst>
              <a:ext uri="{FF2B5EF4-FFF2-40B4-BE49-F238E27FC236}">
                <a16:creationId xmlns:a16="http://schemas.microsoft.com/office/drawing/2014/main" id="{C8EE2F8C-2D85-FAC7-AB6D-6DE476A140B6}"/>
              </a:ext>
            </a:extLst>
          </p:cNvPr>
          <p:cNvSpPr/>
          <p:nvPr/>
        </p:nvSpPr>
        <p:spPr>
          <a:xfrm>
            <a:off x="2754087" y="1883229"/>
            <a:ext cx="8523513" cy="3091542"/>
          </a:xfrm>
          <a:prstGeom prst="wedgeRoundRectCallout">
            <a:avLst>
              <a:gd name="adj1" fmla="val -52190"/>
              <a:gd name="adj2" fmla="val 90748"/>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indent="31750">
              <a:lnSpc>
                <a:spcPct val="110000"/>
              </a:lnSpc>
              <a:spcBef>
                <a:spcPts val="0"/>
              </a:spcBef>
              <a:spcAft>
                <a:spcPts val="600"/>
              </a:spcAft>
            </a:pPr>
            <a:r>
              <a:rPr lang="en-US" sz="4000" dirty="0">
                <a:solidFill>
                  <a:srgbClr val="C00000"/>
                </a:solidFill>
                <a:effectLst/>
                <a:latin typeface="Aptos" panose="020B0004020202020204" pitchFamily="34" charset="0"/>
                <a:ea typeface="Times New Roman" panose="02020603050405020304" pitchFamily="18" charset="0"/>
                <a:cs typeface="Times New Roman" panose="02020603050405020304" pitchFamily="18" charset="0"/>
              </a:rPr>
              <a:t>The </a:t>
            </a:r>
            <a:r>
              <a:rPr lang="en-US" sz="4000" i="1" dirty="0">
                <a:solidFill>
                  <a:srgbClr val="C00000"/>
                </a:solidFill>
                <a:effectLst/>
                <a:latin typeface="Aptos" panose="020B0004020202020204" pitchFamily="34" charset="0"/>
                <a:ea typeface="Times New Roman" panose="02020603050405020304" pitchFamily="18" charset="0"/>
                <a:cs typeface="Times New Roman" panose="02020603050405020304" pitchFamily="18" charset="0"/>
              </a:rPr>
              <a:t>______</a:t>
            </a:r>
            <a:r>
              <a:rPr lang="en-US" sz="4000" dirty="0">
                <a:solidFill>
                  <a:srgbClr val="C00000"/>
                </a:solidFill>
                <a:effectLst/>
                <a:latin typeface="Aptos" panose="020B0004020202020204" pitchFamily="34" charset="0"/>
                <a:ea typeface="Times New Roman" panose="02020603050405020304" pitchFamily="18" charset="0"/>
                <a:cs typeface="Times New Roman" panose="02020603050405020304" pitchFamily="18" charset="0"/>
              </a:rPr>
              <a:t> tribe of the _________ region typically ____________ because they lived in an area with </a:t>
            </a:r>
            <a:r>
              <a:rPr lang="en-US" sz="4000" i="1" dirty="0">
                <a:solidFill>
                  <a:srgbClr val="C00000"/>
                </a:solidFill>
                <a:effectLst/>
                <a:latin typeface="Aptos" panose="020B0004020202020204" pitchFamily="34" charset="0"/>
                <a:ea typeface="Times New Roman" panose="02020603050405020304" pitchFamily="18" charset="0"/>
                <a:cs typeface="Times New Roman" panose="02020603050405020304" pitchFamily="18" charset="0"/>
              </a:rPr>
              <a:t>______________</a:t>
            </a:r>
            <a:endParaRPr lang="en-US" sz="4000" dirty="0">
              <a:solidFill>
                <a:srgbClr val="C00000"/>
              </a:solidFill>
              <a:effectLst/>
              <a:latin typeface="Aptos" panose="020B0004020202020204" pitchFamily="34" charset="0"/>
              <a:ea typeface="Times New Roman" panose="02020603050405020304" pitchFamily="18" charset="0"/>
              <a:cs typeface="Times New Roman" panose="02020603050405020304" pitchFamily="18" charset="0"/>
            </a:endParaRPr>
          </a:p>
        </p:txBody>
      </p:sp>
      <p:pic>
        <p:nvPicPr>
          <p:cNvPr id="11" name="Graphic 10">
            <a:extLst>
              <a:ext uri="{FF2B5EF4-FFF2-40B4-BE49-F238E27FC236}">
                <a16:creationId xmlns:a16="http://schemas.microsoft.com/office/drawing/2014/main" id="{CCBACD64-9386-8056-1EFA-A1EF9055EA1A}"/>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1997" y="2494976"/>
            <a:ext cx="1524003" cy="1524003"/>
          </a:xfrm>
          <a:prstGeom prst="rect">
            <a:avLst/>
          </a:prstGeom>
        </p:spPr>
      </p:pic>
    </p:spTree>
    <p:extLst>
      <p:ext uri="{BB962C8B-B14F-4D97-AF65-F5344CB8AC3E}">
        <p14:creationId xmlns:p14="http://schemas.microsoft.com/office/powerpoint/2010/main" val="1709074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89311" y="-5390574"/>
            <a:ext cx="1524002"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35313" y="220479"/>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3718487" y="6467777"/>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4" name="Title 5">
            <a:extLst>
              <a:ext uri="{FF2B5EF4-FFF2-40B4-BE49-F238E27FC236}">
                <a16:creationId xmlns:a16="http://schemas.microsoft.com/office/drawing/2014/main" id="{43ED4920-A314-C832-2A0D-1BE434B25E38}"/>
              </a:ext>
            </a:extLst>
          </p:cNvPr>
          <p:cNvSpPr txBox="1">
            <a:spLocks noGrp="1"/>
          </p:cNvSpPr>
          <p:nvPr>
            <p:ph type="title"/>
          </p:nvPr>
        </p:nvSpPr>
        <p:spPr>
          <a:xfrm>
            <a:off x="1948337" y="123175"/>
            <a:ext cx="8405949" cy="1380310"/>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a:solidFill>
                  <a:schemeClr val="bg1"/>
                </a:solidFill>
                <a:latin typeface="Gotham Medium"/>
              </a:rPr>
              <a:t>Exit Ticket</a:t>
            </a:r>
            <a:br>
              <a:rPr lang="en-US" sz="8000" dirty="0">
                <a:solidFill>
                  <a:schemeClr val="bg1"/>
                </a:solidFill>
                <a:latin typeface="Gotham Medium"/>
              </a:rPr>
            </a:br>
            <a:r>
              <a:rPr lang="en-US" sz="4000" dirty="0">
                <a:solidFill>
                  <a:schemeClr val="bg1"/>
                </a:solidFill>
                <a:latin typeface="Gotham Medium"/>
              </a:rPr>
              <a:t>Day 2</a:t>
            </a:r>
          </a:p>
        </p:txBody>
      </p:sp>
      <p:sp>
        <p:nvSpPr>
          <p:cNvPr id="2" name="TextBox 1">
            <a:extLst>
              <a:ext uri="{FF2B5EF4-FFF2-40B4-BE49-F238E27FC236}">
                <a16:creationId xmlns:a16="http://schemas.microsoft.com/office/drawing/2014/main" id="{854C5920-F61D-91E0-59B0-B336611C54D6}"/>
              </a:ext>
            </a:extLst>
          </p:cNvPr>
          <p:cNvSpPr txBox="1"/>
          <p:nvPr/>
        </p:nvSpPr>
        <p:spPr>
          <a:xfrm>
            <a:off x="1406435" y="1698171"/>
            <a:ext cx="4308565" cy="4889993"/>
          </a:xfrm>
          <a:prstGeom prst="rect">
            <a:avLst/>
          </a:prstGeom>
          <a:noFill/>
        </p:spPr>
        <p:txBody>
          <a:bodyPr wrap="square" rtlCol="0">
            <a:spAutoFit/>
          </a:bodyPr>
          <a:lstStyle/>
          <a:p>
            <a:pPr marL="0" marR="0">
              <a:lnSpc>
                <a:spcPct val="110000"/>
              </a:lnSpc>
              <a:spcBef>
                <a:spcPts val="0"/>
              </a:spcBef>
              <a:spcAft>
                <a:spcPts val="600"/>
              </a:spcAft>
            </a:pPr>
            <a:r>
              <a:rPr lang="en-US" sz="2800" b="1" i="1" dirty="0">
                <a:effectLst/>
                <a:latin typeface="Aptos" panose="020B0004020202020204" pitchFamily="34" charset="0"/>
                <a:ea typeface="Times New Roman" panose="02020603050405020304" pitchFamily="18" charset="0"/>
                <a:cs typeface="Times New Roman" panose="02020603050405020304" pitchFamily="18" charset="0"/>
              </a:rPr>
              <a:t>Examine</a:t>
            </a:r>
            <a:r>
              <a:rPr lang="en-US" sz="2800" dirty="0">
                <a:effectLst/>
                <a:latin typeface="Aptos" panose="020B0004020202020204" pitchFamily="34" charset="0"/>
                <a:ea typeface="Times New Roman" panose="02020603050405020304" pitchFamily="18" charset="0"/>
                <a:cs typeface="Times New Roman" panose="02020603050405020304" pitchFamily="18" charset="0"/>
              </a:rPr>
              <a:t> the image. Make inferences about the early Texas people in this image based on what you see in the image. Consider things like where they might live, their food and shelter, culture, and mobility.</a:t>
            </a:r>
          </a:p>
          <a:p>
            <a:pPr marL="0" marR="0">
              <a:lnSpc>
                <a:spcPct val="110000"/>
              </a:lnSpc>
              <a:spcBef>
                <a:spcPts val="0"/>
              </a:spcBef>
              <a:spcAft>
                <a:spcPts val="600"/>
              </a:spcAft>
            </a:pPr>
            <a:r>
              <a:rPr lang="en-US" sz="2800" dirty="0">
                <a:effectLst/>
                <a:latin typeface="Aptos" panose="020B0004020202020204" pitchFamily="34" charset="0"/>
                <a:ea typeface="Times New Roman" panose="02020603050405020304" pitchFamily="18" charset="0"/>
                <a:cs typeface="Times New Roman" panose="02020603050405020304" pitchFamily="18" charset="0"/>
              </a:rPr>
              <a:t> </a:t>
            </a:r>
            <a:r>
              <a:rPr lang="en-US" sz="2800" b="1" i="1" dirty="0">
                <a:effectLst/>
                <a:latin typeface="Aptos" panose="020B0004020202020204" pitchFamily="34" charset="0"/>
                <a:ea typeface="Times New Roman" panose="02020603050405020304" pitchFamily="18" charset="0"/>
                <a:cs typeface="Times New Roman" panose="02020603050405020304" pitchFamily="18" charset="0"/>
              </a:rPr>
              <a:t>Write</a:t>
            </a:r>
            <a:r>
              <a:rPr lang="en-US" sz="2800" dirty="0">
                <a:effectLst/>
                <a:latin typeface="Aptos" panose="020B0004020202020204" pitchFamily="34" charset="0"/>
                <a:ea typeface="Times New Roman" panose="02020603050405020304" pitchFamily="18" charset="0"/>
                <a:cs typeface="Times New Roman" panose="02020603050405020304" pitchFamily="18" charset="0"/>
              </a:rPr>
              <a:t> your inferences next to the image. </a:t>
            </a:r>
          </a:p>
        </p:txBody>
      </p:sp>
      <p:pic>
        <p:nvPicPr>
          <p:cNvPr id="3" name="Graphic 2">
            <a:extLst>
              <a:ext uri="{FF2B5EF4-FFF2-40B4-BE49-F238E27FC236}">
                <a16:creationId xmlns:a16="http://schemas.microsoft.com/office/drawing/2014/main" id="{DA59F008-7EEC-2B33-BA5B-D33396B3E57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6073" y="5318281"/>
            <a:ext cx="925793" cy="925793"/>
          </a:xfrm>
          <a:prstGeom prst="rect">
            <a:avLst/>
          </a:prstGeom>
        </p:spPr>
      </p:pic>
      <p:pic>
        <p:nvPicPr>
          <p:cNvPr id="8" name="Graphic 7">
            <a:extLst>
              <a:ext uri="{FF2B5EF4-FFF2-40B4-BE49-F238E27FC236}">
                <a16:creationId xmlns:a16="http://schemas.microsoft.com/office/drawing/2014/main" id="{79CA3EA1-1001-B7A5-A421-32610B1937D3}"/>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36710" y="1959430"/>
            <a:ext cx="1071092" cy="1071092"/>
          </a:xfrm>
          <a:prstGeom prst="rect">
            <a:avLst/>
          </a:prstGeom>
        </p:spPr>
      </p:pic>
      <p:sp>
        <p:nvSpPr>
          <p:cNvPr id="11" name="TextBox 10">
            <a:extLst>
              <a:ext uri="{FF2B5EF4-FFF2-40B4-BE49-F238E27FC236}">
                <a16:creationId xmlns:a16="http://schemas.microsoft.com/office/drawing/2014/main" id="{0348A8EC-2986-1E4A-A375-5816F79BFAA7}"/>
              </a:ext>
            </a:extLst>
          </p:cNvPr>
          <p:cNvSpPr txBox="1"/>
          <p:nvPr/>
        </p:nvSpPr>
        <p:spPr>
          <a:xfrm>
            <a:off x="6574971" y="6055959"/>
            <a:ext cx="5437282" cy="369332"/>
          </a:xfrm>
          <a:prstGeom prst="rect">
            <a:avLst/>
          </a:prstGeom>
          <a:noFill/>
        </p:spPr>
        <p:txBody>
          <a:bodyPr wrap="square" rtlCol="0">
            <a:spAutoFit/>
          </a:bodyPr>
          <a:lstStyle/>
          <a:p>
            <a:r>
              <a:rPr lang="en-US" i="1" dirty="0"/>
              <a:t>A small community of early Indigenous Texas people</a:t>
            </a:r>
          </a:p>
        </p:txBody>
      </p:sp>
      <p:pic>
        <p:nvPicPr>
          <p:cNvPr id="1026" name="Picture 2" descr="A painting of American Indians sitting in front of several tipis with a few working on tanning skins in the background">
            <a:extLst>
              <a:ext uri="{FF2B5EF4-FFF2-40B4-BE49-F238E27FC236}">
                <a16:creationId xmlns:a16="http://schemas.microsoft.com/office/drawing/2014/main" id="{59EA9754-382C-4957-5C58-303C20BDF10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1690" y="1741133"/>
            <a:ext cx="5943600" cy="431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261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89311" y="-5390574"/>
            <a:ext cx="1524002"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4" name="Title 5">
            <a:extLst>
              <a:ext uri="{FF2B5EF4-FFF2-40B4-BE49-F238E27FC236}">
                <a16:creationId xmlns:a16="http://schemas.microsoft.com/office/drawing/2014/main" id="{43ED4920-A314-C832-2A0D-1BE434B25E38}"/>
              </a:ext>
            </a:extLst>
          </p:cNvPr>
          <p:cNvSpPr txBox="1">
            <a:spLocks noGrp="1"/>
          </p:cNvSpPr>
          <p:nvPr>
            <p:ph type="title"/>
          </p:nvPr>
        </p:nvSpPr>
        <p:spPr>
          <a:xfrm>
            <a:off x="1948337" y="123175"/>
            <a:ext cx="8405949" cy="1380310"/>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a:solidFill>
                  <a:schemeClr val="bg1"/>
                </a:solidFill>
                <a:latin typeface="Gotham Medium"/>
              </a:rPr>
              <a:t>Share with the class</a:t>
            </a:r>
            <a:br>
              <a:rPr lang="en-US" sz="8000" dirty="0">
                <a:solidFill>
                  <a:schemeClr val="bg1"/>
                </a:solidFill>
                <a:latin typeface="Gotham Medium"/>
              </a:rPr>
            </a:br>
            <a:r>
              <a:rPr lang="en-US" sz="3600" dirty="0">
                <a:solidFill>
                  <a:schemeClr val="bg1"/>
                </a:solidFill>
                <a:latin typeface="Gotham Medium"/>
              </a:rPr>
              <a:t>Exit Ticket Day 2</a:t>
            </a:r>
          </a:p>
        </p:txBody>
      </p:sp>
      <p:pic>
        <p:nvPicPr>
          <p:cNvPr id="3" name="Graphic 2">
            <a:extLst>
              <a:ext uri="{FF2B5EF4-FFF2-40B4-BE49-F238E27FC236}">
                <a16:creationId xmlns:a16="http://schemas.microsoft.com/office/drawing/2014/main" id="{DA59F008-7EEC-2B33-BA5B-D33396B3E57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41954" y="3476209"/>
            <a:ext cx="925793" cy="925793"/>
          </a:xfrm>
          <a:prstGeom prst="rect">
            <a:avLst/>
          </a:prstGeom>
        </p:spPr>
      </p:pic>
      <p:pic>
        <p:nvPicPr>
          <p:cNvPr id="8" name="Graphic 7">
            <a:extLst>
              <a:ext uri="{FF2B5EF4-FFF2-40B4-BE49-F238E27FC236}">
                <a16:creationId xmlns:a16="http://schemas.microsoft.com/office/drawing/2014/main" id="{79CA3EA1-1001-B7A5-A421-32610B1937D3}"/>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14603" y="1959430"/>
            <a:ext cx="1071092" cy="1071092"/>
          </a:xfrm>
          <a:prstGeom prst="rect">
            <a:avLst/>
          </a:prstGeom>
        </p:spPr>
      </p:pic>
      <p:sp>
        <p:nvSpPr>
          <p:cNvPr id="6" name="Speech Bubble: Rectangle with Corners Rounded 5">
            <a:extLst>
              <a:ext uri="{FF2B5EF4-FFF2-40B4-BE49-F238E27FC236}">
                <a16:creationId xmlns:a16="http://schemas.microsoft.com/office/drawing/2014/main" id="{C8EE2F8C-2D85-FAC7-AB6D-6DE476A140B6}"/>
              </a:ext>
            </a:extLst>
          </p:cNvPr>
          <p:cNvSpPr/>
          <p:nvPr/>
        </p:nvSpPr>
        <p:spPr>
          <a:xfrm>
            <a:off x="2754087" y="1883229"/>
            <a:ext cx="8523513" cy="3091542"/>
          </a:xfrm>
          <a:prstGeom prst="wedgeRoundRectCallout">
            <a:avLst>
              <a:gd name="adj1" fmla="val -52190"/>
              <a:gd name="adj2" fmla="val 90748"/>
              <a:gd name="adj3" fmla="val 16667"/>
            </a:avLst>
          </a:prstGeom>
          <a:solidFill>
            <a:schemeClr val="bg1">
              <a:lumMod val="95000"/>
            </a:schemeClr>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indent="31750">
              <a:lnSpc>
                <a:spcPct val="110000"/>
              </a:lnSpc>
              <a:spcBef>
                <a:spcPts val="0"/>
              </a:spcBef>
              <a:spcAft>
                <a:spcPts val="600"/>
              </a:spcAft>
            </a:pPr>
            <a:r>
              <a:rPr lang="en-US" sz="4000" dirty="0">
                <a:solidFill>
                  <a:srgbClr val="C00000"/>
                </a:solidFill>
                <a:effectLst/>
                <a:latin typeface="Aptos" panose="020B0004020202020204" pitchFamily="34" charset="0"/>
                <a:ea typeface="Times New Roman" panose="02020603050405020304" pitchFamily="18" charset="0"/>
                <a:cs typeface="Times New Roman" panose="02020603050405020304" pitchFamily="18" charset="0"/>
              </a:rPr>
              <a:t>I can infer that this tribe probably _____________ because in the picture I see ___________________</a:t>
            </a:r>
          </a:p>
        </p:txBody>
      </p:sp>
      <p:pic>
        <p:nvPicPr>
          <p:cNvPr id="11" name="Graphic 10">
            <a:extLst>
              <a:ext uri="{FF2B5EF4-FFF2-40B4-BE49-F238E27FC236}">
                <a16:creationId xmlns:a16="http://schemas.microsoft.com/office/drawing/2014/main" id="{CCBACD64-9386-8056-1EFA-A1EF9055EA1A}"/>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1997" y="2494976"/>
            <a:ext cx="1524003" cy="1524003"/>
          </a:xfrm>
          <a:prstGeom prst="rect">
            <a:avLst/>
          </a:prstGeom>
        </p:spPr>
      </p:pic>
    </p:spTree>
    <p:extLst>
      <p:ext uri="{BB962C8B-B14F-4D97-AF65-F5344CB8AC3E}">
        <p14:creationId xmlns:p14="http://schemas.microsoft.com/office/powerpoint/2010/main" val="3530785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23000"/>
          </a:blip>
          <a:srcRect l="8724" t="84492" b="1647"/>
          <a:stretch/>
        </p:blipFill>
        <p:spPr>
          <a:xfrm rot="5400000">
            <a:off x="-2685195" y="2654190"/>
            <a:ext cx="6858000" cy="1503485"/>
          </a:xfrm>
          <a:prstGeom prst="rect">
            <a:avLst/>
          </a:prstGeom>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Graphic 1">
            <a:extLst>
              <a:ext uri="{FF2B5EF4-FFF2-40B4-BE49-F238E27FC236}">
                <a16:creationId xmlns:a16="http://schemas.microsoft.com/office/drawing/2014/main" id="{1A082865-5A8D-2638-A039-8B71C67147B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23656" y="1839141"/>
            <a:ext cx="1071092" cy="1071092"/>
          </a:xfrm>
          <a:prstGeom prst="rect">
            <a:avLst/>
          </a:prstGeom>
        </p:spPr>
      </p:pic>
      <p:pic>
        <p:nvPicPr>
          <p:cNvPr id="3" name="Graphic 2">
            <a:extLst>
              <a:ext uri="{FF2B5EF4-FFF2-40B4-BE49-F238E27FC236}">
                <a16:creationId xmlns:a16="http://schemas.microsoft.com/office/drawing/2014/main" id="{5EC41221-7C5B-4773-0DEC-0D8BC706A0B7}"/>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92452" y="3985428"/>
            <a:ext cx="925793" cy="925793"/>
          </a:xfrm>
          <a:prstGeom prst="rect">
            <a:avLst/>
          </a:prstGeom>
        </p:spPr>
      </p:pic>
      <p:pic>
        <p:nvPicPr>
          <p:cNvPr id="4" name="Graphic 3">
            <a:extLst>
              <a:ext uri="{FF2B5EF4-FFF2-40B4-BE49-F238E27FC236}">
                <a16:creationId xmlns:a16="http://schemas.microsoft.com/office/drawing/2014/main" id="{2B535D62-EBBC-D837-5785-FE59E53083E3}"/>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92343" y="5194254"/>
            <a:ext cx="842453" cy="842453"/>
          </a:xfrm>
          <a:prstGeom prst="rect">
            <a:avLst/>
          </a:prstGeom>
        </p:spPr>
      </p:pic>
      <p:pic>
        <p:nvPicPr>
          <p:cNvPr id="8" name="Graphic 7">
            <a:extLst>
              <a:ext uri="{FF2B5EF4-FFF2-40B4-BE49-F238E27FC236}">
                <a16:creationId xmlns:a16="http://schemas.microsoft.com/office/drawing/2014/main" id="{E17E7E0C-0B40-C95E-D395-26ECECE78C03}"/>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624873" y="1620692"/>
            <a:ext cx="1208326" cy="1208326"/>
          </a:xfrm>
          <a:prstGeom prst="rect">
            <a:avLst/>
          </a:prstGeom>
        </p:spPr>
      </p:pic>
      <p:sp>
        <p:nvSpPr>
          <p:cNvPr id="14" name="Title 5">
            <a:extLst>
              <a:ext uri="{FF2B5EF4-FFF2-40B4-BE49-F238E27FC236}">
                <a16:creationId xmlns:a16="http://schemas.microsoft.com/office/drawing/2014/main" id="{7781A5E0-CC33-4776-DCE2-387F8C2E3847}"/>
              </a:ext>
            </a:extLst>
          </p:cNvPr>
          <p:cNvSpPr txBox="1">
            <a:spLocks noGrp="1"/>
          </p:cNvSpPr>
          <p:nvPr>
            <p:ph type="title"/>
          </p:nvPr>
        </p:nvSpPr>
        <p:spPr>
          <a:xfrm>
            <a:off x="1837509" y="35666"/>
            <a:ext cx="9864090" cy="172429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7200" b="1" i="1" dirty="0">
                <a:latin typeface="Gotham Medium"/>
              </a:rPr>
              <a:t>Warm-up </a:t>
            </a:r>
            <a:r>
              <a:rPr lang="en-US" i="1" dirty="0">
                <a:solidFill>
                  <a:schemeClr val="bg2">
                    <a:lumMod val="50000"/>
                  </a:schemeClr>
                </a:solidFill>
                <a:latin typeface="Gotham Medium"/>
              </a:rPr>
              <a:t>Day 1</a:t>
            </a:r>
            <a:r>
              <a:rPr lang="en-US" sz="7200" b="1" i="1" dirty="0">
                <a:solidFill>
                  <a:schemeClr val="bg2">
                    <a:lumMod val="50000"/>
                  </a:schemeClr>
                </a:solidFill>
                <a:latin typeface="Gotham Medium"/>
              </a:rPr>
              <a:t>:</a:t>
            </a:r>
            <a:br>
              <a:rPr lang="en-US" sz="4400" dirty="0">
                <a:latin typeface="Gotham Medium"/>
              </a:rPr>
            </a:br>
            <a:r>
              <a:rPr lang="en-US" sz="3200" dirty="0">
                <a:latin typeface="Gotham Medium"/>
              </a:rPr>
              <a:t>Follow the directions below to complete your warm-up </a:t>
            </a:r>
            <a:endParaRPr lang="en-US" sz="4400" dirty="0">
              <a:latin typeface="Gotham Medium"/>
            </a:endParaRPr>
          </a:p>
        </p:txBody>
      </p:sp>
      <p:sp>
        <p:nvSpPr>
          <p:cNvPr id="15" name="TextBox 14">
            <a:extLst>
              <a:ext uri="{FF2B5EF4-FFF2-40B4-BE49-F238E27FC236}">
                <a16:creationId xmlns:a16="http://schemas.microsoft.com/office/drawing/2014/main" id="{1B375126-0EFD-D616-3BF5-B779442B83A2}"/>
              </a:ext>
            </a:extLst>
          </p:cNvPr>
          <p:cNvSpPr txBox="1"/>
          <p:nvPr/>
        </p:nvSpPr>
        <p:spPr>
          <a:xfrm>
            <a:off x="3091543" y="1897634"/>
            <a:ext cx="8164966" cy="2123658"/>
          </a:xfrm>
          <a:prstGeom prst="rect">
            <a:avLst/>
          </a:prstGeom>
          <a:noFill/>
        </p:spPr>
        <p:txBody>
          <a:bodyPr wrap="square" rtlCol="0">
            <a:spAutoFit/>
          </a:bodyPr>
          <a:lstStyle/>
          <a:p>
            <a:r>
              <a:rPr lang="en-US" sz="2800" dirty="0">
                <a:solidFill>
                  <a:srgbClr val="C00000"/>
                </a:solidFill>
              </a:rPr>
              <a:t>Sort each statement about tribal characteristics into which region the tribe would have most likely lived.</a:t>
            </a:r>
          </a:p>
          <a:p>
            <a:r>
              <a:rPr lang="en-US" sz="1600" dirty="0">
                <a:effectLst/>
                <a:latin typeface="Gotham Book"/>
                <a:ea typeface="Times New Roman" panose="02020603050405020304" pitchFamily="18" charset="0"/>
                <a:cs typeface="Times New Roman" panose="02020603050405020304" pitchFamily="18" charset="0"/>
              </a:rPr>
              <a:t>The </a:t>
            </a:r>
            <a:r>
              <a:rPr lang="en-US" sz="1600" u="sng" dirty="0">
                <a:effectLst/>
                <a:latin typeface="Gotham Book"/>
                <a:ea typeface="Times New Roman" panose="02020603050405020304" pitchFamily="18" charset="0"/>
                <a:cs typeface="Times New Roman" panose="02020603050405020304" pitchFamily="18" charset="0"/>
              </a:rPr>
              <a:t>North Central Plains</a:t>
            </a:r>
            <a:r>
              <a:rPr lang="en-US" sz="1600" dirty="0">
                <a:effectLst/>
                <a:latin typeface="Gotham Book"/>
                <a:ea typeface="Times New Roman" panose="02020603050405020304" pitchFamily="18" charset="0"/>
                <a:cs typeface="Times New Roman" panose="02020603050405020304" pitchFamily="18" charset="0"/>
              </a:rPr>
              <a:t> is </a:t>
            </a:r>
            <a:r>
              <a:rPr lang="en-US" sz="1600" b="1" dirty="0">
                <a:effectLst/>
                <a:latin typeface="Gotham Book"/>
                <a:ea typeface="Times New Roman" panose="02020603050405020304" pitchFamily="18" charset="0"/>
                <a:cs typeface="Times New Roman" panose="02020603050405020304" pitchFamily="18" charset="0"/>
              </a:rPr>
              <a:t>NCP</a:t>
            </a:r>
            <a:r>
              <a:rPr lang="en-US" sz="1600" dirty="0">
                <a:effectLst/>
                <a:latin typeface="Gotham Book"/>
                <a:ea typeface="Times New Roman" panose="02020603050405020304" pitchFamily="18" charset="0"/>
                <a:cs typeface="Times New Roman" panose="02020603050405020304" pitchFamily="18" charset="0"/>
              </a:rPr>
              <a:t>, the </a:t>
            </a:r>
            <a:r>
              <a:rPr lang="en-US" sz="1600" u="sng" dirty="0">
                <a:effectLst/>
                <a:latin typeface="Gotham Book"/>
                <a:ea typeface="Times New Roman" panose="02020603050405020304" pitchFamily="18" charset="0"/>
                <a:cs typeface="Times New Roman" panose="02020603050405020304" pitchFamily="18" charset="0"/>
              </a:rPr>
              <a:t>Great Plains</a:t>
            </a:r>
            <a:r>
              <a:rPr lang="en-US" sz="1600" dirty="0">
                <a:effectLst/>
                <a:latin typeface="Gotham Book"/>
                <a:ea typeface="Times New Roman" panose="02020603050405020304" pitchFamily="18" charset="0"/>
                <a:cs typeface="Times New Roman" panose="02020603050405020304" pitchFamily="18" charset="0"/>
              </a:rPr>
              <a:t> is </a:t>
            </a:r>
            <a:r>
              <a:rPr lang="en-US" sz="1600" b="1" dirty="0">
                <a:effectLst/>
                <a:latin typeface="Gotham Book"/>
                <a:ea typeface="Times New Roman" panose="02020603050405020304" pitchFamily="18" charset="0"/>
                <a:cs typeface="Times New Roman" panose="02020603050405020304" pitchFamily="18" charset="0"/>
              </a:rPr>
              <a:t>GP</a:t>
            </a:r>
            <a:r>
              <a:rPr lang="en-US" sz="1600" dirty="0">
                <a:effectLst/>
                <a:latin typeface="Gotham Book"/>
                <a:ea typeface="Times New Roman" panose="02020603050405020304" pitchFamily="18" charset="0"/>
                <a:cs typeface="Times New Roman" panose="02020603050405020304" pitchFamily="18" charset="0"/>
              </a:rPr>
              <a:t>, the </a:t>
            </a:r>
            <a:r>
              <a:rPr lang="en-US" sz="1600" u="sng" dirty="0">
                <a:effectLst/>
                <a:latin typeface="Gotham Book"/>
                <a:ea typeface="Times New Roman" panose="02020603050405020304" pitchFamily="18" charset="0"/>
                <a:cs typeface="Times New Roman" panose="02020603050405020304" pitchFamily="18" charset="0"/>
              </a:rPr>
              <a:t>Coastal Plains</a:t>
            </a:r>
            <a:r>
              <a:rPr lang="en-US" sz="1600" dirty="0">
                <a:effectLst/>
                <a:latin typeface="Gotham Book"/>
                <a:ea typeface="Times New Roman" panose="02020603050405020304" pitchFamily="18" charset="0"/>
                <a:cs typeface="Times New Roman" panose="02020603050405020304" pitchFamily="18" charset="0"/>
              </a:rPr>
              <a:t> is </a:t>
            </a:r>
            <a:r>
              <a:rPr lang="en-US" sz="1600" b="1" dirty="0">
                <a:effectLst/>
                <a:latin typeface="Gotham Book"/>
                <a:ea typeface="Times New Roman" panose="02020603050405020304" pitchFamily="18" charset="0"/>
                <a:cs typeface="Times New Roman" panose="02020603050405020304" pitchFamily="18" charset="0"/>
              </a:rPr>
              <a:t>CP</a:t>
            </a:r>
            <a:r>
              <a:rPr lang="en-US" sz="1600" dirty="0">
                <a:effectLst/>
                <a:latin typeface="Gotham Book"/>
                <a:ea typeface="Times New Roman" panose="02020603050405020304" pitchFamily="18" charset="0"/>
                <a:cs typeface="Times New Roman" panose="02020603050405020304" pitchFamily="18" charset="0"/>
              </a:rPr>
              <a:t>, and the </a:t>
            </a:r>
            <a:r>
              <a:rPr lang="en-US" sz="1600" u="sng" dirty="0">
                <a:effectLst/>
                <a:latin typeface="Gotham Book"/>
                <a:ea typeface="Times New Roman" panose="02020603050405020304" pitchFamily="18" charset="0"/>
                <a:cs typeface="Times New Roman" panose="02020603050405020304" pitchFamily="18" charset="0"/>
              </a:rPr>
              <a:t>Mountains and Basins</a:t>
            </a:r>
            <a:r>
              <a:rPr lang="en-US" sz="1600" dirty="0">
                <a:effectLst/>
                <a:latin typeface="Gotham Book"/>
                <a:ea typeface="Times New Roman" panose="02020603050405020304" pitchFamily="18" charset="0"/>
                <a:cs typeface="Times New Roman" panose="02020603050405020304" pitchFamily="18" charset="0"/>
              </a:rPr>
              <a:t> is </a:t>
            </a:r>
            <a:r>
              <a:rPr lang="en-US" sz="1600" b="1" dirty="0">
                <a:effectLst/>
                <a:latin typeface="Gotham Book"/>
                <a:ea typeface="Times New Roman" panose="02020603050405020304" pitchFamily="18" charset="0"/>
                <a:cs typeface="Times New Roman" panose="02020603050405020304" pitchFamily="18" charset="0"/>
              </a:rPr>
              <a:t>M&amp;B</a:t>
            </a:r>
            <a:endParaRPr lang="en-US" sz="1600" dirty="0">
              <a:effectLst/>
              <a:latin typeface="Gotham Book"/>
              <a:ea typeface="Times New Roman" panose="02020603050405020304" pitchFamily="18" charset="0"/>
              <a:cs typeface="Times New Roman" panose="02020603050405020304" pitchFamily="18" charset="0"/>
            </a:endParaRPr>
          </a:p>
          <a:p>
            <a:endParaRPr lang="en-US" sz="1600" dirty="0">
              <a:solidFill>
                <a:srgbClr val="C00000"/>
              </a:solidFill>
            </a:endParaRPr>
          </a:p>
          <a:p>
            <a:r>
              <a:rPr lang="en-US" sz="2800" dirty="0">
                <a:solidFill>
                  <a:srgbClr val="C00000"/>
                </a:solidFill>
              </a:rPr>
              <a:t> </a:t>
            </a:r>
          </a:p>
        </p:txBody>
      </p:sp>
      <p:pic>
        <p:nvPicPr>
          <p:cNvPr id="12" name="Picture 11" descr="An image of the chart from the warm-up assignment, asking students to sort statements about American Indians in Texas into one of the four regions of Texas">
            <a:extLst>
              <a:ext uri="{FF2B5EF4-FFF2-40B4-BE49-F238E27FC236}">
                <a16:creationId xmlns:a16="http://schemas.microsoft.com/office/drawing/2014/main" id="{2B2AC1FE-C5ED-A506-1852-F18771E0E4F6}"/>
              </a:ext>
            </a:extLst>
          </p:cNvPr>
          <p:cNvPicPr>
            <a:picLocks noChangeAspect="1"/>
          </p:cNvPicPr>
          <p:nvPr/>
        </p:nvPicPr>
        <p:blipFill>
          <a:blip r:embed="rId13"/>
          <a:stretch>
            <a:fillRect/>
          </a:stretch>
        </p:blipFill>
        <p:spPr>
          <a:xfrm>
            <a:off x="3091543" y="3344333"/>
            <a:ext cx="8164966" cy="2439922"/>
          </a:xfrm>
          <a:prstGeom prst="rect">
            <a:avLst/>
          </a:prstGeom>
          <a:effectLst>
            <a:outerShdw blurRad="50800" dist="50800" dir="7860000" algn="ctr" rotWithShape="0">
              <a:srgbClr val="000000">
                <a:alpha val="43137"/>
              </a:srgbClr>
            </a:outerShdw>
          </a:effectLst>
        </p:spPr>
      </p:pic>
      <p:sp>
        <p:nvSpPr>
          <p:cNvPr id="16" name="TextBox 15">
            <a:extLst>
              <a:ext uri="{FF2B5EF4-FFF2-40B4-BE49-F238E27FC236}">
                <a16:creationId xmlns:a16="http://schemas.microsoft.com/office/drawing/2014/main" id="{1A603960-1380-271E-E250-E4DC0093EB8A}"/>
              </a:ext>
            </a:extLst>
          </p:cNvPr>
          <p:cNvSpPr txBox="1"/>
          <p:nvPr/>
        </p:nvSpPr>
        <p:spPr>
          <a:xfrm>
            <a:off x="3091543" y="5849575"/>
            <a:ext cx="8164966" cy="523220"/>
          </a:xfrm>
          <a:prstGeom prst="rect">
            <a:avLst/>
          </a:prstGeom>
          <a:noFill/>
        </p:spPr>
        <p:txBody>
          <a:bodyPr wrap="square" rtlCol="0">
            <a:spAutoFit/>
          </a:bodyPr>
          <a:lstStyle/>
          <a:p>
            <a:r>
              <a:rPr lang="en-US" sz="2800" dirty="0">
                <a:solidFill>
                  <a:srgbClr val="C00000"/>
                </a:solidFill>
              </a:rPr>
              <a:t>Discuss your answers with a partner</a:t>
            </a:r>
          </a:p>
        </p:txBody>
      </p:sp>
      <p:pic>
        <p:nvPicPr>
          <p:cNvPr id="17" name="Graphic 16">
            <a:extLst>
              <a:ext uri="{FF2B5EF4-FFF2-40B4-BE49-F238E27FC236}">
                <a16:creationId xmlns:a16="http://schemas.microsoft.com/office/drawing/2014/main" id="{F39C5703-1BFC-6C75-5433-315ECD2E52A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63994" y="2975349"/>
            <a:ext cx="1071092" cy="1071092"/>
          </a:xfrm>
          <a:prstGeom prst="rect">
            <a:avLst/>
          </a:prstGeom>
        </p:spPr>
      </p:pic>
      <p:pic>
        <p:nvPicPr>
          <p:cNvPr id="18" name="Graphic 17">
            <a:extLst>
              <a:ext uri="{FF2B5EF4-FFF2-40B4-BE49-F238E27FC236}">
                <a16:creationId xmlns:a16="http://schemas.microsoft.com/office/drawing/2014/main" id="{5E2862BB-C7F9-D950-4538-F25D86F122E8}"/>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11701" y="3601987"/>
            <a:ext cx="925793" cy="925793"/>
          </a:xfrm>
          <a:prstGeom prst="rect">
            <a:avLst/>
          </a:prstGeom>
        </p:spPr>
      </p:pic>
      <p:pic>
        <p:nvPicPr>
          <p:cNvPr id="19" name="Graphic 18">
            <a:extLst>
              <a:ext uri="{FF2B5EF4-FFF2-40B4-BE49-F238E27FC236}">
                <a16:creationId xmlns:a16="http://schemas.microsoft.com/office/drawing/2014/main" id="{908D698F-B79B-1D6A-5D6D-3EE4459C9C27}"/>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43686" y="5242630"/>
            <a:ext cx="842453" cy="842453"/>
          </a:xfrm>
          <a:prstGeom prst="rect">
            <a:avLst/>
          </a:prstGeom>
        </p:spPr>
      </p:pic>
    </p:spTree>
    <p:extLst>
      <p:ext uri="{BB962C8B-B14F-4D97-AF65-F5344CB8AC3E}">
        <p14:creationId xmlns:p14="http://schemas.microsoft.com/office/powerpoint/2010/main" val="3681729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89311" y="-5390574"/>
            <a:ext cx="1524002"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4" name="Title 5">
            <a:extLst>
              <a:ext uri="{FF2B5EF4-FFF2-40B4-BE49-F238E27FC236}">
                <a16:creationId xmlns:a16="http://schemas.microsoft.com/office/drawing/2014/main" id="{43ED4920-A314-C832-2A0D-1BE434B25E38}"/>
              </a:ext>
            </a:extLst>
          </p:cNvPr>
          <p:cNvSpPr txBox="1">
            <a:spLocks noGrp="1"/>
          </p:cNvSpPr>
          <p:nvPr>
            <p:ph type="title"/>
          </p:nvPr>
        </p:nvSpPr>
        <p:spPr>
          <a:xfrm>
            <a:off x="1948337" y="133433"/>
            <a:ext cx="8405949" cy="1380310"/>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300" dirty="0">
                <a:solidFill>
                  <a:schemeClr val="bg1"/>
                </a:solidFill>
                <a:latin typeface="Gotham Medium"/>
              </a:rPr>
              <a:t>Share with the class</a:t>
            </a:r>
            <a:br>
              <a:rPr lang="en-US" dirty="0">
                <a:solidFill>
                  <a:schemeClr val="bg1"/>
                </a:solidFill>
                <a:latin typeface="Gotham Medium"/>
              </a:rPr>
            </a:br>
            <a:r>
              <a:rPr lang="en-US" sz="4400" dirty="0">
                <a:solidFill>
                  <a:schemeClr val="bg1"/>
                </a:solidFill>
                <a:latin typeface="Gotham Medium"/>
              </a:rPr>
              <a:t>Warm-up Day 1</a:t>
            </a:r>
            <a:endParaRPr lang="en-US" sz="2800" dirty="0">
              <a:solidFill>
                <a:schemeClr val="bg1"/>
              </a:solidFill>
              <a:latin typeface="Gotham Medium"/>
            </a:endParaRPr>
          </a:p>
        </p:txBody>
      </p:sp>
      <p:pic>
        <p:nvPicPr>
          <p:cNvPr id="3" name="Graphic 2">
            <a:extLst>
              <a:ext uri="{FF2B5EF4-FFF2-40B4-BE49-F238E27FC236}">
                <a16:creationId xmlns:a16="http://schemas.microsoft.com/office/drawing/2014/main" id="{DA59F008-7EEC-2B33-BA5B-D33396B3E57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41954" y="3476209"/>
            <a:ext cx="925793" cy="925793"/>
          </a:xfrm>
          <a:prstGeom prst="rect">
            <a:avLst/>
          </a:prstGeom>
        </p:spPr>
      </p:pic>
      <p:pic>
        <p:nvPicPr>
          <p:cNvPr id="8" name="Graphic 7">
            <a:extLst>
              <a:ext uri="{FF2B5EF4-FFF2-40B4-BE49-F238E27FC236}">
                <a16:creationId xmlns:a16="http://schemas.microsoft.com/office/drawing/2014/main" id="{79CA3EA1-1001-B7A5-A421-32610B1937D3}"/>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14603" y="1959430"/>
            <a:ext cx="1071092" cy="1071092"/>
          </a:xfrm>
          <a:prstGeom prst="rect">
            <a:avLst/>
          </a:prstGeom>
        </p:spPr>
      </p:pic>
      <p:sp>
        <p:nvSpPr>
          <p:cNvPr id="6" name="Speech Bubble: Rectangle with Corners Rounded 5">
            <a:extLst>
              <a:ext uri="{FF2B5EF4-FFF2-40B4-BE49-F238E27FC236}">
                <a16:creationId xmlns:a16="http://schemas.microsoft.com/office/drawing/2014/main" id="{C8EE2F8C-2D85-FAC7-AB6D-6DE476A140B6}"/>
              </a:ext>
            </a:extLst>
          </p:cNvPr>
          <p:cNvSpPr/>
          <p:nvPr/>
        </p:nvSpPr>
        <p:spPr>
          <a:xfrm>
            <a:off x="2754087" y="1883229"/>
            <a:ext cx="8523513" cy="2340428"/>
          </a:xfrm>
          <a:prstGeom prst="wedgeRoundRectCallout">
            <a:avLst>
              <a:gd name="adj1" fmla="val -52190"/>
              <a:gd name="adj2" fmla="val 90748"/>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indent="31750">
              <a:lnSpc>
                <a:spcPct val="110000"/>
              </a:lnSpc>
              <a:spcBef>
                <a:spcPts val="0"/>
              </a:spcBef>
              <a:spcAft>
                <a:spcPts val="600"/>
              </a:spcAft>
            </a:pPr>
            <a:r>
              <a:rPr lang="en-US" sz="4400" dirty="0">
                <a:solidFill>
                  <a:srgbClr val="C00000"/>
                </a:solidFill>
                <a:latin typeface="Aptos" panose="020B0004020202020204" pitchFamily="34" charset="0"/>
                <a:ea typeface="Times New Roman" panose="02020603050405020304" pitchFamily="18" charset="0"/>
                <a:cs typeface="Times New Roman" panose="02020603050405020304" pitchFamily="18" charset="0"/>
              </a:rPr>
              <a:t>Tribes would be most likely to _________ in the _______ region</a:t>
            </a:r>
            <a:endParaRPr lang="en-US" sz="4400" dirty="0">
              <a:solidFill>
                <a:srgbClr val="C00000"/>
              </a:solidFill>
              <a:effectLst/>
              <a:latin typeface="Aptos" panose="020B0004020202020204" pitchFamily="34" charset="0"/>
              <a:ea typeface="Times New Roman" panose="02020603050405020304" pitchFamily="18" charset="0"/>
              <a:cs typeface="Times New Roman" panose="02020603050405020304" pitchFamily="18" charset="0"/>
            </a:endParaRPr>
          </a:p>
        </p:txBody>
      </p:sp>
      <p:pic>
        <p:nvPicPr>
          <p:cNvPr id="11" name="Graphic 10">
            <a:extLst>
              <a:ext uri="{FF2B5EF4-FFF2-40B4-BE49-F238E27FC236}">
                <a16:creationId xmlns:a16="http://schemas.microsoft.com/office/drawing/2014/main" id="{CCBACD64-9386-8056-1EFA-A1EF9055EA1A}"/>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1997" y="2494976"/>
            <a:ext cx="1524003" cy="1524003"/>
          </a:xfrm>
          <a:prstGeom prst="rect">
            <a:avLst/>
          </a:prstGeom>
        </p:spPr>
      </p:pic>
    </p:spTree>
    <p:extLst>
      <p:ext uri="{BB962C8B-B14F-4D97-AF65-F5344CB8AC3E}">
        <p14:creationId xmlns:p14="http://schemas.microsoft.com/office/powerpoint/2010/main" val="3465227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89311" y="-5390574"/>
            <a:ext cx="1524002"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4" name="Title 5">
            <a:extLst>
              <a:ext uri="{FF2B5EF4-FFF2-40B4-BE49-F238E27FC236}">
                <a16:creationId xmlns:a16="http://schemas.microsoft.com/office/drawing/2014/main" id="{271E54FE-3228-FC83-2DD5-6D5162FC7096}"/>
              </a:ext>
            </a:extLst>
          </p:cNvPr>
          <p:cNvSpPr txBox="1">
            <a:spLocks noGrp="1"/>
          </p:cNvSpPr>
          <p:nvPr>
            <p:ph type="title"/>
          </p:nvPr>
        </p:nvSpPr>
        <p:spPr>
          <a:xfrm>
            <a:off x="1935479" y="13062"/>
            <a:ext cx="8240486" cy="13803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a:solidFill>
                  <a:schemeClr val="bg1"/>
                </a:solidFill>
                <a:latin typeface="Gotham Medium"/>
              </a:rPr>
              <a:t>Essential Question</a:t>
            </a:r>
          </a:p>
        </p:txBody>
      </p:sp>
      <p:sp>
        <p:nvSpPr>
          <p:cNvPr id="2" name="TextBox 1">
            <a:extLst>
              <a:ext uri="{FF2B5EF4-FFF2-40B4-BE49-F238E27FC236}">
                <a16:creationId xmlns:a16="http://schemas.microsoft.com/office/drawing/2014/main" id="{3A5CE043-7D6D-0005-11A2-0CC564E0D17E}"/>
              </a:ext>
            </a:extLst>
          </p:cNvPr>
          <p:cNvSpPr txBox="1"/>
          <p:nvPr/>
        </p:nvSpPr>
        <p:spPr>
          <a:xfrm>
            <a:off x="1709057" y="1828800"/>
            <a:ext cx="9198429" cy="2862322"/>
          </a:xfrm>
          <a:prstGeom prst="rect">
            <a:avLst/>
          </a:prstGeom>
          <a:noFill/>
        </p:spPr>
        <p:txBody>
          <a:bodyPr wrap="square" rtlCol="0">
            <a:spAutoFit/>
          </a:bodyPr>
          <a:lstStyle/>
          <a:p>
            <a:pPr algn="ctr"/>
            <a:r>
              <a:rPr lang="en-US" sz="6000" dirty="0">
                <a:solidFill>
                  <a:srgbClr val="C00000"/>
                </a:solidFill>
              </a:rPr>
              <a:t>What are the characteristics of various early American Indian tribes of Texas ? </a:t>
            </a:r>
          </a:p>
        </p:txBody>
      </p:sp>
    </p:spTree>
    <p:extLst>
      <p:ext uri="{BB962C8B-B14F-4D97-AF65-F5344CB8AC3E}">
        <p14:creationId xmlns:p14="http://schemas.microsoft.com/office/powerpoint/2010/main" val="3174107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89311" y="-5390574"/>
            <a:ext cx="1524002"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35313" y="220479"/>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6" name="Title 5">
            <a:extLst>
              <a:ext uri="{FF2B5EF4-FFF2-40B4-BE49-F238E27FC236}">
                <a16:creationId xmlns:a16="http://schemas.microsoft.com/office/drawing/2014/main" id="{3C6CC9DF-77CB-675E-BB9A-652A235CC727}"/>
              </a:ext>
            </a:extLst>
          </p:cNvPr>
          <p:cNvSpPr txBox="1">
            <a:spLocks noGrp="1"/>
          </p:cNvSpPr>
          <p:nvPr>
            <p:ph type="title"/>
          </p:nvPr>
        </p:nvSpPr>
        <p:spPr>
          <a:xfrm>
            <a:off x="1935478" y="13061"/>
            <a:ext cx="8493035" cy="1490424"/>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0" dirty="0">
                <a:solidFill>
                  <a:schemeClr val="bg1"/>
                </a:solidFill>
                <a:latin typeface="Gotham Medium"/>
              </a:rPr>
              <a:t>In today’s lesson…</a:t>
            </a:r>
            <a:br>
              <a:rPr lang="en-US" sz="8800" dirty="0">
                <a:solidFill>
                  <a:schemeClr val="bg1"/>
                </a:solidFill>
                <a:latin typeface="Gotham Medium"/>
              </a:rPr>
            </a:br>
            <a:r>
              <a:rPr lang="en-US" sz="1800" dirty="0">
                <a:solidFill>
                  <a:schemeClr val="bg1"/>
                </a:solidFill>
                <a:latin typeface="Gotham Medium"/>
              </a:rPr>
              <a:t>Day 1</a:t>
            </a:r>
            <a:endParaRPr lang="en-US" sz="8800" dirty="0">
              <a:solidFill>
                <a:schemeClr val="bg1"/>
              </a:solidFill>
              <a:latin typeface="Gotham Medium"/>
            </a:endParaRPr>
          </a:p>
        </p:txBody>
      </p:sp>
      <p:sp>
        <p:nvSpPr>
          <p:cNvPr id="2" name="TextBox 1">
            <a:extLst>
              <a:ext uri="{FF2B5EF4-FFF2-40B4-BE49-F238E27FC236}">
                <a16:creationId xmlns:a16="http://schemas.microsoft.com/office/drawing/2014/main" id="{FC58F755-2814-BAC0-DB9A-A059B16CACA3}"/>
              </a:ext>
            </a:extLst>
          </p:cNvPr>
          <p:cNvSpPr txBox="1"/>
          <p:nvPr/>
        </p:nvSpPr>
        <p:spPr>
          <a:xfrm>
            <a:off x="1164771" y="1785257"/>
            <a:ext cx="10276115" cy="3785652"/>
          </a:xfrm>
          <a:prstGeom prst="rect">
            <a:avLst/>
          </a:prstGeom>
          <a:noFill/>
        </p:spPr>
        <p:txBody>
          <a:bodyPr wrap="square" rtlCol="0">
            <a:spAutoFit/>
          </a:bodyPr>
          <a:lstStyle/>
          <a:p>
            <a:pPr marL="742950" indent="-742950">
              <a:buFont typeface="+mj-lt"/>
              <a:buAutoNum type="arabicPeriod"/>
            </a:pPr>
            <a:r>
              <a:rPr lang="en-US" sz="4000" b="1" i="1" u="sng" dirty="0">
                <a:solidFill>
                  <a:schemeClr val="accent1">
                    <a:lumMod val="50000"/>
                  </a:schemeClr>
                </a:solidFill>
              </a:rPr>
              <a:t>We will </a:t>
            </a:r>
            <a:r>
              <a:rPr lang="en-US" sz="4000" dirty="0">
                <a:solidFill>
                  <a:schemeClr val="accent1">
                    <a:lumMod val="50000"/>
                  </a:schemeClr>
                </a:solidFill>
              </a:rPr>
              <a:t>study early American Indian tribes who lived in different regions of Texas.</a:t>
            </a:r>
          </a:p>
          <a:p>
            <a:pPr marL="742950" indent="-742950">
              <a:buFont typeface="+mj-lt"/>
              <a:buAutoNum type="arabicPeriod"/>
            </a:pPr>
            <a:endParaRPr lang="en-US" sz="4000" dirty="0"/>
          </a:p>
          <a:p>
            <a:pPr marL="742950" indent="-742950">
              <a:buFont typeface="+mj-lt"/>
              <a:buAutoNum type="arabicPeriod"/>
            </a:pPr>
            <a:r>
              <a:rPr lang="en-US" sz="4000" b="1" i="1" u="sng" dirty="0">
                <a:solidFill>
                  <a:srgbClr val="C00000"/>
                </a:solidFill>
              </a:rPr>
              <a:t>I will </a:t>
            </a:r>
            <a:r>
              <a:rPr lang="en-US" sz="4000" dirty="0">
                <a:solidFill>
                  <a:srgbClr val="C00000"/>
                </a:solidFill>
              </a:rPr>
              <a:t>take notes that summarize the significant information about tribal shelter, food, mobility, culture, and location in Texas.</a:t>
            </a:r>
          </a:p>
        </p:txBody>
      </p:sp>
    </p:spTree>
    <p:extLst>
      <p:ext uri="{BB962C8B-B14F-4D97-AF65-F5344CB8AC3E}">
        <p14:creationId xmlns:p14="http://schemas.microsoft.com/office/powerpoint/2010/main" val="3310576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4" name="Title 5">
            <a:extLst>
              <a:ext uri="{FF2B5EF4-FFF2-40B4-BE49-F238E27FC236}">
                <a16:creationId xmlns:a16="http://schemas.microsoft.com/office/drawing/2014/main" id="{D802DDDC-09F0-8CAC-A2A7-BDEB8A2DE7EE}"/>
              </a:ext>
            </a:extLst>
          </p:cNvPr>
          <p:cNvSpPr txBox="1">
            <a:spLocks noGrp="1"/>
          </p:cNvSpPr>
          <p:nvPr>
            <p:ph type="title"/>
          </p:nvPr>
        </p:nvSpPr>
        <p:spPr>
          <a:xfrm>
            <a:off x="1837509" y="35666"/>
            <a:ext cx="9864090" cy="172429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7200" b="1" i="1" dirty="0">
                <a:latin typeface="Gotham Medium"/>
              </a:rPr>
              <a:t>Warm-up </a:t>
            </a:r>
            <a:r>
              <a:rPr lang="en-US" i="1" dirty="0">
                <a:solidFill>
                  <a:schemeClr val="bg2">
                    <a:lumMod val="50000"/>
                  </a:schemeClr>
                </a:solidFill>
                <a:latin typeface="Gotham Medium"/>
              </a:rPr>
              <a:t>Day 2</a:t>
            </a:r>
            <a:r>
              <a:rPr lang="en-US" sz="7200" b="1" i="1" dirty="0">
                <a:solidFill>
                  <a:schemeClr val="bg2">
                    <a:lumMod val="50000"/>
                  </a:schemeClr>
                </a:solidFill>
                <a:latin typeface="Gotham Medium"/>
              </a:rPr>
              <a:t>:</a:t>
            </a:r>
            <a:br>
              <a:rPr lang="en-US" sz="4400" dirty="0">
                <a:latin typeface="Gotham Medium"/>
              </a:rPr>
            </a:br>
            <a:r>
              <a:rPr lang="en-US" sz="3200" dirty="0">
                <a:latin typeface="Gotham Medium"/>
              </a:rPr>
              <a:t>Follow the directions below to complete your warm-up </a:t>
            </a:r>
            <a:endParaRPr lang="en-US" sz="4400" dirty="0">
              <a:latin typeface="Gotham Medium"/>
            </a:endParaRPr>
          </a:p>
        </p:txBody>
      </p:sp>
      <p:sp>
        <p:nvSpPr>
          <p:cNvPr id="9" name="TextBox 8">
            <a:extLst>
              <a:ext uri="{FF2B5EF4-FFF2-40B4-BE49-F238E27FC236}">
                <a16:creationId xmlns:a16="http://schemas.microsoft.com/office/drawing/2014/main" id="{1E4E3A17-A466-0524-A7DA-085588BE184A}"/>
              </a:ext>
            </a:extLst>
          </p:cNvPr>
          <p:cNvSpPr txBox="1"/>
          <p:nvPr/>
        </p:nvSpPr>
        <p:spPr>
          <a:xfrm>
            <a:off x="3341914" y="2002971"/>
            <a:ext cx="8452293" cy="1815882"/>
          </a:xfrm>
          <a:prstGeom prst="rect">
            <a:avLst/>
          </a:prstGeom>
          <a:noFill/>
        </p:spPr>
        <p:txBody>
          <a:bodyPr wrap="square" rtlCol="0">
            <a:spAutoFit/>
          </a:bodyPr>
          <a:lstStyle/>
          <a:p>
            <a:r>
              <a:rPr lang="en-US" sz="2800" b="1" i="1" dirty="0">
                <a:effectLst/>
                <a:latin typeface="Aptos" panose="020B0004020202020204" pitchFamily="34" charset="0"/>
                <a:ea typeface="Times New Roman" panose="02020603050405020304" pitchFamily="18" charset="0"/>
                <a:cs typeface="Times New Roman" panose="02020603050405020304" pitchFamily="18" charset="0"/>
              </a:rPr>
              <a:t>Directions</a:t>
            </a:r>
            <a:r>
              <a:rPr lang="en-US" sz="2800" dirty="0">
                <a:effectLst/>
                <a:latin typeface="Aptos" panose="020B0004020202020204" pitchFamily="34" charset="0"/>
                <a:ea typeface="Times New Roman" panose="02020603050405020304" pitchFamily="18" charset="0"/>
                <a:cs typeface="Times New Roman" panose="02020603050405020304" pitchFamily="18" charset="0"/>
              </a:rPr>
              <a:t>: Imagine you are an early American Indian from one of the tribes you learned about yesterday, and you are living in Texas hundreds of years ago. </a:t>
            </a:r>
            <a:r>
              <a:rPr lang="en-US" sz="2800" dirty="0">
                <a:latin typeface="Aptos" panose="020B0004020202020204" pitchFamily="34" charset="0"/>
                <a:ea typeface="Times New Roman" panose="02020603050405020304" pitchFamily="18" charset="0"/>
                <a:cs typeface="Times New Roman" panose="02020603050405020304" pitchFamily="18" charset="0"/>
              </a:rPr>
              <a:t>T</a:t>
            </a:r>
            <a:r>
              <a:rPr lang="en-US" sz="2800" dirty="0">
                <a:effectLst/>
                <a:latin typeface="Aptos" panose="020B0004020202020204" pitchFamily="34" charset="0"/>
                <a:ea typeface="Times New Roman" panose="02020603050405020304" pitchFamily="18" charset="0"/>
                <a:cs typeface="Times New Roman" panose="02020603050405020304" pitchFamily="18" charset="0"/>
              </a:rPr>
              <a:t>ell a little about a typical day in your life. </a:t>
            </a:r>
            <a:endParaRPr lang="en-US" dirty="0"/>
          </a:p>
        </p:txBody>
      </p:sp>
      <p:sp>
        <p:nvSpPr>
          <p:cNvPr id="10" name="TextBox 9">
            <a:extLst>
              <a:ext uri="{FF2B5EF4-FFF2-40B4-BE49-F238E27FC236}">
                <a16:creationId xmlns:a16="http://schemas.microsoft.com/office/drawing/2014/main" id="{36A20083-5DE8-58E1-49B1-858727AC2DC7}"/>
              </a:ext>
            </a:extLst>
          </p:cNvPr>
          <p:cNvSpPr txBox="1"/>
          <p:nvPr/>
        </p:nvSpPr>
        <p:spPr>
          <a:xfrm>
            <a:off x="3341914" y="4061859"/>
            <a:ext cx="8452293" cy="1815882"/>
          </a:xfrm>
          <a:prstGeom prst="rect">
            <a:avLst/>
          </a:prstGeom>
          <a:noFill/>
        </p:spPr>
        <p:txBody>
          <a:bodyPr wrap="square" rtlCol="0">
            <a:spAutoFit/>
          </a:bodyPr>
          <a:lstStyle/>
          <a:p>
            <a:r>
              <a:rPr lang="en-US" sz="2800" b="1" i="1" dirty="0">
                <a:latin typeface="Aptos" panose="020B0004020202020204" pitchFamily="34" charset="0"/>
                <a:cs typeface="Times New Roman" panose="02020603050405020304" pitchFamily="18" charset="0"/>
              </a:rPr>
              <a:t>Discuss with a partner: </a:t>
            </a:r>
            <a:r>
              <a:rPr lang="en-US" sz="2800" dirty="0">
                <a:latin typeface="Aptos" panose="020B0004020202020204" pitchFamily="34" charset="0"/>
                <a:cs typeface="Times New Roman" panose="02020603050405020304" pitchFamily="18" charset="0"/>
              </a:rPr>
              <a:t>Share your response with a partner. Do not tell them your tribe or region. See if they can use clues from your response to guess the correct region and tribe. </a:t>
            </a:r>
            <a:endParaRPr lang="en-US" dirty="0"/>
          </a:p>
        </p:txBody>
      </p:sp>
      <p:pic>
        <p:nvPicPr>
          <p:cNvPr id="13" name="Graphic 12">
            <a:extLst>
              <a:ext uri="{FF2B5EF4-FFF2-40B4-BE49-F238E27FC236}">
                <a16:creationId xmlns:a16="http://schemas.microsoft.com/office/drawing/2014/main" id="{2A753AEA-CC43-AEF5-0569-02657C7D1C11}"/>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16394" y="2822949"/>
            <a:ext cx="1071092" cy="1071092"/>
          </a:xfrm>
          <a:prstGeom prst="rect">
            <a:avLst/>
          </a:prstGeom>
        </p:spPr>
      </p:pic>
      <p:pic>
        <p:nvPicPr>
          <p:cNvPr id="14" name="Graphic 13">
            <a:extLst>
              <a:ext uri="{FF2B5EF4-FFF2-40B4-BE49-F238E27FC236}">
                <a16:creationId xmlns:a16="http://schemas.microsoft.com/office/drawing/2014/main" id="{082785AA-A636-B960-FC7D-807436E571A9}"/>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92452" y="3985428"/>
            <a:ext cx="925793" cy="925793"/>
          </a:xfrm>
          <a:prstGeom prst="rect">
            <a:avLst/>
          </a:prstGeom>
        </p:spPr>
      </p:pic>
      <p:pic>
        <p:nvPicPr>
          <p:cNvPr id="15" name="Graphic 14">
            <a:extLst>
              <a:ext uri="{FF2B5EF4-FFF2-40B4-BE49-F238E27FC236}">
                <a16:creationId xmlns:a16="http://schemas.microsoft.com/office/drawing/2014/main" id="{FB722A35-902E-6B85-272E-9EF6031B02AB}"/>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396086" y="5090230"/>
            <a:ext cx="842453" cy="842453"/>
          </a:xfrm>
          <a:prstGeom prst="rect">
            <a:avLst/>
          </a:prstGeom>
        </p:spPr>
      </p:pic>
      <p:pic>
        <p:nvPicPr>
          <p:cNvPr id="16" name="Graphic 15">
            <a:extLst>
              <a:ext uri="{FF2B5EF4-FFF2-40B4-BE49-F238E27FC236}">
                <a16:creationId xmlns:a16="http://schemas.microsoft.com/office/drawing/2014/main" id="{89E36684-393C-32B3-4733-B237610432C3}"/>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513156" y="1574845"/>
            <a:ext cx="1208326" cy="1208326"/>
          </a:xfrm>
          <a:prstGeom prst="rect">
            <a:avLst/>
          </a:prstGeom>
        </p:spPr>
      </p:pic>
      <p:pic>
        <p:nvPicPr>
          <p:cNvPr id="21" name="Graphic 20">
            <a:extLst>
              <a:ext uri="{FF2B5EF4-FFF2-40B4-BE49-F238E27FC236}">
                <a16:creationId xmlns:a16="http://schemas.microsoft.com/office/drawing/2014/main" id="{5B6B5DD9-C1D3-3224-0ECF-A751C476559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90661" y="1938337"/>
            <a:ext cx="1071092" cy="1071092"/>
          </a:xfrm>
          <a:prstGeom prst="rect">
            <a:avLst/>
          </a:prstGeom>
        </p:spPr>
      </p:pic>
      <p:pic>
        <p:nvPicPr>
          <p:cNvPr id="22" name="Graphic 21">
            <a:extLst>
              <a:ext uri="{FF2B5EF4-FFF2-40B4-BE49-F238E27FC236}">
                <a16:creationId xmlns:a16="http://schemas.microsoft.com/office/drawing/2014/main" id="{0AFC797C-2346-2F72-2F8B-AB0F225F75DC}"/>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90661" y="3025169"/>
            <a:ext cx="925793" cy="925793"/>
          </a:xfrm>
          <a:prstGeom prst="rect">
            <a:avLst/>
          </a:prstGeom>
        </p:spPr>
      </p:pic>
      <p:pic>
        <p:nvPicPr>
          <p:cNvPr id="23" name="Graphic 22">
            <a:extLst>
              <a:ext uri="{FF2B5EF4-FFF2-40B4-BE49-F238E27FC236}">
                <a16:creationId xmlns:a16="http://schemas.microsoft.com/office/drawing/2014/main" id="{39A9A5D6-692D-4905-1BD3-163FC4EF3AAA}"/>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11731" y="4489994"/>
            <a:ext cx="842453" cy="842453"/>
          </a:xfrm>
          <a:prstGeom prst="rect">
            <a:avLst/>
          </a:prstGeom>
        </p:spPr>
      </p:pic>
    </p:spTree>
    <p:extLst>
      <p:ext uri="{BB962C8B-B14F-4D97-AF65-F5344CB8AC3E}">
        <p14:creationId xmlns:p14="http://schemas.microsoft.com/office/powerpoint/2010/main" val="785130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89311" y="-5390574"/>
            <a:ext cx="1524002"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4" name="Title 5">
            <a:extLst>
              <a:ext uri="{FF2B5EF4-FFF2-40B4-BE49-F238E27FC236}">
                <a16:creationId xmlns:a16="http://schemas.microsoft.com/office/drawing/2014/main" id="{271E54FE-3228-FC83-2DD5-6D5162FC7096}"/>
              </a:ext>
            </a:extLst>
          </p:cNvPr>
          <p:cNvSpPr txBox="1">
            <a:spLocks noGrp="1"/>
          </p:cNvSpPr>
          <p:nvPr>
            <p:ph type="title"/>
          </p:nvPr>
        </p:nvSpPr>
        <p:spPr>
          <a:xfrm>
            <a:off x="1975757" y="178867"/>
            <a:ext cx="8240486" cy="1380310"/>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a:solidFill>
                  <a:schemeClr val="bg1"/>
                </a:solidFill>
                <a:latin typeface="Gotham Medium"/>
              </a:rPr>
              <a:t>Essential Question</a:t>
            </a:r>
            <a:br>
              <a:rPr lang="en-US" sz="8000" dirty="0">
                <a:solidFill>
                  <a:schemeClr val="bg1"/>
                </a:solidFill>
                <a:latin typeface="Gotham Medium"/>
              </a:rPr>
            </a:br>
            <a:r>
              <a:rPr lang="en-US" sz="4000" dirty="0">
                <a:solidFill>
                  <a:schemeClr val="bg1"/>
                </a:solidFill>
                <a:latin typeface="Gotham Medium"/>
              </a:rPr>
              <a:t>Day 2</a:t>
            </a:r>
            <a:endParaRPr lang="en-US" sz="8000" dirty="0">
              <a:solidFill>
                <a:schemeClr val="bg1"/>
              </a:solidFill>
              <a:latin typeface="Gotham Medium"/>
            </a:endParaRPr>
          </a:p>
        </p:txBody>
      </p:sp>
      <p:sp>
        <p:nvSpPr>
          <p:cNvPr id="2" name="TextBox 1">
            <a:extLst>
              <a:ext uri="{FF2B5EF4-FFF2-40B4-BE49-F238E27FC236}">
                <a16:creationId xmlns:a16="http://schemas.microsoft.com/office/drawing/2014/main" id="{3A5CE043-7D6D-0005-11A2-0CC564E0D17E}"/>
              </a:ext>
            </a:extLst>
          </p:cNvPr>
          <p:cNvSpPr txBox="1"/>
          <p:nvPr/>
        </p:nvSpPr>
        <p:spPr>
          <a:xfrm>
            <a:off x="729343" y="1828800"/>
            <a:ext cx="10842171" cy="3785652"/>
          </a:xfrm>
          <a:prstGeom prst="rect">
            <a:avLst/>
          </a:prstGeom>
          <a:noFill/>
        </p:spPr>
        <p:txBody>
          <a:bodyPr wrap="square" rtlCol="0">
            <a:spAutoFit/>
          </a:bodyPr>
          <a:lstStyle/>
          <a:p>
            <a:pPr algn="ctr"/>
            <a:r>
              <a:rPr lang="en-US" sz="6000" dirty="0">
                <a:solidFill>
                  <a:srgbClr val="C00000"/>
                </a:solidFill>
              </a:rPr>
              <a:t>How do the environmental differences between the regions affect how American Indian tribes lived across Texas? </a:t>
            </a:r>
          </a:p>
        </p:txBody>
      </p:sp>
    </p:spTree>
    <p:extLst>
      <p:ext uri="{BB962C8B-B14F-4D97-AF65-F5344CB8AC3E}">
        <p14:creationId xmlns:p14="http://schemas.microsoft.com/office/powerpoint/2010/main" val="2626802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89311" y="-5390574"/>
            <a:ext cx="1524002"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35313" y="220479"/>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6" name="Title 5">
            <a:extLst>
              <a:ext uri="{FF2B5EF4-FFF2-40B4-BE49-F238E27FC236}">
                <a16:creationId xmlns:a16="http://schemas.microsoft.com/office/drawing/2014/main" id="{3C6CC9DF-77CB-675E-BB9A-652A235CC727}"/>
              </a:ext>
            </a:extLst>
          </p:cNvPr>
          <p:cNvSpPr txBox="1">
            <a:spLocks noGrp="1"/>
          </p:cNvSpPr>
          <p:nvPr>
            <p:ph type="title"/>
          </p:nvPr>
        </p:nvSpPr>
        <p:spPr>
          <a:xfrm>
            <a:off x="1935478" y="13061"/>
            <a:ext cx="8493035" cy="1490424"/>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0" dirty="0">
                <a:solidFill>
                  <a:schemeClr val="bg1"/>
                </a:solidFill>
                <a:latin typeface="Gotham Medium"/>
              </a:rPr>
              <a:t>In today’s lesson…</a:t>
            </a:r>
            <a:br>
              <a:rPr lang="en-US" sz="8800" dirty="0">
                <a:solidFill>
                  <a:schemeClr val="bg1"/>
                </a:solidFill>
                <a:latin typeface="Gotham Medium"/>
              </a:rPr>
            </a:br>
            <a:r>
              <a:rPr lang="en-US" sz="2700" dirty="0">
                <a:solidFill>
                  <a:schemeClr val="bg1"/>
                </a:solidFill>
                <a:latin typeface="Gotham Medium"/>
              </a:rPr>
              <a:t>Day 2</a:t>
            </a:r>
            <a:endParaRPr lang="en-US" sz="8800" dirty="0">
              <a:solidFill>
                <a:schemeClr val="bg1"/>
              </a:solidFill>
              <a:latin typeface="Gotham Medium"/>
            </a:endParaRPr>
          </a:p>
        </p:txBody>
      </p:sp>
      <p:sp>
        <p:nvSpPr>
          <p:cNvPr id="2" name="TextBox 1">
            <a:extLst>
              <a:ext uri="{FF2B5EF4-FFF2-40B4-BE49-F238E27FC236}">
                <a16:creationId xmlns:a16="http://schemas.microsoft.com/office/drawing/2014/main" id="{FC58F755-2814-BAC0-DB9A-A059B16CACA3}"/>
              </a:ext>
            </a:extLst>
          </p:cNvPr>
          <p:cNvSpPr txBox="1"/>
          <p:nvPr/>
        </p:nvSpPr>
        <p:spPr>
          <a:xfrm>
            <a:off x="1164771" y="1785257"/>
            <a:ext cx="10276115" cy="3785652"/>
          </a:xfrm>
          <a:prstGeom prst="rect">
            <a:avLst/>
          </a:prstGeom>
          <a:noFill/>
        </p:spPr>
        <p:txBody>
          <a:bodyPr wrap="square" rtlCol="0">
            <a:spAutoFit/>
          </a:bodyPr>
          <a:lstStyle/>
          <a:p>
            <a:pPr marL="742950" indent="-742950">
              <a:buFont typeface="+mj-lt"/>
              <a:buAutoNum type="arabicPeriod"/>
            </a:pPr>
            <a:r>
              <a:rPr lang="en-US" sz="4000" b="1" i="1" u="sng" dirty="0">
                <a:solidFill>
                  <a:schemeClr val="accent1">
                    <a:lumMod val="50000"/>
                  </a:schemeClr>
                </a:solidFill>
              </a:rPr>
              <a:t>We will </a:t>
            </a:r>
            <a:r>
              <a:rPr lang="en-US" sz="4000" dirty="0">
                <a:solidFill>
                  <a:schemeClr val="accent1">
                    <a:lumMod val="50000"/>
                  </a:schemeClr>
                </a:solidFill>
              </a:rPr>
              <a:t>analyze how geographic differences in Texas regions influenced the lives of early American Indian tribes.</a:t>
            </a:r>
          </a:p>
          <a:p>
            <a:pPr marL="742950" indent="-742950">
              <a:buFont typeface="+mj-lt"/>
              <a:buAutoNum type="arabicPeriod"/>
            </a:pPr>
            <a:endParaRPr lang="en-US" sz="4000" dirty="0"/>
          </a:p>
          <a:p>
            <a:pPr marL="742950" indent="-742950">
              <a:buFont typeface="+mj-lt"/>
              <a:buAutoNum type="arabicPeriod"/>
            </a:pPr>
            <a:r>
              <a:rPr lang="en-US" sz="4000" b="1" i="1" u="sng" dirty="0">
                <a:solidFill>
                  <a:srgbClr val="C00000"/>
                </a:solidFill>
              </a:rPr>
              <a:t>I will </a:t>
            </a:r>
            <a:r>
              <a:rPr lang="en-US" sz="4000" dirty="0">
                <a:solidFill>
                  <a:srgbClr val="C00000"/>
                </a:solidFill>
              </a:rPr>
              <a:t>compare the characteristics of two tribes from different regions.</a:t>
            </a:r>
          </a:p>
        </p:txBody>
      </p:sp>
    </p:spTree>
    <p:extLst>
      <p:ext uri="{BB962C8B-B14F-4D97-AF65-F5344CB8AC3E}">
        <p14:creationId xmlns:p14="http://schemas.microsoft.com/office/powerpoint/2010/main" val="13527439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630</TotalTime>
  <Words>3024</Words>
  <Application>Microsoft Office PowerPoint</Application>
  <PresentationFormat>Widescreen</PresentationFormat>
  <Paragraphs>155</Paragraphs>
  <Slides>24</Slides>
  <Notes>14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24</vt:i4>
      </vt:variant>
    </vt:vector>
  </HeadingPairs>
  <TitlesOfParts>
    <vt:vector size="36" baseType="lpstr">
      <vt:lpstr>Aptos</vt:lpstr>
      <vt:lpstr>Aptos Display</vt:lpstr>
      <vt:lpstr>Arial</vt:lpstr>
      <vt:lpstr>Calibri</vt:lpstr>
      <vt:lpstr>Calibri Light</vt:lpstr>
      <vt:lpstr>Gotham Book</vt:lpstr>
      <vt:lpstr>Gotham Medium</vt:lpstr>
      <vt:lpstr>Josefin Sans</vt:lpstr>
      <vt:lpstr>Open Sans</vt:lpstr>
      <vt:lpstr>Times New Roman</vt:lpstr>
      <vt:lpstr>Office Theme</vt:lpstr>
      <vt:lpstr>1_Office Theme</vt:lpstr>
      <vt:lpstr>Unit 1:  Natural Texas and Its People</vt:lpstr>
      <vt:lpstr>American Indian Tribes of Texas  Warm-up</vt:lpstr>
      <vt:lpstr>Warm-up Day 1: Follow the directions below to complete your warm-up </vt:lpstr>
      <vt:lpstr>Share with the class Warm-up Day 1</vt:lpstr>
      <vt:lpstr>Essential Question</vt:lpstr>
      <vt:lpstr>In today’s lesson… Day 1</vt:lpstr>
      <vt:lpstr>Warm-up Day 2: Follow the directions below to complete your warm-up </vt:lpstr>
      <vt:lpstr>Essential Question Day 2</vt:lpstr>
      <vt:lpstr>In today’s lesson… Day 2</vt:lpstr>
      <vt:lpstr>Make a prediction</vt:lpstr>
      <vt:lpstr>Caddo</vt:lpstr>
      <vt:lpstr>Wichita</vt:lpstr>
      <vt:lpstr>Atakapa</vt:lpstr>
      <vt:lpstr>Karankawa</vt:lpstr>
      <vt:lpstr>Coahuiltecan</vt:lpstr>
      <vt:lpstr>Comanche</vt:lpstr>
      <vt:lpstr>Apache</vt:lpstr>
      <vt:lpstr>Kiowa</vt:lpstr>
      <vt:lpstr>Jumano</vt:lpstr>
      <vt:lpstr>Tigua</vt:lpstr>
      <vt:lpstr>Exit Ticket Day 1</vt:lpstr>
      <vt:lpstr>Share with the class Exit Ticket Day 1</vt:lpstr>
      <vt:lpstr>Exit Ticket Day 2</vt:lpstr>
      <vt:lpstr>Share with the class Exit Ticket Day 2</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Natural Texas and Its People</dc:title>
  <dc:creator>Abubakar, Courtney</dc:creator>
  <cp:lastModifiedBy>Belden, Dreanna</cp:lastModifiedBy>
  <cp:revision>12</cp:revision>
  <dcterms:created xsi:type="dcterms:W3CDTF">2024-07-05T17:19:04Z</dcterms:created>
  <dcterms:modified xsi:type="dcterms:W3CDTF">2024-09-04T17:17:48Z</dcterms:modified>
</cp:coreProperties>
</file>