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312" r:id="rId4"/>
    <p:sldId id="306" r:id="rId5"/>
    <p:sldId id="298" r:id="rId6"/>
    <p:sldId id="313" r:id="rId7"/>
    <p:sldId id="299" r:id="rId8"/>
    <p:sldId id="314" r:id="rId9"/>
    <p:sldId id="315" r:id="rId10"/>
    <p:sldId id="316" r:id="rId11"/>
    <p:sldId id="318" r:id="rId12"/>
    <p:sldId id="319" r:id="rId13"/>
    <p:sldId id="317" r:id="rId14"/>
    <p:sldId id="320" r:id="rId15"/>
    <p:sldId id="292" r:id="rId16"/>
    <p:sldId id="321" r:id="rId17"/>
    <p:sldId id="322" r:id="rId18"/>
    <p:sldId id="274" r:id="rId19"/>
    <p:sldId id="323" r:id="rId20"/>
    <p:sldId id="259" r:id="rId21"/>
    <p:sldId id="326" r:id="rId22"/>
    <p:sldId id="327" r:id="rId23"/>
    <p:sldId id="300" r:id="rId24"/>
    <p:sldId id="328" r:id="rId25"/>
    <p:sldId id="330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C2"/>
    <a:srgbClr val="0B61B7"/>
    <a:srgbClr val="CD3809"/>
    <a:srgbClr val="A2D7F8"/>
    <a:srgbClr val="569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1" autoAdjust="0"/>
  </p:normalViewPr>
  <p:slideViewPr>
    <p:cSldViewPr snapToGrid="0">
      <p:cViewPr varScale="1">
        <p:scale>
          <a:sx n="147" d="100"/>
          <a:sy n="147" d="100"/>
        </p:scale>
        <p:origin x="1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F988-6FB6-405E-8A3F-57DF7952DD5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FF47-4B32-4877-95BA-00C4BEAB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34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584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0097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349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8921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Pair of beaded moccasins.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https://texashistory.unt.edu/ark:/67531/metapth8340/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Zavala, Lorenzo de. “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Expediente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Lorenzo de Zavala’s 1829 Colonization Contract.” The Portal to Texas History, August 25, 2005.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https://texashistory.unt.edu/ark:/67531/metapth5849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Galloway, John, and Emily Galloway. “Bill of Sale for Negro Boy from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Galaway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.” The Portal to Texas History, September 15, 2017. https://texashistory.unt.edu/ark:/67531/metapth880958/.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Indian Petroglyphs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1968. Photograph, 3.5 x 3.5 in. (8.89 x 8.89 cm). The Portal to Texas History. </a:t>
            </a:r>
            <a:r>
              <a:rPr lang="en-US" sz="1800" u="sng" kern="0" dirty="0">
                <a:solidFill>
                  <a:srgbClr val="1155CC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https://texashistory.unt.edu/ark:/67531/metapth40097/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Elongated, rectangular buckskin beaded Indian bag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Leather, 23 x 10.7.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https://texashistory.unt.edu/ark:/67531/metapth8349/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Artifacts from the Buddy Webb Family.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1968. Photograph, 3.5 x 3.5 in (8.89 x 8.89 cm).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https://texashistory.unt.edu/ark:/67531/metapth89212/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DFF47-4B32-4877-95BA-00C4BEAB7D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7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7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1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9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4.emf"/><Relationship Id="rId10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7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438676"/>
          </a:xfrm>
        </p:spPr>
        <p:txBody>
          <a:bodyPr>
            <a:normAutofit/>
          </a:bodyPr>
          <a:lstStyle/>
          <a:p>
            <a:pPr algn="l"/>
            <a:r>
              <a:rPr lang="en-US" sz="4400" b="1" i="1" dirty="0">
                <a:solidFill>
                  <a:schemeClr val="bg2">
                    <a:lumMod val="50000"/>
                  </a:schemeClr>
                </a:solidFill>
              </a:rPr>
              <a:t>Unit 1: </a:t>
            </a:r>
            <a:br>
              <a:rPr lang="en-US" sz="4400" b="1" i="1" dirty="0"/>
            </a:br>
            <a:r>
              <a:rPr lang="en-US" sz="6600" b="1" dirty="0">
                <a:solidFill>
                  <a:srgbClr val="0073C2"/>
                </a:solidFill>
              </a:rPr>
              <a:t>Natural Texas and Its People</a:t>
            </a:r>
            <a:endParaRPr lang="en-US" sz="4400" b="1" dirty="0">
              <a:solidFill>
                <a:srgbClr val="0073C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365171"/>
            <a:ext cx="4886476" cy="1849362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Lesson 2: </a:t>
            </a:r>
          </a:p>
          <a:p>
            <a:pPr algn="l"/>
            <a:r>
              <a:rPr lang="en-US" sz="4000" b="1" i="1" dirty="0">
                <a:solidFill>
                  <a:srgbClr val="0073C2"/>
                </a:solidFill>
              </a:rPr>
              <a:t>How do we know what we know?</a:t>
            </a:r>
          </a:p>
        </p:txBody>
      </p:sp>
      <p:pic>
        <p:nvPicPr>
          <p:cNvPr id="1026" name="Picture 2" descr="A rock wall with drawings of people and a person">
            <a:extLst>
              <a:ext uri="{FF2B5EF4-FFF2-40B4-BE49-F238E27FC236}">
                <a16:creationId xmlns:a16="http://schemas.microsoft.com/office/drawing/2014/main" id="{F171A88E-B6CA-F60D-DB18-D711A558C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65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Studying history with artifacts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948544" y="1281080"/>
            <a:ext cx="9231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Directions: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Read the passage about artifacts and answer the questions that follow. Be prepared to share your responses with the class.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2230093" y="3031778"/>
            <a:ext cx="6532907" cy="887079"/>
          </a:xfrm>
          <a:prstGeom prst="wedgeRoundRectCallout">
            <a:avLst>
              <a:gd name="adj1" fmla="val -52725"/>
              <a:gd name="adj2" fmla="val 9214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“An </a:t>
            </a:r>
            <a:r>
              <a:rPr lang="en-US" sz="3600" b="1" i="1" dirty="0">
                <a:solidFill>
                  <a:schemeClr val="tx1"/>
                </a:solidFill>
              </a:rPr>
              <a:t>artifact</a:t>
            </a:r>
            <a:r>
              <a:rPr lang="en-US" sz="3600" dirty="0">
                <a:solidFill>
                  <a:schemeClr val="tx1"/>
                </a:solidFill>
              </a:rPr>
              <a:t> is __________.”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5E85B0C-355A-A606-8C1A-3D6ACDF52666}"/>
              </a:ext>
            </a:extLst>
          </p:cNvPr>
          <p:cNvSpPr/>
          <p:nvPr/>
        </p:nvSpPr>
        <p:spPr>
          <a:xfrm>
            <a:off x="4023283" y="4463142"/>
            <a:ext cx="7358744" cy="1350463"/>
          </a:xfrm>
          <a:prstGeom prst="wedgeRoundRectCallout">
            <a:avLst>
              <a:gd name="adj1" fmla="val 56595"/>
              <a:gd name="adj2" fmla="val 8879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“One example of an </a:t>
            </a:r>
            <a:r>
              <a:rPr lang="en-US" sz="3600" b="1" i="1" dirty="0">
                <a:solidFill>
                  <a:schemeClr val="tx1"/>
                </a:solidFill>
              </a:rPr>
              <a:t>artifact</a:t>
            </a:r>
            <a:r>
              <a:rPr lang="en-US" sz="3600" dirty="0">
                <a:solidFill>
                  <a:schemeClr val="tx1"/>
                </a:solidFill>
              </a:rPr>
              <a:t> from the reading activity is __________”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49A339-649A-00C8-F8E1-68672EB81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3202" y="4637314"/>
            <a:ext cx="1176292" cy="11762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6853" y="3006992"/>
            <a:ext cx="1025054" cy="10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Artifacts in your life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948544" y="1281080"/>
            <a:ext cx="9231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Directions: 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Share your answer to number three about artifacts in your life.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3145971" y="2470169"/>
            <a:ext cx="8534399" cy="3106751"/>
          </a:xfrm>
          <a:prstGeom prst="wedgeRoundRectCallout">
            <a:avLst>
              <a:gd name="adj1" fmla="val -50590"/>
              <a:gd name="adj2" fmla="val 7182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“An item in my life that could be an artifact for future people to study is _______. Future people might infer that I _______  based on this item.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0571" y="2703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5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33372" y="-5321566"/>
            <a:ext cx="1524002" cy="12193258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8240486" cy="135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Primary Source</a:t>
            </a:r>
            <a:endParaRPr lang="en-US" sz="88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5F57C-CC30-970D-E6C0-0F0F4292222E}"/>
              </a:ext>
            </a:extLst>
          </p:cNvPr>
          <p:cNvSpPr txBox="1"/>
          <p:nvPr/>
        </p:nvSpPr>
        <p:spPr>
          <a:xfrm>
            <a:off x="859344" y="1684821"/>
            <a:ext cx="1047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B61B7"/>
                </a:solidFill>
              </a:rPr>
              <a:t>Make a prediction before you read. . .</a:t>
            </a:r>
          </a:p>
        </p:txBody>
      </p:sp>
      <p:pic>
        <p:nvPicPr>
          <p:cNvPr id="2050" name="Picture 2" descr="Primary view of object titled 'Expediente of Lorenzo de Zavala's 1829 colonization contract'.">
            <a:extLst>
              <a:ext uri="{FF2B5EF4-FFF2-40B4-BE49-F238E27FC236}">
                <a16:creationId xmlns:a16="http://schemas.microsoft.com/office/drawing/2014/main" id="{DC3B8CC5-8C5C-9FE5-25E3-59CFD284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" y="2742028"/>
            <a:ext cx="5274235" cy="3842657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5A73A-FFD8-88A8-5AEF-6CA58EEC5BCF}"/>
              </a:ext>
            </a:extLst>
          </p:cNvPr>
          <p:cNvSpPr txBox="1"/>
          <p:nvPr/>
        </p:nvSpPr>
        <p:spPr>
          <a:xfrm>
            <a:off x="6095373" y="2397948"/>
            <a:ext cx="5631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do you think the term “</a:t>
            </a:r>
            <a:r>
              <a:rPr lang="en-US" sz="3200" b="1" dirty="0">
                <a:solidFill>
                  <a:srgbClr val="0B61B7"/>
                </a:solidFill>
              </a:rPr>
              <a:t>primary source</a:t>
            </a:r>
            <a:r>
              <a:rPr lang="en-US" sz="3200" dirty="0"/>
              <a:t>” means based on this image and what we have talked about so far?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04B20BB-B5F1-4DC1-7AD8-E4CB6E7C9E68}"/>
              </a:ext>
            </a:extLst>
          </p:cNvPr>
          <p:cNvSpPr/>
          <p:nvPr/>
        </p:nvSpPr>
        <p:spPr>
          <a:xfrm>
            <a:off x="6966856" y="4593771"/>
            <a:ext cx="4968863" cy="1208315"/>
          </a:xfrm>
          <a:prstGeom prst="wedgeRoundRectCallout">
            <a:avLst>
              <a:gd name="adj1" fmla="val -43760"/>
              <a:gd name="adj2" fmla="val 9591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“I think </a:t>
            </a:r>
            <a:r>
              <a:rPr lang="en-US" sz="2800" b="1" i="1" dirty="0">
                <a:solidFill>
                  <a:schemeClr val="tx1"/>
                </a:solidFill>
              </a:rPr>
              <a:t>primary source</a:t>
            </a:r>
            <a:r>
              <a:rPr lang="en-US" sz="2800" dirty="0">
                <a:solidFill>
                  <a:schemeClr val="tx1"/>
                </a:solidFill>
              </a:rPr>
              <a:t> means ________ because ________”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C1A6D0-63AE-CC7C-E5CE-752A2B06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0921" y="4823867"/>
            <a:ext cx="978219" cy="9782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454E53-C80E-EC7E-7DB2-FA2D37570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972" y="1604000"/>
            <a:ext cx="938785" cy="9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5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30829" y="0"/>
            <a:ext cx="10440657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What is a primary source?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8F868-0536-FE41-3A43-1742BBBA4918}"/>
              </a:ext>
            </a:extLst>
          </p:cNvPr>
          <p:cNvSpPr txBox="1"/>
          <p:nvPr/>
        </p:nvSpPr>
        <p:spPr>
          <a:xfrm>
            <a:off x="1730820" y="1036718"/>
            <a:ext cx="10067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Directions: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Read the passage about primary and secondary sources. Share an example of a primary or secondary source from the list.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2342653" y="2685821"/>
            <a:ext cx="6578323" cy="1342960"/>
          </a:xfrm>
          <a:prstGeom prst="wedgeRoundRectCallout">
            <a:avLst>
              <a:gd name="adj1" fmla="val -52725"/>
              <a:gd name="adj2" fmla="val 9214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“One example of a </a:t>
            </a:r>
            <a:r>
              <a:rPr lang="en-US" sz="3600" b="1" i="1" dirty="0">
                <a:solidFill>
                  <a:schemeClr val="tx1"/>
                </a:solidFill>
              </a:rPr>
              <a:t>primary source </a:t>
            </a:r>
            <a:r>
              <a:rPr lang="en-US" sz="3600" dirty="0">
                <a:solidFill>
                  <a:schemeClr val="tx1"/>
                </a:solidFill>
              </a:rPr>
              <a:t>is __________.”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5E85B0C-355A-A606-8C1A-3D6ACDF52666}"/>
              </a:ext>
            </a:extLst>
          </p:cNvPr>
          <p:cNvSpPr/>
          <p:nvPr/>
        </p:nvSpPr>
        <p:spPr>
          <a:xfrm>
            <a:off x="3960471" y="4497296"/>
            <a:ext cx="7358744" cy="1350463"/>
          </a:xfrm>
          <a:prstGeom prst="wedgeRoundRectCallout">
            <a:avLst>
              <a:gd name="adj1" fmla="val 56595"/>
              <a:gd name="adj2" fmla="val 8879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“One example of a </a:t>
            </a:r>
            <a:r>
              <a:rPr lang="en-US" sz="3600" b="1" i="1" dirty="0">
                <a:solidFill>
                  <a:schemeClr val="tx1"/>
                </a:solidFill>
              </a:rPr>
              <a:t>secondary source</a:t>
            </a:r>
            <a:r>
              <a:rPr lang="en-US" sz="3600" dirty="0">
                <a:solidFill>
                  <a:schemeClr val="tx1"/>
                </a:solidFill>
              </a:rPr>
              <a:t> is __________”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49A339-649A-00C8-F8E1-68672EB81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201" y="2685821"/>
            <a:ext cx="1176292" cy="11762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9823" y="3006992"/>
            <a:ext cx="1025054" cy="10250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D5B95DE-FA40-DAF9-FE0F-82C0A2A3F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7760" y="4671467"/>
            <a:ext cx="1176292" cy="11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l="3000" t="-44000" r="-9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01B8FB5-8138-E692-5E61-D9741103A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3741" y="119132"/>
            <a:ext cx="10527745" cy="1500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Using Primary Sources to Understand an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23A94-4B96-D7C3-0FED-33CBECD582DF}"/>
              </a:ext>
            </a:extLst>
          </p:cNvPr>
          <p:cNvSpPr txBox="1"/>
          <p:nvPr/>
        </p:nvSpPr>
        <p:spPr>
          <a:xfrm>
            <a:off x="1817914" y="1587394"/>
            <a:ext cx="9976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Read the passage about a specific event happening at a school. Answer the questions that follow.</a:t>
            </a:r>
          </a:p>
        </p:txBody>
      </p:sp>
      <p:pic>
        <p:nvPicPr>
          <p:cNvPr id="3074" name="Picture 2" descr="Primary source document with old cursive script on it. It is a bill of sale for an enslaved African American. Located on the Portal to Texas History">
            <a:extLst>
              <a:ext uri="{FF2B5EF4-FFF2-40B4-BE49-F238E27FC236}">
                <a16:creationId xmlns:a16="http://schemas.microsoft.com/office/drawing/2014/main" id="{352FFA32-035B-4870-D900-702176DB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10" y="2720118"/>
            <a:ext cx="4811486" cy="3886200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-up of a magnifying glass">
            <a:extLst>
              <a:ext uri="{FF2B5EF4-FFF2-40B4-BE49-F238E27FC236}">
                <a16:creationId xmlns:a16="http://schemas.microsoft.com/office/drawing/2014/main" id="{855A85B7-37A7-86F7-5411-D1C179507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15" y="1843818"/>
            <a:ext cx="4762500" cy="47625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88CC95D-2498-1629-F1C2-D88D2D2CD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90478" y="526552"/>
            <a:ext cx="1208326" cy="12083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6AE9B71-FC8A-3064-6A69-20E4675EE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96777" y="577692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1" y="0"/>
            <a:ext cx="9829799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i="1" dirty="0">
                <a:solidFill>
                  <a:srgbClr val="0B61B7"/>
                </a:solidFill>
                <a:latin typeface="Gotham Medium"/>
              </a:rPr>
              <a:t>Share your responses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039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50F701C-8DF3-47A2-03E3-B2ED9EC36E92}"/>
              </a:ext>
            </a:extLst>
          </p:cNvPr>
          <p:cNvSpPr/>
          <p:nvPr/>
        </p:nvSpPr>
        <p:spPr>
          <a:xfrm>
            <a:off x="1970315" y="1263326"/>
            <a:ext cx="5649685" cy="815845"/>
          </a:xfrm>
          <a:prstGeom prst="wedgeRoundRectCallout">
            <a:avLst>
              <a:gd name="adj1" fmla="val -48294"/>
              <a:gd name="adj2" fmla="val 10928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“</a:t>
            </a:r>
            <a:r>
              <a:rPr lang="en-US" sz="3600" b="1" i="1" dirty="0">
                <a:solidFill>
                  <a:schemeClr val="tx1"/>
                </a:solidFill>
              </a:rPr>
              <a:t>Bias</a:t>
            </a:r>
            <a:r>
              <a:rPr lang="en-US" sz="3600" dirty="0">
                <a:solidFill>
                  <a:schemeClr val="tx1"/>
                </a:solidFill>
              </a:rPr>
              <a:t> means ________”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BDB7F9-A89D-63CB-B9C8-504CC611B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6955" y="1119051"/>
            <a:ext cx="999547" cy="99954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328756B-D703-7F5B-7BBD-BAD521EF7A51}"/>
              </a:ext>
            </a:extLst>
          </p:cNvPr>
          <p:cNvSpPr/>
          <p:nvPr/>
        </p:nvSpPr>
        <p:spPr>
          <a:xfrm>
            <a:off x="3907970" y="2504159"/>
            <a:ext cx="7772400" cy="1427991"/>
          </a:xfrm>
          <a:prstGeom prst="wedgeRoundRectCallout">
            <a:avLst>
              <a:gd name="adj1" fmla="val 49308"/>
              <a:gd name="adj2" fmla="val 107000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b="1" i="1" dirty="0">
                <a:solidFill>
                  <a:schemeClr val="tx1"/>
                </a:solidFill>
              </a:rPr>
              <a:t>Bias</a:t>
            </a:r>
            <a:r>
              <a:rPr lang="en-US" sz="3200" dirty="0">
                <a:solidFill>
                  <a:schemeClr val="tx1"/>
                </a:solidFill>
              </a:rPr>
              <a:t> influenced how the students talked about the incident in the hall when _____”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45EE71E-E329-B2A5-3275-A9172FFB10B9}"/>
              </a:ext>
            </a:extLst>
          </p:cNvPr>
          <p:cNvSpPr/>
          <p:nvPr/>
        </p:nvSpPr>
        <p:spPr>
          <a:xfrm>
            <a:off x="2036452" y="4436981"/>
            <a:ext cx="6796187" cy="1427991"/>
          </a:xfrm>
          <a:prstGeom prst="wedgeRoundRectCallout">
            <a:avLst>
              <a:gd name="adj1" fmla="val -48054"/>
              <a:gd name="adj2" fmla="val 8946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“I think I could get the most accurate account of events by ______”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13D6C3-DF60-33CE-3BB7-6FE4A45AA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2441" y="2718380"/>
            <a:ext cx="999547" cy="99954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6A669F6-9B21-8048-83F2-D358B7D51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7314" y="4651203"/>
            <a:ext cx="999547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34628" y="-5295484"/>
            <a:ext cx="1524002" cy="12193258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89491"/>
            <a:ext cx="8240486" cy="1503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>
                <a:solidFill>
                  <a:schemeClr val="bg1"/>
                </a:solidFill>
                <a:latin typeface="Gotham Medium"/>
              </a:rPr>
              <a:t>Primary Sources</a:t>
            </a:r>
            <a:br>
              <a:rPr lang="en-US" dirty="0">
                <a:solidFill>
                  <a:schemeClr val="bg1"/>
                </a:solidFill>
                <a:latin typeface="Gotham Medium"/>
              </a:rPr>
            </a:br>
            <a:r>
              <a:rPr lang="en-US" sz="4900" dirty="0">
                <a:solidFill>
                  <a:schemeClr val="bg1"/>
                </a:solidFill>
                <a:latin typeface="Gotham Medium"/>
              </a:rPr>
              <a:t>Benefits and Drawbacks</a:t>
            </a:r>
            <a:endParaRPr lang="en-US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1371" y="65004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788ED3-8255-D1CF-565D-5DC31F333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18351"/>
              </p:ext>
            </p:extLst>
          </p:nvPr>
        </p:nvGraphicFramePr>
        <p:xfrm>
          <a:off x="772256" y="1816729"/>
          <a:ext cx="10635343" cy="455307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7876979">
                  <a:extLst>
                    <a:ext uri="{9D8B030D-6E8A-4147-A177-3AD203B41FA5}">
                      <a16:colId xmlns:a16="http://schemas.microsoft.com/office/drawing/2014/main" val="246936178"/>
                    </a:ext>
                  </a:extLst>
                </a:gridCol>
                <a:gridCol w="1330839">
                  <a:extLst>
                    <a:ext uri="{9D8B030D-6E8A-4147-A177-3AD203B41FA5}">
                      <a16:colId xmlns:a16="http://schemas.microsoft.com/office/drawing/2014/main" val="739335001"/>
                    </a:ext>
                  </a:extLst>
                </a:gridCol>
                <a:gridCol w="1427525">
                  <a:extLst>
                    <a:ext uri="{9D8B030D-6E8A-4147-A177-3AD203B41FA5}">
                      <a16:colId xmlns:a16="http://schemas.microsoft.com/office/drawing/2014/main" val="3236806915"/>
                    </a:ext>
                  </a:extLst>
                </a:gridCol>
              </a:tblGrid>
              <a:tr h="728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</a:rPr>
                        <a:t>Statement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Benefit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Drawback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859285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kern="100" dirty="0">
                          <a:effectLst/>
                        </a:rPr>
                        <a:t>Primary sources usually present only one person’s point of view of an historic event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62788831"/>
                  </a:ext>
                </a:extLst>
              </a:tr>
              <a:tr h="89770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11912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2. Primary sources give us a firsthand account of an event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649050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00" dirty="0">
                          <a:effectLst/>
                        </a:rPr>
                        <a:t>3. Primary sources help us understand past peoples’ experiences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956328"/>
                  </a:ext>
                </a:extLst>
              </a:tr>
              <a:tr h="918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kern="100" dirty="0">
                          <a:effectLst/>
                        </a:rPr>
                        <a:t>4. Primary sources often contain biases that don’t reflect the whole truth</a:t>
                      </a:r>
                      <a:endParaRPr lang="en-US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743413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EAD3EE0-19D6-89B0-33CD-805C0DB60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1491" y="349092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9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0716" y="-2652490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30600"/>
            <a:ext cx="12192000" cy="3327400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827" y="549773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375" y="5871539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805543" y="143691"/>
            <a:ext cx="10269832" cy="2795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i="1" dirty="0">
                <a:latin typeface="Gotham Medium"/>
              </a:rPr>
              <a:t>Writing Exercise</a:t>
            </a:r>
            <a:endParaRPr lang="en-US" sz="7200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8877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161D9-CE88-5B48-8469-451D5C733377}"/>
              </a:ext>
            </a:extLst>
          </p:cNvPr>
          <p:cNvSpPr txBox="1"/>
          <p:nvPr/>
        </p:nvSpPr>
        <p:spPr>
          <a:xfrm>
            <a:off x="600286" y="3477795"/>
            <a:ext cx="10874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Example sentence structure</a:t>
            </a:r>
            <a:r>
              <a:rPr lang="en-US" sz="4400" b="1" i="1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4400" i="1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Primary sources are helpful because</a:t>
            </a:r>
            <a:r>
              <a:rPr lang="en-US" sz="3200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they provide us with a firsthand account of an event</a:t>
            </a:r>
            <a:r>
              <a:rPr lang="en-US" sz="3200" b="1" u="sng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however we should be aware that</a:t>
            </a:r>
            <a:r>
              <a:rPr lang="en-US" sz="3200" kern="100" dirty="0">
                <a:solidFill>
                  <a:schemeClr val="bg1">
                    <a:lumMod val="9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they also might present only one point of view</a:t>
            </a:r>
            <a:r>
              <a:rPr lang="en-US" sz="3200" u="sng" kern="100" dirty="0">
                <a:solidFill>
                  <a:schemeClr val="bg1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147847A-2215-406D-3F84-EC84BC64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027" y="1676330"/>
            <a:ext cx="1151985" cy="11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2347" y="2310732"/>
            <a:ext cx="8556929" cy="2210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</a:br>
            <a:r>
              <a:rPr lang="en-US" sz="8800" b="1" dirty="0">
                <a:solidFill>
                  <a:schemeClr val="bg1"/>
                </a:solidFill>
                <a:latin typeface="Gotham Medium"/>
              </a:rPr>
              <a:t>Evaluating Primary Sources</a:t>
            </a:r>
            <a:endParaRPr lang="en-US" sz="32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8BB4D-8D06-5D28-FACB-92EDD136D826}"/>
              </a:ext>
            </a:extLst>
          </p:cNvPr>
          <p:cNvSpPr txBox="1"/>
          <p:nvPr/>
        </p:nvSpPr>
        <p:spPr>
          <a:xfrm>
            <a:off x="374469" y="4612531"/>
            <a:ext cx="11216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the images on your worksheet to complete the chart.</a:t>
            </a:r>
          </a:p>
          <a:p>
            <a:pPr algn="ctr"/>
            <a:r>
              <a:rPr lang="en-US" sz="2800" dirty="0"/>
              <a:t> The images can also be found on this presentation to see them better.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415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CB53BD-CB9D-37A7-3174-C5B9422678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93621" y="144588"/>
            <a:ext cx="858882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Figure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Indian petroglyphs, The Portal to Texas History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close-up of a cave painting. Image accessed at the Portal to Texas History">
            <a:extLst>
              <a:ext uri="{FF2B5EF4-FFF2-40B4-BE49-F238E27FC236}">
                <a16:creationId xmlns:a16="http://schemas.microsoft.com/office/drawing/2014/main" id="{1A0DD35E-463C-3F7D-3932-815808B16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t="30236" r="14625" b="25845"/>
          <a:stretch/>
        </p:blipFill>
        <p:spPr bwMode="auto">
          <a:xfrm>
            <a:off x="2124308" y="809098"/>
            <a:ext cx="9458142" cy="5526011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0B5FB3C-50F4-E67F-7FED-89E17AC29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8445" y="14665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How do we know what we know?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Warm-up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984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D2625-CE90-BB7F-CCC7-0A236990B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5496" y="89328"/>
            <a:ext cx="8366915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Figure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 Elongated, rectangular buckskin beaded Indian bag, The Portal to Texas History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Elongated, rectangular buckskin beaded Indian bag. Image accessed at the Portal to Texas History">
            <a:extLst>
              <a:ext uri="{FF2B5EF4-FFF2-40B4-BE49-F238E27FC236}">
                <a16:creationId xmlns:a16="http://schemas.microsoft.com/office/drawing/2014/main" id="{255F1BD0-6ECD-E6E9-BE7B-78AB7B78AB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58" y="1132765"/>
            <a:ext cx="10518736" cy="5271700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FB64D56-9370-73EE-DC03-95B38316B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4853" y="103484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06" y="5390311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7826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4D2625-CE90-BB7F-CCC7-0A236990B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64713" y="39659"/>
            <a:ext cx="816428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Figure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: Indian stone tool artifacts from the Buddy Webb family, The Portal to Texas History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dian artifacts including stone tools and arrowheads. Collection from the Buddy Webb family. Image accessed at the Portal to Texas History">
            <a:extLst>
              <a:ext uri="{FF2B5EF4-FFF2-40B4-BE49-F238E27FC236}">
                <a16:creationId xmlns:a16="http://schemas.microsoft.com/office/drawing/2014/main" id="{33254DD4-07E9-241A-3A7C-79BD20BFB9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18545" r="4997" b="23033"/>
          <a:stretch/>
        </p:blipFill>
        <p:spPr bwMode="auto">
          <a:xfrm>
            <a:off x="2861946" y="993766"/>
            <a:ext cx="7986012" cy="5368966"/>
          </a:xfrm>
          <a:prstGeom prst="rect">
            <a:avLst/>
          </a:prstGeom>
          <a:noFill/>
          <a:ln>
            <a:noFill/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BC6C14E-875D-0A96-1474-34069ACB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538" y="16323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2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Gotham Medium"/>
              </a:rPr>
              <a:t>Share with the class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005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679270" y="1648683"/>
            <a:ext cx="2264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First Item:</a:t>
            </a:r>
          </a:p>
          <a:p>
            <a:pPr algn="ctr"/>
            <a:r>
              <a:rPr lang="en-US" sz="3200" dirty="0"/>
              <a:t>Petroglyphs</a:t>
            </a:r>
          </a:p>
          <a:p>
            <a:pPr algn="ctr"/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(rock art) </a:t>
            </a:r>
          </a:p>
          <a:p>
            <a:endParaRPr lang="en-US" sz="32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5479" y="4963503"/>
            <a:ext cx="999547" cy="9995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2B8502-D151-AE05-B83E-F5AAF4769FF1}"/>
              </a:ext>
            </a:extLst>
          </p:cNvPr>
          <p:cNvSpPr txBox="1"/>
          <p:nvPr/>
        </p:nvSpPr>
        <p:spPr>
          <a:xfrm>
            <a:off x="4473164" y="1611608"/>
            <a:ext cx="252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Second Item:</a:t>
            </a:r>
          </a:p>
          <a:p>
            <a:pPr algn="ctr"/>
            <a:r>
              <a:rPr lang="en-US" sz="3200" dirty="0"/>
              <a:t>Beaded bag</a:t>
            </a: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92572-E945-C844-F135-70E964B0E6A1}"/>
              </a:ext>
            </a:extLst>
          </p:cNvPr>
          <p:cNvSpPr txBox="1"/>
          <p:nvPr/>
        </p:nvSpPr>
        <p:spPr>
          <a:xfrm>
            <a:off x="8523963" y="1570832"/>
            <a:ext cx="252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Third Item:</a:t>
            </a:r>
          </a:p>
          <a:p>
            <a:pPr algn="ctr"/>
            <a:r>
              <a:rPr lang="en-US" sz="3200" dirty="0"/>
              <a:t>Stone tools</a:t>
            </a: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5A28DB-4B4A-4493-C48A-36F0A50204F5}"/>
              </a:ext>
            </a:extLst>
          </p:cNvPr>
          <p:cNvSpPr/>
          <p:nvPr/>
        </p:nvSpPr>
        <p:spPr>
          <a:xfrm>
            <a:off x="423914" y="3319943"/>
            <a:ext cx="8221484" cy="1221970"/>
          </a:xfrm>
          <a:prstGeom prst="wedgeRoundRectCallout">
            <a:avLst>
              <a:gd name="adj1" fmla="val -51938"/>
              <a:gd name="adj2" fmla="val 79487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“One thing I inferred about the </a:t>
            </a:r>
            <a:r>
              <a:rPr lang="en-US" sz="3200" i="1" dirty="0">
                <a:solidFill>
                  <a:schemeClr val="tx1"/>
                </a:solidFill>
              </a:rPr>
              <a:t>(name of item) </a:t>
            </a:r>
            <a:r>
              <a:rPr lang="en-US" sz="3200" b="1" i="1" dirty="0">
                <a:solidFill>
                  <a:schemeClr val="tx1"/>
                </a:solidFill>
              </a:rPr>
              <a:t>was that _________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0570F59-7A3E-231B-C618-D35018C84130}"/>
              </a:ext>
            </a:extLst>
          </p:cNvPr>
          <p:cNvSpPr/>
          <p:nvPr/>
        </p:nvSpPr>
        <p:spPr>
          <a:xfrm>
            <a:off x="3136046" y="4852292"/>
            <a:ext cx="8221484" cy="1221970"/>
          </a:xfrm>
          <a:prstGeom prst="wedgeRoundRectCallout">
            <a:avLst>
              <a:gd name="adj1" fmla="val 56740"/>
              <a:gd name="adj2" fmla="val 81625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“One question I had about the </a:t>
            </a:r>
            <a:r>
              <a:rPr lang="en-US" sz="3200" i="1" dirty="0">
                <a:solidFill>
                  <a:schemeClr val="tx1"/>
                </a:solidFill>
              </a:rPr>
              <a:t>(name of item) </a:t>
            </a:r>
            <a:r>
              <a:rPr lang="en-US" sz="3200" b="1" i="1" dirty="0">
                <a:solidFill>
                  <a:schemeClr val="tx1"/>
                </a:solidFill>
              </a:rPr>
              <a:t>was _________”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C68B61E-84D5-FE25-E772-9FDD4C10A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4982" y="3414956"/>
            <a:ext cx="999547" cy="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7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Gotham Medium"/>
              </a:rPr>
              <a:t>Important Note: 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236475" y="1929304"/>
            <a:ext cx="50077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B61B7"/>
                </a:solidFill>
              </a:rPr>
              <a:t>Why is there not much written information from American Indians in the past?</a:t>
            </a:r>
          </a:p>
          <a:p>
            <a:endParaRPr lang="en-US" sz="32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2026" y="4788163"/>
            <a:ext cx="1152630" cy="115263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7B9CE69-32CA-A1C9-0DD1-ADDBE555AAE1}"/>
              </a:ext>
            </a:extLst>
          </p:cNvPr>
          <p:cNvSpPr/>
          <p:nvPr/>
        </p:nvSpPr>
        <p:spPr>
          <a:xfrm>
            <a:off x="6946455" y="1929304"/>
            <a:ext cx="4810391" cy="3808736"/>
          </a:xfrm>
          <a:prstGeom prst="wedgeRoundRectCallout">
            <a:avLst>
              <a:gd name="adj1" fmla="val -64386"/>
              <a:gd name="adj2" fmla="val 4178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“There is not much written information from American Indians in the past because _____” </a:t>
            </a:r>
          </a:p>
        </p:txBody>
      </p:sp>
    </p:spTree>
    <p:extLst>
      <p:ext uri="{BB962C8B-B14F-4D97-AF65-F5344CB8AC3E}">
        <p14:creationId xmlns:p14="http://schemas.microsoft.com/office/powerpoint/2010/main" val="373039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36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bg1"/>
                </a:solidFill>
                <a:latin typeface="Gotham Medium"/>
              </a:rPr>
              <a:t>Important Note: </a:t>
            </a:r>
            <a:r>
              <a:rPr lang="en-US" sz="7200" b="1" dirty="0">
                <a:solidFill>
                  <a:srgbClr val="0073C2"/>
                </a:solidFill>
                <a:latin typeface="Gotham Medium"/>
              </a:rPr>
              <a:t>2</a:t>
            </a:r>
            <a:r>
              <a:rPr lang="en-US" sz="7200" b="1" dirty="0">
                <a:solidFill>
                  <a:schemeClr val="bg1"/>
                </a:solidFill>
                <a:latin typeface="Gotham Medium"/>
              </a:rPr>
              <a:t> </a:t>
            </a:r>
            <a:endParaRPr lang="en-US" sz="7200" b="1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C9A6E-7ED8-10B5-EE6E-1E5A101D7504}"/>
              </a:ext>
            </a:extLst>
          </p:cNvPr>
          <p:cNvSpPr txBox="1"/>
          <p:nvPr/>
        </p:nvSpPr>
        <p:spPr>
          <a:xfrm>
            <a:off x="435154" y="1662699"/>
            <a:ext cx="53125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0B61B7"/>
                </a:solidFill>
              </a:rPr>
              <a:t>What do you think the difficulties of only using artifacts to study past people might be? </a:t>
            </a:r>
          </a:p>
          <a:p>
            <a:endParaRPr lang="en-US" sz="32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95A28DB-4B4A-4493-C48A-36F0A50204F5}"/>
              </a:ext>
            </a:extLst>
          </p:cNvPr>
          <p:cNvSpPr/>
          <p:nvPr/>
        </p:nvSpPr>
        <p:spPr>
          <a:xfrm>
            <a:off x="7365363" y="1900588"/>
            <a:ext cx="4197532" cy="3984171"/>
          </a:xfrm>
          <a:prstGeom prst="wedgeRoundRectCallout">
            <a:avLst>
              <a:gd name="adj1" fmla="val -64386"/>
              <a:gd name="adj2" fmla="val 41782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“I think one of the difficulties of only using artifacts to study past people is _________” 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8CF159-F7E9-94F9-EC8D-AF40A8AE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9685" y="4732129"/>
            <a:ext cx="1152630" cy="115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How do we know what we know? </a:t>
            </a:r>
            <a:br>
              <a:rPr lang="en-US" dirty="0">
                <a:latin typeface="Gotham Medium"/>
              </a:rPr>
            </a:b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Exit Ticket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3138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88730" y="2712925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5B2E23A-763B-EDCA-D730-4F3F0477A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>
                <a:latin typeface="Gotham Medium"/>
              </a:rPr>
              <a:t>Warm-up: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Follow the directions below to complete your warm-up </a:t>
            </a:r>
            <a:endParaRPr lang="en-US" sz="4400" dirty="0">
              <a:latin typeface="Gotham Medium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4D64B3-0917-09B8-C575-659DFC0CE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6394" y="2822949"/>
            <a:ext cx="1071092" cy="10710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F12BE2C-DB0C-E2AE-BBE4-2FE8C10D4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92452" y="3985428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CD4BB60-28CF-10C4-C0DE-DF52E000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396086" y="5090230"/>
            <a:ext cx="842453" cy="84245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17BB25-6B62-8054-8259-D62208459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883A00-8B79-16BD-B89B-C1F6CDEB6CC7}"/>
              </a:ext>
            </a:extLst>
          </p:cNvPr>
          <p:cNvSpPr txBox="1"/>
          <p:nvPr/>
        </p:nvSpPr>
        <p:spPr>
          <a:xfrm>
            <a:off x="3362592" y="1915079"/>
            <a:ext cx="56797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Read the scenario.</a:t>
            </a:r>
            <a:endParaRPr lang="en-US" sz="3200" b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Examine the list of items</a:t>
            </a:r>
            <a:endParaRPr lang="en-US" sz="3200" b="1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993366"/>
                </a:solidFill>
              </a:rPr>
              <a:t>Write your answer in the box provided.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solidFill>
                  <a:srgbClr val="56901C"/>
                </a:solidFill>
              </a:rPr>
              <a:t>While you wait for class to begin, share your responses with a shoulder partner.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 </a:t>
            </a:r>
            <a:r>
              <a:rPr lang="en-US" sz="3200" b="1" dirty="0"/>
              <a:t>not</a:t>
            </a:r>
            <a:r>
              <a:rPr lang="en-US" sz="3200" dirty="0"/>
              <a:t> complete the </a:t>
            </a:r>
            <a:r>
              <a:rPr lang="en-US" sz="3200" b="1" dirty="0"/>
              <a:t>Exit Ticket </a:t>
            </a:r>
            <a:r>
              <a:rPr lang="en-US" sz="3200" dirty="0"/>
              <a:t>yet.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F22A66-937E-9465-3101-FC2AFDB49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3773" r="10115" b="5221"/>
          <a:stretch/>
        </p:blipFill>
        <p:spPr>
          <a:xfrm>
            <a:off x="9074315" y="1993473"/>
            <a:ext cx="2719892" cy="355130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B0A3F9-DE0D-B91F-E1A5-6D652AC2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47367" y="1548956"/>
            <a:ext cx="1208326" cy="12083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02BD18-F484-7E11-9A32-87377F7D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1135" y="2458246"/>
            <a:ext cx="1071092" cy="107109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C1B9E12-1545-B1A3-DFCA-81A63C7B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1135" y="3505753"/>
            <a:ext cx="925793" cy="9257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84E3DF1-C4BB-8373-FC80-F5D965A2D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14467" y="4431546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819435-EE01-EB44-B7D7-F1E67D10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4004"/>
          <a:stretch/>
        </p:blipFill>
        <p:spPr>
          <a:xfrm>
            <a:off x="-14658" y="1524003"/>
            <a:ext cx="12206658" cy="53339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2017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Gotham Medium"/>
              </a:rPr>
              <a:t>Warm-up</a:t>
            </a:r>
            <a:r>
              <a:rPr lang="en-US" sz="3200" b="1" dirty="0">
                <a:solidFill>
                  <a:schemeClr val="bg1"/>
                </a:solidFill>
                <a:latin typeface="Gotham Medium"/>
              </a:rPr>
              <a:t>:</a:t>
            </a:r>
            <a:r>
              <a:rPr lang="en-US" sz="4400" b="1" dirty="0">
                <a:solidFill>
                  <a:schemeClr val="bg1"/>
                </a:solidFill>
                <a:latin typeface="Gotham Medium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Gotham Medium"/>
              </a:rPr>
            </a:br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</a:t>
            </a:r>
            <a:br>
              <a:rPr lang="en-US" sz="4400" dirty="0">
                <a:latin typeface="Gotham Medium"/>
              </a:rPr>
            </a:br>
            <a:endParaRPr lang="en-US" sz="4400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F575F-42F6-3E68-E2C9-7B1D8BC7A6E6}"/>
              </a:ext>
            </a:extLst>
          </p:cNvPr>
          <p:cNvSpPr txBox="1"/>
          <p:nvPr/>
        </p:nvSpPr>
        <p:spPr>
          <a:xfrm>
            <a:off x="855422" y="1849813"/>
            <a:ext cx="11069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Directions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Use the sentence stem example below to share your answer with the class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D3EED4-F357-A926-51E0-BF2C208B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256" y="3563286"/>
            <a:ext cx="1337153" cy="133715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1473FAB-525E-0AD2-E307-0EA74FAB004C}"/>
              </a:ext>
            </a:extLst>
          </p:cNvPr>
          <p:cNvSpPr/>
          <p:nvPr/>
        </p:nvSpPr>
        <p:spPr>
          <a:xfrm>
            <a:off x="2517125" y="3129730"/>
            <a:ext cx="8819453" cy="2204267"/>
          </a:xfrm>
          <a:prstGeom prst="wedgeRoundRectCallout">
            <a:avLst>
              <a:gd name="adj1" fmla="val -42074"/>
              <a:gd name="adj2" fmla="val 74290"/>
              <a:gd name="adj3" fmla="val 16667"/>
            </a:avLst>
          </a:prstGeom>
          <a:solidFill>
            <a:srgbClr val="A2D7F8"/>
          </a:solidFill>
          <a:ln w="28575">
            <a:solidFill>
              <a:srgbClr val="0073C2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“Based on the </a:t>
            </a:r>
            <a:r>
              <a:rPr lang="en-US" sz="3600" b="1" i="1" u="sng" dirty="0">
                <a:solidFill>
                  <a:schemeClr val="bg2">
                    <a:lumMod val="50000"/>
                  </a:schemeClr>
                </a:solidFill>
              </a:rPr>
              <a:t>(specific item in the list)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tx1"/>
                </a:solidFill>
              </a:rPr>
              <a:t>I can infer that the person who buried the box probably </a:t>
            </a: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__________.”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9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42008-2039-048E-D2A9-EABA35196BF4}"/>
              </a:ext>
            </a:extLst>
          </p:cNvPr>
          <p:cNvSpPr txBox="1"/>
          <p:nvPr/>
        </p:nvSpPr>
        <p:spPr>
          <a:xfrm>
            <a:off x="1164771" y="2133600"/>
            <a:ext cx="9870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0B61B7"/>
                </a:solidFill>
              </a:rPr>
              <a:t>How do people today </a:t>
            </a:r>
            <a:r>
              <a:rPr lang="en-US" sz="5400" b="1" i="1" dirty="0">
                <a:solidFill>
                  <a:srgbClr val="0B61B7"/>
                </a:solidFill>
              </a:rPr>
              <a:t>obtain*</a:t>
            </a:r>
            <a:r>
              <a:rPr lang="en-US" sz="5400" i="1" dirty="0">
                <a:solidFill>
                  <a:srgbClr val="0B61B7"/>
                </a:solidFill>
              </a:rPr>
              <a:t> information about the past?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FFA3C8-FAB8-F46C-DE9D-2281547A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35" y="2475217"/>
            <a:ext cx="1071092" cy="1071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2B272-73D2-D710-E730-57612FB92F8E}"/>
              </a:ext>
            </a:extLst>
          </p:cNvPr>
          <p:cNvSpPr txBox="1"/>
          <p:nvPr/>
        </p:nvSpPr>
        <p:spPr>
          <a:xfrm>
            <a:off x="308142" y="6077415"/>
            <a:ext cx="836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Obtain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to get</a:t>
            </a:r>
          </a:p>
        </p:txBody>
      </p:sp>
    </p:spTree>
    <p:extLst>
      <p:ext uri="{BB962C8B-B14F-4D97-AF65-F5344CB8AC3E}">
        <p14:creationId xmlns:p14="http://schemas.microsoft.com/office/powerpoint/2010/main" val="332930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52184-6002-559C-4F98-CFA7DE13003E}"/>
              </a:ext>
            </a:extLst>
          </p:cNvPr>
          <p:cNvSpPr txBox="1"/>
          <p:nvPr/>
        </p:nvSpPr>
        <p:spPr>
          <a:xfrm>
            <a:off x="1420121" y="1831085"/>
            <a:ext cx="10282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000" b="1" i="1" u="sng" dirty="0">
                <a:solidFill>
                  <a:schemeClr val="accent5">
                    <a:lumMod val="75000"/>
                  </a:schemeClr>
                </a:solidFill>
              </a:rPr>
              <a:t>We will </a:t>
            </a:r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examine and categorize different types of historical sources, discussing both their strengths and weaknesses. </a:t>
            </a:r>
          </a:p>
          <a:p>
            <a:pPr marL="914400" indent="-914400">
              <a:buFont typeface="+mj-lt"/>
              <a:buAutoNum type="arabicPeriod"/>
            </a:pPr>
            <a:endParaRPr lang="en-US" sz="4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4000" b="1" i="1" u="sng" dirty="0">
                <a:solidFill>
                  <a:srgbClr val="0B61B7"/>
                </a:solidFill>
              </a:rPr>
              <a:t>I will </a:t>
            </a:r>
            <a:r>
              <a:rPr lang="en-US" sz="4000" i="1" dirty="0">
                <a:solidFill>
                  <a:srgbClr val="0B61B7"/>
                </a:solidFill>
              </a:rPr>
              <a:t>make inferences about early Texas people by analyzing three American Indian artifacts.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FFFF6F-7835-E722-BAE9-C4A6E511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853" y="2893454"/>
            <a:ext cx="1071092" cy="1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2347" y="2310732"/>
            <a:ext cx="8556929" cy="2210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How do we know what we know?</a:t>
            </a:r>
            <a:br>
              <a:rPr lang="en-US" sz="4400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</a:br>
            <a:r>
              <a:rPr lang="en-US" sz="12800" b="1" dirty="0">
                <a:solidFill>
                  <a:schemeClr val="bg1"/>
                </a:solidFill>
                <a:latin typeface="Gotham Medium"/>
              </a:rPr>
              <a:t>Lesson</a:t>
            </a:r>
            <a:endParaRPr lang="en-US" sz="4400" b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9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30829" y="13062"/>
            <a:ext cx="10308771" cy="12178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i="1" dirty="0">
                <a:solidFill>
                  <a:srgbClr val="0B61B7"/>
                </a:solidFill>
                <a:latin typeface="Gotham Medium"/>
              </a:rPr>
              <a:t>Has this ever happened to you?	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252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FC5B59-78D1-6BDA-FE42-822483BD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4116" y="1587760"/>
            <a:ext cx="6204856" cy="471589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You’re sitting in your social studies class, listening to your teacher tell you something that happened hundreds of years ago. You think, </a:t>
            </a:r>
            <a:r>
              <a:rPr lang="en-US" sz="2800" b="1" i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“But, how do we really know?” </a:t>
            </a:r>
            <a:r>
              <a:rPr lang="en-US" sz="2800" i="1" kern="100" dirty="0">
                <a:solidFill>
                  <a:srgbClr val="3A3A3A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Your teacher wasn’t there. Where did we get the information?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rgbClr val="0B61B7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How do you think we discover information about the past?</a:t>
            </a:r>
            <a:endParaRPr lang="en-US" sz="2800" kern="100" dirty="0">
              <a:solidFill>
                <a:srgbClr val="0B61B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Person wearing yellow">
            <a:extLst>
              <a:ext uri="{FF2B5EF4-FFF2-40B4-BE49-F238E27FC236}">
                <a16:creationId xmlns:a16="http://schemas.microsoft.com/office/drawing/2014/main" id="{86211462-E6F3-20C5-3F0C-A7F7080CD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0"/>
          <a:stretch/>
        </p:blipFill>
        <p:spPr>
          <a:xfrm>
            <a:off x="8378438" y="1733106"/>
            <a:ext cx="3325236" cy="442520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CB2A55-7228-D81C-2989-40600492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13350" y="4760567"/>
            <a:ext cx="1019346" cy="10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8240486" cy="1358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Artifacts</a:t>
            </a:r>
            <a:endParaRPr lang="en-US" sz="88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7084" y="641883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air of beaded moccasins">
            <a:extLst>
              <a:ext uri="{FF2B5EF4-FFF2-40B4-BE49-F238E27FC236}">
                <a16:creationId xmlns:a16="http://schemas.microsoft.com/office/drawing/2014/main" id="{4C55CE9D-C5DE-1B82-5F1A-E73F0B22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419">
            <a:off x="56399" y="2164812"/>
            <a:ext cx="5332248" cy="3307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CD63AB-9553-E9F0-6228-6ED838467CBF}"/>
              </a:ext>
            </a:extLst>
          </p:cNvPr>
          <p:cNvSpPr txBox="1"/>
          <p:nvPr/>
        </p:nvSpPr>
        <p:spPr>
          <a:xfrm>
            <a:off x="4669971" y="1744482"/>
            <a:ext cx="752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B61B7"/>
                </a:solidFill>
              </a:rPr>
              <a:t>Make a prediction before you read. .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5A73A-FFD8-88A8-5AEF-6CA58EEC5BCF}"/>
              </a:ext>
            </a:extLst>
          </p:cNvPr>
          <p:cNvSpPr txBox="1"/>
          <p:nvPr/>
        </p:nvSpPr>
        <p:spPr>
          <a:xfrm>
            <a:off x="4669971" y="2457749"/>
            <a:ext cx="7265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What do you think the term “</a:t>
            </a:r>
            <a:r>
              <a:rPr lang="en-US" sz="3600" b="1" dirty="0">
                <a:solidFill>
                  <a:srgbClr val="0B61B7"/>
                </a:solidFill>
              </a:rPr>
              <a:t>artifact</a:t>
            </a:r>
            <a:r>
              <a:rPr lang="en-US" sz="3600" dirty="0"/>
              <a:t>” means based on this image and what we have talked about so far?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B050C2-4A01-0525-1870-C6A5E04CD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3090" y="1604000"/>
            <a:ext cx="976881" cy="97688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3E5AD5D-A0B8-0D49-EB13-527D144B5696}"/>
              </a:ext>
            </a:extLst>
          </p:cNvPr>
          <p:cNvSpPr/>
          <p:nvPr/>
        </p:nvSpPr>
        <p:spPr>
          <a:xfrm>
            <a:off x="6770914" y="4593771"/>
            <a:ext cx="5164806" cy="1613507"/>
          </a:xfrm>
          <a:prstGeom prst="wedgeRoundRectCallout">
            <a:avLst>
              <a:gd name="adj1" fmla="val -42074"/>
              <a:gd name="adj2" fmla="val 74290"/>
              <a:gd name="adj3" fmla="val 16667"/>
            </a:avLst>
          </a:prstGeom>
          <a:solidFill>
            <a:srgbClr val="A2D7F8"/>
          </a:solidFill>
          <a:ln w="28575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“I think </a:t>
            </a:r>
            <a:r>
              <a:rPr lang="en-US" sz="3200" b="1" i="1" dirty="0">
                <a:solidFill>
                  <a:schemeClr val="tx1"/>
                </a:solidFill>
              </a:rPr>
              <a:t>artifact</a:t>
            </a:r>
            <a:r>
              <a:rPr lang="en-US" sz="3200" dirty="0">
                <a:solidFill>
                  <a:schemeClr val="tx1"/>
                </a:solidFill>
              </a:rPr>
              <a:t> means __________ because __________”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B71AFE2-8CB1-B3A2-9F5F-5ADE6DF1B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3761" y="4683003"/>
            <a:ext cx="1203991" cy="12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8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1306</Words>
  <Application>Microsoft Office PowerPoint</Application>
  <PresentationFormat>Widescreen</PresentationFormat>
  <Paragraphs>129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Office Theme</vt:lpstr>
      <vt:lpstr>1_Office Theme</vt:lpstr>
      <vt:lpstr>Unit 1:  Natural Texas and Its People</vt:lpstr>
      <vt:lpstr>How do we know what we know?  Warm-up</vt:lpstr>
      <vt:lpstr>Warm-up: Follow the directions below to complete your warm-up </vt:lpstr>
      <vt:lpstr>Warm-up:  Share with the class </vt:lpstr>
      <vt:lpstr>Essential Question</vt:lpstr>
      <vt:lpstr>In today’s lesson…</vt:lpstr>
      <vt:lpstr>How do we know what we know? Lesson</vt:lpstr>
      <vt:lpstr>Has this ever happened to you? </vt:lpstr>
      <vt:lpstr>Artifacts</vt:lpstr>
      <vt:lpstr>Studying history with artifacts</vt:lpstr>
      <vt:lpstr>Artifacts in your life</vt:lpstr>
      <vt:lpstr>Primary Source</vt:lpstr>
      <vt:lpstr>What is a primary source?</vt:lpstr>
      <vt:lpstr>Using Primary Sources to Understand an Event</vt:lpstr>
      <vt:lpstr>Share your responses</vt:lpstr>
      <vt:lpstr>Primary Sources Benefits and Drawbacks</vt:lpstr>
      <vt:lpstr>Writing Exercise</vt:lpstr>
      <vt:lpstr> Evaluating Primary Sources</vt:lpstr>
      <vt:lpstr>Figure 1: Indian petroglyphs, The Portal to Texas History</vt:lpstr>
      <vt:lpstr>Figure 2: Elongated, rectangular buckskin beaded Indian bag, The Portal to Texas History</vt:lpstr>
      <vt:lpstr>Figure 3: Indian stone tool artifacts from the Buddy Webb family, The Portal to Texas History</vt:lpstr>
      <vt:lpstr>Share with the class</vt:lpstr>
      <vt:lpstr>Important Note: </vt:lpstr>
      <vt:lpstr>Important Note: 2 </vt:lpstr>
      <vt:lpstr>How do we know what we know?  Exit Ticket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Natural Texas and Its People</dc:title>
  <dc:creator>Abubakar, Courtney</dc:creator>
  <cp:lastModifiedBy>Belden, Dreanna</cp:lastModifiedBy>
  <cp:revision>6</cp:revision>
  <dcterms:created xsi:type="dcterms:W3CDTF">2024-06-19T16:18:19Z</dcterms:created>
  <dcterms:modified xsi:type="dcterms:W3CDTF">2024-09-04T21:02:06Z</dcterms:modified>
</cp:coreProperties>
</file>