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312" r:id="rId4"/>
    <p:sldId id="282" r:id="rId5"/>
    <p:sldId id="300" r:id="rId6"/>
    <p:sldId id="324" r:id="rId7"/>
    <p:sldId id="298" r:id="rId8"/>
    <p:sldId id="315" r:id="rId9"/>
    <p:sldId id="292" r:id="rId10"/>
    <p:sldId id="313" r:id="rId11"/>
    <p:sldId id="314" r:id="rId12"/>
    <p:sldId id="316" r:id="rId13"/>
    <p:sldId id="317" r:id="rId14"/>
    <p:sldId id="318" r:id="rId15"/>
    <p:sldId id="319" r:id="rId16"/>
    <p:sldId id="320" r:id="rId17"/>
    <p:sldId id="259" r:id="rId18"/>
    <p:sldId id="321" r:id="rId19"/>
    <p:sldId id="322" r:id="rId20"/>
    <p:sldId id="3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9F4D-5976-4B44-ADA5-336E54A5C8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23DCA-177D-47D0-983C-FE6B9D8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350049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.edu/object/sioux-indian-council-chiefs-profound-deliberation:saam_1985.66.49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350049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beza_de_Vaca_Portrait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beza_de_Vaca_Portrait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3500490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Coming of white man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1914. Paintings and reproductions.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https://www.loc.gov/item/93500490/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80DF-FBC2-44B2-B7B0-5E8793897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--Microsoft PowerPoint Stock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1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--Microsoft PowerPoint 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6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-- </a:t>
            </a:r>
            <a:r>
              <a:rPr lang="en-US" b="0" i="1" dirty="0">
                <a:solidFill>
                  <a:srgbClr val="101820"/>
                </a:solidFill>
                <a:effectLst/>
                <a:highlight>
                  <a:srgbClr val="FFFFFF"/>
                </a:highlight>
                <a:latin typeface="minion-pro"/>
              </a:rPr>
              <a:t>Sioux Indian Council, Chiefs in Profound Deliberation. </a:t>
            </a:r>
            <a:r>
              <a:rPr lang="en-US" b="0" i="0" dirty="0">
                <a:solidFill>
                  <a:srgbClr val="101820"/>
                </a:solidFill>
                <a:effectLst/>
                <a:highlight>
                  <a:srgbClr val="FFFFFF"/>
                </a:highlight>
                <a:latin typeface="minion-pro"/>
              </a:rPr>
              <a:t>Oil on canvas. George Catlin. </a:t>
            </a:r>
            <a:r>
              <a:rPr lang="en-US" dirty="0"/>
              <a:t>Smithsonian American Art Museum, Gift of Mrs. Joseph Harrison, Jr.</a:t>
            </a:r>
            <a:r>
              <a:rPr lang="en-US" dirty="0">
                <a:hlinkClick r:id="rId3"/>
              </a:rPr>
              <a:t> Sioux Indian Council, Chiefs in Profound Deliberation | Smithsonian Institution</a:t>
            </a:r>
            <a:br>
              <a:rPr lang="en-US" dirty="0"/>
            </a:br>
            <a:endParaRPr lang="en-US" b="0" i="1" dirty="0">
              <a:solidFill>
                <a:srgbClr val="101820"/>
              </a:solidFill>
              <a:effectLst/>
              <a:highlight>
                <a:srgbClr val="FFFFFF"/>
              </a:highlight>
              <a:latin typeface="minion-pro"/>
            </a:endParaRPr>
          </a:p>
          <a:p>
            <a:br>
              <a:rPr lang="en-US" b="0" i="1" dirty="0">
                <a:solidFill>
                  <a:srgbClr val="41505C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Coming of white man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1914. Paintings and reproductions.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https://www.loc.gov/item/93500490/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9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--Portrait of Cabeza de Vaca. Wikimedia Public Domain. </a:t>
            </a:r>
            <a:r>
              <a:rPr lang="en-US" dirty="0">
                <a:hlinkClick r:id="rId3"/>
              </a:rPr>
              <a:t>File:Cabeza de Vaca Portrait.jpg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--Portrait of Cabeza de Vaca. Wikimedia Public Domain. </a:t>
            </a:r>
            <a:r>
              <a:rPr lang="en-US" dirty="0">
                <a:hlinkClick r:id="rId3"/>
              </a:rPr>
              <a:t>File:Cabeza de Vaca Portrait.jpg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----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Coming of white man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1914. Paintings and reproductions.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https://www.loc.gov/item/93500490/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0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--Microsoft PowerPoint 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011B-7DB4-D6F3-98D7-2A0BF8441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67C9C-E328-A6BF-58AC-8EAC903DB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F17A-FCA8-DEA6-8599-852CBBCC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9BF08-D42D-A7ED-180B-8D52353F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FE14F-3F30-BA9A-AFF6-33A5CA8D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2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5768-751D-9B60-0A56-004BB0D0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E00B0-86FA-33ED-543B-4245A6FA1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F03CA-C185-B2A6-40ED-2BA2F37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0B19-AC2A-A430-C991-8F92548F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CD85A-5AB0-F568-BB53-FA7E4F13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3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D170B-FC9A-44D5-9B72-21208E617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3FB4B-8A3B-619B-B18E-00529ED59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E42F9-6CEB-6B15-77FD-5F176861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0D13E-A7C7-7E1F-D3B9-4D18BAC7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D372E-DC0F-7982-0CC0-0C5CF8BE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7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9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A293-A8B2-C571-0CB4-50CB9EB5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024B8-FF77-1034-4780-7735C07F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E32F-8EF8-7CCF-BEBC-44040A55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CFD93-17D4-0AFD-F84D-32919B53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79EF-41EB-3C80-35A8-14F36296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9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65B5-A468-79D3-E688-D0ACE316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00440-9CD6-2C55-05BA-132D12E5A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D454C-2F81-C7B3-25F4-CD1E5EC8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D8DB7-AFE7-ED74-3C95-BE69758C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41E01-EBE1-5C30-AE89-E1276316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9DC5-1C81-0237-ADE2-426B7B59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5D08-B52E-C957-516C-39708FCFC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C75FC-0AD2-5945-C235-43F323C1E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A83E9-8062-C8C0-7A03-15F0BBD2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91CD4-33D3-A331-8040-9173DF9E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39F25-F59F-A3AA-A244-E34EE592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B6B-761D-E62B-E172-26EE4774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5BF2D-17CF-5C6E-8867-13311B07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71D-CF9D-ECD6-DA69-C1768692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77C00-A527-4BAE-407A-F3C25304F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56AF9-5486-5C8D-361F-900D46BCC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4B0F3-495C-84D6-570B-7A9A8A73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3D48D-2F6F-6EB1-8CEE-D8ED7CCA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562E5-960A-314B-86EC-1E64457F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45CE-7FE9-C64C-17F9-DF26C5AC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3558C-B34C-BBFF-B86F-C8DCB9D9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99104-BD44-4300-1FEF-6E9E3111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5A460-1B08-C007-5136-3F2DAA35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5E9CA-A3D9-6882-5248-298B6D97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E2EAD-7FC0-4885-59EE-6D27E7EC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2AFA4-0517-A7BB-E86D-5E9F28FD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16F2-1536-7EEC-338A-B121F4D3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AE4F-08DF-5CEA-D5EC-634B5D2A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B1D2C-D9BD-0C05-BCE9-AB33FE4A4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0BDFD-F903-FBFB-9D90-002BFFAE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B7943-6E0F-B760-AF9F-D600EC29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20028-8EF8-5F15-DE37-8A0A9DB0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CE60-22B3-AEEA-F149-9A90CB1B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5398E-34A5-F3FE-6676-713589AB4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873B-91EC-6FAF-AEDA-3B620B6DA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19EF3-955B-08BB-B2CD-69E44FDE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D2E00-FE6C-BF92-8744-DA3C4AF4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59A8C-2964-197F-1602-5C24D837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D9D66-E66E-6EF0-2D7A-B90353D7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EFF9D-0CAD-526E-DA74-8D7DE2895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F636-386E-B561-1352-121922AF6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CD4628-C941-47A3-B1DF-8B0E012DE30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507C-7DDF-85C3-7C6B-4FFEFC7D9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F3D2-41F8-CD56-E5D9-E6ECF7CF4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2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2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drawing of a group of American Indians looking toward the sea at incoming European ships">
            <a:extLst>
              <a:ext uri="{FF2B5EF4-FFF2-40B4-BE49-F238E27FC236}">
                <a16:creationId xmlns:a16="http://schemas.microsoft.com/office/drawing/2014/main" id="{968B4F98-41D4-B6A1-F929-817D7E03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61" y="1861781"/>
            <a:ext cx="3880918" cy="2640247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Unit 1: </a:t>
            </a:r>
            <a:b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/>
              </a:rPr>
            </a:br>
            <a:r>
              <a:rPr lang="en-US" sz="4800" b="1" dirty="0">
                <a:solidFill>
                  <a:srgbClr val="0070C0"/>
                </a:solidFill>
                <a:latin typeface="Gotham Book"/>
              </a:rPr>
              <a:t>Natural Texas and Its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18" y="5110844"/>
            <a:ext cx="3880918" cy="665802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Lesson 8: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/>
              </a:rPr>
              <a:t> </a:t>
            </a:r>
          </a:p>
          <a:p>
            <a:pPr algn="l"/>
            <a:r>
              <a:rPr lang="en-US" sz="4400" b="1" i="1" dirty="0">
                <a:solidFill>
                  <a:srgbClr val="0070C0"/>
                </a:solidFill>
                <a:latin typeface="Gotham Book"/>
              </a:rPr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719943" y="13062"/>
            <a:ext cx="9982200" cy="1391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Answer the Comprehension Questions</a:t>
            </a:r>
            <a:br>
              <a:rPr lang="en-US" sz="4500" dirty="0">
                <a:latin typeface="Gotham Medium"/>
              </a:rPr>
            </a:br>
            <a:r>
              <a:rPr lang="en-US" sz="3600" dirty="0">
                <a:solidFill>
                  <a:srgbClr val="0070C0"/>
                </a:solidFill>
                <a:latin typeface="Gotham Medium"/>
              </a:rPr>
              <a:t>Use the sentence stems to share your prediction</a:t>
            </a:r>
            <a:endParaRPr lang="en-US" sz="4400" dirty="0">
              <a:solidFill>
                <a:srgbClr val="0070C0"/>
              </a:solidFill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4523C3F-1B89-2CEF-4037-A93EA27C5E35}"/>
              </a:ext>
            </a:extLst>
          </p:cNvPr>
          <p:cNvSpPr/>
          <p:nvPr/>
        </p:nvSpPr>
        <p:spPr>
          <a:xfrm>
            <a:off x="4702629" y="1676399"/>
            <a:ext cx="6335485" cy="1521757"/>
          </a:xfrm>
          <a:prstGeom prst="wedgeRoundRectCallout">
            <a:avLst>
              <a:gd name="adj1" fmla="val -66679"/>
              <a:gd name="adj2" fmla="val 31591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 think the unknown people are _________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9BC70BE-8167-60B3-5EB7-B9D728B45669}"/>
              </a:ext>
            </a:extLst>
          </p:cNvPr>
          <p:cNvSpPr/>
          <p:nvPr/>
        </p:nvSpPr>
        <p:spPr>
          <a:xfrm>
            <a:off x="2242458" y="3790403"/>
            <a:ext cx="6106886" cy="2174967"/>
          </a:xfrm>
          <a:prstGeom prst="wedgeRoundRectCallout">
            <a:avLst>
              <a:gd name="adj1" fmla="val 68716"/>
              <a:gd name="adj2" fmla="val 27679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 think the outcome of the encounter will be_________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74C8FC-744D-E477-08E5-DACA233CC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8431" y="4706465"/>
            <a:ext cx="1071092" cy="10710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5DEBFFB-86E9-7C5D-00FB-B004D6C5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8297" y="2214184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5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613CDAD-4F96-E86B-FC64-FCFDE286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Two Worlds Collide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Part II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417235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19943" y="13062"/>
            <a:ext cx="10074263" cy="1031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Gotham Medium"/>
              </a:rPr>
              <a:t>Part II: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Two Worlds Collide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A1E0-B2BC-39CF-4893-F1EBD73D2F37}"/>
              </a:ext>
            </a:extLst>
          </p:cNvPr>
          <p:cNvSpPr txBox="1"/>
          <p:nvPr/>
        </p:nvSpPr>
        <p:spPr>
          <a:xfrm>
            <a:off x="1777015" y="1152871"/>
            <a:ext cx="592563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In November of 1528, a group of Spanish explorers met members of the Karankawa tribe of the Coastal Plains. The Spanish men were shipwrecked, lost, and starving. One of the survivors, a man named Alvar Nuñez Cabeza de Vaca, would later write a book about his experience. In his book, he detailed this first encounter between the Spanish and the Indigenous people of Texas.</a:t>
            </a:r>
            <a:endParaRPr lang="en-US" sz="3000" kern="1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Portrait of Cabeza de Vaca">
            <a:extLst>
              <a:ext uri="{FF2B5EF4-FFF2-40B4-BE49-F238E27FC236}">
                <a16:creationId xmlns:a16="http://schemas.microsoft.com/office/drawing/2014/main" id="{B1BBEC49-15C9-9ECD-5AB3-62EB78D860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44" y="1191897"/>
            <a:ext cx="2859933" cy="4474206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38DBD-3BD9-326E-8599-CE5F67193D60}"/>
              </a:ext>
            </a:extLst>
          </p:cNvPr>
          <p:cNvSpPr txBox="1"/>
          <p:nvPr/>
        </p:nvSpPr>
        <p:spPr>
          <a:xfrm>
            <a:off x="7587342" y="5705129"/>
            <a:ext cx="409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Cabeza de Vaca</a:t>
            </a:r>
          </a:p>
        </p:txBody>
      </p:sp>
    </p:spTree>
    <p:extLst>
      <p:ext uri="{BB962C8B-B14F-4D97-AF65-F5344CB8AC3E}">
        <p14:creationId xmlns:p14="http://schemas.microsoft.com/office/powerpoint/2010/main" val="256521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19944" y="13062"/>
            <a:ext cx="9427028" cy="1031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Gotham Medium"/>
              </a:rPr>
              <a:t>Part II: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Two Worlds Collide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2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90485" y="6456891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82C7DE-B904-FEDB-B427-48A615C3F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56" y="-3"/>
            <a:ext cx="1503485" cy="150348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A89655-F8D5-6ADB-50E4-7E5090FD3B91}"/>
              </a:ext>
            </a:extLst>
          </p:cNvPr>
          <p:cNvSpPr/>
          <p:nvPr/>
        </p:nvSpPr>
        <p:spPr>
          <a:xfrm>
            <a:off x="1905000" y="1503481"/>
            <a:ext cx="9720943" cy="4866321"/>
          </a:xfrm>
          <a:prstGeom prst="roundRect">
            <a:avLst/>
          </a:prstGeom>
          <a:ln w="28575"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They . . . saw that three Indians, with bows and arrows, were following and calling to him, while he did the same to them </a:t>
            </a:r>
            <a:r>
              <a:rPr lang="en-US" sz="2800" b="1" u="sng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by signs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So he came to where we were, the Indians remaining behind, seated on the beach. Half an hour after a hundred Indian </a:t>
            </a:r>
            <a:r>
              <a:rPr lang="en-US" sz="2800" b="1" u="sng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archers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joined them, and our </a:t>
            </a:r>
            <a:r>
              <a:rPr lang="en-US" sz="2800" b="1" u="sng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fright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was such that, whether tall or little, it made them appear giants to us. They stood still close to the first ones, near where we were. 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The Journey of Alvar Nuñez Cabeza de Vaca and His Companions from Florida to the Pacific, 1528-1536, The Portal to Texas History, University of North Texas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9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719943" y="13062"/>
            <a:ext cx="9982200" cy="1391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Gotham Medium"/>
              </a:rPr>
              <a:t>Answer the Comprehension Questions </a:t>
            </a:r>
            <a:r>
              <a:rPr lang="en-US" sz="4500" b="1" dirty="0">
                <a:solidFill>
                  <a:schemeClr val="bg1"/>
                </a:solidFill>
                <a:latin typeface="Gotham Medium"/>
              </a:rPr>
              <a:t>2</a:t>
            </a:r>
            <a:br>
              <a:rPr lang="en-US" sz="4500" dirty="0">
                <a:latin typeface="Gotham Medium"/>
              </a:rPr>
            </a:br>
            <a:r>
              <a:rPr lang="en-US" sz="3000" dirty="0">
                <a:solidFill>
                  <a:srgbClr val="0070C0"/>
                </a:solidFill>
                <a:latin typeface="Gotham Medium"/>
              </a:rPr>
              <a:t>Use the sentence stems to share your answer to number three</a:t>
            </a: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4523C3F-1B89-2CEF-4037-A93EA27C5E35}"/>
              </a:ext>
            </a:extLst>
          </p:cNvPr>
          <p:cNvSpPr/>
          <p:nvPr/>
        </p:nvSpPr>
        <p:spPr>
          <a:xfrm>
            <a:off x="4702629" y="2177141"/>
            <a:ext cx="6335485" cy="3679372"/>
          </a:xfrm>
          <a:prstGeom prst="wedgeRoundRectCallout">
            <a:avLst>
              <a:gd name="adj1" fmla="val -66679"/>
              <a:gd name="adj2" fmla="val 31591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 think the early people might have felt _________ because ____________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5DEBFFB-86E9-7C5D-00FB-B004D6C5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1198" y="4426194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2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613CDAD-4F96-E86B-FC64-FCFDE286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068795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Another Point of View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89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Part III - </a:t>
            </a:r>
            <a:r>
              <a:rPr lang="en-US" sz="8900" dirty="0">
                <a:solidFill>
                  <a:srgbClr val="FFFF00"/>
                </a:solidFill>
                <a:latin typeface="Gotham Book"/>
              </a:rPr>
              <a:t>Advanced</a:t>
            </a:r>
            <a:endParaRPr lang="en-US" dirty="0">
              <a:solidFill>
                <a:srgbClr val="FFFF00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34234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AC2BF-F6A9-F792-D19B-E7B0AEB3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-185057" y="77331"/>
            <a:ext cx="12377057" cy="695597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5400346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" y="0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262743" y="77331"/>
            <a:ext cx="10515599" cy="13240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Gotham Medium"/>
              </a:rPr>
              <a:t>Part III: </a:t>
            </a:r>
            <a:r>
              <a:rPr lang="en-US" dirty="0">
                <a:latin typeface="Gotham Medium"/>
              </a:rPr>
              <a:t>Another Point of 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3027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D6E21-98DC-8437-0216-A4CCECB2B51B}"/>
              </a:ext>
            </a:extLst>
          </p:cNvPr>
          <p:cNvSpPr txBox="1"/>
          <p:nvPr/>
        </p:nvSpPr>
        <p:spPr>
          <a:xfrm>
            <a:off x="2830286" y="2142915"/>
            <a:ext cx="7641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Follow the instructions to write about the encounter from another point of view.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1D84DB7-AFC7-A294-7354-C080C7F5E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4CD325-9725-2BE0-F1E0-A45DBC93F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6546" y="331723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E024DBFD-7E26-2E4D-F18A-C8CDEFE28C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Looking Ahead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Exit Ticket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08142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7CBAC23-F52C-47A0-7B5C-C68757851E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Exit Ticket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200" dirty="0">
                <a:latin typeface="Gotham Medium"/>
              </a:rPr>
              <a:t>Follow the directions to complete your Exit Ticket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51399-5622-12E8-535A-674D3D076B70}"/>
              </a:ext>
            </a:extLst>
          </p:cNvPr>
          <p:cNvSpPr txBox="1"/>
          <p:nvPr/>
        </p:nvSpPr>
        <p:spPr>
          <a:xfrm>
            <a:off x="3951514" y="2035629"/>
            <a:ext cx="79669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Consider the space travel encounter in our Warm-up from the opposite perspective. You are the person on the far-off planet and strangers arrive at your home. </a:t>
            </a:r>
          </a:p>
          <a:p>
            <a:endParaRPr lang="en-US" sz="2000" dirty="0"/>
          </a:p>
          <a:p>
            <a:r>
              <a:rPr lang="en-US" sz="3600" dirty="0">
                <a:solidFill>
                  <a:srgbClr val="C00000"/>
                </a:solidFill>
              </a:rPr>
              <a:t>Write your response in the box provided.</a:t>
            </a:r>
          </a:p>
          <a:p>
            <a:endParaRPr lang="en-US" sz="3200" dirty="0"/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Discuss with a partner.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D713F6A-1940-A152-BC1D-DB85A5564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5740" y="2068794"/>
            <a:ext cx="1071092" cy="10710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F8FBFFC-D371-70E5-625B-12F278B7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8389" y="3915950"/>
            <a:ext cx="925793" cy="9257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399A331-2BB3-5A6D-966B-1620C79A6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6688" y="5082261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23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52D3365-16D0-417F-C853-E14AE1005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>
                <a:solidFill>
                  <a:schemeClr val="bg1"/>
                </a:solidFill>
                <a:latin typeface="Gotham Medium"/>
              </a:rPr>
              <a:t>Share with the class </a:t>
            </a:r>
            <a:r>
              <a:rPr lang="en-US" sz="7300" dirty="0">
                <a:solidFill>
                  <a:srgbClr val="0070C0"/>
                </a:solidFill>
                <a:latin typeface="Gotham Medium"/>
              </a:rPr>
              <a:t>2</a:t>
            </a:r>
            <a:endParaRPr lang="en-US" sz="2800" dirty="0">
              <a:solidFill>
                <a:srgbClr val="0070C0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5C167-17E1-EF35-A851-5EA1F0870124}"/>
              </a:ext>
            </a:extLst>
          </p:cNvPr>
          <p:cNvSpPr txBox="1"/>
          <p:nvPr/>
        </p:nvSpPr>
        <p:spPr>
          <a:xfrm>
            <a:off x="1273629" y="2570245"/>
            <a:ext cx="4669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Read your response for the class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C28B7B-C289-AC4F-3F16-DE6981BB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907" y="2791815"/>
            <a:ext cx="1071092" cy="1071092"/>
          </a:xfrm>
          <a:prstGeom prst="rect">
            <a:avLst/>
          </a:prstGeom>
        </p:spPr>
      </p:pic>
      <p:pic>
        <p:nvPicPr>
          <p:cNvPr id="14" name="Picture 13" descr="Illustration of galaxy in space">
            <a:extLst>
              <a:ext uri="{FF2B5EF4-FFF2-40B4-BE49-F238E27FC236}">
                <a16:creationId xmlns:a16="http://schemas.microsoft.com/office/drawing/2014/main" id="{56EA2216-1D18-79DD-8E17-AE6A0C6D37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72" y="2155372"/>
            <a:ext cx="5365017" cy="38100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1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613CDAD-4F96-E86B-FC64-FCFDE286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Looking Ahead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Warm-up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23984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8715" y="644600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25BCB29-5674-B430-860C-55F49D1C36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Warm-up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400" dirty="0">
                <a:latin typeface="Gotham Medium"/>
              </a:rPr>
              <a:t>Follow the directions to complete your 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8DAAB-9B47-1F80-BF47-61B84BBE2D59}"/>
              </a:ext>
            </a:extLst>
          </p:cNvPr>
          <p:cNvSpPr txBox="1"/>
          <p:nvPr/>
        </p:nvSpPr>
        <p:spPr>
          <a:xfrm>
            <a:off x="2672339" y="1798579"/>
            <a:ext cx="3966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Imagine your experience landing on another planet with human life. </a:t>
            </a:r>
          </a:p>
          <a:p>
            <a:endParaRPr lang="en-US" sz="1600" dirty="0"/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Record your responses to the prompts in your warm-up.</a:t>
            </a:r>
          </a:p>
          <a:p>
            <a:endParaRPr lang="en-US" sz="1600" dirty="0"/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Discuss with a partner.</a:t>
            </a:r>
          </a:p>
        </p:txBody>
      </p:sp>
      <p:pic>
        <p:nvPicPr>
          <p:cNvPr id="10" name="Picture 9" descr="View of Earth from spaceship window">
            <a:extLst>
              <a:ext uri="{FF2B5EF4-FFF2-40B4-BE49-F238E27FC236}">
                <a16:creationId xmlns:a16="http://schemas.microsoft.com/office/drawing/2014/main" id="{1150CF2D-DC20-FBBE-C6B2-3551565CB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62" y="1925546"/>
            <a:ext cx="5262655" cy="3006903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2DD131C-CE80-76E8-4537-6915D8D67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8783C1C-B07E-CAE8-BC3D-F9C59630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3897" y="5447929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963C53C-C7CE-9D44-A67B-00C5950A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46546" y="403569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52D3365-16D0-417F-C853-E14AE1005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>
                <a:solidFill>
                  <a:schemeClr val="bg1"/>
                </a:solidFill>
                <a:latin typeface="Gotham Medium"/>
              </a:rPr>
              <a:t>Share with the class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5C167-17E1-EF35-A851-5EA1F0870124}"/>
              </a:ext>
            </a:extLst>
          </p:cNvPr>
          <p:cNvSpPr txBox="1"/>
          <p:nvPr/>
        </p:nvSpPr>
        <p:spPr>
          <a:xfrm>
            <a:off x="1110343" y="2649111"/>
            <a:ext cx="4669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Read your response for the class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C28B7B-C289-AC4F-3F16-DE6981BB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907" y="2791815"/>
            <a:ext cx="1071092" cy="1071092"/>
          </a:xfrm>
          <a:prstGeom prst="rect">
            <a:avLst/>
          </a:prstGeom>
        </p:spPr>
      </p:pic>
      <p:pic>
        <p:nvPicPr>
          <p:cNvPr id="14" name="Picture 13" descr="Illustration of galaxy in space">
            <a:extLst>
              <a:ext uri="{FF2B5EF4-FFF2-40B4-BE49-F238E27FC236}">
                <a16:creationId xmlns:a16="http://schemas.microsoft.com/office/drawing/2014/main" id="{56EA2216-1D18-79DD-8E17-AE6A0C6D37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72" y="2155372"/>
            <a:ext cx="5365017" cy="38100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66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729343" y="2286000"/>
            <a:ext cx="10689772" cy="249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How might the arrival of new people from a different culture affect American Indians in Texas and the course of Texas history? </a:t>
            </a:r>
            <a:endParaRPr lang="en-US" sz="4800" dirty="0">
              <a:solidFill>
                <a:srgbClr val="0070C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1164771" y="1785257"/>
            <a:ext cx="10276115" cy="446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We will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examine and anticipate the outcome of the first encounters between Spanish explorers and American Indians in Texas.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i="1" u="sng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I will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analyze a primary source document about the first encounter between Texas Indians and Spanish explorers. </a:t>
            </a:r>
            <a:endParaRPr lang="en-US" sz="4000" dirty="0">
              <a:solidFill>
                <a:srgbClr val="7030A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9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613CDAD-4F96-E86B-FC64-FCFDE286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The End of an Era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Part I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94101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41713" y="13062"/>
            <a:ext cx="9960429" cy="1021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Gotham Medium"/>
              </a:rPr>
              <a:t>Part I: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The End of an Era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8713" y="644600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090C5-DD6F-2E32-5EAB-EF4270FFC64B}"/>
              </a:ext>
            </a:extLst>
          </p:cNvPr>
          <p:cNvSpPr txBox="1"/>
          <p:nvPr/>
        </p:nvSpPr>
        <p:spPr>
          <a:xfrm>
            <a:off x="1741712" y="1149719"/>
            <a:ext cx="4822373" cy="532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7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For 12,000 years on the land we now call Texas, American Indians had lived, worked, played, established communities, raised families, ran their governments, formed alliances, and fought their enemies. This </a:t>
            </a:r>
            <a:r>
              <a:rPr lang="en-US" sz="2700" b="1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era</a:t>
            </a:r>
            <a:r>
              <a:rPr lang="en-US" sz="27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of Texas history was a time characterized by Indigenous people living their lives, without any influence from outside of the Americas.</a:t>
            </a:r>
            <a:endParaRPr lang="en-US" sz="2700" kern="1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 painting of a group of American Indians sits in a circle near some trees. There is a body of water off in the distance.">
            <a:extLst>
              <a:ext uri="{FF2B5EF4-FFF2-40B4-BE49-F238E27FC236}">
                <a16:creationId xmlns:a16="http://schemas.microsoft.com/office/drawing/2014/main" id="{9DDE36AF-CD16-9860-5D13-19650FDC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85" y="1503485"/>
            <a:ext cx="5256311" cy="3639995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3E434-7938-1DDF-D0AA-FF1897325A2F}"/>
              </a:ext>
            </a:extLst>
          </p:cNvPr>
          <p:cNvSpPr txBox="1"/>
          <p:nvPr/>
        </p:nvSpPr>
        <p:spPr>
          <a:xfrm>
            <a:off x="6564085" y="5268686"/>
            <a:ext cx="513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gathering of American Indians</a:t>
            </a:r>
          </a:p>
        </p:txBody>
      </p:sp>
    </p:spTree>
    <p:extLst>
      <p:ext uri="{BB962C8B-B14F-4D97-AF65-F5344CB8AC3E}">
        <p14:creationId xmlns:p14="http://schemas.microsoft.com/office/powerpoint/2010/main" val="10268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41713" y="13062"/>
            <a:ext cx="9960429" cy="1021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Gotham Medium"/>
              </a:rPr>
              <a:t>Part I: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The End of an Era 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2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8713" y="644600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090C5-DD6F-2E32-5EAB-EF4270FFC64B}"/>
              </a:ext>
            </a:extLst>
          </p:cNvPr>
          <p:cNvSpPr txBox="1"/>
          <p:nvPr/>
        </p:nvSpPr>
        <p:spPr>
          <a:xfrm>
            <a:off x="1741713" y="952986"/>
            <a:ext cx="4478048" cy="5905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Then, on what probably seemed like any other November day in 1528, a group of American Indians along the coast encountered unknown people from a far-off place. This encounter set off a chain of events that would change Texas history forever. </a:t>
            </a:r>
            <a:endParaRPr lang="en-US" sz="30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 group of American Indians looks out across the ocean to see European ships in the distance.">
            <a:extLst>
              <a:ext uri="{FF2B5EF4-FFF2-40B4-BE49-F238E27FC236}">
                <a16:creationId xmlns:a16="http://schemas.microsoft.com/office/drawing/2014/main" id="{7F610568-A77F-864A-9424-1A8D5AB0D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7936" r="5025" b="8889"/>
          <a:stretch/>
        </p:blipFill>
        <p:spPr bwMode="auto">
          <a:xfrm>
            <a:off x="6219769" y="1284516"/>
            <a:ext cx="5698702" cy="4235631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EF9F41-D0CD-43BE-DDED-CB33397DAF0E}"/>
              </a:ext>
            </a:extLst>
          </p:cNvPr>
          <p:cNvSpPr txBox="1"/>
          <p:nvPr/>
        </p:nvSpPr>
        <p:spPr>
          <a:xfrm>
            <a:off x="6219769" y="5562600"/>
            <a:ext cx="569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American Indians view far off ships in the distance</a:t>
            </a:r>
          </a:p>
        </p:txBody>
      </p:sp>
    </p:spTree>
    <p:extLst>
      <p:ext uri="{BB962C8B-B14F-4D97-AF65-F5344CB8AC3E}">
        <p14:creationId xmlns:p14="http://schemas.microsoft.com/office/powerpoint/2010/main" val="60560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1009</Words>
  <Application>Microsoft Office PowerPoint</Application>
  <PresentationFormat>Widescreen</PresentationFormat>
  <Paragraphs>86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Ink Free</vt:lpstr>
      <vt:lpstr>Lato</vt:lpstr>
      <vt:lpstr>minion-pro</vt:lpstr>
      <vt:lpstr>Times New Roman</vt:lpstr>
      <vt:lpstr>Office Theme</vt:lpstr>
      <vt:lpstr>1_Office Theme</vt:lpstr>
      <vt:lpstr>Unit 1:  Natural Texas and Its People</vt:lpstr>
      <vt:lpstr> Looking Ahead Warm-up</vt:lpstr>
      <vt:lpstr>Warm-up Follow the directions to complete your warm-up</vt:lpstr>
      <vt:lpstr>Share with the class</vt:lpstr>
      <vt:lpstr>Essential Question</vt:lpstr>
      <vt:lpstr>In today’s lesson…</vt:lpstr>
      <vt:lpstr> The End of an Era Part I</vt:lpstr>
      <vt:lpstr>Part I: The End of an Era</vt:lpstr>
      <vt:lpstr>Part I: The End of an Era 2</vt:lpstr>
      <vt:lpstr>Answer the Comprehension Questions Use the sentence stems to share your prediction</vt:lpstr>
      <vt:lpstr> Two Worlds Collide Part II</vt:lpstr>
      <vt:lpstr>Part II: Two Worlds Collide</vt:lpstr>
      <vt:lpstr>Part II: Two Worlds Collide 2</vt:lpstr>
      <vt:lpstr>Answer the Comprehension Questions 2 Use the sentence stems to share your answer to number three</vt:lpstr>
      <vt:lpstr> Another Point of View Part III - Advanced</vt:lpstr>
      <vt:lpstr>Part III: Another Point of View</vt:lpstr>
      <vt:lpstr> Looking Ahead Exit Ticket</vt:lpstr>
      <vt:lpstr>Exit Ticket Follow the directions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4</cp:revision>
  <dcterms:created xsi:type="dcterms:W3CDTF">2024-07-17T18:11:35Z</dcterms:created>
  <dcterms:modified xsi:type="dcterms:W3CDTF">2024-09-06T20:33:43Z</dcterms:modified>
</cp:coreProperties>
</file>