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00" r:id="rId3"/>
    <p:sldId id="282" r:id="rId4"/>
    <p:sldId id="315" r:id="rId5"/>
    <p:sldId id="324" r:id="rId6"/>
    <p:sldId id="298" r:id="rId7"/>
    <p:sldId id="308" r:id="rId8"/>
    <p:sldId id="299" r:id="rId9"/>
    <p:sldId id="309" r:id="rId10"/>
    <p:sldId id="310" r:id="rId11"/>
    <p:sldId id="311" r:id="rId12"/>
    <p:sldId id="312" r:id="rId13"/>
    <p:sldId id="313" r:id="rId14"/>
    <p:sldId id="314" r:id="rId15"/>
    <p:sldId id="325" r:id="rId16"/>
    <p:sldId id="32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E79FC-2A98-5E3A-03B2-A55DDB75B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06470F-1D07-9788-CC5F-818342C43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0032D-7EBE-C623-6516-57D6845CD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27-FD5C-4644-AF66-790C4351A822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BB4AA-5132-A5F7-8C56-08B3EB08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D33D2-42B5-9F49-4268-66D8D38B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91900-A671-4513-BE88-2B88F79E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7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BAEE8-AC59-7DF2-21C9-FC4E7DC4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528E98-24F3-70BC-BF5A-A4D84DAA9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9A522-5E1C-6F5C-516B-874F747C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27-FD5C-4644-AF66-790C4351A822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AF205-18BD-3DFE-AA5C-3A90B733B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ACE82-CE70-7235-CF51-E632E84AA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91900-A671-4513-BE88-2B88F79E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6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E4A675-32F0-3B76-3027-6B79C08575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2DF82-BD38-B3C0-5FD9-7D65464AE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F42E7-49DA-EAF5-A48A-348FA06F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27-FD5C-4644-AF66-790C4351A822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55FFB-D234-57F7-0F1B-CBFF66F0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CB461-C981-E22B-8263-26D214D9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91900-A671-4513-BE88-2B88F79E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73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A9142-C693-1E46-BEC5-A925EB365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AE92AC-074C-5A45-A626-4B621FCFF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2B37-A08C-FB4E-8A80-ECC52E376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1D853-A81F-EC4C-BBCE-79A51E854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3AE22-8842-2A4A-AF1C-009496A0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11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B33C-88F4-614B-AF93-B9237F40F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FDE61-81DA-1442-8C59-17501ABE6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33EF2-4485-234C-AB30-1D5F31ED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4FA5B-2741-5E46-A5D3-4B0D978BA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E0822-3DDA-0144-A658-F015CB7E6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09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CE53-4C5A-7F41-965D-28D7AB398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91CD1-B02C-5148-BF62-45B1E8B74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F213-DB53-2043-8199-4B92A9765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77C27-5D3D-534A-8E33-DF980CE8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C81FA-2C64-E04C-B188-56D34ECF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83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54E8B-F763-434E-AD06-1B442767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E99E-F688-C748-B064-D3F2C512E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61C91-BFE5-904A-B309-D30EC6273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12C9C-3398-F44B-89F7-2CA6FE17E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DEA89-179E-1D42-979E-E73CC210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2AF76-DF79-D743-933B-4BBD0B90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91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6F0E3-C15F-DA45-8C73-7A0D37E9F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76037-5ED7-684C-B3E1-F544501EE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F2B66-A5AB-A740-9786-1CEF1C88C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097B2A-F264-BD4F-B5D6-905BCFCDF9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C810A-986C-7243-81DF-A5B3247ED6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66A4BF-C7C9-BA4E-871D-2D9E47A40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C51A2F-B529-9948-98B5-60F72844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AA3CB8-C4AF-7243-B698-B813F80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60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7E662-0EB5-9643-8E4A-A201E88B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AD3C7-9227-5F49-887B-27CD1BAAB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F3BA9-203F-674E-89EA-4637A43B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F7D89-6DEB-EB48-A935-AD2CE558B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0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58A669-422B-9D49-912E-FA9480A3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B2E54-69B9-7845-83BA-13D20818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63419-F090-424F-AF11-A05C407C6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86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1AF4-C15C-3448-AA50-41134F49A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068F2-A314-D140-848D-3B8CE662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2895A-A15B-6240-8897-7029C6858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D99B2-3DAD-E540-920D-38ED75985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FD3B8-E1B2-BF4F-A518-67AA91F9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48E19-5CDA-1844-9075-C01DBC7C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7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295D1-3CBE-5E75-2489-AC8E0370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E4FD0-0879-87E0-30B4-E0651EF70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A0FEA-D23E-8D6E-29C3-CDF84027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27-FD5C-4644-AF66-790C4351A822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82D5D-1865-EE92-3268-DF015E88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2A3EB-CC0F-C2F8-E8A0-D5D15C547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91900-A671-4513-BE88-2B88F79E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03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09D2-C06A-BC46-BBFB-84306F6B2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1E9A2-DD08-5C46-A16E-1C971A93D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9328A-274B-A746-8FD5-AFF051BEC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F4499-0B29-9745-852A-CFBE13F8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93CFF-D2F0-EA48-98C2-569EBC3D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D64B5-9737-F146-9884-6AFEF602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59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0AB0C-0EED-0E4A-98A2-CB764ECB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DD8AF-4897-3349-8A9B-4AC327B7B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6B9A2-F06C-4B47-BB1A-069D3272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52ACC-984B-3545-AE9F-C1A77E449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570FF-1ACA-0048-9A5E-91B60DD3A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92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2801C-DF82-5149-9CDF-CE1584832D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29798-5694-1F41-A8A9-3F2AF483B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3B3AA-09B1-F441-B7C0-172B50F1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0223-5ADC-934C-8BE1-8265A0335AF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0DD99-5583-274E-81EF-CF2F7C58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359ED-D4B0-A34D-8E53-5676CF70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49A00-8574-D19C-7852-D13139B4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37F65-1031-8B8D-80A3-E2168B53C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C3993-A44A-609C-59E7-B0B19E46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27-FD5C-4644-AF66-790C4351A822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BEDDB-9593-14DC-8436-F23BC75D8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621D4-D62D-78C3-3595-3D67531AA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91900-A671-4513-BE88-2B88F79E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0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575B5-3C2A-6DBB-C21A-51D89938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6436C-2EAA-9DE1-8A18-51ADEDDD7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D9F91-4D80-897B-5220-FA3267C0C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DA0C7-0610-AEE8-7150-A4B48D42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27-FD5C-4644-AF66-790C4351A822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F8478-6AFE-771E-BEE3-0B897B907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4FEFE-3BAE-5A9B-105C-2F83AC70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91900-A671-4513-BE88-2B88F79E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6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5F56-C21D-FF4B-A1C9-3FD0BAF1F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E8F8E-938A-C215-1EC6-F010BA32E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92411-B5CB-CE60-35AF-FF853E8B2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30FD22-AB93-CDB2-E0D3-3FDD772F7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AD181E-4F02-BFB5-4DC9-8901C69CB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666B1E-6DF3-85C2-6621-4DF475F5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27-FD5C-4644-AF66-790C4351A822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911248-0F15-27F9-25D1-7C77E2BE0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CA9F21-EE5C-7DC7-7E82-A67F4FBF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91900-A671-4513-BE88-2B88F79E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0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8E3A0-AE5F-450B-0599-05724E183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EAB1CB-847F-E52F-DB54-A52499670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27-FD5C-4644-AF66-790C4351A822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BBE7FA-2AB8-C3C1-020A-2322E4693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5393A6-ADFE-A4E9-C614-769E4E0D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91900-A671-4513-BE88-2B88F79E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0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505AB2-2D03-6F4A-25EF-A8F9A08E0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27-FD5C-4644-AF66-790C4351A822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61559F-4119-FF82-DA51-1E5EAA9B6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96885-6035-21FC-9B91-672A54C88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91900-A671-4513-BE88-2B88F79E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8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C27C1-17B2-007C-E8F6-8088A6241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E0BDA-165A-8EF8-19D8-3C47D1F54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5D020-BCD7-1C58-E82A-89A9237AF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ACD7F-6A11-698C-E847-D875C08F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27-FD5C-4644-AF66-790C4351A822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3CE07-FD34-E86F-C938-3A7D936BF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E6E11-FDAF-93C1-F374-AD8A4045B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91900-A671-4513-BE88-2B88F79E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6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B47C9-5515-0D04-EFA7-A3E2764D0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CCEAA2-A2DC-7531-6787-A111338AFD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9A241-C2CF-8350-33E4-E4422BAEC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E389A-8D46-B3E0-7B4F-D96BCE7B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5D27-FD5C-4644-AF66-790C4351A822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5E66A-6862-9CB7-0907-3CED7DA73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CB7C2-A8B1-AB37-2161-AF116B90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91900-A671-4513-BE88-2B88F79E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7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66A718-66E6-B65A-F3B3-4FDD6526C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7418C-58F9-45C1-E33A-A4DFFA7CF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8D33A-4415-D78A-52FE-2F0A0AD0C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CB5D27-FD5C-4644-AF66-790C4351A822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7FB47-752C-4384-3345-418DA9580F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439D3-6432-03B5-C1C0-67BEE719F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091900-A671-4513-BE88-2B88F79E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4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8738B9-98B2-7D4D-8DDD-C7C43F5E0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CA401-F7CD-394E-832A-A295CA461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2F235-71BA-0F46-AAAF-16AE080AD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10223-5ADC-934C-8BE1-8265A0335AF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FE667-FF9F-7048-BBB5-18F264CC9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F98EB-EC54-DF41-AEEF-8673DD467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F209-B028-B748-B02A-A975FA91E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emf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emf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2.emf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326671" y="-5351588"/>
            <a:ext cx="1524002" cy="12206659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8" name="Title 5"/>
          <p:cNvSpPr txBox="1">
            <a:spLocks noGrp="1"/>
          </p:cNvSpPr>
          <p:nvPr>
            <p:ph type="title"/>
          </p:nvPr>
        </p:nvSpPr>
        <p:spPr>
          <a:xfrm>
            <a:off x="1935479" y="13061"/>
            <a:ext cx="8240486" cy="14904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>
                <a:solidFill>
                  <a:schemeClr val="bg1"/>
                </a:solidFill>
                <a:latin typeface="Gotham Medium"/>
              </a:rPr>
              <a:t>Mind Map</a:t>
            </a:r>
            <a:endParaRPr lang="en-US" sz="8800" dirty="0">
              <a:latin typeface="Gotham Medium"/>
            </a:endParaRPr>
          </a:p>
        </p:txBody>
      </p:sp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192514" y="6456891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2" name="Oval 1" descr="This image displays a set of connected ovals demonstrating how topics, sub-topics, and additional information connect within the unit. ">
            <a:extLst>
              <a:ext uri="{FF2B5EF4-FFF2-40B4-BE49-F238E27FC236}">
                <a16:creationId xmlns:a16="http://schemas.microsoft.com/office/drawing/2014/main" id="{7E9D1280-1A21-25D7-E3E1-E09F8B8980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125686" y="2988127"/>
            <a:ext cx="3233057" cy="1524003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Main Topic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A818D99-AE28-53C5-4725-FD524A38D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92143" y="2754086"/>
            <a:ext cx="2275113" cy="979715"/>
          </a:xfrm>
          <a:prstGeom prst="ellipse">
            <a:avLst/>
          </a:prstGeom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Sub-topic</a:t>
            </a:r>
          </a:p>
          <a:p>
            <a:pPr algn="ctr"/>
            <a:r>
              <a:rPr lang="en-US" sz="2800" dirty="0"/>
              <a:t>2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A9F0206-D889-8655-475C-A953D17F6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30830" y="4180113"/>
            <a:ext cx="2275113" cy="979715"/>
          </a:xfrm>
          <a:prstGeom prst="ellipse">
            <a:avLst/>
          </a:prstGeom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Sub-topic</a:t>
            </a:r>
          </a:p>
          <a:p>
            <a:pPr algn="ctr"/>
            <a:r>
              <a:rPr lang="en-US" sz="2800" dirty="0"/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DFA263E-9D40-1385-2C2B-E2D011B9F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60915" y="1703615"/>
            <a:ext cx="2275113" cy="979715"/>
          </a:xfrm>
          <a:prstGeom prst="ellipse">
            <a:avLst/>
          </a:prstGeom>
          <a:ln w="28575">
            <a:extLst>
              <a:ext uri="{C807C97D-BFC1-408E-A445-0C87EB9F89A2}">
                <ask:lineSketchStyleProps xmlns:ask="http://schemas.microsoft.com/office/drawing/2018/sketchyshapes" sd="3809068511">
                  <a:custGeom>
                    <a:avLst/>
                    <a:gdLst>
                      <a:gd name="connsiteX0" fmla="*/ 0 w 2275113"/>
                      <a:gd name="connsiteY0" fmla="*/ 489858 h 979715"/>
                      <a:gd name="connsiteX1" fmla="*/ 1137557 w 2275113"/>
                      <a:gd name="connsiteY1" fmla="*/ 0 h 979715"/>
                      <a:gd name="connsiteX2" fmla="*/ 2275114 w 2275113"/>
                      <a:gd name="connsiteY2" fmla="*/ 489858 h 979715"/>
                      <a:gd name="connsiteX3" fmla="*/ 1137557 w 2275113"/>
                      <a:gd name="connsiteY3" fmla="*/ 979716 h 979715"/>
                      <a:gd name="connsiteX4" fmla="*/ 0 w 2275113"/>
                      <a:gd name="connsiteY4" fmla="*/ 489858 h 9797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75113" h="979715" fill="none" extrusionOk="0">
                        <a:moveTo>
                          <a:pt x="0" y="489858"/>
                        </a:moveTo>
                        <a:cubicBezTo>
                          <a:pt x="-96882" y="128187"/>
                          <a:pt x="484535" y="-49107"/>
                          <a:pt x="1137557" y="0"/>
                        </a:cubicBezTo>
                        <a:cubicBezTo>
                          <a:pt x="1769673" y="4737"/>
                          <a:pt x="2305360" y="240210"/>
                          <a:pt x="2275114" y="489858"/>
                        </a:cubicBezTo>
                        <a:cubicBezTo>
                          <a:pt x="2282663" y="702975"/>
                          <a:pt x="1699633" y="924697"/>
                          <a:pt x="1137557" y="979716"/>
                        </a:cubicBezTo>
                        <a:cubicBezTo>
                          <a:pt x="498978" y="985571"/>
                          <a:pt x="12507" y="794875"/>
                          <a:pt x="0" y="489858"/>
                        </a:cubicBezTo>
                        <a:close/>
                      </a:path>
                      <a:path w="2275113" h="979715" stroke="0" extrusionOk="0">
                        <a:moveTo>
                          <a:pt x="0" y="489858"/>
                        </a:moveTo>
                        <a:cubicBezTo>
                          <a:pt x="-65014" y="322547"/>
                          <a:pt x="604912" y="-83493"/>
                          <a:pt x="1137557" y="0"/>
                        </a:cubicBezTo>
                        <a:cubicBezTo>
                          <a:pt x="1773716" y="11256"/>
                          <a:pt x="2327254" y="180751"/>
                          <a:pt x="2275114" y="489858"/>
                        </a:cubicBezTo>
                        <a:cubicBezTo>
                          <a:pt x="2299785" y="636906"/>
                          <a:pt x="1794992" y="1004767"/>
                          <a:pt x="1137557" y="979716"/>
                        </a:cubicBezTo>
                        <a:cubicBezTo>
                          <a:pt x="500199" y="1039751"/>
                          <a:pt x="-42188" y="718934"/>
                          <a:pt x="0" y="489858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Sub-topic</a:t>
            </a:r>
          </a:p>
          <a:p>
            <a:pPr algn="ctr"/>
            <a:r>
              <a:rPr lang="en-US" sz="2800" dirty="0"/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206600C-3EDA-7C55-5C5D-3E6B1ABA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14701" y="5562599"/>
            <a:ext cx="1921328" cy="9797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Additional information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1CB12F-5342-4431-F8F5-3FE5798695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45928" y="4287841"/>
            <a:ext cx="1921328" cy="9797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Additional information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BE91FA-C3EA-17F6-051A-EC1006957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22329" y="3576788"/>
            <a:ext cx="1921328" cy="9797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Additional information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19B838-2940-CA5F-90A3-8212364D5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7058" y="2167927"/>
            <a:ext cx="1921328" cy="97971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Additional information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33C254E-9A69-DDFA-0DC3-82D6C409A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" idx="1"/>
            <a:endCxn id="6" idx="4"/>
          </p:cNvCxnSpPr>
          <p:nvPr/>
        </p:nvCxnSpPr>
        <p:spPr>
          <a:xfrm flipH="1" flipV="1">
            <a:off x="4098472" y="2683330"/>
            <a:ext cx="500684" cy="5279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40C6EB-4A55-5B39-B31F-8FB35E7D2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6" idx="2"/>
            <a:endCxn id="14" idx="7"/>
          </p:cNvCxnSpPr>
          <p:nvPr/>
        </p:nvCxnSpPr>
        <p:spPr>
          <a:xfrm flipH="1">
            <a:off x="2587014" y="2193473"/>
            <a:ext cx="373901" cy="117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997496-0917-0D9B-6263-791600F9C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" idx="3"/>
            <a:endCxn id="4" idx="6"/>
          </p:cNvCxnSpPr>
          <p:nvPr/>
        </p:nvCxnSpPr>
        <p:spPr>
          <a:xfrm flipH="1">
            <a:off x="4005943" y="4288945"/>
            <a:ext cx="593213" cy="381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0F18311-3561-3F07-A698-E283EA61C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4" idx="4"/>
            <a:endCxn id="11" idx="1"/>
          </p:cNvCxnSpPr>
          <p:nvPr/>
        </p:nvCxnSpPr>
        <p:spPr>
          <a:xfrm>
            <a:off x="2868387" y="5159828"/>
            <a:ext cx="727686" cy="546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D7C76D-0CBD-3FAB-41C3-5B343F99B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" idx="6"/>
            <a:endCxn id="3" idx="2"/>
          </p:cNvCxnSpPr>
          <p:nvPr/>
        </p:nvCxnSpPr>
        <p:spPr>
          <a:xfrm flipV="1">
            <a:off x="7358743" y="3243944"/>
            <a:ext cx="533400" cy="50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C63A69E-01E7-CEF4-07FA-FEA089B00E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3" idx="4"/>
            <a:endCxn id="12" idx="0"/>
          </p:cNvCxnSpPr>
          <p:nvPr/>
        </p:nvCxnSpPr>
        <p:spPr>
          <a:xfrm>
            <a:off x="9029700" y="3733801"/>
            <a:ext cx="176892" cy="554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2EA022-3A5A-1E9D-BEC8-C2D43A694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2" idx="6"/>
            <a:endCxn id="13" idx="4"/>
          </p:cNvCxnSpPr>
          <p:nvPr/>
        </p:nvCxnSpPr>
        <p:spPr>
          <a:xfrm flipV="1">
            <a:off x="10167256" y="4556503"/>
            <a:ext cx="715737" cy="221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667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1B3387D4-5A1F-B80E-2312-8766B28D4D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Gotham Medium"/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041C79-A2D8-59D7-9E1A-76966B4C3FE4}"/>
              </a:ext>
            </a:extLst>
          </p:cNvPr>
          <p:cNvSpPr txBox="1"/>
          <p:nvPr/>
        </p:nvSpPr>
        <p:spPr>
          <a:xfrm>
            <a:off x="500743" y="1504406"/>
            <a:ext cx="113241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Connect each item below to the topic on your Mind Map.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Some items will connect directly to the main topic. Some will connect to other items from this slide or previous slides.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Some items could be placed in more than one location on your map.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D342B5A-3395-C856-435C-D90E8A020C6C}"/>
              </a:ext>
            </a:extLst>
          </p:cNvPr>
          <p:cNvSpPr/>
          <p:nvPr/>
        </p:nvSpPr>
        <p:spPr>
          <a:xfrm>
            <a:off x="50074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Small grass  huts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F0822CC-F501-CD80-6C95-52EDB8B424DC}"/>
              </a:ext>
            </a:extLst>
          </p:cNvPr>
          <p:cNvSpPr/>
          <p:nvPr/>
        </p:nvSpPr>
        <p:spPr>
          <a:xfrm>
            <a:off x="433947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Teepees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14DEB78-EB5E-861B-D97A-8E48D2329EB9}"/>
              </a:ext>
            </a:extLst>
          </p:cNvPr>
          <p:cNvSpPr/>
          <p:nvPr/>
        </p:nvSpPr>
        <p:spPr>
          <a:xfrm>
            <a:off x="8199975" y="33218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Kiowa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6F53846-116C-1242-D6DE-2B914EDE4C37}"/>
              </a:ext>
            </a:extLst>
          </p:cNvPr>
          <p:cNvSpPr/>
          <p:nvPr/>
        </p:nvSpPr>
        <p:spPr>
          <a:xfrm>
            <a:off x="50074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Apache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39DC79B-2B4A-A5E8-7CD2-75DFB0C7CED7}"/>
              </a:ext>
            </a:extLst>
          </p:cNvPr>
          <p:cNvSpPr/>
          <p:nvPr/>
        </p:nvSpPr>
        <p:spPr>
          <a:xfrm>
            <a:off x="433947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Atakapa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274918D-4693-8C96-0050-5A718D6F63B9}"/>
              </a:ext>
            </a:extLst>
          </p:cNvPr>
          <p:cNvSpPr/>
          <p:nvPr/>
        </p:nvSpPr>
        <p:spPr>
          <a:xfrm>
            <a:off x="8199975" y="496909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Piney Woods</a:t>
            </a:r>
          </a:p>
        </p:txBody>
      </p:sp>
    </p:spTree>
    <p:extLst>
      <p:ext uri="{BB962C8B-B14F-4D97-AF65-F5344CB8AC3E}">
        <p14:creationId xmlns:p14="http://schemas.microsoft.com/office/powerpoint/2010/main" val="2974646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5E4D4467-B641-9204-4C7F-CAB65D4AA6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Gotham Medium"/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352578-B2C8-3B4D-3476-CDEEB3E965FA}"/>
              </a:ext>
            </a:extLst>
          </p:cNvPr>
          <p:cNvSpPr txBox="1"/>
          <p:nvPr/>
        </p:nvSpPr>
        <p:spPr>
          <a:xfrm>
            <a:off x="500743" y="1504406"/>
            <a:ext cx="113241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Connect each item below to the topic on your Mind Map.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Some items will connect directly to the main topic. Some will connect to other items from this slide or previous slides.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Some items could be placed in more than one location on your map.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3AB883-F736-9791-96E7-BA0C54F0347E}"/>
              </a:ext>
            </a:extLst>
          </p:cNvPr>
          <p:cNvSpPr/>
          <p:nvPr/>
        </p:nvSpPr>
        <p:spPr>
          <a:xfrm>
            <a:off x="50074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High elevation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7D2EF5C-C2DF-8A3D-4D2F-54DBCB6347B9}"/>
              </a:ext>
            </a:extLst>
          </p:cNvPr>
          <p:cNvSpPr/>
          <p:nvPr/>
        </p:nvSpPr>
        <p:spPr>
          <a:xfrm>
            <a:off x="433947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Bison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1C5019-C8DF-7997-A36D-A0C30B06D8B1}"/>
              </a:ext>
            </a:extLst>
          </p:cNvPr>
          <p:cNvSpPr/>
          <p:nvPr/>
        </p:nvSpPr>
        <p:spPr>
          <a:xfrm>
            <a:off x="8199975" y="33218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Alligators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7583A37-F07C-0E2C-6B49-8568539BBFF6}"/>
              </a:ext>
            </a:extLst>
          </p:cNvPr>
          <p:cNvSpPr/>
          <p:nvPr/>
        </p:nvSpPr>
        <p:spPr>
          <a:xfrm>
            <a:off x="50074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Palo </a:t>
            </a:r>
            <a:r>
              <a:rPr lang="en-US" sz="4000" dirty="0" err="1"/>
              <a:t>Duro</a:t>
            </a:r>
            <a:r>
              <a:rPr lang="en-US" sz="4000" dirty="0"/>
              <a:t> Canyon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C907311-3A31-3BE5-6288-5AB3E843E815}"/>
              </a:ext>
            </a:extLst>
          </p:cNvPr>
          <p:cNvSpPr/>
          <p:nvPr/>
        </p:nvSpPr>
        <p:spPr>
          <a:xfrm>
            <a:off x="433947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Hunter- gatherers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A88A3E4-CA7D-5783-E458-6E4191AFA358}"/>
              </a:ext>
            </a:extLst>
          </p:cNvPr>
          <p:cNvSpPr/>
          <p:nvPr/>
        </p:nvSpPr>
        <p:spPr>
          <a:xfrm>
            <a:off x="8199975" y="496909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Most precipitation</a:t>
            </a:r>
          </a:p>
        </p:txBody>
      </p:sp>
    </p:spTree>
    <p:extLst>
      <p:ext uri="{BB962C8B-B14F-4D97-AF65-F5344CB8AC3E}">
        <p14:creationId xmlns:p14="http://schemas.microsoft.com/office/powerpoint/2010/main" val="4130195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3127A63C-94FF-FF83-320F-61E5FE3962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Gotham Medium"/>
              </a:rPr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27B385-FC44-C980-E256-9C9E93EB7B8A}"/>
              </a:ext>
            </a:extLst>
          </p:cNvPr>
          <p:cNvSpPr txBox="1"/>
          <p:nvPr/>
        </p:nvSpPr>
        <p:spPr>
          <a:xfrm>
            <a:off x="500743" y="1504406"/>
            <a:ext cx="113241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Connect each item below to the topic on your Mind Map.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Some items will connect directly to the main topic. Some will connect to other items from this slide or previous slides.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Some items could be placed in more than one location on your map.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E977065-F2D6-2BC8-8E30-9AE3BC8AAC98}"/>
              </a:ext>
            </a:extLst>
          </p:cNvPr>
          <p:cNvSpPr/>
          <p:nvPr/>
        </p:nvSpPr>
        <p:spPr>
          <a:xfrm>
            <a:off x="50074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Migrated to TX in 1700s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41D84B-1A37-2D5B-B1FE-610F5E838F1A}"/>
              </a:ext>
            </a:extLst>
          </p:cNvPr>
          <p:cNvSpPr/>
          <p:nvPr/>
        </p:nvSpPr>
        <p:spPr>
          <a:xfrm>
            <a:off x="433947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Adobe Pueblos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F6A73F8-AAB7-CAC1-E82F-7992517441AA}"/>
              </a:ext>
            </a:extLst>
          </p:cNvPr>
          <p:cNvSpPr/>
          <p:nvPr/>
        </p:nvSpPr>
        <p:spPr>
          <a:xfrm>
            <a:off x="8199975" y="33218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Large grass shelters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16A6B74-C4A5-722E-85A6-DFDE39430960}"/>
              </a:ext>
            </a:extLst>
          </p:cNvPr>
          <p:cNvSpPr/>
          <p:nvPr/>
        </p:nvSpPr>
        <p:spPr>
          <a:xfrm>
            <a:off x="50074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Nomadic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6313E0C-0D45-224B-135F-C7B7B26FCC1D}"/>
              </a:ext>
            </a:extLst>
          </p:cNvPr>
          <p:cNvSpPr/>
          <p:nvPr/>
        </p:nvSpPr>
        <p:spPr>
          <a:xfrm>
            <a:off x="433947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Sedentary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F43D9C0-0E04-494B-6E38-B8835855A885}"/>
              </a:ext>
            </a:extLst>
          </p:cNvPr>
          <p:cNvSpPr/>
          <p:nvPr/>
        </p:nvSpPr>
        <p:spPr>
          <a:xfrm>
            <a:off x="8199975" y="496909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Agriculture</a:t>
            </a:r>
          </a:p>
        </p:txBody>
      </p:sp>
    </p:spTree>
    <p:extLst>
      <p:ext uri="{BB962C8B-B14F-4D97-AF65-F5344CB8AC3E}">
        <p14:creationId xmlns:p14="http://schemas.microsoft.com/office/powerpoint/2010/main" val="394636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0F0BC1F-961F-20E8-2CAA-6589862B59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Create Connections 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Gotham Medium"/>
              </a:rPr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77E07A-AD45-D3F0-FD14-B1ACFADB0117}"/>
              </a:ext>
            </a:extLst>
          </p:cNvPr>
          <p:cNvSpPr txBox="1"/>
          <p:nvPr/>
        </p:nvSpPr>
        <p:spPr>
          <a:xfrm>
            <a:off x="413657" y="1763486"/>
            <a:ext cx="58238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Now take a few minutes to add any information you can think of to your Mind Map. </a:t>
            </a:r>
          </a:p>
          <a:p>
            <a:endParaRPr lang="en-US" sz="3600" dirty="0"/>
          </a:p>
          <a:p>
            <a:r>
              <a:rPr lang="en-US" sz="3600" dirty="0">
                <a:solidFill>
                  <a:srgbClr val="7030A0"/>
                </a:solidFill>
              </a:rPr>
              <a:t>You can add facts, descriptions, explanations, cultural information, or anything else you can think of. </a:t>
            </a:r>
          </a:p>
        </p:txBody>
      </p:sp>
      <p:pic>
        <p:nvPicPr>
          <p:cNvPr id="11" name="Picture 10" descr="A drawing of a light bulb with yellow crumpled paper as its light">
            <a:extLst>
              <a:ext uri="{FF2B5EF4-FFF2-40B4-BE49-F238E27FC236}">
                <a16:creationId xmlns:a16="http://schemas.microsoft.com/office/drawing/2014/main" id="{60BB2820-356C-4D06-41F5-8ED32804B53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3" b="-2260"/>
          <a:stretch/>
        </p:blipFill>
        <p:spPr>
          <a:xfrm>
            <a:off x="6237514" y="1854305"/>
            <a:ext cx="5431972" cy="440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08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0F0BC1F-961F-20E8-2CAA-6589862B59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Exit Ticket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Gotham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77E07A-AD45-D3F0-FD14-B1ACFADB0117}"/>
              </a:ext>
            </a:extLst>
          </p:cNvPr>
          <p:cNvSpPr txBox="1"/>
          <p:nvPr/>
        </p:nvSpPr>
        <p:spPr>
          <a:xfrm>
            <a:off x="3679371" y="2220686"/>
            <a:ext cx="58238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Complete the sentence summarizing the main idea from our unit. </a:t>
            </a:r>
          </a:p>
          <a:p>
            <a:endParaRPr lang="en-US" sz="3600" dirty="0"/>
          </a:p>
          <a:p>
            <a:r>
              <a:rPr lang="en-US" sz="3600" dirty="0">
                <a:solidFill>
                  <a:srgbClr val="7030A0"/>
                </a:solidFill>
              </a:rPr>
              <a:t>Discuss with a partner. 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3019F22C-F0FD-2F72-0047-B9523F6EA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25875" y="3299269"/>
            <a:ext cx="925793" cy="925793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4736E241-E386-3A64-0EDF-D4862D77A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41188" y="2024743"/>
            <a:ext cx="1071092" cy="1071092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9BFDB923-AE36-A6F2-D54E-FADE5FAF9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55507" y="4436813"/>
            <a:ext cx="842453" cy="84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87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0F0BC1F-961F-20E8-2CAA-6589862B59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Share your response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Gotham Medium"/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3019F22C-F0FD-2F72-0047-B9523F6EA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910696" y="2341326"/>
            <a:ext cx="925793" cy="925793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4736E241-E386-3A64-0EDF-D4862D77A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1732570" y="1001518"/>
            <a:ext cx="1071092" cy="1071092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9BFDB923-AE36-A6F2-D54E-FADE5FAF9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0259" y="3302136"/>
            <a:ext cx="1477141" cy="1477141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C1E654D8-A909-6C49-4ECD-508AE97385DF}"/>
              </a:ext>
            </a:extLst>
          </p:cNvPr>
          <p:cNvSpPr/>
          <p:nvPr/>
        </p:nvSpPr>
        <p:spPr>
          <a:xfrm>
            <a:off x="3864429" y="2341326"/>
            <a:ext cx="7326085" cy="2764074"/>
          </a:xfrm>
          <a:prstGeom prst="wedgeRoundRectCallout">
            <a:avLst>
              <a:gd name="adj1" fmla="val -71145"/>
              <a:gd name="adj2" fmla="val 2987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The _______ of Texas is significant because it is directly connected to __________</a:t>
            </a:r>
          </a:p>
        </p:txBody>
      </p:sp>
    </p:spTree>
    <p:extLst>
      <p:ext uri="{BB962C8B-B14F-4D97-AF65-F5344CB8AC3E}">
        <p14:creationId xmlns:p14="http://schemas.microsoft.com/office/powerpoint/2010/main" val="280364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1524002" cy="6858002"/>
          </a:xfrm>
          <a:prstGeom prst="rect">
            <a:avLst/>
          </a:prstGeom>
          <a:solidFill>
            <a:srgbClr val="057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A5ACA2-3436-B048-BAB2-05A7A5B3B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4000"/>
            <a:lum bright="31000"/>
          </a:blip>
          <a:srcRect l="8724" t="84492" b="1647"/>
          <a:stretch/>
        </p:blipFill>
        <p:spPr>
          <a:xfrm rot="5400000">
            <a:off x="-2656751" y="2677256"/>
            <a:ext cx="6858003" cy="1503485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reflection blurRad="952500" stA="0" endPos="94000" dist="1181100" dir="5400000" sy="-100000" algn="bl" rotWithShape="0"/>
          </a:effectLst>
        </p:spPr>
      </p:pic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D0DFCA26-F947-4F47-A71A-87D2B4E67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529" y="5627077"/>
            <a:ext cx="976941" cy="994812"/>
          </a:xfrm>
          <a:prstGeom prst="rect">
            <a:avLst/>
          </a:prstGeom>
        </p:spPr>
      </p:pic>
      <p:sp>
        <p:nvSpPr>
          <p:cNvPr id="11" name="Title 5"/>
          <p:cNvSpPr txBox="1">
            <a:spLocks noGrp="1"/>
          </p:cNvSpPr>
          <p:nvPr>
            <p:ph type="title"/>
          </p:nvPr>
        </p:nvSpPr>
        <p:spPr>
          <a:xfrm>
            <a:off x="1817915" y="13061"/>
            <a:ext cx="8752114" cy="1587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latin typeface="Gotham Medium"/>
              </a:rPr>
              <a:t>Warm-up:</a:t>
            </a:r>
            <a:br>
              <a:rPr lang="en-US" dirty="0">
                <a:latin typeface="Gotham Medium"/>
              </a:rPr>
            </a:br>
            <a:r>
              <a:rPr lang="en-US" sz="3600" dirty="0">
                <a:latin typeface="Gotham Medium"/>
              </a:rPr>
              <a:t>Follow the directions on your warm-up </a:t>
            </a:r>
            <a:endParaRPr lang="en-US" dirty="0">
              <a:latin typeface="Gotham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8F479A-6511-B2FC-9BD1-CE4F96706620}"/>
              </a:ext>
            </a:extLst>
          </p:cNvPr>
          <p:cNvSpPr txBox="1"/>
          <p:nvPr/>
        </p:nvSpPr>
        <p:spPr>
          <a:xfrm>
            <a:off x="2601686" y="1828800"/>
            <a:ext cx="3733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Use the answer choices on your warm-up to fill in the missing information on this Mind Map.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Discuss with a partner. </a:t>
            </a:r>
          </a:p>
        </p:txBody>
      </p:sp>
      <p:pic>
        <p:nvPicPr>
          <p:cNvPr id="3" name="Picture 2" descr="Image of a mind map with four circles showing relationships between terms">
            <a:extLst>
              <a:ext uri="{FF2B5EF4-FFF2-40B4-BE49-F238E27FC236}">
                <a16:creationId xmlns:a16="http://schemas.microsoft.com/office/drawing/2014/main" id="{B86489BB-2031-04F7-210C-FDD6F43EB1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1313" y="1730048"/>
            <a:ext cx="5467087" cy="2650972"/>
          </a:xfrm>
          <a:prstGeom prst="rect">
            <a:avLst/>
          </a:prstGeom>
        </p:spPr>
      </p:pic>
      <p:sp>
        <p:nvSpPr>
          <p:cNvPr id="12" name="TextBox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786F8BF-EF70-BB60-B669-4CFBDCF66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44502" y="1828800"/>
            <a:ext cx="1071092" cy="1071092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F3361E40-39DB-4E42-CC37-C2D1A1A06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99947" y="3381839"/>
            <a:ext cx="925793" cy="92579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68C76BFB-8B4D-785E-B1F1-7AB1D2897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58821" y="4898719"/>
            <a:ext cx="842453" cy="84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3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1524002" cy="6858002"/>
          </a:xfrm>
          <a:prstGeom prst="rect">
            <a:avLst/>
          </a:prstGeom>
          <a:solidFill>
            <a:srgbClr val="057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A5ACA2-3436-B048-BAB2-05A7A5B3B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4000"/>
            <a:lum bright="31000"/>
          </a:blip>
          <a:srcRect l="8724" t="84492" b="1647"/>
          <a:stretch/>
        </p:blipFill>
        <p:spPr>
          <a:xfrm rot="5400000">
            <a:off x="-2656751" y="2677256"/>
            <a:ext cx="6858003" cy="1503485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reflection blurRad="952500" stA="0" endPos="94000" dist="1181100" dir="5400000" sy="-100000" algn="bl" rotWithShape="0"/>
          </a:effectLst>
        </p:spPr>
      </p:pic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D0DFCA26-F947-4F47-A71A-87D2B4E67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529" y="5627077"/>
            <a:ext cx="976941" cy="994812"/>
          </a:xfrm>
          <a:prstGeom prst="rect">
            <a:avLst/>
          </a:prstGeom>
        </p:spPr>
      </p:pic>
      <p:sp>
        <p:nvSpPr>
          <p:cNvPr id="11" name="Title 5"/>
          <p:cNvSpPr txBox="1">
            <a:spLocks noGrp="1"/>
          </p:cNvSpPr>
          <p:nvPr>
            <p:ph type="title"/>
          </p:nvPr>
        </p:nvSpPr>
        <p:spPr>
          <a:xfrm>
            <a:off x="2314304" y="13061"/>
            <a:ext cx="8240486" cy="1129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>
                <a:latin typeface="Gotham Medium"/>
              </a:rPr>
              <a:t>Share with the class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98D922C6-53E1-D7C7-3DDA-CDB33095E870}"/>
              </a:ext>
            </a:extLst>
          </p:cNvPr>
          <p:cNvSpPr/>
          <p:nvPr/>
        </p:nvSpPr>
        <p:spPr>
          <a:xfrm>
            <a:off x="4767943" y="1828799"/>
            <a:ext cx="6259286" cy="3798278"/>
          </a:xfrm>
          <a:prstGeom prst="wedgeRoundRectCallout">
            <a:avLst>
              <a:gd name="adj1" fmla="val -70224"/>
              <a:gd name="adj2" fmla="val 3192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Natural Texas and Its People connects to number 1:_____________, which connects to the Coastal Plains, which connects to number 2: ____________. 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BBC7A152-A73E-D936-1EFE-CF729F0C8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79317" y="4143148"/>
            <a:ext cx="1299800" cy="129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3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326671" y="-5351588"/>
            <a:ext cx="1524002" cy="12206659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11" name="TextBox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id="{5376B541-C1FA-BF6E-B5FD-A0BCF1D0BE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35479" y="13062"/>
            <a:ext cx="8240486" cy="13803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solidFill>
                  <a:schemeClr val="bg1"/>
                </a:solidFill>
                <a:latin typeface="Gotham Medium"/>
              </a:rPr>
              <a:t>Essential Question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3754FD-D646-C773-3B22-2DF9134E72A1}"/>
              </a:ext>
            </a:extLst>
          </p:cNvPr>
          <p:cNvSpPr txBox="1"/>
          <p:nvPr/>
        </p:nvSpPr>
        <p:spPr>
          <a:xfrm>
            <a:off x="1055915" y="2286000"/>
            <a:ext cx="10363200" cy="2495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800" dirty="0">
                <a:solidFill>
                  <a:srgbClr val="0070C0"/>
                </a:solidFill>
                <a:effectLst/>
                <a:latin typeface="Gotham Book"/>
                <a:ea typeface="Times New Roman" panose="02020603050405020304" pitchFamily="18" charset="0"/>
                <a:cs typeface="Times New Roman" panose="02020603050405020304" pitchFamily="18" charset="0"/>
              </a:rPr>
              <a:t>How do the key terms and concepts from Unit 1: Natural Texas and Its People connect to each other? </a:t>
            </a:r>
            <a:endParaRPr lang="en-US" sz="4800" dirty="0">
              <a:solidFill>
                <a:srgbClr val="0070C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326671" y="-5351588"/>
            <a:ext cx="1524002" cy="12206659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11" name="TextBox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id="{AA0FBFBF-DF50-12F8-85CD-D1AB10083F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35478" y="13061"/>
            <a:ext cx="8493035" cy="1490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>
                <a:solidFill>
                  <a:schemeClr val="bg1"/>
                </a:solidFill>
                <a:latin typeface="Gotham Medium"/>
              </a:rPr>
              <a:t>In today’s lesson…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F76A14-8E8E-BC23-58D9-55992D4E1090}"/>
              </a:ext>
            </a:extLst>
          </p:cNvPr>
          <p:cNvSpPr txBox="1"/>
          <p:nvPr/>
        </p:nvSpPr>
        <p:spPr>
          <a:xfrm>
            <a:off x="1164771" y="1785257"/>
            <a:ext cx="10276115" cy="4127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make connections between key terms and concepts within all of Unit 1: Natural Texas and Its People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40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solidFill>
                  <a:srgbClr val="7030A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will create a Mind Map using terms and concepts from the class slides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98009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854EDF2E-86B2-8881-4E4B-D680DA62F3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632371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Unit Topic &amp; Subtopics </a:t>
            </a:r>
            <a:endParaRPr lang="en-US" sz="6600" dirty="0">
              <a:latin typeface="Gotham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6B75D8-7BFB-5496-3CA6-829A6FD6E3FF}"/>
              </a:ext>
            </a:extLst>
          </p:cNvPr>
          <p:cNvSpPr txBox="1"/>
          <p:nvPr/>
        </p:nvSpPr>
        <p:spPr>
          <a:xfrm>
            <a:off x="261257" y="1598943"/>
            <a:ext cx="115329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C00000"/>
                </a:solidFill>
              </a:rPr>
              <a:t>Which of the titles in the boxes below is the main topic of our unit?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Draw a circle in the middle of your Mind Map and write the main topic inside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B345942-C276-7952-CB97-578FB64DA282}"/>
              </a:ext>
            </a:extLst>
          </p:cNvPr>
          <p:cNvSpPr/>
          <p:nvPr/>
        </p:nvSpPr>
        <p:spPr>
          <a:xfrm>
            <a:off x="500743" y="4005086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Texas Regions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FC978E8-5C00-B165-CB51-9C6000E023E8}"/>
              </a:ext>
            </a:extLst>
          </p:cNvPr>
          <p:cNvSpPr/>
          <p:nvPr/>
        </p:nvSpPr>
        <p:spPr>
          <a:xfrm>
            <a:off x="4339473" y="4005086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American Indians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840EB0A-8D86-298F-DA30-CD08BABD63D6}"/>
              </a:ext>
            </a:extLst>
          </p:cNvPr>
          <p:cNvSpPr/>
          <p:nvPr/>
        </p:nvSpPr>
        <p:spPr>
          <a:xfrm>
            <a:off x="8199975" y="4018537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Natural Texas &amp; its People</a:t>
            </a:r>
          </a:p>
        </p:txBody>
      </p:sp>
    </p:spTree>
    <p:extLst>
      <p:ext uri="{BB962C8B-B14F-4D97-AF65-F5344CB8AC3E}">
        <p14:creationId xmlns:p14="http://schemas.microsoft.com/office/powerpoint/2010/main" val="174066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1788B79A-C5AA-5304-A342-17E643EF650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632371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</a:t>
            </a:r>
            <a:endParaRPr lang="en-US" sz="6600" dirty="0">
              <a:latin typeface="Gotham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49AFA3-DB1D-F7BC-455C-D6C183E7D1FB}"/>
              </a:ext>
            </a:extLst>
          </p:cNvPr>
          <p:cNvSpPr txBox="1"/>
          <p:nvPr/>
        </p:nvSpPr>
        <p:spPr>
          <a:xfrm>
            <a:off x="500743" y="1537064"/>
            <a:ext cx="113241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Connect each item below to the topic on your Mind Map.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Some items will connect directly to the main topic. Some will connect to other items from this slide. 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C086618-1878-9131-E7C3-C5D1D3B1069A}"/>
              </a:ext>
            </a:extLst>
          </p:cNvPr>
          <p:cNvSpPr/>
          <p:nvPr/>
        </p:nvSpPr>
        <p:spPr>
          <a:xfrm>
            <a:off x="500743" y="306890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Coastal Plains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15EAC4D-3740-FA8B-BB8D-13C890C78EB8}"/>
              </a:ext>
            </a:extLst>
          </p:cNvPr>
          <p:cNvSpPr/>
          <p:nvPr/>
        </p:nvSpPr>
        <p:spPr>
          <a:xfrm>
            <a:off x="4339473" y="306890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Hot &amp; arid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C9B5096-CB8E-3C0F-71C7-462C8B54C45E}"/>
              </a:ext>
            </a:extLst>
          </p:cNvPr>
          <p:cNvSpPr/>
          <p:nvPr/>
        </p:nvSpPr>
        <p:spPr>
          <a:xfrm>
            <a:off x="8199975" y="308236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Mountains &amp; Basins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9EEB510-F4C5-1C17-455B-9F10BB489F02}"/>
              </a:ext>
            </a:extLst>
          </p:cNvPr>
          <p:cNvSpPr/>
          <p:nvPr/>
        </p:nvSpPr>
        <p:spPr>
          <a:xfrm>
            <a:off x="500743" y="471615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North Central Plains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E73BDB4-EC59-0322-51E6-2FD6A80F27BD}"/>
              </a:ext>
            </a:extLst>
          </p:cNvPr>
          <p:cNvSpPr/>
          <p:nvPr/>
        </p:nvSpPr>
        <p:spPr>
          <a:xfrm>
            <a:off x="4339473" y="471615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Great Plains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5CAD92D-F8E7-BD08-CCAF-8DECE3FEF706}"/>
              </a:ext>
            </a:extLst>
          </p:cNvPr>
          <p:cNvSpPr/>
          <p:nvPr/>
        </p:nvSpPr>
        <p:spPr>
          <a:xfrm>
            <a:off x="8199975" y="472960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Marshy swampland</a:t>
            </a:r>
          </a:p>
        </p:txBody>
      </p:sp>
    </p:spTree>
    <p:extLst>
      <p:ext uri="{BB962C8B-B14F-4D97-AF65-F5344CB8AC3E}">
        <p14:creationId xmlns:p14="http://schemas.microsoft.com/office/powerpoint/2010/main" val="340132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E97D381A-AED2-DC42-5158-AE5411714E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Gotham Medium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461485-C0C8-A5D7-D0D6-9763F9C96314}"/>
              </a:ext>
            </a:extLst>
          </p:cNvPr>
          <p:cNvSpPr txBox="1"/>
          <p:nvPr/>
        </p:nvSpPr>
        <p:spPr>
          <a:xfrm>
            <a:off x="500743" y="1537064"/>
            <a:ext cx="113241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Connect each item below to the topic on your Mind Map.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Some items will connect directly to the main topic. Some will connect to other items from this slide or previous slides.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Some items could be placed in more than one location on your map.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F296505-835C-347A-C552-5E01D52CBD9F}"/>
              </a:ext>
            </a:extLst>
          </p:cNvPr>
          <p:cNvSpPr/>
          <p:nvPr/>
        </p:nvSpPr>
        <p:spPr>
          <a:xfrm>
            <a:off x="500743" y="3362831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Caddo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A61CD71-1872-ECEF-589B-62913D6FD6D0}"/>
              </a:ext>
            </a:extLst>
          </p:cNvPr>
          <p:cNvSpPr/>
          <p:nvPr/>
        </p:nvSpPr>
        <p:spPr>
          <a:xfrm>
            <a:off x="4339473" y="3362831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Least precipitation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0DE9E71-76F9-4EAA-E4F3-1FB556F55A9C}"/>
              </a:ext>
            </a:extLst>
          </p:cNvPr>
          <p:cNvSpPr/>
          <p:nvPr/>
        </p:nvSpPr>
        <p:spPr>
          <a:xfrm>
            <a:off x="8199975" y="337628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Flat, rolling grasslands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021CB91-5C77-B97D-4481-4118A14DFB09}"/>
              </a:ext>
            </a:extLst>
          </p:cNvPr>
          <p:cNvSpPr/>
          <p:nvPr/>
        </p:nvSpPr>
        <p:spPr>
          <a:xfrm>
            <a:off x="500743" y="5010074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Coahuiltecan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DFA3BB5-9587-AFEE-A5E6-D8FF551CB6F2}"/>
              </a:ext>
            </a:extLst>
          </p:cNvPr>
          <p:cNvSpPr/>
          <p:nvPr/>
        </p:nvSpPr>
        <p:spPr>
          <a:xfrm>
            <a:off x="4339473" y="5010074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Jumano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56E9947-BC52-1C4C-9602-F9BEE3EEB18D}"/>
              </a:ext>
            </a:extLst>
          </p:cNvPr>
          <p:cNvSpPr/>
          <p:nvPr/>
        </p:nvSpPr>
        <p:spPr>
          <a:xfrm>
            <a:off x="8199975" y="5023525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Wichita</a:t>
            </a:r>
          </a:p>
        </p:txBody>
      </p:sp>
    </p:spTree>
    <p:extLst>
      <p:ext uri="{BB962C8B-B14F-4D97-AF65-F5344CB8AC3E}">
        <p14:creationId xmlns:p14="http://schemas.microsoft.com/office/powerpoint/2010/main" val="405656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1FB66-8E41-A940-BCF6-42A2E3605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400830" y="-5367253"/>
            <a:ext cx="1524002" cy="12284631"/>
          </a:xfrm>
          <a:prstGeom prst="rect">
            <a:avLst/>
          </a:prstGeom>
          <a:solidFill>
            <a:srgbClr val="007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23">
            <a:extLst>
              <a:ext uri="{FF2B5EF4-FFF2-40B4-BE49-F238E27FC236}">
                <a16:creationId xmlns:a16="http://schemas.microsoft.com/office/drawing/2014/main" id="{8EACD2FA-8A9C-124B-823E-C53F0646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" y="0"/>
            <a:ext cx="1503485" cy="1503485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7B4D059F-65A8-8C4D-8411-207E58E1B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5313" y="220479"/>
            <a:ext cx="976941" cy="994812"/>
          </a:xfrm>
          <a:prstGeom prst="rect">
            <a:avLst/>
          </a:prstGeom>
        </p:spPr>
      </p:pic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702655" y="6369803"/>
            <a:ext cx="40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https://education.texashistory.unt.edu</a:t>
            </a:r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19DF98AE-8E50-9D19-B474-CBEBD3F654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52600" y="13062"/>
            <a:ext cx="8989820" cy="14129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chemeClr val="bg1"/>
                </a:solidFill>
                <a:latin typeface="Gotham Medium"/>
              </a:rPr>
              <a:t>Make Connections </a:t>
            </a:r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Gotham Medium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014F40-C858-4531-A290-B9BEB5902686}"/>
              </a:ext>
            </a:extLst>
          </p:cNvPr>
          <p:cNvSpPr txBox="1"/>
          <p:nvPr/>
        </p:nvSpPr>
        <p:spPr>
          <a:xfrm>
            <a:off x="500743" y="1504406"/>
            <a:ext cx="113241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Connect each item below to the topic on your Mind Map.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Some items will connect directly to the main topic. Some will connect to other items from this slide or previous slides.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Some items could be placed in more than one location on your map.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8D7CE05-3738-C32F-E200-2F40CE056A96}"/>
              </a:ext>
            </a:extLst>
          </p:cNvPr>
          <p:cNvSpPr/>
          <p:nvPr/>
        </p:nvSpPr>
        <p:spPr>
          <a:xfrm>
            <a:off x="50074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Harsh climate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3B8FABD-BCA5-641C-E8BB-FDDD26EE7E54}"/>
              </a:ext>
            </a:extLst>
          </p:cNvPr>
          <p:cNvSpPr/>
          <p:nvPr/>
        </p:nvSpPr>
        <p:spPr>
          <a:xfrm>
            <a:off x="4339473" y="3308399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Fertile soil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256440-145E-53A0-977C-E845A883EF85}"/>
              </a:ext>
            </a:extLst>
          </p:cNvPr>
          <p:cNvSpPr/>
          <p:nvPr/>
        </p:nvSpPr>
        <p:spPr>
          <a:xfrm>
            <a:off x="8199975" y="3321850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Comanche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7BF5921-4FA2-BD1E-EC71-32AA0D1CA0F3}"/>
              </a:ext>
            </a:extLst>
          </p:cNvPr>
          <p:cNvSpPr/>
          <p:nvPr/>
        </p:nvSpPr>
        <p:spPr>
          <a:xfrm>
            <a:off x="50074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Humid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2B3835D-439E-BBB4-86B7-4A5493334DF4}"/>
              </a:ext>
            </a:extLst>
          </p:cNvPr>
          <p:cNvSpPr/>
          <p:nvPr/>
        </p:nvSpPr>
        <p:spPr>
          <a:xfrm>
            <a:off x="4339473" y="4955642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Tigua</a:t>
            </a:r>
            <a:endParaRPr lang="en-US" sz="40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4D7B98E-FAA7-E5ED-FE93-E71E792BE5C3}"/>
              </a:ext>
            </a:extLst>
          </p:cNvPr>
          <p:cNvSpPr/>
          <p:nvPr/>
        </p:nvSpPr>
        <p:spPr>
          <a:xfrm>
            <a:off x="8199975" y="4969093"/>
            <a:ext cx="3624943" cy="142728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Karankawa</a:t>
            </a:r>
          </a:p>
        </p:txBody>
      </p:sp>
    </p:spTree>
    <p:extLst>
      <p:ext uri="{BB962C8B-B14F-4D97-AF65-F5344CB8AC3E}">
        <p14:creationId xmlns:p14="http://schemas.microsoft.com/office/powerpoint/2010/main" val="96970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757</Words>
  <Application>Microsoft Office PowerPoint</Application>
  <PresentationFormat>Widescreen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Calibri Light</vt:lpstr>
      <vt:lpstr>Gotham Book</vt:lpstr>
      <vt:lpstr>Gotham Medium</vt:lpstr>
      <vt:lpstr>Office Theme</vt:lpstr>
      <vt:lpstr>1_Office Theme</vt:lpstr>
      <vt:lpstr>Mind Map</vt:lpstr>
      <vt:lpstr>Warm-up: Follow the directions on your warm-up </vt:lpstr>
      <vt:lpstr>Share with the class</vt:lpstr>
      <vt:lpstr>Essential Question</vt:lpstr>
      <vt:lpstr>In today’s lesson…</vt:lpstr>
      <vt:lpstr>Unit Topic &amp; Subtopics </vt:lpstr>
      <vt:lpstr>Make Connections</vt:lpstr>
      <vt:lpstr>Make Connections 2</vt:lpstr>
      <vt:lpstr>Make Connections 3</vt:lpstr>
      <vt:lpstr>Make Connections 4</vt:lpstr>
      <vt:lpstr>Make Connections 5</vt:lpstr>
      <vt:lpstr>Make Connections 6</vt:lpstr>
      <vt:lpstr>Create Connections 6</vt:lpstr>
      <vt:lpstr>Exit Ticket</vt:lpstr>
      <vt:lpstr>Share your response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Abubakar, Courtney</dc:creator>
  <cp:lastModifiedBy>Belden, Dreanna</cp:lastModifiedBy>
  <cp:revision>3</cp:revision>
  <dcterms:created xsi:type="dcterms:W3CDTF">2024-07-16T18:37:09Z</dcterms:created>
  <dcterms:modified xsi:type="dcterms:W3CDTF">2024-09-09T14:17:54Z</dcterms:modified>
</cp:coreProperties>
</file>