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6.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7.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8.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11.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12.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13.xml" ContentType="application/vnd.openxmlformats-officedocument.presentationml.notesSlide+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notesSlides/notesSlide16.xml" ContentType="application/vnd.openxmlformats-officedocument.presentationml.notesSlide+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17.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notesSlides/notesSlide18.xml" ContentType="application/vnd.openxmlformats-officedocument.presentationml.notesSlide+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notesSlides/notesSlide21.xml" ContentType="application/vnd.openxmlformats-officedocument.presentationml.notesSlide+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notesSlides/notesSlide22.xml" ContentType="application/vnd.openxmlformats-officedocument.presentationml.notesSlide+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notesSlides/notesSlide23.xml" ContentType="application/vnd.openxmlformats-officedocument.presentationml.notesSlide+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7" r:id="rId3"/>
    <p:sldId id="331" r:id="rId4"/>
    <p:sldId id="337" r:id="rId5"/>
    <p:sldId id="329" r:id="rId6"/>
    <p:sldId id="330" r:id="rId7"/>
    <p:sldId id="336" r:id="rId8"/>
    <p:sldId id="338" r:id="rId9"/>
    <p:sldId id="334" r:id="rId10"/>
    <p:sldId id="335" r:id="rId11"/>
    <p:sldId id="296" r:id="rId12"/>
    <p:sldId id="322" r:id="rId13"/>
    <p:sldId id="339" r:id="rId14"/>
    <p:sldId id="275" r:id="rId15"/>
    <p:sldId id="284" r:id="rId16"/>
    <p:sldId id="310" r:id="rId17"/>
    <p:sldId id="311" r:id="rId18"/>
    <p:sldId id="312" r:id="rId19"/>
    <p:sldId id="308" r:id="rId20"/>
    <p:sldId id="314" r:id="rId21"/>
    <p:sldId id="315" r:id="rId22"/>
    <p:sldId id="316" r:id="rId23"/>
    <p:sldId id="313" r:id="rId24"/>
    <p:sldId id="318" r:id="rId25"/>
    <p:sldId id="317" r:id="rId26"/>
    <p:sldId id="319" r:id="rId27"/>
    <p:sldId id="320" r:id="rId28"/>
    <p:sldId id="321" r:id="rId29"/>
    <p:sldId id="324" r:id="rId30"/>
    <p:sldId id="323" r:id="rId31"/>
    <p:sldId id="325" r:id="rId32"/>
    <p:sldId id="326" r:id="rId33"/>
    <p:sldId id="327" r:id="rId34"/>
    <p:sldId id="328"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1D3"/>
    <a:srgbClr val="8A25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447" autoAdjust="0"/>
  </p:normalViewPr>
  <p:slideViewPr>
    <p:cSldViewPr snapToGrid="0">
      <p:cViewPr varScale="1">
        <p:scale>
          <a:sx n="57" d="100"/>
          <a:sy n="57" d="100"/>
        </p:scale>
        <p:origin x="612"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6:36.087"/>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32.055"/>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62"/>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0:53.079"/>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0 174 24575,'3'3'0,"-1"0"0,1-1 0,-1 1 0,0 0 0,0 0 0,2 6 0,0 1 0,-1-1 0,-1 1 0,0 0 0,0 0 0,0 12 0,-1-13 0,0 1 0,0 0 0,1-1 0,0 1 0,8 17 0,-5-16 0,0-2 0,0 0 0,-1 0 0,0 1 0,0 0 0,-1-1 0,0 2 0,-1-1 0,0 0 0,0 15 0,-2-14-170,0 1-1,1-1 0,0 0 1,1-1-1,0 1 0,1 0 1,6 17-1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3:46.460"/>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13.754"/>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26.612"/>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31.369"/>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43.165"/>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5"/>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7"/>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8"/>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52.204"/>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9"/>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30"/>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31"/>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2"/>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4"/>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5"/>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6"/>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7"/>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8"/>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48"/>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04.421"/>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0"/>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7"/>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9"/>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60"/>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6:03.320"/>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6:03.324"/>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7:09.606"/>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7:44.79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7:50.137"/>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124 155 24575,'0'3'0,"-3"16"0,0 0 0,-9 23 0,8-26 0,0 0 0,0-1 0,2 1 0,-2 19 0,5 12 0,0-33 0,-1 0 0,0 1 0,0-1 0,-2 1 0,0-1 0,0 0 0,-2 0 0,1 0 0,-8 17 0,8-25-227,1-1-1,0 1 1,1 0-1,-1-1 1,0 8-1,0 1-6598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48.339"/>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16"/>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1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19"/>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2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21"/>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 timeOffset="1">124 155 24575,'0'3'0,"-3"16"0,0 0 0,-9 23 0,8-26 0,0 0 0,0-1 0,2 1 0,-2 19 0,5 12 0,0-33 0,-1 0 0,0 1 0,0-1 0,-2 1 0,0-1 0,0 0 0,-2 0 0,1 0 0,-8 17 0,8-25-227,1-1-1,0 1 1,1 0-1,-1-1 1,0 8-1,0 1-6598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86"/>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8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89"/>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9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91"/>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 timeOffset="1">124 155 24575,'0'3'0,"-3"16"0,0 0 0,-9 23 0,8-26 0,0 0 0,0-1 0,2 1 0,-2 19 0,5 12 0,0-33 0,-1 0 0,0 1 0,0-1 0,-2 1 0,0-1 0,0 0 0,-2 0 0,1 0 0,-8 17 0,8-25-227,1-1-1,0 1 1,1 0-1,-1-1 1,0 8-1,0 1-6598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50.183"/>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396"/>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39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399"/>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40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401"/>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 timeOffset="1">124 155 24575,'0'3'0,"-3"16"0,0 0 0,-9 23 0,8-26 0,0 0 0,0-1 0,2 1 0,-2 19 0,5 12 0,0-33 0,-1 0 0,0 1 0,0-1 0,-2 1 0,0-1 0,0 0 0,-2 0 0,1 0 0,-8 17 0,8-25-227,1-1-1,0 1 1,1 0-1,-1-1 1,0 8-1,0 1-6598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13.282"/>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18.590"/>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25.459"/>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0"/>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1"/>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17.012"/>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2"/>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3"/>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4"/>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5"/>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6"/>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7"/>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8"/>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9"/>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0"/>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1"/>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23.202"/>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2"/>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3"/>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4"/>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5"/>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6"/>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58"/>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59"/>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0"/>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1"/>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2"/>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28.271"/>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3"/>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4"/>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5"/>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6"/>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7"/>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8"/>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9"/>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0"/>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1"/>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2"/>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53.697"/>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3"/>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4"/>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6"/>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7"/>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8"/>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9"/>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0"/>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1"/>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2"/>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3"/>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58.439"/>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4"/>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5"/>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6"/>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7"/>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8"/>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9"/>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300"/>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301"/>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302"/>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89"/>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05.012"/>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0"/>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1"/>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2"/>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3"/>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4"/>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5"/>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6"/>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0"/>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1"/>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2"/>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13.767"/>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3"/>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4"/>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5"/>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6"/>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7"/>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0"/>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1"/>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2"/>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3"/>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4"/>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20.989"/>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5"/>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6"/>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7"/>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5"/>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6"/>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7"/>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8"/>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9"/>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60"/>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61"/>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28192-CDFA-4291-9086-6E7D548876A7}"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F6D8E-C908-4522-9036-F402E282AFB8}" type="slidenum">
              <a:rPr lang="en-US" smtClean="0"/>
              <a:t>‹#›</a:t>
            </a:fld>
            <a:endParaRPr lang="en-US"/>
          </a:p>
        </p:txBody>
      </p:sp>
    </p:spTree>
    <p:extLst>
      <p:ext uri="{BB962C8B-B14F-4D97-AF65-F5344CB8AC3E}">
        <p14:creationId xmlns:p14="http://schemas.microsoft.com/office/powerpoint/2010/main" val="168547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5029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xashistory.unt.edu/ark:/67531/metapth1275163/"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xashistory.unt.edu/ark:/67531/metapth139569/"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exashistory.unt.edu/ark:/67531/metapth2034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dc1872573/"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texashistory.unt.edu/ark:/67531/metapth1114658/" TargetMode="External"/><Relationship Id="rId4" Type="http://schemas.openxmlformats.org/officeDocument/2006/relationships/hyperlink" Target="https://texashistory.unt.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860839/"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texashistory.unt.edu/ark:/67531/metapth1129245/" TargetMode="Externa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xashistory.unt.edu/ark:/67531/metapth145060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xashistory.unt.edu/ark:/67531/metapth12493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dc1979653"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texashistory.unt.edu/ark:/67531/metapth1450605/"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xashistory.unt.edu/ark:/67531/metadc1979535/"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dc1978864/" TargetMode="External"/><Relationship Id="rId4" Type="http://schemas.openxmlformats.org/officeDocument/2006/relationships/hyperlink" Target="https://www.fws.gov/media/mexican-free-tailed-ba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xashistory.unt.edu/ark:/67531/metadc197964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exashistory.unt.edu/ark:/67531/metapth86021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pth5029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exashistory.unt.edu/ark:/67531/metapth86020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exashistory.unt.edu/ark:/67531/metapth860548/"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texashistory.unt.edu/ark:/67531/metapth860377/"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exashistory.unt.edu/ark:/67531/metapth44507/"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texashistory.unt.edu/ark:/67531/metapth5647/" TargetMode="External"/><Relationship Id="rId4" Type="http://schemas.openxmlformats.org/officeDocument/2006/relationships/hyperlink" Target="https://texashistory.unt.edu/"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exashistory.unt.edu/ark:/67531/metapth1129292/"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Map_of_Texas_precipitations.p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3316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xashistory.unt.edu/ark:/67531/metapth36010/"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xashistory.unt.edu/ark:/67531/metadc1823414/m1/1/?q=Palo%20Duro%20Canyo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44507/"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exashistory.unt.edu/ark:/67531/metapth531683/"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112924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13956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err="1">
                <a:solidFill>
                  <a:srgbClr val="000000"/>
                </a:solidFill>
                <a:effectLst/>
                <a:latin typeface="Times New Roman" panose="02020603050405020304" pitchFamily="18" charset="0"/>
              </a:rPr>
              <a:t>Brion</a:t>
            </a:r>
            <a:r>
              <a:rPr lang="en-US" sz="1800" b="0" i="0" u="none" strike="noStrike" dirty="0">
                <a:solidFill>
                  <a:srgbClr val="000000"/>
                </a:solidFill>
                <a:effectLst/>
                <a:latin typeface="Times New Roman" panose="02020603050405020304" pitchFamily="18" charset="0"/>
              </a:rPr>
              <a:t>, Henry F. and Edmond McClure. </a:t>
            </a:r>
            <a:r>
              <a:rPr lang="en-US" sz="1800" b="0" i="1" u="none" strike="noStrike" dirty="0">
                <a:solidFill>
                  <a:srgbClr val="000000"/>
                </a:solidFill>
                <a:effectLst/>
                <a:latin typeface="Times New Roman" panose="02020603050405020304" pitchFamily="18" charset="0"/>
              </a:rPr>
              <a:t>Photo Relief Map of North America. </a:t>
            </a:r>
            <a:r>
              <a:rPr lang="en-US" sz="1800" b="0" i="0" u="none" strike="noStrike" dirty="0">
                <a:solidFill>
                  <a:srgbClr val="000000"/>
                </a:solidFill>
                <a:effectLst/>
                <a:latin typeface="Times New Roman" panose="02020603050405020304" pitchFamily="18" charset="0"/>
              </a:rPr>
              <a:t>1885.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https://texashistory.unt.edu/ark:/67531/metapth50293</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Cochran, Jimmy W. [Tornado Approaching Wichita Falls], photograph, April 3, 1958; (</a:t>
            </a:r>
            <a:r>
              <a:rPr lang="en-US" b="0" i="0" u="none" strike="noStrike" dirty="0">
                <a:solidFill>
                  <a:srgbClr val="0277BD"/>
                </a:solidFill>
                <a:effectLst/>
                <a:highlight>
                  <a:srgbClr val="FFFFFF"/>
                </a:highlight>
                <a:latin typeface="Josefin Sans" pitchFamily="2" charset="0"/>
                <a:hlinkClick r:id="rId3"/>
              </a:rPr>
              <a:t>https://texashistory.unt.edu/ark:/67531/metapth1275163/</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Midwestern State University.</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19</a:t>
            </a:fld>
            <a:endParaRPr lang="en-US"/>
          </a:p>
        </p:txBody>
      </p:sp>
    </p:spTree>
    <p:extLst>
      <p:ext uri="{BB962C8B-B14F-4D97-AF65-F5344CB8AC3E}">
        <p14:creationId xmlns:p14="http://schemas.microsoft.com/office/powerpoint/2010/main" val="255610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1" u="none" strike="noStrike" dirty="0">
                <a:solidFill>
                  <a:srgbClr val="000000"/>
                </a:solidFill>
                <a:effectLst/>
                <a:latin typeface="Times New Roman" panose="02020603050405020304" pitchFamily="18" charset="0"/>
              </a:rPr>
              <a:t>Looking Northwest of Little Elm Creek</a:t>
            </a:r>
            <a:r>
              <a:rPr lang="en-US" sz="1800" b="0" i="0" u="none" strike="noStrike" dirty="0">
                <a:solidFill>
                  <a:srgbClr val="000000"/>
                </a:solidFill>
                <a:effectLst/>
                <a:latin typeface="Times New Roman" panose="02020603050405020304" pitchFamily="18" charset="0"/>
              </a:rPr>
              <a:t>. May 19, 1935. Photograph, 8 x 10 in (20.32 x 25.4 cm). </a:t>
            </a:r>
            <a:r>
              <a:rPr lang="en-US" sz="1800" b="0" i="1" u="none" strike="noStrike" dirty="0">
                <a:solidFill>
                  <a:srgbClr val="000000"/>
                </a:solidFill>
                <a:effectLst/>
                <a:latin typeface="Times New Roman" panose="02020603050405020304" pitchFamily="18" charset="0"/>
              </a:rPr>
              <a:t>The Portal to Texas History</a:t>
            </a:r>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https://texashistory.unt.edu/ark:/67531/metapth139569/</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sz="1800" b="0" i="1" u="none" strike="noStrike" dirty="0">
                <a:solidFill>
                  <a:srgbClr val="000000"/>
                </a:solidFill>
                <a:effectLst/>
                <a:latin typeface="Times New Roman" panose="02020603050405020304" pitchFamily="18" charset="0"/>
              </a:rPr>
              <a:t>Photograph of Inspiration Point</a:t>
            </a:r>
            <a:r>
              <a:rPr lang="en-US" sz="1800" b="0" i="0" u="none" strike="noStrike" dirty="0">
                <a:solidFill>
                  <a:srgbClr val="000000"/>
                </a:solidFill>
                <a:effectLst/>
                <a:latin typeface="Times New Roman" panose="02020603050405020304" pitchFamily="18" charset="0"/>
              </a:rPr>
              <a:t>. Photograph.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https://texashistory.unt.edu/ark:/67531/metapth20343/</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20</a:t>
            </a:fld>
            <a:endParaRPr lang="en-US"/>
          </a:p>
        </p:txBody>
      </p:sp>
    </p:spTree>
    <p:extLst>
      <p:ext uri="{BB962C8B-B14F-4D97-AF65-F5344CB8AC3E}">
        <p14:creationId xmlns:p14="http://schemas.microsoft.com/office/powerpoint/2010/main" val="157677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Moore, Robert. [Indian paintbrush and bluebonnet flowers], photograph, [2020..2021]; (</a:t>
            </a:r>
            <a:r>
              <a:rPr lang="en-US" b="0" i="0" u="none" strike="noStrike" dirty="0">
                <a:solidFill>
                  <a:srgbClr val="0277BD"/>
                </a:solidFill>
                <a:effectLst/>
                <a:highlight>
                  <a:srgbClr val="FFFFFF"/>
                </a:highlight>
                <a:latin typeface="Josefin Sans" pitchFamily="2" charset="0"/>
                <a:hlinkClick r:id="rId3"/>
              </a:rPr>
              <a:t>https://texashistory.unt.edu/ark:/67531/metadc1872573/</a:t>
            </a:r>
            <a:r>
              <a:rPr lang="en-US" b="0" i="0" dirty="0">
                <a:solidFill>
                  <a:srgbClr val="757575"/>
                </a:solidFill>
                <a:effectLst/>
                <a:highlight>
                  <a:srgbClr val="FFFFFF"/>
                </a:highlight>
                <a:latin typeface="Josefin Sans"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UNT Libraries Special Collections.</a:t>
            </a:r>
          </a:p>
          <a:p>
            <a:r>
              <a:rPr lang="en-US" b="0" i="0" dirty="0">
                <a:solidFill>
                  <a:srgbClr val="757575"/>
                </a:solidFill>
                <a:effectLst/>
                <a:highlight>
                  <a:srgbClr val="FFFFFF"/>
                </a:highlight>
                <a:latin typeface="Josefin Sans" pitchFamily="2" charset="0"/>
              </a:rPr>
              <a:t>--Texas. Parks and Wildlife Department. White-tailed Deer, pamphlet, June 2003; Austin, Texas. (</a:t>
            </a:r>
            <a:r>
              <a:rPr lang="en-US" b="0" i="0" u="none" strike="noStrike" dirty="0">
                <a:solidFill>
                  <a:srgbClr val="0277BD"/>
                </a:solidFill>
                <a:effectLst/>
                <a:highlight>
                  <a:srgbClr val="FFFFFF"/>
                </a:highlight>
                <a:latin typeface="Josefin Sans" pitchFamily="2" charset="0"/>
                <a:hlinkClick r:id="rId5"/>
              </a:rPr>
              <a:t>https://texashistory.unt.edu/ark:/67531/metapth1114658/</a:t>
            </a:r>
            <a:r>
              <a:rPr lang="en-US" b="0" i="0" dirty="0">
                <a:solidFill>
                  <a:srgbClr val="757575"/>
                </a:solidFill>
                <a:effectLst/>
                <a:highlight>
                  <a:srgbClr val="FFFFFF"/>
                </a:highlight>
                <a:latin typeface="Josefin Sans"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UNT Libraries Government Documents Department.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21</a:t>
            </a:fld>
            <a:endParaRPr lang="en-US"/>
          </a:p>
        </p:txBody>
      </p:sp>
    </p:spTree>
    <p:extLst>
      <p:ext uri="{BB962C8B-B14F-4D97-AF65-F5344CB8AC3E}">
        <p14:creationId xmlns:p14="http://schemas.microsoft.com/office/powerpoint/2010/main" val="2161290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err="1">
                <a:solidFill>
                  <a:srgbClr val="757575"/>
                </a:solidFill>
                <a:effectLst/>
                <a:highlight>
                  <a:srgbClr val="FFFFFF"/>
                </a:highlight>
                <a:latin typeface="Josefin Sans" pitchFamily="2" charset="0"/>
              </a:rPr>
              <a:t>Streng</a:t>
            </a:r>
            <a:r>
              <a:rPr lang="en-US" b="0" i="0" dirty="0">
                <a:solidFill>
                  <a:srgbClr val="757575"/>
                </a:solidFill>
                <a:effectLst/>
                <a:highlight>
                  <a:srgbClr val="FFFFFF"/>
                </a:highlight>
                <a:latin typeface="Josefin Sans" pitchFamily="2" charset="0"/>
              </a:rPr>
              <a:t>, Evelyn Fiedler. [Limestone Erosion at Guadalupe River], photograph, 1982; (</a:t>
            </a:r>
            <a:r>
              <a:rPr lang="en-US" b="0" i="0" u="none" strike="noStrike" dirty="0">
                <a:solidFill>
                  <a:srgbClr val="0277BD"/>
                </a:solidFill>
                <a:effectLst/>
                <a:highlight>
                  <a:srgbClr val="FFFFFF"/>
                </a:highlight>
                <a:latin typeface="Josefin Sans" pitchFamily="2" charset="0"/>
                <a:hlinkClick r:id="rId3"/>
              </a:rPr>
              <a:t>https://texashistory.unt.edu/ark:/67531/metapth860839/</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Texas Lutheran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err="1">
                <a:solidFill>
                  <a:srgbClr val="757575"/>
                </a:solidFill>
                <a:effectLst/>
                <a:highlight>
                  <a:srgbClr val="FFFFFF"/>
                </a:highlight>
                <a:latin typeface="Josefin Sans" pitchFamily="2" charset="0"/>
              </a:rPr>
              <a:t>Shoopman</a:t>
            </a:r>
            <a:r>
              <a:rPr lang="en-US" b="0" i="0" dirty="0">
                <a:solidFill>
                  <a:srgbClr val="757575"/>
                </a:solidFill>
                <a:effectLst/>
                <a:highlight>
                  <a:srgbClr val="FFFFFF"/>
                </a:highlight>
                <a:latin typeface="Josefin Sans" pitchFamily="2" charset="0"/>
              </a:rPr>
              <a:t>, Bill. [Wooden Derrick and Rig], photograph, 1958; (</a:t>
            </a:r>
            <a:r>
              <a:rPr lang="en-US" b="0" i="0" u="none" strike="noStrike" dirty="0">
                <a:solidFill>
                  <a:srgbClr val="0277BD"/>
                </a:solidFill>
                <a:effectLst/>
                <a:highlight>
                  <a:srgbClr val="FFFFFF"/>
                </a:highlight>
                <a:latin typeface="Josefin Sans" pitchFamily="2" charset="0"/>
                <a:hlinkClick r:id="rId5"/>
              </a:rPr>
              <a:t>https://texashistory.unt.edu/ark:/67531/metapth1129245/</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Permian Basin Petroleum Museum, Library and Hall of Fame.</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22</a:t>
            </a:fld>
            <a:endParaRPr lang="en-US"/>
          </a:p>
        </p:txBody>
      </p:sp>
    </p:spTree>
    <p:extLst>
      <p:ext uri="{BB962C8B-B14F-4D97-AF65-F5344CB8AC3E}">
        <p14:creationId xmlns:p14="http://schemas.microsoft.com/office/powerpoint/2010/main" val="203903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000000"/>
                </a:solidFill>
                <a:effectLst/>
                <a:latin typeface="Times New Roman" panose="02020603050405020304" pitchFamily="18" charset="0"/>
              </a:rPr>
              <a:t>--Rocky Shoreline within Matagorda Bay</a:t>
            </a:r>
            <a:r>
              <a:rPr lang="en-US" sz="1800" b="0" i="0" u="none" strike="noStrike" dirty="0">
                <a:solidFill>
                  <a:srgbClr val="000000"/>
                </a:solidFill>
                <a:effectLst/>
                <a:latin typeface="Times New Roman" panose="02020603050405020304" pitchFamily="18" charset="0"/>
              </a:rPr>
              <a:t>. June 1983. Photograph, 35 mm.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https://texashistory.unt.edu/ark:/67531/metapth1450605/</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23</a:t>
            </a:fld>
            <a:endParaRPr lang="en-US"/>
          </a:p>
        </p:txBody>
      </p:sp>
    </p:spTree>
    <p:extLst>
      <p:ext uri="{BB962C8B-B14F-4D97-AF65-F5344CB8AC3E}">
        <p14:creationId xmlns:p14="http://schemas.microsoft.com/office/powerpoint/2010/main" val="300303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[Man in Rain], photograph, August 6, 1984; (</a:t>
            </a:r>
            <a:r>
              <a:rPr lang="en-US" b="0" i="0" u="none" strike="noStrike" dirty="0">
                <a:solidFill>
                  <a:srgbClr val="0277BD"/>
                </a:solidFill>
                <a:effectLst/>
                <a:highlight>
                  <a:srgbClr val="FFFFFF"/>
                </a:highlight>
                <a:latin typeface="Josefin Sans" pitchFamily="2" charset="0"/>
                <a:hlinkClick r:id="rId3"/>
              </a:rPr>
              <a:t>https://texashistory.unt.edu/ark:/67531/metapth124935/</a:t>
            </a:r>
            <a:r>
              <a:rPr lang="en-US" b="0" i="0" dirty="0">
                <a:solidFill>
                  <a:srgbClr val="757575"/>
                </a:solidFill>
                <a:effectLst/>
                <a:highlight>
                  <a:srgbClr val="FFFFFF"/>
                </a:highlight>
                <a:latin typeface="Josefin Sans"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Austin History Center, Austin Public Library.</a:t>
            </a:r>
          </a:p>
          <a:p>
            <a:r>
              <a:rPr lang="en-US" b="0" i="0" dirty="0">
                <a:solidFill>
                  <a:srgbClr val="757575"/>
                </a:solidFill>
                <a:effectLst/>
                <a:highlight>
                  <a:srgbClr val="FFFFFF"/>
                </a:highlight>
                <a:latin typeface="Josefin Sans" pitchFamily="2"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24</a:t>
            </a:fld>
            <a:endParaRPr lang="en-US"/>
          </a:p>
        </p:txBody>
      </p:sp>
    </p:spTree>
    <p:extLst>
      <p:ext uri="{BB962C8B-B14F-4D97-AF65-F5344CB8AC3E}">
        <p14:creationId xmlns:p14="http://schemas.microsoft.com/office/powerpoint/2010/main" val="189930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Serene Sunset in the Enchanted Forest</a:t>
            </a:r>
            <a:r>
              <a:rPr lang="en-US" sz="1800" b="0" i="0" u="none" strike="noStrike" dirty="0">
                <a:solidFill>
                  <a:srgbClr val="000000"/>
                </a:solidFill>
                <a:effectLst/>
                <a:latin typeface="Times New Roman" panose="02020603050405020304" pitchFamily="18" charset="0"/>
              </a:rPr>
              <a:t>. May, 12, 2006.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https://texashistory.unt.edu/ark:/67531/metadc1979653</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sz="1800" b="0" i="1" u="none" strike="noStrike" dirty="0">
                <a:solidFill>
                  <a:srgbClr val="000000"/>
                </a:solidFill>
                <a:effectLst/>
                <a:latin typeface="Times New Roman" panose="02020603050405020304" pitchFamily="18" charset="0"/>
              </a:rPr>
              <a:t>Rocky Shoreline within Matagorda Bay</a:t>
            </a:r>
            <a:r>
              <a:rPr lang="en-US" sz="1800" b="0" i="0" u="none" strike="noStrike" dirty="0">
                <a:solidFill>
                  <a:srgbClr val="000000"/>
                </a:solidFill>
                <a:effectLst/>
                <a:latin typeface="Times New Roman" panose="02020603050405020304" pitchFamily="18" charset="0"/>
              </a:rPr>
              <a:t>. June 1983. Photograph, 35 mm.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https://texashistory.unt.edu/ark:/67531/metapth1450605/</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25</a:t>
            </a:fld>
            <a:endParaRPr lang="en-US"/>
          </a:p>
        </p:txBody>
      </p:sp>
    </p:spTree>
    <p:extLst>
      <p:ext uri="{BB962C8B-B14F-4D97-AF65-F5344CB8AC3E}">
        <p14:creationId xmlns:p14="http://schemas.microsoft.com/office/powerpoint/2010/main" val="1515168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Heading: Enchanting Sunset Amidst the Piney Woods</a:t>
            </a:r>
            <a:r>
              <a:rPr lang="en-US" sz="1800" b="0" i="0" u="none" strike="noStrike" dirty="0">
                <a:solidFill>
                  <a:srgbClr val="000000"/>
                </a:solidFill>
                <a:effectLst/>
                <a:latin typeface="Times New Roman" panose="02020603050405020304" pitchFamily="18" charset="0"/>
              </a:rPr>
              <a:t>. March 2007.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https://texashistory.unt.edu/ark:/67531/metadc1979535/</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--Froschauer, Ana USFWS. </a:t>
            </a:r>
            <a:r>
              <a:rPr lang="en-US" sz="1800" b="0" i="1" u="none" strike="noStrike" dirty="0">
                <a:solidFill>
                  <a:srgbClr val="000000"/>
                </a:solidFill>
                <a:effectLst/>
                <a:latin typeface="Times New Roman" panose="02020603050405020304" pitchFamily="18" charset="0"/>
              </a:rPr>
              <a:t>Mexican free-tailed bat. </a:t>
            </a:r>
            <a:r>
              <a:rPr lang="en-US" sz="1800" b="0" i="0" u="none" strike="noStrike" dirty="0">
                <a:solidFill>
                  <a:srgbClr val="000000"/>
                </a:solidFill>
                <a:effectLst/>
                <a:latin typeface="Times New Roman" panose="02020603050405020304" pitchFamily="18" charset="0"/>
              </a:rPr>
              <a:t>September 18, 2012. Photograph. U.S. Fish &amp; Wildlife Service. </a:t>
            </a:r>
            <a:r>
              <a:rPr lang="en-US" sz="1800" b="0" i="0" u="sng" strike="noStrike" dirty="0">
                <a:solidFill>
                  <a:srgbClr val="1155CC"/>
                </a:solidFill>
                <a:effectLst/>
                <a:latin typeface="Times New Roman" panose="02020603050405020304" pitchFamily="18" charset="0"/>
                <a:hlinkClick r:id="rId4"/>
              </a:rPr>
              <a:t>https://www.fws.gov/media/mexican-free-tailed-bat</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b="0" i="0" dirty="0">
                <a:solidFill>
                  <a:srgbClr val="757575"/>
                </a:solidFill>
                <a:effectLst/>
                <a:highlight>
                  <a:srgbClr val="FFFFFF"/>
                </a:highlight>
                <a:latin typeface="Josefin Sans" pitchFamily="2" charset="0"/>
              </a:rPr>
              <a:t>Mallory, Randy. [Alligator in zoo], photograph, November 2004; (</a:t>
            </a:r>
            <a:r>
              <a:rPr lang="en-US" b="0" i="0" u="none" strike="noStrike" dirty="0">
                <a:solidFill>
                  <a:srgbClr val="0277BD"/>
                </a:solidFill>
                <a:effectLst/>
                <a:highlight>
                  <a:srgbClr val="FFFFFF"/>
                </a:highlight>
                <a:latin typeface="Josefin Sans" pitchFamily="2" charset="0"/>
                <a:hlinkClick r:id="rId5"/>
              </a:rPr>
              <a:t>https://texashistory.unt.edu/ark:/67531/metadc1978864/</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6"/>
              </a:rPr>
              <a:t>https://texashistory.unt.edu</a:t>
            </a:r>
            <a:r>
              <a:rPr lang="en-US" b="0" i="0" dirty="0">
                <a:solidFill>
                  <a:srgbClr val="757575"/>
                </a:solidFill>
                <a:effectLst/>
                <a:highlight>
                  <a:srgbClr val="FFFFFF"/>
                </a:highlight>
                <a:latin typeface="Josefin Sans" pitchFamily="2" charset="0"/>
              </a:rPr>
              <a:t>; crediting UNT Libraries Special Collections.</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26</a:t>
            </a:fld>
            <a:endParaRPr lang="en-US"/>
          </a:p>
        </p:txBody>
      </p:sp>
    </p:spTree>
    <p:extLst>
      <p:ext uri="{BB962C8B-B14F-4D97-AF65-F5344CB8AC3E}">
        <p14:creationId xmlns:p14="http://schemas.microsoft.com/office/powerpoint/2010/main" val="333122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Majestic Bald Cypress Trees of Caddo Lake State Park</a:t>
            </a:r>
            <a:r>
              <a:rPr lang="en-US" sz="1800" b="0" i="0" u="none" strike="noStrike" dirty="0">
                <a:solidFill>
                  <a:srgbClr val="000000"/>
                </a:solidFill>
                <a:effectLst/>
                <a:latin typeface="Times New Roman" panose="02020603050405020304" pitchFamily="18" charset="0"/>
              </a:rPr>
              <a:t>. May 12, 2006. Photograph. </a:t>
            </a:r>
            <a:r>
              <a:rPr lang="en-US" sz="1800" b="0" i="1" u="none" strike="noStrike" dirty="0">
                <a:solidFill>
                  <a:srgbClr val="000000"/>
                </a:solidFill>
                <a:effectLst/>
                <a:latin typeface="Times New Roman" panose="02020603050405020304" pitchFamily="18" charset="0"/>
              </a:rPr>
              <a:t>The Portal to Texas History</a:t>
            </a:r>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https://texashistory.unt.edu/ark:/67531/metadc1979648/</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27</a:t>
            </a:fld>
            <a:endParaRPr lang="en-US"/>
          </a:p>
        </p:txBody>
      </p:sp>
    </p:spTree>
    <p:extLst>
      <p:ext uri="{BB962C8B-B14F-4D97-AF65-F5344CB8AC3E}">
        <p14:creationId xmlns:p14="http://schemas.microsoft.com/office/powerpoint/2010/main" val="11036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Chisos Mountains and Alluvial Fans</a:t>
            </a:r>
            <a:r>
              <a:rPr lang="en-US" sz="1800" b="0" i="0" u="none" strike="noStrike" dirty="0">
                <a:solidFill>
                  <a:srgbClr val="000000"/>
                </a:solidFill>
                <a:effectLst/>
                <a:latin typeface="Times New Roman" panose="02020603050405020304" pitchFamily="18" charset="0"/>
              </a:rPr>
              <a:t>. August 1968.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https://texashistory.unt.edu/ark:/67531/metapth860217/</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28</a:t>
            </a:fld>
            <a:endParaRPr lang="en-US"/>
          </a:p>
        </p:txBody>
      </p:sp>
    </p:spTree>
    <p:extLst>
      <p:ext uri="{BB962C8B-B14F-4D97-AF65-F5344CB8AC3E}">
        <p14:creationId xmlns:p14="http://schemas.microsoft.com/office/powerpoint/2010/main" val="222213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0" u="none" strike="noStrike" dirty="0" err="1">
                <a:solidFill>
                  <a:srgbClr val="000000"/>
                </a:solidFill>
                <a:effectLst/>
                <a:latin typeface="Times New Roman" panose="02020603050405020304" pitchFamily="18" charset="0"/>
              </a:rPr>
              <a:t>Brion</a:t>
            </a:r>
            <a:r>
              <a:rPr lang="en-US" sz="1800" b="0" i="0" u="none" strike="noStrike" dirty="0">
                <a:solidFill>
                  <a:srgbClr val="000000"/>
                </a:solidFill>
                <a:effectLst/>
                <a:latin typeface="Times New Roman" panose="02020603050405020304" pitchFamily="18" charset="0"/>
              </a:rPr>
              <a:t>, Henry F. and Edmond McClure. </a:t>
            </a:r>
            <a:r>
              <a:rPr lang="en-US" sz="1800" b="0" i="1" u="none" strike="noStrike" dirty="0">
                <a:solidFill>
                  <a:srgbClr val="000000"/>
                </a:solidFill>
                <a:effectLst/>
                <a:latin typeface="Times New Roman" panose="02020603050405020304" pitchFamily="18" charset="0"/>
              </a:rPr>
              <a:t>Photo Relief Map of North America. </a:t>
            </a:r>
            <a:r>
              <a:rPr lang="en-US" sz="1800" b="0" i="0" u="none" strike="noStrike" dirty="0">
                <a:solidFill>
                  <a:srgbClr val="000000"/>
                </a:solidFill>
                <a:effectLst/>
                <a:latin typeface="Times New Roman" panose="02020603050405020304" pitchFamily="18" charset="0"/>
              </a:rPr>
              <a:t>1885.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https://texashistory.unt.edu/ark:/67531/metapth50293</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10</a:t>
            </a:fld>
            <a:endParaRPr lang="en-US"/>
          </a:p>
        </p:txBody>
      </p:sp>
    </p:spTree>
    <p:extLst>
      <p:ext uri="{BB962C8B-B14F-4D97-AF65-F5344CB8AC3E}">
        <p14:creationId xmlns:p14="http://schemas.microsoft.com/office/powerpoint/2010/main" val="216828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a:t>
            </a:r>
            <a:r>
              <a:rPr lang="en-US" sz="1800" b="0" i="1" u="none" strike="noStrike" dirty="0">
                <a:solidFill>
                  <a:srgbClr val="000000"/>
                </a:solidFill>
                <a:effectLst/>
                <a:latin typeface="Times New Roman" panose="02020603050405020304" pitchFamily="18" charset="0"/>
              </a:rPr>
              <a:t> Road From Marathon and Chisos Mountains</a:t>
            </a:r>
            <a:r>
              <a:rPr lang="en-US" sz="1800" b="0" i="0" u="none" strike="noStrike" dirty="0">
                <a:solidFill>
                  <a:srgbClr val="000000"/>
                </a:solidFill>
                <a:effectLst/>
                <a:latin typeface="Times New Roman" panose="02020603050405020304" pitchFamily="18" charset="0"/>
              </a:rPr>
              <a:t>. 1951.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https://texashistory.unt.edu/ark:/67531/metapth860209/</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29</a:t>
            </a:fld>
            <a:endParaRPr lang="en-US"/>
          </a:p>
        </p:txBody>
      </p:sp>
    </p:spTree>
    <p:extLst>
      <p:ext uri="{BB962C8B-B14F-4D97-AF65-F5344CB8AC3E}">
        <p14:creationId xmlns:p14="http://schemas.microsoft.com/office/powerpoint/2010/main" val="380825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Rio Grande River in Santa Elena Canyon 2</a:t>
            </a:r>
            <a:r>
              <a:rPr lang="en-US" sz="1800" b="0" i="0" u="none" strike="noStrike" dirty="0">
                <a:solidFill>
                  <a:srgbClr val="000000"/>
                </a:solidFill>
                <a:effectLst/>
                <a:latin typeface="Times New Roman" panose="02020603050405020304" pitchFamily="18" charset="0"/>
              </a:rPr>
              <a:t>. 1951. Photograph, 35 mm.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https://texashistory.unt.edu/ark:/67531/metapth860548/</a:t>
            </a:r>
            <a:r>
              <a:rPr lang="en-US" sz="1800" b="0" i="0" u="none" strike="noStrike" dirty="0">
                <a:solidFill>
                  <a:srgbClr val="000000"/>
                </a:solidFill>
                <a:effectLst/>
                <a:latin typeface="Times New Roman" panose="02020603050405020304" pitchFamily="18" charset="0"/>
              </a:rPr>
              <a:t>.</a:t>
            </a:r>
          </a:p>
          <a:p>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Eroded Chisos Mountains</a:t>
            </a:r>
            <a:r>
              <a:rPr lang="en-US" sz="1800" b="0" i="0" u="none" strike="noStrike" dirty="0">
                <a:solidFill>
                  <a:srgbClr val="000000"/>
                </a:solidFill>
                <a:effectLst/>
                <a:latin typeface="Times New Roman" panose="02020603050405020304" pitchFamily="18" charset="0"/>
              </a:rPr>
              <a:t>. 1951. Photograph.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https://texashistory.unt.edu/ark:/67531/metapth860377/</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dirty="0"/>
              <a:t>-</a:t>
            </a:r>
          </a:p>
        </p:txBody>
      </p:sp>
      <p:sp>
        <p:nvSpPr>
          <p:cNvPr id="4" name="Slide Number Placeholder 3"/>
          <p:cNvSpPr>
            <a:spLocks noGrp="1"/>
          </p:cNvSpPr>
          <p:nvPr>
            <p:ph type="sldNum" sz="quarter" idx="5"/>
          </p:nvPr>
        </p:nvSpPr>
        <p:spPr/>
        <p:txBody>
          <a:bodyPr/>
          <a:lstStyle/>
          <a:p>
            <a:fld id="{67BF6D8E-C908-4522-9036-F402E282AFB8}" type="slidenum">
              <a:rPr lang="en-US" smtClean="0"/>
              <a:t>30</a:t>
            </a:fld>
            <a:endParaRPr lang="en-US"/>
          </a:p>
        </p:txBody>
      </p:sp>
    </p:spTree>
    <p:extLst>
      <p:ext uri="{BB962C8B-B14F-4D97-AF65-F5344CB8AC3E}">
        <p14:creationId xmlns:p14="http://schemas.microsoft.com/office/powerpoint/2010/main" val="743641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Healthy Prickly Pear Cactus, photograph, Date Unknown; (</a:t>
            </a:r>
            <a:r>
              <a:rPr lang="en-US" b="0" i="0" u="none" strike="noStrike" dirty="0">
                <a:solidFill>
                  <a:srgbClr val="0277BD"/>
                </a:solidFill>
                <a:effectLst/>
                <a:highlight>
                  <a:srgbClr val="FFFFFF"/>
                </a:highlight>
                <a:latin typeface="Josefin Sans" pitchFamily="2" charset="0"/>
                <a:hlinkClick r:id="rId3"/>
              </a:rPr>
              <a:t>https://texashistory.unt.edu/ark:/67531/metapth44507/</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Cattle Raisers Museum.</a:t>
            </a:r>
          </a:p>
          <a:p>
            <a:r>
              <a:rPr lang="en-US" b="0" i="0" dirty="0">
                <a:solidFill>
                  <a:srgbClr val="757575"/>
                </a:solidFill>
                <a:effectLst/>
                <a:highlight>
                  <a:srgbClr val="FFFFFF"/>
                </a:highlight>
                <a:latin typeface="Josefin Sans" pitchFamily="2" charset="0"/>
              </a:rPr>
              <a:t>--Belden, </a:t>
            </a:r>
            <a:r>
              <a:rPr lang="en-US" b="0" i="0" dirty="0" err="1">
                <a:solidFill>
                  <a:srgbClr val="757575"/>
                </a:solidFill>
                <a:effectLst/>
                <a:highlight>
                  <a:srgbClr val="FFFFFF"/>
                </a:highlight>
                <a:latin typeface="Josefin Sans" pitchFamily="2" charset="0"/>
              </a:rPr>
              <a:t>Dreanna</a:t>
            </a:r>
            <a:r>
              <a:rPr lang="en-US" b="0" i="0" dirty="0">
                <a:solidFill>
                  <a:srgbClr val="757575"/>
                </a:solidFill>
                <a:effectLst/>
                <a:highlight>
                  <a:srgbClr val="FFFFFF"/>
                </a:highlight>
                <a:latin typeface="Josefin Sans" pitchFamily="2" charset="0"/>
              </a:rPr>
              <a:t> L. [Yucca Plant], photograph, Date Unknown; (</a:t>
            </a:r>
            <a:r>
              <a:rPr lang="en-US" b="0" i="0" u="none" strike="noStrike" dirty="0">
                <a:solidFill>
                  <a:srgbClr val="0277BD"/>
                </a:solidFill>
                <a:effectLst/>
                <a:highlight>
                  <a:srgbClr val="FFFFFF"/>
                </a:highlight>
                <a:latin typeface="Josefin Sans" pitchFamily="2" charset="0"/>
                <a:hlinkClick r:id="rId5"/>
              </a:rPr>
              <a:t>https://texashistory.unt.edu/ark:/67531/metapth5647/</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31</a:t>
            </a:fld>
            <a:endParaRPr lang="en-US"/>
          </a:p>
        </p:txBody>
      </p:sp>
    </p:spTree>
    <p:extLst>
      <p:ext uri="{BB962C8B-B14F-4D97-AF65-F5344CB8AC3E}">
        <p14:creationId xmlns:p14="http://schemas.microsoft.com/office/powerpoint/2010/main" val="607057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[Cattle on a Ranch], postcard, Date Unknown; (</a:t>
            </a:r>
            <a:r>
              <a:rPr lang="en-US" b="0" i="0" u="none" strike="noStrike" dirty="0">
                <a:solidFill>
                  <a:srgbClr val="0277BD"/>
                </a:solidFill>
                <a:effectLst/>
                <a:highlight>
                  <a:srgbClr val="FFFFFF"/>
                </a:highlight>
                <a:latin typeface="Josefin Sans" pitchFamily="2" charset="0"/>
                <a:hlinkClick r:id="rId3"/>
              </a:rPr>
              <a:t>https://texashistory.unt.edu/ark:/67531/metapth1129292/</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Permian Basin Petroleum Museum, Library and Hall of Fame.</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32</a:t>
            </a:fld>
            <a:endParaRPr lang="en-US"/>
          </a:p>
        </p:txBody>
      </p:sp>
    </p:spTree>
    <p:extLst>
      <p:ext uri="{BB962C8B-B14F-4D97-AF65-F5344CB8AC3E}">
        <p14:creationId xmlns:p14="http://schemas.microsoft.com/office/powerpoint/2010/main" val="2271494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Average Precipitation Map of Texas. Wikimedia Commons. Translated from the original French. </a:t>
            </a:r>
            <a:r>
              <a:rPr lang="en-US" dirty="0">
                <a:hlinkClick r:id="rId3"/>
              </a:rPr>
              <a:t>File:Map of Texas precipitations.png - Wikimedia Commons</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12</a:t>
            </a:fld>
            <a:endParaRPr lang="en-US"/>
          </a:p>
        </p:txBody>
      </p:sp>
    </p:spTree>
    <p:extLst>
      <p:ext uri="{BB962C8B-B14F-4D97-AF65-F5344CB8AC3E}">
        <p14:creationId xmlns:p14="http://schemas.microsoft.com/office/powerpoint/2010/main" val="149653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Douglass, Neal. </a:t>
            </a:r>
            <a:r>
              <a:rPr lang="en-US" sz="1800" b="0" i="1" u="none" strike="noStrike" dirty="0">
                <a:solidFill>
                  <a:srgbClr val="000000"/>
                </a:solidFill>
                <a:effectLst/>
                <a:latin typeface="Times New Roman" panose="02020603050405020304" pitchFamily="18" charset="0"/>
              </a:rPr>
              <a:t>Lake Travis</a:t>
            </a:r>
            <a:r>
              <a:rPr lang="en-US" sz="1800" b="0" i="0" u="none" strike="noStrike" dirty="0">
                <a:solidFill>
                  <a:srgbClr val="000000"/>
                </a:solidFill>
                <a:effectLst/>
                <a:latin typeface="Times New Roman" panose="02020603050405020304" pitchFamily="18" charset="0"/>
              </a:rPr>
              <a:t>. March 22, 1955. Photograph, 4 x 5 in. (10.16 x 12.7 cm).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https://texashistory.unt.edu/ark:/67531/metapth33164/</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13</a:t>
            </a:fld>
            <a:endParaRPr lang="en-US"/>
          </a:p>
        </p:txBody>
      </p:sp>
    </p:spTree>
    <p:extLst>
      <p:ext uri="{BB962C8B-B14F-4D97-AF65-F5344CB8AC3E}">
        <p14:creationId xmlns:p14="http://schemas.microsoft.com/office/powerpoint/2010/main" val="17742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anose="020F0502020204030204" pitchFamily="2" charset="0"/>
              </a:rPr>
              <a:t>Dust Storm, Wheeler Texas, photograph, April 14, 1935; (</a:t>
            </a:r>
            <a:r>
              <a:rPr lang="en-US" b="0" i="0" u="none" strike="noStrike" dirty="0">
                <a:solidFill>
                  <a:srgbClr val="0277BD"/>
                </a:solidFill>
                <a:effectLst/>
                <a:highlight>
                  <a:srgbClr val="FFFFFF"/>
                </a:highlight>
                <a:latin typeface="Josefin Sans" panose="020F0502020204030204" pitchFamily="2" charset="0"/>
                <a:hlinkClick r:id="rId3"/>
              </a:rPr>
              <a:t>https://texashistory.unt.edu/ark:/67531/metapth36010/</a:t>
            </a:r>
            <a:r>
              <a:rPr lang="en-US" b="0" i="0" dirty="0">
                <a:solidFill>
                  <a:srgbClr val="757575"/>
                </a:solidFill>
                <a:effectLst/>
                <a:highlight>
                  <a:srgbClr val="FFFFFF"/>
                </a:highlight>
                <a:latin typeface="Josefin Sans" panose="020F0502020204030204"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anose="020F0502020204030204" pitchFamily="2" charset="0"/>
                <a:hlinkClick r:id="rId4"/>
              </a:rPr>
              <a:t>https://texashistory.unt.edu</a:t>
            </a:r>
            <a:r>
              <a:rPr lang="en-US" b="0" i="0" dirty="0">
                <a:solidFill>
                  <a:srgbClr val="757575"/>
                </a:solidFill>
                <a:effectLst/>
                <a:highlight>
                  <a:srgbClr val="FFFFFF"/>
                </a:highlight>
                <a:latin typeface="Josefin Sans" panose="020F0502020204030204" pitchFamily="2" charset="0"/>
              </a:rPr>
              <a:t>; crediting Wolf Creek Heritage Museum.</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14</a:t>
            </a:fld>
            <a:endParaRPr lang="en-US"/>
          </a:p>
        </p:txBody>
      </p:sp>
    </p:spTree>
    <p:extLst>
      <p:ext uri="{BB962C8B-B14F-4D97-AF65-F5344CB8AC3E}">
        <p14:creationId xmlns:p14="http://schemas.microsoft.com/office/powerpoint/2010/main" val="230540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Williams, Byrd M. (Byrd Moore), III. [A view at the Palo </a:t>
            </a:r>
            <a:r>
              <a:rPr lang="en-US" b="0" i="0" dirty="0" err="1">
                <a:solidFill>
                  <a:srgbClr val="757575"/>
                </a:solidFill>
                <a:effectLst/>
                <a:highlight>
                  <a:srgbClr val="FFFFFF"/>
                </a:highlight>
                <a:latin typeface="Josefin Sans" pitchFamily="2" charset="0"/>
              </a:rPr>
              <a:t>Duro</a:t>
            </a:r>
            <a:r>
              <a:rPr lang="en-US" b="0" i="0" dirty="0">
                <a:solidFill>
                  <a:srgbClr val="757575"/>
                </a:solidFill>
                <a:effectLst/>
                <a:highlight>
                  <a:srgbClr val="FFFFFF"/>
                </a:highlight>
                <a:latin typeface="Josefin Sans" pitchFamily="2" charset="0"/>
              </a:rPr>
              <a:t> Canyon, 4], photograph, [1960..1980]; (</a:t>
            </a:r>
            <a:r>
              <a:rPr lang="en-US" b="0" i="0" u="none" strike="noStrike" dirty="0">
                <a:solidFill>
                  <a:srgbClr val="0277BD"/>
                </a:solidFill>
                <a:effectLst/>
                <a:highlight>
                  <a:srgbClr val="FFFFFF"/>
                </a:highlight>
                <a:latin typeface="Josefin Sans" pitchFamily="2" charset="0"/>
                <a:hlinkClick r:id="rId3"/>
              </a:rPr>
              <a:t>https://texashistory.unt.edu/ark:/67531/metadc1823414/m1/1/?q=Palo%20Duro%20Canyon</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UNT Libraries Special Collections.</a:t>
            </a:r>
          </a:p>
          <a:p>
            <a:r>
              <a:rPr lang="en-US" b="0" i="0" dirty="0">
                <a:solidFill>
                  <a:srgbClr val="757575"/>
                </a:solidFill>
                <a:effectLst/>
                <a:highlight>
                  <a:srgbClr val="FFFFFF"/>
                </a:highlight>
                <a:latin typeface="Josefin Sans" pitchFamily="2"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15</a:t>
            </a:fld>
            <a:endParaRPr lang="en-US"/>
          </a:p>
        </p:txBody>
      </p:sp>
    </p:spTree>
    <p:extLst>
      <p:ext uri="{BB962C8B-B14F-4D97-AF65-F5344CB8AC3E}">
        <p14:creationId xmlns:p14="http://schemas.microsoft.com/office/powerpoint/2010/main" val="37609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1" u="none" strike="noStrike" dirty="0">
                <a:solidFill>
                  <a:srgbClr val="000000"/>
                </a:solidFill>
                <a:effectLst/>
                <a:latin typeface="Times New Roman" panose="02020603050405020304" pitchFamily="18" charset="0"/>
              </a:rPr>
              <a:t>Healthy Prickly Pear Cactus</a:t>
            </a:r>
            <a:r>
              <a:rPr lang="en-US" sz="1800" b="0" i="0" u="none" strike="noStrike" dirty="0">
                <a:solidFill>
                  <a:srgbClr val="000000"/>
                </a:solidFill>
                <a:effectLst/>
                <a:latin typeface="Times New Roman" panose="02020603050405020304" pitchFamily="18" charset="0"/>
              </a:rPr>
              <a:t>. Photograph, 10 x 8 in. (25.4 x 20.32 cm).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https://texashistory.unt.edu/ark:/67531/metapth44507/</a:t>
            </a:r>
            <a:r>
              <a:rPr lang="en-US" sz="1800" b="0" i="0" u="none" strike="noStrike" dirty="0">
                <a:solidFill>
                  <a:srgbClr val="000000"/>
                </a:solidFill>
                <a:effectLst/>
                <a:latin typeface="Times New Roman" panose="02020603050405020304" pitchFamily="18" charset="0"/>
              </a:rPr>
              <a:t>.</a:t>
            </a:r>
            <a:endParaRPr lang="en-US" sz="1800" b="0" i="1"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0" u="none" strike="noStrike" dirty="0">
                <a:solidFill>
                  <a:srgbClr val="000000"/>
                </a:solidFill>
                <a:effectLst/>
                <a:latin typeface="Times New Roman" panose="02020603050405020304" pitchFamily="18" charset="0"/>
              </a:rPr>
              <a:t>Casey, Steve. </a:t>
            </a:r>
            <a:r>
              <a:rPr lang="en-US" sz="1800" b="0" i="1" u="none" strike="noStrike" dirty="0">
                <a:solidFill>
                  <a:srgbClr val="000000"/>
                </a:solidFill>
                <a:effectLst/>
                <a:latin typeface="Times New Roman" panose="02020603050405020304" pitchFamily="18" charset="0"/>
              </a:rPr>
              <a:t>Photograph of Buffalo Grazing</a:t>
            </a:r>
            <a:r>
              <a:rPr lang="en-US" sz="1800" b="0" i="0" u="none" strike="noStrike" dirty="0">
                <a:solidFill>
                  <a:srgbClr val="000000"/>
                </a:solidFill>
                <a:effectLst/>
                <a:latin typeface="Times New Roman" panose="02020603050405020304" pitchFamily="18" charset="0"/>
              </a:rPr>
              <a:t>. 1939. Photograph. 6 x 8 cm (2.3622 x 3.14961 in.).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https://texashistory.unt.edu/ark:/67531/metapth531683/</a:t>
            </a:r>
            <a:r>
              <a:rPr lang="en-US" sz="1800" b="0" i="0" u="none" strike="noStrike" dirty="0">
                <a:solidFill>
                  <a:srgbClr val="000000"/>
                </a:solidFill>
                <a:effectLst/>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16</a:t>
            </a:fld>
            <a:endParaRPr lang="en-US"/>
          </a:p>
        </p:txBody>
      </p:sp>
    </p:spTree>
    <p:extLst>
      <p:ext uri="{BB962C8B-B14F-4D97-AF65-F5344CB8AC3E}">
        <p14:creationId xmlns:p14="http://schemas.microsoft.com/office/powerpoint/2010/main" val="115756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err="1">
                <a:solidFill>
                  <a:srgbClr val="757575"/>
                </a:solidFill>
                <a:effectLst/>
                <a:highlight>
                  <a:srgbClr val="FFFFFF"/>
                </a:highlight>
                <a:latin typeface="Josefin Sans" pitchFamily="2" charset="0"/>
              </a:rPr>
              <a:t>Shoopman</a:t>
            </a:r>
            <a:r>
              <a:rPr lang="en-US" b="0" i="0" dirty="0">
                <a:solidFill>
                  <a:srgbClr val="757575"/>
                </a:solidFill>
                <a:effectLst/>
                <a:highlight>
                  <a:srgbClr val="FFFFFF"/>
                </a:highlight>
                <a:latin typeface="Josefin Sans" pitchFamily="2" charset="0"/>
              </a:rPr>
              <a:t>, Bill. [Wooden Derrick and Rig], photograph, 1958; (</a:t>
            </a:r>
            <a:r>
              <a:rPr lang="en-US" b="0" i="0" u="none" strike="noStrike" dirty="0">
                <a:solidFill>
                  <a:srgbClr val="0277BD"/>
                </a:solidFill>
                <a:effectLst/>
                <a:highlight>
                  <a:srgbClr val="FFFFFF"/>
                </a:highlight>
                <a:latin typeface="Josefin Sans" pitchFamily="2" charset="0"/>
                <a:hlinkClick r:id="rId3"/>
              </a:rPr>
              <a:t>https://texashistory.unt.edu/ark:/67531/metapth1129245/</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Permian Basin Petroleum Museum, Library and Hall of Fame.</a:t>
            </a:r>
          </a:p>
          <a:p>
            <a:r>
              <a:rPr lang="en-US" b="0" i="0" dirty="0">
                <a:solidFill>
                  <a:srgbClr val="757575"/>
                </a:solidFill>
                <a:effectLst/>
                <a:highlight>
                  <a:srgbClr val="FFFFFF"/>
                </a:highlight>
                <a:latin typeface="Josefin Sans" pitchFamily="2" charset="0"/>
              </a:rPr>
              <a:t>-- Bales of Hay – Microsoft Stock Images</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17</a:t>
            </a:fld>
            <a:endParaRPr lang="en-US"/>
          </a:p>
        </p:txBody>
      </p:sp>
    </p:spTree>
    <p:extLst>
      <p:ext uri="{BB962C8B-B14F-4D97-AF65-F5344CB8AC3E}">
        <p14:creationId xmlns:p14="http://schemas.microsoft.com/office/powerpoint/2010/main" val="337331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1" u="none" strike="noStrike" dirty="0">
                <a:solidFill>
                  <a:srgbClr val="000000"/>
                </a:solidFill>
                <a:effectLst/>
                <a:latin typeface="Times New Roman" panose="02020603050405020304" pitchFamily="18" charset="0"/>
              </a:rPr>
              <a:t>Looking Northwest of Little Elm Creek</a:t>
            </a:r>
            <a:r>
              <a:rPr lang="en-US" sz="1800" b="0" i="0" u="none" strike="noStrike" dirty="0">
                <a:solidFill>
                  <a:srgbClr val="000000"/>
                </a:solidFill>
                <a:effectLst/>
                <a:latin typeface="Times New Roman" panose="02020603050405020304" pitchFamily="18" charset="0"/>
              </a:rPr>
              <a:t>. May 19, 1935. Photograph, 8 x 10 in (20.32 x 25.4 cm). </a:t>
            </a:r>
            <a:r>
              <a:rPr lang="en-US" sz="1800" b="0" i="1" u="none" strike="noStrike" dirty="0">
                <a:solidFill>
                  <a:srgbClr val="000000"/>
                </a:solidFill>
                <a:effectLst/>
                <a:latin typeface="Times New Roman" panose="02020603050405020304" pitchFamily="18" charset="0"/>
              </a:rPr>
              <a:t>The Portal to Texas History</a:t>
            </a:r>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https://texashistory.unt.edu/ark:/67531/metapth139569/</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18</a:t>
            </a:fld>
            <a:endParaRPr lang="en-US"/>
          </a:p>
        </p:txBody>
      </p:sp>
    </p:spTree>
    <p:extLst>
      <p:ext uri="{BB962C8B-B14F-4D97-AF65-F5344CB8AC3E}">
        <p14:creationId xmlns:p14="http://schemas.microsoft.com/office/powerpoint/2010/main" val="129532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29F6-0A65-33B2-F9D5-CA8B7A0DD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9221-C863-27F8-F975-A2DAB07EE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023AA-1E1A-37B4-CF6F-7310B74771FF}"/>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5" name="Footer Placeholder 4">
            <a:extLst>
              <a:ext uri="{FF2B5EF4-FFF2-40B4-BE49-F238E27FC236}">
                <a16:creationId xmlns:a16="http://schemas.microsoft.com/office/drawing/2014/main" id="{AA072CD9-061D-25A6-E262-8DE889B0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F834-B621-B375-40A7-A9C94CF99D56}"/>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67962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05F-8ECE-8094-31F3-B562087A7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895E2-87DC-85B7-AB05-DE26A9D1E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0CE32-52B5-158F-7307-C5BDED6781FD}"/>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5" name="Footer Placeholder 4">
            <a:extLst>
              <a:ext uri="{FF2B5EF4-FFF2-40B4-BE49-F238E27FC236}">
                <a16:creationId xmlns:a16="http://schemas.microsoft.com/office/drawing/2014/main" id="{62AACCA5-C055-44F9-02D7-93AC7B5F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64514-312A-D22B-949E-B120AEB5F5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3670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D760-5864-4C87-984E-1D05E3043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9F5E0-DA14-1785-877A-3AC2DA74E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86BE8-E631-2DA8-05F6-E19BAEA34EBE}"/>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5" name="Footer Placeholder 4">
            <a:extLst>
              <a:ext uri="{FF2B5EF4-FFF2-40B4-BE49-F238E27FC236}">
                <a16:creationId xmlns:a16="http://schemas.microsoft.com/office/drawing/2014/main" id="{F8C4A731-CAE7-0693-F768-0EE6833A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7AE2-AAA9-9E8D-855E-7DA5B8A8450C}"/>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495080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141296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43971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638904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957170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473335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75635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1337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15134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47A-68AA-767B-47BF-87B292CCF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B4C68-B503-57A1-A717-D42D4A39A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AE3A-0086-570E-CAC8-86F60D4431C4}"/>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5" name="Footer Placeholder 4">
            <a:extLst>
              <a:ext uri="{FF2B5EF4-FFF2-40B4-BE49-F238E27FC236}">
                <a16:creationId xmlns:a16="http://schemas.microsoft.com/office/drawing/2014/main" id="{E73F4EBE-A49C-385B-BD85-06180DC4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AECF-83D1-C9D9-82F5-0415B03AED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98602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601606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52034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9/9/2024</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77606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7CD-5786-6CBB-356B-4870A9AC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AFC19-DA61-3D8A-216B-985C7421DF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7181-B7E2-5C21-E515-A62D98383FF8}"/>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5" name="Footer Placeholder 4">
            <a:extLst>
              <a:ext uri="{FF2B5EF4-FFF2-40B4-BE49-F238E27FC236}">
                <a16:creationId xmlns:a16="http://schemas.microsoft.com/office/drawing/2014/main" id="{CD930E2C-79DC-13F5-4738-80D9385C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C618-EA05-E57A-5A34-2F91527B1284}"/>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52645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A4E6-B46C-4009-481B-DD87C4943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35D8-0B60-97D4-DA7C-636931D17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E291B-03EF-E27D-97BD-613B5D2C9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66B4A-AD47-AB6B-8A90-240C1599C47E}"/>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6" name="Footer Placeholder 5">
            <a:extLst>
              <a:ext uri="{FF2B5EF4-FFF2-40B4-BE49-F238E27FC236}">
                <a16:creationId xmlns:a16="http://schemas.microsoft.com/office/drawing/2014/main" id="{F734C3FF-1795-DADD-9108-1E9982237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CF02E-D8C9-558D-EDAC-303CC0B1247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89790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E0-B645-EB48-C212-B8285F0A1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625E1-D17B-8303-C559-3B3B6A80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AFE2A-5063-3BDF-3EFF-9E8EF134B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1193B-7FE7-DC74-F0B9-A89FB16B8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E0452-43CB-FC71-31AF-50DDA8B37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B2339-51B0-7DA3-3318-09E66123CB6D}"/>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8" name="Footer Placeholder 7">
            <a:extLst>
              <a:ext uri="{FF2B5EF4-FFF2-40B4-BE49-F238E27FC236}">
                <a16:creationId xmlns:a16="http://schemas.microsoft.com/office/drawing/2014/main" id="{12EB1EED-E945-FB7A-2751-9F7BAFE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35AA1-BFF3-360F-9F3C-018264FE79A8}"/>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46125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0961-B900-B0DF-4295-1E9F27917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794AF-89FC-FFB9-888E-5AC4E52F05EA}"/>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4" name="Footer Placeholder 3">
            <a:extLst>
              <a:ext uri="{FF2B5EF4-FFF2-40B4-BE49-F238E27FC236}">
                <a16:creationId xmlns:a16="http://schemas.microsoft.com/office/drawing/2014/main" id="{0F321961-0C61-8C11-02E1-0DEB9936A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7A14B-3C68-6618-9C38-D34B7EBF6583}"/>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96773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0F70B-BFEA-CB7C-0582-7C7D508A053A}"/>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3" name="Footer Placeholder 2">
            <a:extLst>
              <a:ext uri="{FF2B5EF4-FFF2-40B4-BE49-F238E27FC236}">
                <a16:creationId xmlns:a16="http://schemas.microsoft.com/office/drawing/2014/main" id="{EA05C4CC-948C-5228-40F3-E77774043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C2827-21AE-8EC7-5A18-37FD051240AE}"/>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73789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11C-F82B-422E-F6ED-3935E3BD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7CB31-818B-CFEB-6B5E-35F7AFA2C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373C-5776-64B4-0287-304095D6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4D56E-5C53-5CD4-2CDB-7EFFA82F14B7}"/>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6" name="Footer Placeholder 5">
            <a:extLst>
              <a:ext uri="{FF2B5EF4-FFF2-40B4-BE49-F238E27FC236}">
                <a16:creationId xmlns:a16="http://schemas.microsoft.com/office/drawing/2014/main" id="{98D9DE75-3FF1-CF47-A287-7C3DCF5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4C7BE-FFA2-B9BD-E90E-40E06E6FDEB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85076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B7A7-FB98-ADCA-A33C-4C0FE3ACD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153111-3441-D0D5-B94E-DFE8146D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1CEF0-4F10-93C9-43CF-7D190CC4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2FC29-8A20-F5A0-189E-2B7F4D958AB4}"/>
              </a:ext>
            </a:extLst>
          </p:cNvPr>
          <p:cNvSpPr>
            <a:spLocks noGrp="1"/>
          </p:cNvSpPr>
          <p:nvPr>
            <p:ph type="dt" sz="half" idx="10"/>
          </p:nvPr>
        </p:nvSpPr>
        <p:spPr/>
        <p:txBody>
          <a:bodyPr/>
          <a:lstStyle/>
          <a:p>
            <a:fld id="{52CDF7A6-26CA-4441-9B58-D6E64878D247}" type="datetimeFigureOut">
              <a:rPr lang="en-US" smtClean="0"/>
              <a:t>9/9/2024</a:t>
            </a:fld>
            <a:endParaRPr lang="en-US"/>
          </a:p>
        </p:txBody>
      </p:sp>
      <p:sp>
        <p:nvSpPr>
          <p:cNvPr id="6" name="Footer Placeholder 5">
            <a:extLst>
              <a:ext uri="{FF2B5EF4-FFF2-40B4-BE49-F238E27FC236}">
                <a16:creationId xmlns:a16="http://schemas.microsoft.com/office/drawing/2014/main" id="{F3641BF7-1FD0-4B80-E2E0-E2512CF92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46EA-8C77-F1FB-C36A-1A0EF2E6946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49723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E5BF8-8CEA-E905-3D3A-06A60F58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2CB9B-E73D-B1BB-E87E-0F7FD115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5083-BDCB-CF50-6DB5-D68349EEB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CDF7A6-26CA-4441-9B58-D6E64878D247}" type="datetimeFigureOut">
              <a:rPr lang="en-US" smtClean="0"/>
              <a:t>9/9/2024</a:t>
            </a:fld>
            <a:endParaRPr lang="en-US"/>
          </a:p>
        </p:txBody>
      </p:sp>
      <p:sp>
        <p:nvSpPr>
          <p:cNvPr id="5" name="Footer Placeholder 4">
            <a:extLst>
              <a:ext uri="{FF2B5EF4-FFF2-40B4-BE49-F238E27FC236}">
                <a16:creationId xmlns:a16="http://schemas.microsoft.com/office/drawing/2014/main" id="{19FE8719-4643-492A-464E-CEC0CA06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2AC13-FAC7-6E3B-B240-983CDEEB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B39B8-71E5-4DA2-97B3-4BBBCD943DEA}" type="slidenum">
              <a:rPr lang="en-US" smtClean="0"/>
              <a:t>‹#›</a:t>
            </a:fld>
            <a:endParaRPr lang="en-US"/>
          </a:p>
        </p:txBody>
      </p:sp>
    </p:spTree>
    <p:extLst>
      <p:ext uri="{BB962C8B-B14F-4D97-AF65-F5344CB8AC3E}">
        <p14:creationId xmlns:p14="http://schemas.microsoft.com/office/powerpoint/2010/main" val="494887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9/9/2024</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803634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emf"/><Relationship Id="rId9"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customXml" Target="../ink/ink7.xml"/><Relationship Id="rId26" Type="http://schemas.openxmlformats.org/officeDocument/2006/relationships/customXml" Target="../ink/ink11.xml"/><Relationship Id="rId39" Type="http://schemas.openxmlformats.org/officeDocument/2006/relationships/image" Target="../media/image23.jpeg"/><Relationship Id="rId21" Type="http://schemas.openxmlformats.org/officeDocument/2006/relationships/image" Target="../media/image29.png"/><Relationship Id="rId34" Type="http://schemas.openxmlformats.org/officeDocument/2006/relationships/image" Target="../media/image35.png"/><Relationship Id="rId7" Type="http://schemas.openxmlformats.org/officeDocument/2006/relationships/image" Target="../media/image220.png"/><Relationship Id="rId12" Type="http://schemas.openxmlformats.org/officeDocument/2006/relationships/customXml" Target="../ink/ink4.xml"/><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customXml" Target="../ink/ink15.xml"/><Relationship Id="rId38"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customXml" Target="../ink/ink1.xml"/><Relationship Id="rId11" Type="http://schemas.openxmlformats.org/officeDocument/2006/relationships/image" Target="../media/image240.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customXml" Target="../ink/ink17.xml"/><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12.xml"/><Relationship Id="rId36" Type="http://schemas.openxmlformats.org/officeDocument/2006/relationships/image" Target="../media/image36.png"/><Relationship Id="rId10" Type="http://schemas.openxmlformats.org/officeDocument/2006/relationships/customXml" Target="../ink/ink3.xml"/><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23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32.png"/><Relationship Id="rId30" Type="http://schemas.openxmlformats.org/officeDocument/2006/relationships/customXml" Target="../ink/ink13.xml"/><Relationship Id="rId35" Type="http://schemas.openxmlformats.org/officeDocument/2006/relationships/customXml" Target="../ink/ink16.xml"/><Relationship Id="rId8" Type="http://schemas.openxmlformats.org/officeDocument/2006/relationships/customXml" Target="../ink/ink2.xml"/><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customXml" Target="../ink/ink24.xml"/><Relationship Id="rId26" Type="http://schemas.openxmlformats.org/officeDocument/2006/relationships/customXml" Target="../ink/ink28.xml"/><Relationship Id="rId39" Type="http://schemas.openxmlformats.org/officeDocument/2006/relationships/image" Target="../media/image37.png"/><Relationship Id="rId21" Type="http://schemas.openxmlformats.org/officeDocument/2006/relationships/image" Target="../media/image48.png"/><Relationship Id="rId34" Type="http://schemas.openxmlformats.org/officeDocument/2006/relationships/customXml" Target="../ink/ink32.xml"/><Relationship Id="rId42"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customXml" Target="../ink/ink23.xml"/><Relationship Id="rId20" Type="http://schemas.openxmlformats.org/officeDocument/2006/relationships/customXml" Target="../ink/ink25.xml"/><Relationship Id="rId29" Type="http://schemas.openxmlformats.org/officeDocument/2006/relationships/image" Target="../media/image52.png"/><Relationship Id="rId41"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customXml" Target="../ink/ink18.xml"/><Relationship Id="rId11" Type="http://schemas.openxmlformats.org/officeDocument/2006/relationships/image" Target="../media/image43.png"/><Relationship Id="rId24" Type="http://schemas.openxmlformats.org/officeDocument/2006/relationships/customXml" Target="../ink/ink27.xml"/><Relationship Id="rId32" Type="http://schemas.openxmlformats.org/officeDocument/2006/relationships/customXml" Target="../ink/ink31.xml"/><Relationship Id="rId37" Type="http://schemas.openxmlformats.org/officeDocument/2006/relationships/image" Target="../media/image55.png"/><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customXml" Target="../ink/ink29.xml"/><Relationship Id="rId36" Type="http://schemas.openxmlformats.org/officeDocument/2006/relationships/customXml" Target="../ink/ink33.xml"/><Relationship Id="rId10" Type="http://schemas.openxmlformats.org/officeDocument/2006/relationships/customXml" Target="../ink/ink20.xml"/><Relationship Id="rId19" Type="http://schemas.openxmlformats.org/officeDocument/2006/relationships/image" Target="../media/image47.png"/><Relationship Id="rId31"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42.png"/><Relationship Id="rId14" Type="http://schemas.openxmlformats.org/officeDocument/2006/relationships/customXml" Target="../ink/ink22.xml"/><Relationship Id="rId22" Type="http://schemas.openxmlformats.org/officeDocument/2006/relationships/customXml" Target="../ink/ink26.xml"/><Relationship Id="rId27" Type="http://schemas.openxmlformats.org/officeDocument/2006/relationships/image" Target="../media/image51.png"/><Relationship Id="rId30" Type="http://schemas.openxmlformats.org/officeDocument/2006/relationships/customXml" Target="../ink/ink30.xml"/><Relationship Id="rId35" Type="http://schemas.openxmlformats.org/officeDocument/2006/relationships/image" Target="../media/image54.png"/><Relationship Id="rId8" Type="http://schemas.openxmlformats.org/officeDocument/2006/relationships/customXml" Target="../ink/ink19.xml"/><Relationship Id="rId3" Type="http://schemas.openxmlformats.org/officeDocument/2006/relationships/image" Target="../media/image3.emf"/><Relationship Id="rId12" Type="http://schemas.openxmlformats.org/officeDocument/2006/relationships/customXml" Target="../ink/ink21.xml"/><Relationship Id="rId17" Type="http://schemas.openxmlformats.org/officeDocument/2006/relationships/image" Target="../media/image46.png"/><Relationship Id="rId25" Type="http://schemas.openxmlformats.org/officeDocument/2006/relationships/image" Target="../media/image50.png"/><Relationship Id="rId33" Type="http://schemas.openxmlformats.org/officeDocument/2006/relationships/image" Target="../media/image220.png"/><Relationship Id="rId38" Type="http://schemas.openxmlformats.org/officeDocument/2006/relationships/customXml" Target="../ink/ink34.xml"/></Relationships>
</file>

<file path=ppt/slides/_rels/slide16.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customXml" Target="../ink/ink41.xml"/><Relationship Id="rId26" Type="http://schemas.openxmlformats.org/officeDocument/2006/relationships/customXml" Target="../ink/ink45.xml"/><Relationship Id="rId39" Type="http://schemas.openxmlformats.org/officeDocument/2006/relationships/image" Target="../media/image37.png"/><Relationship Id="rId21" Type="http://schemas.openxmlformats.org/officeDocument/2006/relationships/image" Target="../media/image48.png"/><Relationship Id="rId34" Type="http://schemas.openxmlformats.org/officeDocument/2006/relationships/customXml" Target="../ink/ink49.xml"/><Relationship Id="rId42" Type="http://schemas.openxmlformats.org/officeDocument/2006/relationships/image" Target="../media/image56.png"/><Relationship Id="rId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customXml" Target="../ink/ink40.xml"/><Relationship Id="rId20" Type="http://schemas.openxmlformats.org/officeDocument/2006/relationships/customXml" Target="../ink/ink42.xml"/><Relationship Id="rId29" Type="http://schemas.openxmlformats.org/officeDocument/2006/relationships/image" Target="../media/image52.png"/><Relationship Id="rId41"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customXml" Target="../ink/ink35.xml"/><Relationship Id="rId11" Type="http://schemas.openxmlformats.org/officeDocument/2006/relationships/image" Target="../media/image43.png"/><Relationship Id="rId24" Type="http://schemas.openxmlformats.org/officeDocument/2006/relationships/customXml" Target="../ink/ink44.xml"/><Relationship Id="rId32" Type="http://schemas.openxmlformats.org/officeDocument/2006/relationships/customXml" Target="../ink/ink48.xml"/><Relationship Id="rId37" Type="http://schemas.openxmlformats.org/officeDocument/2006/relationships/image" Target="../media/image55.png"/><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customXml" Target="../ink/ink46.xml"/><Relationship Id="rId36" Type="http://schemas.openxmlformats.org/officeDocument/2006/relationships/customXml" Target="../ink/ink50.xml"/><Relationship Id="rId10" Type="http://schemas.openxmlformats.org/officeDocument/2006/relationships/customXml" Target="../ink/ink37.xml"/><Relationship Id="rId19" Type="http://schemas.openxmlformats.org/officeDocument/2006/relationships/image" Target="../media/image47.png"/><Relationship Id="rId31"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42.png"/><Relationship Id="rId14" Type="http://schemas.openxmlformats.org/officeDocument/2006/relationships/customXml" Target="../ink/ink39.xml"/><Relationship Id="rId22" Type="http://schemas.openxmlformats.org/officeDocument/2006/relationships/customXml" Target="../ink/ink43.xml"/><Relationship Id="rId27" Type="http://schemas.openxmlformats.org/officeDocument/2006/relationships/image" Target="../media/image51.png"/><Relationship Id="rId30" Type="http://schemas.openxmlformats.org/officeDocument/2006/relationships/customXml" Target="../ink/ink47.xml"/><Relationship Id="rId35" Type="http://schemas.openxmlformats.org/officeDocument/2006/relationships/image" Target="../media/image54.png"/><Relationship Id="rId8" Type="http://schemas.openxmlformats.org/officeDocument/2006/relationships/customXml" Target="../ink/ink36.xml"/><Relationship Id="rId3" Type="http://schemas.openxmlformats.org/officeDocument/2006/relationships/image" Target="../media/image3.emf"/><Relationship Id="rId12" Type="http://schemas.openxmlformats.org/officeDocument/2006/relationships/customXml" Target="../ink/ink38.xml"/><Relationship Id="rId17" Type="http://schemas.openxmlformats.org/officeDocument/2006/relationships/image" Target="../media/image46.png"/><Relationship Id="rId25" Type="http://schemas.openxmlformats.org/officeDocument/2006/relationships/image" Target="../media/image50.png"/><Relationship Id="rId33" Type="http://schemas.openxmlformats.org/officeDocument/2006/relationships/image" Target="../media/image220.png"/><Relationship Id="rId38" Type="http://schemas.openxmlformats.org/officeDocument/2006/relationships/customXml" Target="../ink/ink51.xml"/></Relationships>
</file>

<file path=ppt/slides/_rels/slide17.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customXml" Target="../ink/ink58.xml"/><Relationship Id="rId26" Type="http://schemas.openxmlformats.org/officeDocument/2006/relationships/customXml" Target="../ink/ink62.xml"/><Relationship Id="rId39" Type="http://schemas.openxmlformats.org/officeDocument/2006/relationships/image" Target="../media/image37.png"/><Relationship Id="rId21" Type="http://schemas.openxmlformats.org/officeDocument/2006/relationships/image" Target="../media/image48.png"/><Relationship Id="rId34" Type="http://schemas.openxmlformats.org/officeDocument/2006/relationships/customXml" Target="../ink/ink66.xml"/><Relationship Id="rId42" Type="http://schemas.openxmlformats.org/officeDocument/2006/relationships/image" Target="../media/image58.jpg"/><Relationship Id="rId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customXml" Target="../ink/ink57.xml"/><Relationship Id="rId20" Type="http://schemas.openxmlformats.org/officeDocument/2006/relationships/customXml" Target="../ink/ink59.xml"/><Relationship Id="rId29" Type="http://schemas.openxmlformats.org/officeDocument/2006/relationships/image" Target="../media/image52.png"/><Relationship Id="rId41"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customXml" Target="../ink/ink52.xml"/><Relationship Id="rId11" Type="http://schemas.openxmlformats.org/officeDocument/2006/relationships/image" Target="../media/image43.png"/><Relationship Id="rId24" Type="http://schemas.openxmlformats.org/officeDocument/2006/relationships/customXml" Target="../ink/ink61.xml"/><Relationship Id="rId32" Type="http://schemas.openxmlformats.org/officeDocument/2006/relationships/customXml" Target="../ink/ink65.xml"/><Relationship Id="rId37" Type="http://schemas.openxmlformats.org/officeDocument/2006/relationships/image" Target="../media/image55.png"/><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customXml" Target="../ink/ink63.xml"/><Relationship Id="rId36" Type="http://schemas.openxmlformats.org/officeDocument/2006/relationships/customXml" Target="../ink/ink67.xml"/><Relationship Id="rId10" Type="http://schemas.openxmlformats.org/officeDocument/2006/relationships/customXml" Target="../ink/ink54.xml"/><Relationship Id="rId19" Type="http://schemas.openxmlformats.org/officeDocument/2006/relationships/image" Target="../media/image47.png"/><Relationship Id="rId31"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42.png"/><Relationship Id="rId14" Type="http://schemas.openxmlformats.org/officeDocument/2006/relationships/customXml" Target="../ink/ink56.xml"/><Relationship Id="rId22" Type="http://schemas.openxmlformats.org/officeDocument/2006/relationships/customXml" Target="../ink/ink60.xml"/><Relationship Id="rId27" Type="http://schemas.openxmlformats.org/officeDocument/2006/relationships/image" Target="../media/image51.png"/><Relationship Id="rId30" Type="http://schemas.openxmlformats.org/officeDocument/2006/relationships/customXml" Target="../ink/ink64.xml"/><Relationship Id="rId35" Type="http://schemas.openxmlformats.org/officeDocument/2006/relationships/image" Target="../media/image54.png"/><Relationship Id="rId8" Type="http://schemas.openxmlformats.org/officeDocument/2006/relationships/customXml" Target="../ink/ink53.xml"/><Relationship Id="rId3" Type="http://schemas.openxmlformats.org/officeDocument/2006/relationships/image" Target="../media/image3.emf"/><Relationship Id="rId12" Type="http://schemas.openxmlformats.org/officeDocument/2006/relationships/customXml" Target="../ink/ink55.xml"/><Relationship Id="rId17" Type="http://schemas.openxmlformats.org/officeDocument/2006/relationships/image" Target="../media/image46.png"/><Relationship Id="rId25" Type="http://schemas.openxmlformats.org/officeDocument/2006/relationships/image" Target="../media/image50.png"/><Relationship Id="rId33" Type="http://schemas.openxmlformats.org/officeDocument/2006/relationships/image" Target="../media/image220.png"/><Relationship Id="rId38" Type="http://schemas.openxmlformats.org/officeDocument/2006/relationships/customXml" Target="../ink/ink68.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72.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76.xml"/><Relationship Id="rId7" Type="http://schemas.openxmlformats.org/officeDocument/2006/relationships/customXml" Target="../ink/ink69.xml"/><Relationship Id="rId12" Type="http://schemas.openxmlformats.org/officeDocument/2006/relationships/image" Target="../media/image64.png"/><Relationship Id="rId17" Type="http://schemas.openxmlformats.org/officeDocument/2006/relationships/customXml" Target="../ink/ink74.xml"/><Relationship Id="rId2" Type="http://schemas.openxmlformats.org/officeDocument/2006/relationships/notesSlide" Target="../notesSlides/notesSlide10.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71.xml"/><Relationship Id="rId5" Type="http://schemas.openxmlformats.org/officeDocument/2006/relationships/image" Target="../media/image5.emf"/><Relationship Id="rId15" Type="http://schemas.openxmlformats.org/officeDocument/2006/relationships/customXml" Target="../ink/ink73.xml"/><Relationship Id="rId23" Type="http://schemas.openxmlformats.org/officeDocument/2006/relationships/image" Target="../media/image60.png"/><Relationship Id="rId10" Type="http://schemas.openxmlformats.org/officeDocument/2006/relationships/image" Target="../media/image63.png"/><Relationship Id="rId19" Type="http://schemas.openxmlformats.org/officeDocument/2006/relationships/customXml" Target="../ink/ink75.xml"/><Relationship Id="rId4" Type="http://schemas.openxmlformats.org/officeDocument/2006/relationships/image" Target="../media/image4.png"/><Relationship Id="rId9" Type="http://schemas.openxmlformats.org/officeDocument/2006/relationships/customXml" Target="../ink/ink70.xml"/><Relationship Id="rId14" Type="http://schemas.openxmlformats.org/officeDocument/2006/relationships/image" Target="../media/image65.png"/><Relationship Id="rId22"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emf"/><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80.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84.xml"/><Relationship Id="rId7" Type="http://schemas.openxmlformats.org/officeDocument/2006/relationships/customXml" Target="../ink/ink77.xml"/><Relationship Id="rId12" Type="http://schemas.openxmlformats.org/officeDocument/2006/relationships/image" Target="../media/image64.png"/><Relationship Id="rId17" Type="http://schemas.openxmlformats.org/officeDocument/2006/relationships/customXml" Target="../ink/ink82.xml"/><Relationship Id="rId2" Type="http://schemas.openxmlformats.org/officeDocument/2006/relationships/notesSlide" Target="../notesSlides/notesSlide11.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79.xml"/><Relationship Id="rId24" Type="http://schemas.openxmlformats.org/officeDocument/2006/relationships/image" Target="../media/image61.png"/><Relationship Id="rId5" Type="http://schemas.openxmlformats.org/officeDocument/2006/relationships/image" Target="../media/image5.emf"/><Relationship Id="rId15" Type="http://schemas.openxmlformats.org/officeDocument/2006/relationships/customXml" Target="../ink/ink81.xml"/><Relationship Id="rId23" Type="http://schemas.openxmlformats.org/officeDocument/2006/relationships/image" Target="../media/image59.png"/><Relationship Id="rId10" Type="http://schemas.openxmlformats.org/officeDocument/2006/relationships/image" Target="../media/image63.png"/><Relationship Id="rId19" Type="http://schemas.openxmlformats.org/officeDocument/2006/relationships/customXml" Target="../ink/ink83.xml"/><Relationship Id="rId4" Type="http://schemas.openxmlformats.org/officeDocument/2006/relationships/image" Target="../media/image4.png"/><Relationship Id="rId9" Type="http://schemas.openxmlformats.org/officeDocument/2006/relationships/customXml" Target="../ink/ink78.xml"/><Relationship Id="rId14" Type="http://schemas.openxmlformats.org/officeDocument/2006/relationships/image" Target="../media/image65.png"/><Relationship Id="rId22"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88.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92.xml"/><Relationship Id="rId7" Type="http://schemas.openxmlformats.org/officeDocument/2006/relationships/customXml" Target="../ink/ink85.xml"/><Relationship Id="rId12" Type="http://schemas.openxmlformats.org/officeDocument/2006/relationships/image" Target="../media/image64.png"/><Relationship Id="rId17" Type="http://schemas.openxmlformats.org/officeDocument/2006/relationships/customXml" Target="../ink/ink90.xml"/><Relationship Id="rId2" Type="http://schemas.openxmlformats.org/officeDocument/2006/relationships/notesSlide" Target="../notesSlides/notesSlide12.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87.xml"/><Relationship Id="rId24" Type="http://schemas.openxmlformats.org/officeDocument/2006/relationships/image" Target="../media/image70.png"/><Relationship Id="rId5" Type="http://schemas.openxmlformats.org/officeDocument/2006/relationships/image" Target="../media/image5.emf"/><Relationship Id="rId15" Type="http://schemas.openxmlformats.org/officeDocument/2006/relationships/customXml" Target="../ink/ink89.xml"/><Relationship Id="rId23" Type="http://schemas.openxmlformats.org/officeDocument/2006/relationships/image" Target="../media/image62.jpeg"/><Relationship Id="rId10" Type="http://schemas.openxmlformats.org/officeDocument/2006/relationships/image" Target="../media/image63.png"/><Relationship Id="rId19" Type="http://schemas.openxmlformats.org/officeDocument/2006/relationships/customXml" Target="../ink/ink91.xml"/><Relationship Id="rId4" Type="http://schemas.openxmlformats.org/officeDocument/2006/relationships/image" Target="../media/image4.png"/><Relationship Id="rId9" Type="http://schemas.openxmlformats.org/officeDocument/2006/relationships/customXml" Target="../ink/ink86.xml"/><Relationship Id="rId14" Type="http://schemas.openxmlformats.org/officeDocument/2006/relationships/image" Target="../media/image65.png"/><Relationship Id="rId22"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96.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100.xml"/><Relationship Id="rId7" Type="http://schemas.openxmlformats.org/officeDocument/2006/relationships/customXml" Target="../ink/ink93.xml"/><Relationship Id="rId12" Type="http://schemas.openxmlformats.org/officeDocument/2006/relationships/image" Target="../media/image64.png"/><Relationship Id="rId17" Type="http://schemas.openxmlformats.org/officeDocument/2006/relationships/customXml" Target="../ink/ink98.xml"/><Relationship Id="rId2" Type="http://schemas.openxmlformats.org/officeDocument/2006/relationships/notesSlide" Target="../notesSlides/notesSlide13.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95.xml"/><Relationship Id="rId24" Type="http://schemas.openxmlformats.org/officeDocument/2006/relationships/image" Target="../media/image57.png"/><Relationship Id="rId5" Type="http://schemas.openxmlformats.org/officeDocument/2006/relationships/image" Target="../media/image5.emf"/><Relationship Id="rId15" Type="http://schemas.openxmlformats.org/officeDocument/2006/relationships/customXml" Target="../ink/ink97.xml"/><Relationship Id="rId23" Type="http://schemas.openxmlformats.org/officeDocument/2006/relationships/image" Target="../media/image71.jpeg"/><Relationship Id="rId10" Type="http://schemas.openxmlformats.org/officeDocument/2006/relationships/image" Target="../media/image63.png"/><Relationship Id="rId19" Type="http://schemas.openxmlformats.org/officeDocument/2006/relationships/customXml" Target="../ink/ink99.xml"/><Relationship Id="rId4" Type="http://schemas.openxmlformats.org/officeDocument/2006/relationships/image" Target="../media/image4.png"/><Relationship Id="rId9" Type="http://schemas.openxmlformats.org/officeDocument/2006/relationships/customXml" Target="../ink/ink94.xml"/><Relationship Id="rId14" Type="http://schemas.openxmlformats.org/officeDocument/2006/relationships/image" Target="../media/image65.png"/><Relationship Id="rId22"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04.xml"/><Relationship Id="rId18" Type="http://schemas.openxmlformats.org/officeDocument/2006/relationships/image" Target="../media/image81.png"/><Relationship Id="rId3" Type="http://schemas.openxmlformats.org/officeDocument/2006/relationships/image" Target="../media/image3.emf"/><Relationship Id="rId7" Type="http://schemas.openxmlformats.org/officeDocument/2006/relationships/customXml" Target="../ink/ink101.xml"/><Relationship Id="rId12" Type="http://schemas.openxmlformats.org/officeDocument/2006/relationships/image" Target="../media/image78.png"/><Relationship Id="rId17" Type="http://schemas.openxmlformats.org/officeDocument/2006/relationships/customXml" Target="../ink/ink106.xml"/><Relationship Id="rId2" Type="http://schemas.openxmlformats.org/officeDocument/2006/relationships/notesSlide" Target="../notesSlides/notesSlide15.xml"/><Relationship Id="rId16" Type="http://schemas.openxmlformats.org/officeDocument/2006/relationships/image" Target="../media/image80.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03.xml"/><Relationship Id="rId5" Type="http://schemas.openxmlformats.org/officeDocument/2006/relationships/image" Target="../media/image5.emf"/><Relationship Id="rId15" Type="http://schemas.openxmlformats.org/officeDocument/2006/relationships/customXml" Target="../ink/ink105.xml"/><Relationship Id="rId10" Type="http://schemas.openxmlformats.org/officeDocument/2006/relationships/image" Target="../media/image77.png"/><Relationship Id="rId19" Type="http://schemas.openxmlformats.org/officeDocument/2006/relationships/image" Target="../media/image73.jpeg"/><Relationship Id="rId4" Type="http://schemas.openxmlformats.org/officeDocument/2006/relationships/image" Target="../media/image4.png"/><Relationship Id="rId9" Type="http://schemas.openxmlformats.org/officeDocument/2006/relationships/customXml" Target="../ink/ink102.xml"/><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10.xml"/><Relationship Id="rId18" Type="http://schemas.openxmlformats.org/officeDocument/2006/relationships/image" Target="../media/image81.png"/><Relationship Id="rId3" Type="http://schemas.openxmlformats.org/officeDocument/2006/relationships/image" Target="../media/image3.emf"/><Relationship Id="rId7" Type="http://schemas.openxmlformats.org/officeDocument/2006/relationships/customXml" Target="../ink/ink107.xml"/><Relationship Id="rId12" Type="http://schemas.openxmlformats.org/officeDocument/2006/relationships/image" Target="../media/image78.png"/><Relationship Id="rId17" Type="http://schemas.openxmlformats.org/officeDocument/2006/relationships/customXml" Target="../ink/ink112.xml"/><Relationship Id="rId2" Type="http://schemas.openxmlformats.org/officeDocument/2006/relationships/notesSlide" Target="../notesSlides/notesSlide16.xml"/><Relationship Id="rId16" Type="http://schemas.openxmlformats.org/officeDocument/2006/relationships/image" Target="../media/image80.png"/><Relationship Id="rId20"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09.xml"/><Relationship Id="rId5" Type="http://schemas.openxmlformats.org/officeDocument/2006/relationships/image" Target="../media/image5.emf"/><Relationship Id="rId15" Type="http://schemas.openxmlformats.org/officeDocument/2006/relationships/customXml" Target="../ink/ink111.xml"/><Relationship Id="rId10" Type="http://schemas.openxmlformats.org/officeDocument/2006/relationships/image" Target="../media/image77.png"/><Relationship Id="rId19" Type="http://schemas.openxmlformats.org/officeDocument/2006/relationships/image" Target="../media/image74.png"/><Relationship Id="rId4" Type="http://schemas.openxmlformats.org/officeDocument/2006/relationships/image" Target="../media/image4.png"/><Relationship Id="rId9" Type="http://schemas.openxmlformats.org/officeDocument/2006/relationships/customXml" Target="../ink/ink108.xml"/><Relationship Id="rId1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16.xml"/><Relationship Id="rId18" Type="http://schemas.openxmlformats.org/officeDocument/2006/relationships/image" Target="../media/image81.png"/><Relationship Id="rId3" Type="http://schemas.openxmlformats.org/officeDocument/2006/relationships/image" Target="../media/image3.emf"/><Relationship Id="rId21" Type="http://schemas.openxmlformats.org/officeDocument/2006/relationships/image" Target="../media/image82.png"/><Relationship Id="rId7" Type="http://schemas.openxmlformats.org/officeDocument/2006/relationships/customXml" Target="../ink/ink113.xml"/><Relationship Id="rId12" Type="http://schemas.openxmlformats.org/officeDocument/2006/relationships/image" Target="../media/image78.png"/><Relationship Id="rId17" Type="http://schemas.openxmlformats.org/officeDocument/2006/relationships/customXml" Target="../ink/ink118.xml"/><Relationship Id="rId2" Type="http://schemas.openxmlformats.org/officeDocument/2006/relationships/notesSlide" Target="../notesSlides/notesSlide17.xml"/><Relationship Id="rId16" Type="http://schemas.openxmlformats.org/officeDocument/2006/relationships/image" Target="../media/image80.png"/><Relationship Id="rId20" Type="http://schemas.openxmlformats.org/officeDocument/2006/relationships/image" Target="../media/image76.jpe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15.xml"/><Relationship Id="rId5" Type="http://schemas.openxmlformats.org/officeDocument/2006/relationships/image" Target="../media/image5.emf"/><Relationship Id="rId15" Type="http://schemas.openxmlformats.org/officeDocument/2006/relationships/customXml" Target="../ink/ink117.xml"/><Relationship Id="rId10" Type="http://schemas.openxmlformats.org/officeDocument/2006/relationships/image" Target="../media/image77.png"/><Relationship Id="rId19"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customXml" Target="../ink/ink114.xml"/><Relationship Id="rId1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22.xml"/><Relationship Id="rId18" Type="http://schemas.openxmlformats.org/officeDocument/2006/relationships/image" Target="../media/image81.png"/><Relationship Id="rId3" Type="http://schemas.openxmlformats.org/officeDocument/2006/relationships/image" Target="../media/image3.emf"/><Relationship Id="rId21" Type="http://schemas.openxmlformats.org/officeDocument/2006/relationships/image" Target="../media/image57.png"/><Relationship Id="rId7" Type="http://schemas.openxmlformats.org/officeDocument/2006/relationships/customXml" Target="../ink/ink119.xml"/><Relationship Id="rId12" Type="http://schemas.openxmlformats.org/officeDocument/2006/relationships/image" Target="../media/image78.png"/><Relationship Id="rId17" Type="http://schemas.openxmlformats.org/officeDocument/2006/relationships/customXml" Target="../ink/ink124.xml"/><Relationship Id="rId2" Type="http://schemas.openxmlformats.org/officeDocument/2006/relationships/notesSlide" Target="../notesSlides/notesSlide18.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21.xml"/><Relationship Id="rId5" Type="http://schemas.openxmlformats.org/officeDocument/2006/relationships/image" Target="../media/image5.emf"/><Relationship Id="rId15" Type="http://schemas.openxmlformats.org/officeDocument/2006/relationships/customXml" Target="../ink/ink123.xml"/><Relationship Id="rId10" Type="http://schemas.openxmlformats.org/officeDocument/2006/relationships/image" Target="../media/image77.png"/><Relationship Id="rId19" Type="http://schemas.openxmlformats.org/officeDocument/2006/relationships/image" Target="../media/image83.png"/><Relationship Id="rId4" Type="http://schemas.openxmlformats.org/officeDocument/2006/relationships/image" Target="../media/image4.png"/><Relationship Id="rId9" Type="http://schemas.openxmlformats.org/officeDocument/2006/relationships/customXml" Target="../ink/ink120.xml"/><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28.xml"/><Relationship Id="rId3" Type="http://schemas.openxmlformats.org/officeDocument/2006/relationships/image" Target="../media/image3.emf"/><Relationship Id="rId7" Type="http://schemas.openxmlformats.org/officeDocument/2006/relationships/customXml" Target="../ink/ink125.xml"/><Relationship Id="rId12" Type="http://schemas.openxmlformats.org/officeDocument/2006/relationships/image" Target="../media/image90.png"/><Relationship Id="rId17" Type="http://schemas.openxmlformats.org/officeDocument/2006/relationships/image" Target="../media/image86.png"/><Relationship Id="rId2" Type="http://schemas.openxmlformats.org/officeDocument/2006/relationships/notesSlide" Target="../notesSlides/notesSlide20.xml"/><Relationship Id="rId16"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27.xml"/><Relationship Id="rId5" Type="http://schemas.openxmlformats.org/officeDocument/2006/relationships/image" Target="../media/image5.emf"/><Relationship Id="rId15" Type="http://schemas.openxmlformats.org/officeDocument/2006/relationships/customXml" Target="../ink/ink129.xml"/><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customXml" Target="../ink/ink126.xml"/><Relationship Id="rId1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33.xml"/><Relationship Id="rId18" Type="http://schemas.openxmlformats.org/officeDocument/2006/relationships/image" Target="../media/image88.png"/><Relationship Id="rId3" Type="http://schemas.openxmlformats.org/officeDocument/2006/relationships/image" Target="../media/image3.emf"/><Relationship Id="rId7" Type="http://schemas.openxmlformats.org/officeDocument/2006/relationships/customXml" Target="../ink/ink130.xml"/><Relationship Id="rId12" Type="http://schemas.openxmlformats.org/officeDocument/2006/relationships/image" Target="../media/image90.png"/><Relationship Id="rId17" Type="http://schemas.openxmlformats.org/officeDocument/2006/relationships/image" Target="../media/image87.png"/><Relationship Id="rId2" Type="http://schemas.openxmlformats.org/officeDocument/2006/relationships/notesSlide" Target="../notesSlides/notesSlide21.xml"/><Relationship Id="rId16"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32.xml"/><Relationship Id="rId5" Type="http://schemas.openxmlformats.org/officeDocument/2006/relationships/image" Target="../media/image5.emf"/><Relationship Id="rId15" Type="http://schemas.openxmlformats.org/officeDocument/2006/relationships/customXml" Target="../ink/ink134.xml"/><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customXml" Target="../ink/ink131.xml"/><Relationship Id="rId1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38.xml"/><Relationship Id="rId18" Type="http://schemas.openxmlformats.org/officeDocument/2006/relationships/image" Target="../media/image93.png"/><Relationship Id="rId3" Type="http://schemas.openxmlformats.org/officeDocument/2006/relationships/image" Target="../media/image3.emf"/><Relationship Id="rId7" Type="http://schemas.openxmlformats.org/officeDocument/2006/relationships/customXml" Target="../ink/ink135.xml"/><Relationship Id="rId12" Type="http://schemas.openxmlformats.org/officeDocument/2006/relationships/image" Target="../media/image90.png"/><Relationship Id="rId17" Type="http://schemas.openxmlformats.org/officeDocument/2006/relationships/image" Target="../media/image89.png"/><Relationship Id="rId2" Type="http://schemas.openxmlformats.org/officeDocument/2006/relationships/notesSlide" Target="../notesSlides/notesSlide22.xml"/><Relationship Id="rId16" Type="http://schemas.openxmlformats.org/officeDocument/2006/relationships/image" Target="../media/image92.png"/><Relationship Id="rId20" Type="http://schemas.openxmlformats.org/officeDocument/2006/relationships/image" Target="../media/image95.jp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37.xml"/><Relationship Id="rId5" Type="http://schemas.openxmlformats.org/officeDocument/2006/relationships/image" Target="../media/image5.emf"/><Relationship Id="rId15" Type="http://schemas.openxmlformats.org/officeDocument/2006/relationships/customXml" Target="../ink/ink139.xml"/><Relationship Id="rId10" Type="http://schemas.openxmlformats.org/officeDocument/2006/relationships/image" Target="../media/image79.png"/><Relationship Id="rId19" Type="http://schemas.openxmlformats.org/officeDocument/2006/relationships/image" Target="../media/image94.png"/><Relationship Id="rId4" Type="http://schemas.openxmlformats.org/officeDocument/2006/relationships/image" Target="../media/image4.png"/><Relationship Id="rId9" Type="http://schemas.openxmlformats.org/officeDocument/2006/relationships/customXml" Target="../ink/ink136.xml"/><Relationship Id="rId1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43.xml"/><Relationship Id="rId3" Type="http://schemas.openxmlformats.org/officeDocument/2006/relationships/image" Target="../media/image3.emf"/><Relationship Id="rId7" Type="http://schemas.openxmlformats.org/officeDocument/2006/relationships/customXml" Target="../ink/ink140.xml"/><Relationship Id="rId12" Type="http://schemas.openxmlformats.org/officeDocument/2006/relationships/image" Target="../media/image90.png"/><Relationship Id="rId17" Type="http://schemas.openxmlformats.org/officeDocument/2006/relationships/image" Target="../media/image96.jpeg"/><Relationship Id="rId2" Type="http://schemas.openxmlformats.org/officeDocument/2006/relationships/notesSlide" Target="../notesSlides/notesSlide23.xml"/><Relationship Id="rId16"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42.xml"/><Relationship Id="rId5" Type="http://schemas.openxmlformats.org/officeDocument/2006/relationships/image" Target="../media/image5.emf"/><Relationship Id="rId15" Type="http://schemas.openxmlformats.org/officeDocument/2006/relationships/customXml" Target="../ink/ink144.xml"/><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customXml" Target="../ink/ink141.xml"/><Relationship Id="rId1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5.emf"/><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0.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99.pn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98.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7055892" y="1521725"/>
            <a:ext cx="4631011" cy="2736766"/>
          </a:xfrm>
          <a:noFill/>
        </p:spPr>
        <p:txBody>
          <a:bodyPr>
            <a:normAutofit fontScale="90000"/>
          </a:bodyPr>
          <a:lstStyle/>
          <a:p>
            <a:pPr algn="l"/>
            <a:r>
              <a:rPr lang="en-US" b="1" i="1" dirty="0">
                <a:solidFill>
                  <a:schemeClr val="bg2">
                    <a:lumMod val="50000"/>
                  </a:schemeClr>
                </a:solidFill>
              </a:rPr>
              <a:t>Unit 1: </a:t>
            </a:r>
            <a:br>
              <a:rPr lang="en-US" b="1" i="1" dirty="0"/>
            </a:br>
            <a:r>
              <a:rPr lang="en-US" b="1" dirty="0">
                <a:solidFill>
                  <a:srgbClr val="C00000"/>
                </a:solidFill>
              </a:rPr>
              <a:t>Natural Texas and Its People</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7055892" y="4359488"/>
            <a:ext cx="4428699" cy="1655762"/>
          </a:xfrm>
          <a:noFill/>
        </p:spPr>
        <p:txBody>
          <a:bodyPr>
            <a:normAutofit/>
          </a:bodyPr>
          <a:lstStyle/>
          <a:p>
            <a:pPr algn="l"/>
            <a:r>
              <a:rPr lang="en-US" sz="3600" b="1" i="1" dirty="0">
                <a:solidFill>
                  <a:schemeClr val="bg2">
                    <a:lumMod val="50000"/>
                  </a:schemeClr>
                </a:solidFill>
              </a:rPr>
              <a:t>Lesson 4: </a:t>
            </a:r>
          </a:p>
          <a:p>
            <a:pPr algn="l"/>
            <a:r>
              <a:rPr lang="en-US" sz="3600" b="1" i="1" dirty="0">
                <a:solidFill>
                  <a:srgbClr val="C00000"/>
                </a:solidFill>
              </a:rPr>
              <a:t>Texas Regions</a:t>
            </a:r>
          </a:p>
        </p:txBody>
      </p:sp>
      <p:pic>
        <p:nvPicPr>
          <p:cNvPr id="1032" name="Picture 8" descr="A map of the area of Texas with the American Indian tribes who lived in each area in the 18th century">
            <a:extLst>
              <a:ext uri="{FF2B5EF4-FFF2-40B4-BE49-F238E27FC236}">
                <a16:creationId xmlns:a16="http://schemas.microsoft.com/office/drawing/2014/main" id="{FD0E585B-C039-75F3-417B-08173C645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78" r="5476"/>
          <a:stretch/>
        </p:blipFill>
        <p:spPr bwMode="auto">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5000" t="-41000" r="-21000" b="-7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4">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5"/>
          <p:cNvSpPr txBox="1">
            <a:spLocks noGrp="1"/>
          </p:cNvSpPr>
          <p:nvPr>
            <p:ph type="title"/>
          </p:nvPr>
        </p:nvSpPr>
        <p:spPr>
          <a:xfrm>
            <a:off x="1544502" y="-145870"/>
            <a:ext cx="5445376" cy="1012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i="1" dirty="0">
                <a:latin typeface="Gotham Medium"/>
              </a:rPr>
              <a:t>Migrating to Texas</a:t>
            </a:r>
          </a:p>
        </p:txBody>
      </p:sp>
      <p:sp>
        <p:nvSpPr>
          <p:cNvPr id="11" name="TextBox 10">
            <a:extLst>
              <a:ext uri="{C183D7F6-B498-43B3-948B-1728B52AA6E4}">
                <adec:decorative xmlns:adec="http://schemas.microsoft.com/office/drawing/2017/decorative" val="1"/>
              </a:ext>
            </a:extLst>
          </p:cNvPr>
          <p:cNvSpPr txBox="1"/>
          <p:nvPr/>
        </p:nvSpPr>
        <p:spPr>
          <a:xfrm>
            <a:off x="7702655" y="648867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CB46BB9-AE24-3DF2-430E-E56B864FF27C}"/>
              </a:ext>
            </a:extLst>
          </p:cNvPr>
          <p:cNvSpPr txBox="1"/>
          <p:nvPr/>
        </p:nvSpPr>
        <p:spPr>
          <a:xfrm>
            <a:off x="1551650" y="751742"/>
            <a:ext cx="5515722" cy="6232475"/>
          </a:xfrm>
          <a:prstGeom prst="rect">
            <a:avLst/>
          </a:prstGeom>
          <a:noFill/>
        </p:spPr>
        <p:txBody>
          <a:bodyPr wrap="square" rtlCol="0">
            <a:spAutoFit/>
          </a:bodyPr>
          <a:lstStyle/>
          <a:p>
            <a:r>
              <a:rPr lang="en-US" sz="2400" dirty="0">
                <a:solidFill>
                  <a:schemeClr val="accent6">
                    <a:lumMod val="75000"/>
                  </a:schemeClr>
                </a:solidFill>
              </a:rPr>
              <a:t>	</a:t>
            </a:r>
            <a:r>
              <a:rPr lang="en-US" sz="2200" dirty="0">
                <a:solidFill>
                  <a:schemeClr val="accent6">
                    <a:lumMod val="75000"/>
                  </a:schemeClr>
                </a:solidFill>
              </a:rPr>
              <a:t>Approximately 12,000 years ago, the earth was coming out of a period of colder, drier temperatures known as an </a:t>
            </a:r>
            <a:r>
              <a:rPr lang="en-US" sz="2200" b="1" i="1" dirty="0">
                <a:solidFill>
                  <a:schemeClr val="accent6">
                    <a:lumMod val="75000"/>
                  </a:schemeClr>
                </a:solidFill>
              </a:rPr>
              <a:t>ice age</a:t>
            </a:r>
            <a:r>
              <a:rPr lang="en-US" sz="2200" dirty="0">
                <a:solidFill>
                  <a:schemeClr val="accent6">
                    <a:lumMod val="75000"/>
                  </a:schemeClr>
                </a:solidFill>
              </a:rPr>
              <a:t>. </a:t>
            </a:r>
          </a:p>
          <a:p>
            <a:r>
              <a:rPr lang="en-US" sz="2200" dirty="0">
                <a:solidFill>
                  <a:srgbClr val="C00000"/>
                </a:solidFill>
              </a:rPr>
              <a:t>	As the earth’s temperature warmed, large animals like mammoths, dire wolves, and saber-toothed cats in North America began migrating farther south across the </a:t>
            </a:r>
            <a:r>
              <a:rPr lang="en-US" sz="2200" b="1" i="1" dirty="0">
                <a:solidFill>
                  <a:srgbClr val="C00000"/>
                </a:solidFill>
              </a:rPr>
              <a:t>Great Plains</a:t>
            </a:r>
            <a:r>
              <a:rPr lang="en-US" sz="2200" dirty="0">
                <a:solidFill>
                  <a:srgbClr val="C00000"/>
                </a:solidFill>
              </a:rPr>
              <a:t>. The early people who depended on these animals for necessities like food and clothing followed closely after them.</a:t>
            </a:r>
          </a:p>
          <a:p>
            <a:r>
              <a:rPr lang="en-US" sz="2200" dirty="0">
                <a:solidFill>
                  <a:srgbClr val="002060"/>
                </a:solidFill>
              </a:rPr>
              <a:t>	When the last ice age ended, many of those large, prehistoric animals went extinct. The </a:t>
            </a:r>
            <a:r>
              <a:rPr lang="en-US" sz="2200" b="1" i="1" dirty="0">
                <a:solidFill>
                  <a:srgbClr val="002060"/>
                </a:solidFill>
              </a:rPr>
              <a:t>nomadic</a:t>
            </a:r>
            <a:r>
              <a:rPr lang="en-US" sz="2200" dirty="0">
                <a:solidFill>
                  <a:srgbClr val="002060"/>
                </a:solidFill>
              </a:rPr>
              <a:t> people who had followed them south across the Great Plains began to spread out across Texas in search of new food sources.</a:t>
            </a:r>
          </a:p>
          <a:p>
            <a:r>
              <a:rPr lang="en-US" sz="2200" dirty="0">
                <a:solidFill>
                  <a:srgbClr val="002060"/>
                </a:solidFill>
              </a:rPr>
              <a:t>	 </a:t>
            </a:r>
            <a:r>
              <a:rPr lang="en-US" sz="2200" dirty="0">
                <a:solidFill>
                  <a:schemeClr val="accent2">
                    <a:lumMod val="75000"/>
                  </a:schemeClr>
                </a:solidFill>
              </a:rPr>
              <a:t>Let’s take a look at the land they encountered in Texas. </a:t>
            </a:r>
          </a:p>
          <a:p>
            <a:r>
              <a:rPr lang="en-US" sz="2300" dirty="0"/>
              <a:t>	</a:t>
            </a:r>
          </a:p>
        </p:txBody>
      </p:sp>
      <p:pic>
        <p:nvPicPr>
          <p:cNvPr id="2050" name="Picture 2" descr="A geographic map of North America showing the Rocky Mountain range spanning from Alaska in the North down toward Mexico in the south">
            <a:extLst>
              <a:ext uri="{FF2B5EF4-FFF2-40B4-BE49-F238E27FC236}">
                <a16:creationId xmlns:a16="http://schemas.microsoft.com/office/drawing/2014/main" id="{C17DBA23-C9BA-6A40-556E-0F68DCE91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886" y="-3"/>
            <a:ext cx="5181600" cy="645795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0D926E98-0F3A-2A9C-2D74-13CF3C06429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614335">
            <a:off x="7238042" y="561087"/>
            <a:ext cx="3514380" cy="3998241"/>
          </a:xfrm>
          <a:prstGeom prst="rect">
            <a:avLst/>
          </a:prstGeom>
        </p:spPr>
      </p:pic>
      <p:pic>
        <p:nvPicPr>
          <p:cNvPr id="14" name="Picture 13">
            <a:extLst>
              <a:ext uri="{FF2B5EF4-FFF2-40B4-BE49-F238E27FC236}">
                <a16:creationId xmlns:a16="http://schemas.microsoft.com/office/drawing/2014/main" id="{8F760D6F-AB28-F224-46CB-3563478561E9}"/>
              </a:ext>
              <a:ext uri="{C183D7F6-B498-43B3-948B-1728B52AA6E4}">
                <adec:decorative xmlns:adec="http://schemas.microsoft.com/office/drawing/2017/decorative" val="1"/>
              </a:ext>
            </a:extLst>
          </p:cNvPr>
          <p:cNvPicPr>
            <a:picLocks noChangeAspect="1"/>
          </p:cNvPicPr>
          <p:nvPr/>
        </p:nvPicPr>
        <p:blipFill rotWithShape="1">
          <a:blip r:embed="rId4">
            <a:alphaModFix amt="24000"/>
            <a:lum bright="31000"/>
          </a:blip>
          <a:srcRect l="8724" t="84492" b="1647"/>
          <a:stretch/>
        </p:blipFill>
        <p:spPr>
          <a:xfrm rot="5400000">
            <a:off x="-2656755" y="2755987"/>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73529" y="5627077"/>
            <a:ext cx="976941" cy="994812"/>
          </a:xfrm>
          <a:prstGeom prst="rect">
            <a:avLst/>
          </a:prstGeom>
        </p:spPr>
      </p:pic>
    </p:spTree>
    <p:extLst>
      <p:ext uri="{BB962C8B-B14F-4D97-AF65-F5344CB8AC3E}">
        <p14:creationId xmlns:p14="http://schemas.microsoft.com/office/powerpoint/2010/main" val="69953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A map of the 4 regions of Texas including the Great Plains, North Central Plains, Coastal Plains, and the Mountains and Basins.">
            <a:extLst>
              <a:ext uri="{FF2B5EF4-FFF2-40B4-BE49-F238E27FC236}">
                <a16:creationId xmlns:a16="http://schemas.microsoft.com/office/drawing/2014/main" id="{C305DB88-4CD5-F171-C765-5C6267198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398" y="1498284"/>
            <a:ext cx="4936906" cy="49369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4" name="Title 5">
            <a:extLst>
              <a:ext uri="{FF2B5EF4-FFF2-40B4-BE49-F238E27FC236}">
                <a16:creationId xmlns:a16="http://schemas.microsoft.com/office/drawing/2014/main" id="{E2C476FC-32E7-E3F4-9280-F716667D9448}"/>
              </a:ext>
            </a:extLst>
          </p:cNvPr>
          <p:cNvSpPr txBox="1">
            <a:spLocks noGrp="1"/>
          </p:cNvSpPr>
          <p:nvPr>
            <p:ph type="title"/>
          </p:nvPr>
        </p:nvSpPr>
        <p:spPr>
          <a:xfrm>
            <a:off x="1445853" y="13061"/>
            <a:ext cx="8730112"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chemeClr val="bg1"/>
                </a:solidFill>
                <a:latin typeface="Gotham Medium"/>
              </a:rPr>
              <a:t>The Four Regions of Texas</a:t>
            </a:r>
            <a:br>
              <a:rPr lang="en-US" dirty="0">
                <a:latin typeface="Gotham Medium"/>
              </a:rPr>
            </a:br>
            <a:endParaRPr lang="en-US" dirty="0">
              <a:latin typeface="Gotham Medium"/>
            </a:endParaRPr>
          </a:p>
        </p:txBody>
      </p:sp>
      <p:sp>
        <p:nvSpPr>
          <p:cNvPr id="6" name="TextBox 5">
            <a:extLst>
              <a:ext uri="{FF2B5EF4-FFF2-40B4-BE49-F238E27FC236}">
                <a16:creationId xmlns:a16="http://schemas.microsoft.com/office/drawing/2014/main" id="{D1548266-882E-038B-1B1F-61A84F3B0996}"/>
              </a:ext>
            </a:extLst>
          </p:cNvPr>
          <p:cNvSpPr txBox="1"/>
          <p:nvPr/>
        </p:nvSpPr>
        <p:spPr>
          <a:xfrm>
            <a:off x="226862" y="1643927"/>
            <a:ext cx="6630440" cy="5601533"/>
          </a:xfrm>
          <a:prstGeom prst="rect">
            <a:avLst/>
          </a:prstGeom>
          <a:noFill/>
        </p:spPr>
        <p:txBody>
          <a:bodyPr wrap="square" rtlCol="0">
            <a:spAutoFit/>
          </a:bodyPr>
          <a:lstStyle/>
          <a:p>
            <a:r>
              <a:rPr lang="en-US" sz="2400" dirty="0">
                <a:solidFill>
                  <a:schemeClr val="accent6">
                    <a:lumMod val="75000"/>
                  </a:schemeClr>
                </a:solidFill>
              </a:rPr>
              <a:t>	The state of Texas covers an area more than 260,000 square miles and contains an incredibly diverse range of geographic landforms including marshes, forests, mountains, plateaus, plains, hills, basins, desert, and even the second largest canyon in the United States!</a:t>
            </a:r>
          </a:p>
          <a:p>
            <a:r>
              <a:rPr lang="en-US" sz="2400" dirty="0">
                <a:solidFill>
                  <a:srgbClr val="002060"/>
                </a:solidFill>
              </a:rPr>
              <a:t>	These geographic landforms are spread out across the state’s four primary regions</a:t>
            </a:r>
            <a:r>
              <a:rPr lang="en-US" sz="2400" dirty="0">
                <a:solidFill>
                  <a:schemeClr val="accent2">
                    <a:lumMod val="75000"/>
                  </a:schemeClr>
                </a:solidFill>
              </a:rPr>
              <a:t>: </a:t>
            </a:r>
            <a:r>
              <a:rPr lang="en-US" sz="2400" b="1" dirty="0">
                <a:solidFill>
                  <a:schemeClr val="accent2">
                    <a:lumMod val="75000"/>
                  </a:schemeClr>
                </a:solidFill>
              </a:rPr>
              <a:t>The Great Plains</a:t>
            </a:r>
            <a:r>
              <a:rPr lang="en-US" sz="2400" b="1" dirty="0">
                <a:solidFill>
                  <a:srgbClr val="002060"/>
                </a:solidFill>
              </a:rPr>
              <a:t>, </a:t>
            </a:r>
            <a:r>
              <a:rPr lang="en-US" sz="2400" b="1" dirty="0">
                <a:solidFill>
                  <a:schemeClr val="accent5">
                    <a:lumMod val="75000"/>
                  </a:schemeClr>
                </a:solidFill>
              </a:rPr>
              <a:t>the North Central Plains</a:t>
            </a:r>
            <a:r>
              <a:rPr lang="en-US" sz="2400" b="1" dirty="0">
                <a:solidFill>
                  <a:srgbClr val="002060"/>
                </a:solidFill>
              </a:rPr>
              <a:t>, </a:t>
            </a:r>
            <a:r>
              <a:rPr lang="en-US" sz="2400" b="1" dirty="0">
                <a:solidFill>
                  <a:schemeClr val="accent6">
                    <a:lumMod val="75000"/>
                  </a:schemeClr>
                </a:solidFill>
              </a:rPr>
              <a:t>the Coastal Plains</a:t>
            </a:r>
            <a:r>
              <a:rPr lang="en-US" sz="2400" b="1" dirty="0">
                <a:solidFill>
                  <a:srgbClr val="002060"/>
                </a:solidFill>
              </a:rPr>
              <a:t>, and </a:t>
            </a:r>
            <a:r>
              <a:rPr lang="en-US" sz="2400" b="1" dirty="0">
                <a:solidFill>
                  <a:srgbClr val="C00000"/>
                </a:solidFill>
              </a:rPr>
              <a:t>the Mountains and Basins</a:t>
            </a:r>
            <a:r>
              <a:rPr lang="en-US" sz="2400" b="1" dirty="0">
                <a:solidFill>
                  <a:srgbClr val="002060"/>
                </a:solidFill>
              </a:rPr>
              <a:t>.</a:t>
            </a:r>
            <a:r>
              <a:rPr lang="en-US" sz="2400" dirty="0">
                <a:solidFill>
                  <a:srgbClr val="002060"/>
                </a:solidFill>
              </a:rPr>
              <a:t> Each region has its own </a:t>
            </a:r>
            <a:r>
              <a:rPr lang="en-US" sz="2400" i="1" dirty="0">
                <a:solidFill>
                  <a:srgbClr val="002060"/>
                </a:solidFill>
              </a:rPr>
              <a:t>distinct*</a:t>
            </a:r>
            <a:r>
              <a:rPr lang="en-US" sz="2400" dirty="0">
                <a:solidFill>
                  <a:srgbClr val="002060"/>
                </a:solidFill>
              </a:rPr>
              <a:t> geography, climate, environment, plant and animal life, and natural resources. </a:t>
            </a:r>
          </a:p>
          <a:p>
            <a:endParaRPr lang="en-US" sz="2400" dirty="0">
              <a:solidFill>
                <a:srgbClr val="002060"/>
              </a:solidFill>
            </a:endParaRPr>
          </a:p>
          <a:p>
            <a:r>
              <a:rPr lang="en-US" sz="2400" dirty="0">
                <a:solidFill>
                  <a:srgbClr val="002060"/>
                </a:solidFill>
              </a:rPr>
              <a:t>*</a:t>
            </a:r>
            <a:r>
              <a:rPr lang="en-US" sz="2400" b="1" i="1" dirty="0">
                <a:solidFill>
                  <a:schemeClr val="accent5">
                    <a:lumMod val="50000"/>
                  </a:schemeClr>
                </a:solidFill>
              </a:rPr>
              <a:t>Distinct</a:t>
            </a:r>
            <a:r>
              <a:rPr lang="en-US" sz="2400" i="1" dirty="0">
                <a:solidFill>
                  <a:schemeClr val="accent5">
                    <a:lumMod val="50000"/>
                  </a:schemeClr>
                </a:solidFill>
              </a:rPr>
              <a:t>: Different and unique</a:t>
            </a:r>
            <a:endParaRPr lang="en-US" sz="2400" dirty="0">
              <a:solidFill>
                <a:schemeClr val="accent5">
                  <a:lumMod val="50000"/>
                </a:schemeClr>
              </a:solidFill>
            </a:endParaRPr>
          </a:p>
          <a:p>
            <a:r>
              <a:rPr lang="en-US" sz="2200" dirty="0">
                <a:solidFill>
                  <a:srgbClr val="002060"/>
                </a:solidFill>
              </a:rPr>
              <a:t>	</a:t>
            </a:r>
          </a:p>
        </p:txBody>
      </p:sp>
      <p:sp>
        <p:nvSpPr>
          <p:cNvPr id="11" name="TextBox 10">
            <a:extLst>
              <a:ext uri="{FF2B5EF4-FFF2-40B4-BE49-F238E27FC236}">
                <a16:creationId xmlns:a16="http://schemas.microsoft.com/office/drawing/2014/main" id="{C018A539-E55A-6D7A-BA4B-81BBED57794D}"/>
              </a:ex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12" name="TextBox 11">
            <a:extLst>
              <a:ext uri="{FF2B5EF4-FFF2-40B4-BE49-F238E27FC236}">
                <a16:creationId xmlns:a16="http://schemas.microsoft.com/office/drawing/2014/main" id="{D1F45664-46C0-444F-64C9-CFD77FDCD160}"/>
              </a:ext>
              <a:ext uri="{C183D7F6-B498-43B3-948B-1728B52AA6E4}">
                <adec:decorative xmlns:adec="http://schemas.microsoft.com/office/drawing/2017/decorative" val="1"/>
              </a:ext>
            </a:extLst>
          </p:cNvPr>
          <p:cNvSpPr txBox="1"/>
          <p:nvPr/>
        </p:nvSpPr>
        <p:spPr>
          <a:xfrm>
            <a:off x="8995967" y="2801672"/>
            <a:ext cx="1358538" cy="1200329"/>
          </a:xfrm>
          <a:prstGeom prst="rect">
            <a:avLst/>
          </a:prstGeom>
          <a:noFill/>
        </p:spPr>
        <p:txBody>
          <a:bodyPr wrap="square" rtlCol="0">
            <a:spAutoFit/>
          </a:bodyPr>
          <a:lstStyle/>
          <a:p>
            <a:pPr algn="ctr"/>
            <a:r>
              <a:rPr lang="en-US" sz="2400" b="1" dirty="0">
                <a:solidFill>
                  <a:schemeClr val="tx2">
                    <a:lumMod val="75000"/>
                    <a:lumOff val="25000"/>
                  </a:schemeClr>
                </a:solidFill>
              </a:rPr>
              <a:t>North Central Plains</a:t>
            </a:r>
          </a:p>
        </p:txBody>
      </p:sp>
      <p:sp>
        <p:nvSpPr>
          <p:cNvPr id="13" name="TextBox 12">
            <a:extLst>
              <a:ext uri="{FF2B5EF4-FFF2-40B4-BE49-F238E27FC236}">
                <a16:creationId xmlns:a16="http://schemas.microsoft.com/office/drawing/2014/main" id="{263D5297-5A10-0A04-1F11-AD887330C199}"/>
              </a:ext>
              <a:ext uri="{C183D7F6-B498-43B3-948B-1728B52AA6E4}">
                <adec:decorative xmlns:adec="http://schemas.microsoft.com/office/drawing/2017/decorative" val="1"/>
              </a:ext>
            </a:extLst>
          </p:cNvPr>
          <p:cNvSpPr txBox="1"/>
          <p:nvPr/>
        </p:nvSpPr>
        <p:spPr>
          <a:xfrm rot="19396072">
            <a:off x="9501130" y="4434395"/>
            <a:ext cx="2431244" cy="461665"/>
          </a:xfrm>
          <a:prstGeom prst="rect">
            <a:avLst/>
          </a:prstGeom>
          <a:noFill/>
        </p:spPr>
        <p:txBody>
          <a:bodyPr wrap="square" rtlCol="0">
            <a:spAutoFit/>
          </a:bodyPr>
          <a:lstStyle/>
          <a:p>
            <a:pPr algn="ctr"/>
            <a:r>
              <a:rPr lang="en-US" sz="2400" b="1" dirty="0">
                <a:solidFill>
                  <a:srgbClr val="00B050"/>
                </a:solidFill>
              </a:rPr>
              <a:t>Coastal Plains</a:t>
            </a:r>
          </a:p>
        </p:txBody>
      </p:sp>
      <p:sp>
        <p:nvSpPr>
          <p:cNvPr id="14" name="TextBox 13">
            <a:extLst>
              <a:ext uri="{FF2B5EF4-FFF2-40B4-BE49-F238E27FC236}">
                <a16:creationId xmlns:a16="http://schemas.microsoft.com/office/drawing/2014/main" id="{FCD25AE7-50B0-C069-AA4E-91AD3208B085}"/>
              </a:ext>
              <a:ext uri="{C183D7F6-B498-43B3-948B-1728B52AA6E4}">
                <adec:decorative xmlns:adec="http://schemas.microsoft.com/office/drawing/2017/decorative" val="1"/>
              </a:ext>
            </a:extLst>
          </p:cNvPr>
          <p:cNvSpPr txBox="1"/>
          <p:nvPr/>
        </p:nvSpPr>
        <p:spPr>
          <a:xfrm>
            <a:off x="7899407" y="1643927"/>
            <a:ext cx="1358538" cy="830997"/>
          </a:xfrm>
          <a:prstGeom prst="rect">
            <a:avLst/>
          </a:prstGeom>
          <a:noFill/>
        </p:spPr>
        <p:txBody>
          <a:bodyPr wrap="square" rtlCol="0">
            <a:spAutoFit/>
          </a:bodyPr>
          <a:lstStyle/>
          <a:p>
            <a:pPr algn="ctr"/>
            <a:r>
              <a:rPr lang="en-US" sz="2400" b="1" dirty="0">
                <a:solidFill>
                  <a:schemeClr val="accent2"/>
                </a:solidFill>
              </a:rPr>
              <a:t>Great Plains</a:t>
            </a:r>
          </a:p>
        </p:txBody>
      </p:sp>
      <p:sp>
        <p:nvSpPr>
          <p:cNvPr id="15" name="TextBox 14">
            <a:extLst>
              <a:ext uri="{FF2B5EF4-FFF2-40B4-BE49-F238E27FC236}">
                <a16:creationId xmlns:a16="http://schemas.microsoft.com/office/drawing/2014/main" id="{0ED2C94B-1361-038B-F8CB-C29E59885936}"/>
              </a:ext>
              <a:ext uri="{C183D7F6-B498-43B3-948B-1728B52AA6E4}">
                <adec:decorative xmlns:adec="http://schemas.microsoft.com/office/drawing/2017/decorative" val="1"/>
              </a:ext>
            </a:extLst>
          </p:cNvPr>
          <p:cNvSpPr txBox="1"/>
          <p:nvPr/>
        </p:nvSpPr>
        <p:spPr>
          <a:xfrm>
            <a:off x="7052485" y="3517292"/>
            <a:ext cx="1664883" cy="1200329"/>
          </a:xfrm>
          <a:prstGeom prst="rect">
            <a:avLst/>
          </a:prstGeom>
          <a:noFill/>
        </p:spPr>
        <p:txBody>
          <a:bodyPr wrap="square" rtlCol="0">
            <a:spAutoFit/>
          </a:bodyPr>
          <a:lstStyle/>
          <a:p>
            <a:pPr algn="ctr"/>
            <a:r>
              <a:rPr lang="en-US" sz="2400" b="1" dirty="0">
                <a:solidFill>
                  <a:srgbClr val="C00000"/>
                </a:solidFill>
              </a:rPr>
              <a:t>Mountains and Basins</a:t>
            </a:r>
          </a:p>
        </p:txBody>
      </p:sp>
      <p:cxnSp>
        <p:nvCxnSpPr>
          <p:cNvPr id="16" name="Straight Arrow Connector 15">
            <a:extLst>
              <a:ext uri="{FF2B5EF4-FFF2-40B4-BE49-F238E27FC236}">
                <a16:creationId xmlns:a16="http://schemas.microsoft.com/office/drawing/2014/main" id="{C452D30F-2D68-4EC2-8DBD-D586BED41CE7}"/>
              </a:ext>
              <a:ext uri="{C183D7F6-B498-43B3-948B-1728B52AA6E4}">
                <adec:decorative xmlns:adec="http://schemas.microsoft.com/office/drawing/2017/decorative" val="1"/>
              </a:ext>
            </a:extLst>
          </p:cNvPr>
          <p:cNvCxnSpPr>
            <a:cxnSpLocks/>
          </p:cNvCxnSpPr>
          <p:nvPr/>
        </p:nvCxnSpPr>
        <p:spPr>
          <a:xfrm>
            <a:off x="11561223" y="1841661"/>
            <a:ext cx="14618" cy="67511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3FB9D7F-2494-5CED-CE9F-DE85DC183E05}"/>
              </a:ext>
              <a:ext uri="{C183D7F6-B498-43B3-948B-1728B52AA6E4}">
                <adec:decorative xmlns:adec="http://schemas.microsoft.com/office/drawing/2017/decorative" val="1"/>
              </a:ext>
            </a:extLst>
          </p:cNvPr>
          <p:cNvCxnSpPr>
            <a:cxnSpLocks/>
          </p:cNvCxnSpPr>
          <p:nvPr/>
        </p:nvCxnSpPr>
        <p:spPr>
          <a:xfrm flipV="1">
            <a:off x="11268891" y="2166815"/>
            <a:ext cx="605013" cy="97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41FAB4A-CFC3-12B5-B9FE-F922C20E6E22}"/>
              </a:ext>
              <a:ext uri="{C183D7F6-B498-43B3-948B-1728B52AA6E4}">
                <adec:decorative xmlns:adec="http://schemas.microsoft.com/office/drawing/2017/decorative" val="1"/>
              </a:ext>
            </a:extLst>
          </p:cNvPr>
          <p:cNvSpPr txBox="1"/>
          <p:nvPr/>
        </p:nvSpPr>
        <p:spPr>
          <a:xfrm>
            <a:off x="11427245" y="2494733"/>
            <a:ext cx="314510" cy="369332"/>
          </a:xfrm>
          <a:prstGeom prst="rect">
            <a:avLst/>
          </a:prstGeom>
          <a:noFill/>
        </p:spPr>
        <p:txBody>
          <a:bodyPr wrap="none" rtlCol="0">
            <a:spAutoFit/>
          </a:bodyPr>
          <a:lstStyle/>
          <a:p>
            <a:r>
              <a:rPr lang="en-US" dirty="0"/>
              <a:t>S</a:t>
            </a:r>
          </a:p>
        </p:txBody>
      </p:sp>
      <p:sp>
        <p:nvSpPr>
          <p:cNvPr id="19" name="TextBox 18">
            <a:extLst>
              <a:ext uri="{FF2B5EF4-FFF2-40B4-BE49-F238E27FC236}">
                <a16:creationId xmlns:a16="http://schemas.microsoft.com/office/drawing/2014/main" id="{C2E85EAE-13CD-6638-DCB4-1F1F56C20E8D}"/>
              </a:ext>
              <a:ext uri="{C183D7F6-B498-43B3-948B-1728B52AA6E4}">
                <adec:decorative xmlns:adec="http://schemas.microsoft.com/office/drawing/2017/decorative" val="1"/>
              </a:ext>
            </a:extLst>
          </p:cNvPr>
          <p:cNvSpPr txBox="1"/>
          <p:nvPr/>
        </p:nvSpPr>
        <p:spPr>
          <a:xfrm>
            <a:off x="10945469" y="2023339"/>
            <a:ext cx="389850" cy="369332"/>
          </a:xfrm>
          <a:prstGeom prst="rect">
            <a:avLst/>
          </a:prstGeom>
          <a:noFill/>
        </p:spPr>
        <p:txBody>
          <a:bodyPr wrap="none" rtlCol="0">
            <a:spAutoFit/>
          </a:bodyPr>
          <a:lstStyle/>
          <a:p>
            <a:r>
              <a:rPr lang="en-US" dirty="0"/>
              <a:t>W</a:t>
            </a:r>
          </a:p>
        </p:txBody>
      </p:sp>
      <p:sp>
        <p:nvSpPr>
          <p:cNvPr id="20" name="TextBox 19">
            <a:extLst>
              <a:ext uri="{FF2B5EF4-FFF2-40B4-BE49-F238E27FC236}">
                <a16:creationId xmlns:a16="http://schemas.microsoft.com/office/drawing/2014/main" id="{59860A0B-F6C2-6F3D-FC88-5F4FB2338442}"/>
              </a:ext>
              <a:ext uri="{C183D7F6-B498-43B3-948B-1728B52AA6E4}">
                <adec:decorative xmlns:adec="http://schemas.microsoft.com/office/drawing/2017/decorative" val="1"/>
              </a:ext>
            </a:extLst>
          </p:cNvPr>
          <p:cNvSpPr txBox="1"/>
          <p:nvPr/>
        </p:nvSpPr>
        <p:spPr>
          <a:xfrm>
            <a:off x="11394957" y="1479294"/>
            <a:ext cx="333746" cy="369332"/>
          </a:xfrm>
          <a:prstGeom prst="rect">
            <a:avLst/>
          </a:prstGeom>
          <a:noFill/>
        </p:spPr>
        <p:txBody>
          <a:bodyPr wrap="none" rtlCol="0">
            <a:spAutoFit/>
          </a:bodyPr>
          <a:lstStyle/>
          <a:p>
            <a:r>
              <a:rPr lang="en-US" dirty="0"/>
              <a:t>N</a:t>
            </a:r>
          </a:p>
        </p:txBody>
      </p:sp>
      <p:pic>
        <p:nvPicPr>
          <p:cNvPr id="21" name="Graphic 20" descr="Wave outline">
            <a:extLst>
              <a:ext uri="{FF2B5EF4-FFF2-40B4-BE49-F238E27FC236}">
                <a16:creationId xmlns:a16="http://schemas.microsoft.com/office/drawing/2014/main" id="{1F2BA08E-6146-C47B-1903-EF544B672A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8119" y="5498031"/>
            <a:ext cx="457200" cy="457200"/>
          </a:xfrm>
          <a:prstGeom prst="rect">
            <a:avLst/>
          </a:prstGeom>
        </p:spPr>
      </p:pic>
      <p:pic>
        <p:nvPicPr>
          <p:cNvPr id="22" name="Graphic 21" descr="Wave outline">
            <a:extLst>
              <a:ext uri="{FF2B5EF4-FFF2-40B4-BE49-F238E27FC236}">
                <a16:creationId xmlns:a16="http://schemas.microsoft.com/office/drawing/2014/main" id="{CB17FE80-E4B9-B4ED-2272-8014322892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68891" y="5069422"/>
            <a:ext cx="457200" cy="457200"/>
          </a:xfrm>
          <a:prstGeom prst="rect">
            <a:avLst/>
          </a:prstGeom>
        </p:spPr>
      </p:pic>
      <p:pic>
        <p:nvPicPr>
          <p:cNvPr id="23" name="Graphic 22" descr="Wave outline">
            <a:extLst>
              <a:ext uri="{FF2B5EF4-FFF2-40B4-BE49-F238E27FC236}">
                <a16:creationId xmlns:a16="http://schemas.microsoft.com/office/drawing/2014/main" id="{8FE03F64-BE11-88F9-2D52-2EA21F70CA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0075" y="5705317"/>
            <a:ext cx="457200" cy="457200"/>
          </a:xfrm>
          <a:prstGeom prst="rect">
            <a:avLst/>
          </a:prstGeom>
        </p:spPr>
      </p:pic>
    </p:spTree>
    <p:extLst>
      <p:ext uri="{BB962C8B-B14F-4D97-AF65-F5344CB8AC3E}">
        <p14:creationId xmlns:p14="http://schemas.microsoft.com/office/powerpoint/2010/main" val="2069260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355799" y="6500435"/>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4" name="Title 5">
            <a:extLst>
              <a:ext uri="{FF2B5EF4-FFF2-40B4-BE49-F238E27FC236}">
                <a16:creationId xmlns:a16="http://schemas.microsoft.com/office/drawing/2014/main" id="{E2C476FC-32E7-E3F4-9280-F716667D9448}"/>
              </a:ext>
            </a:extLst>
          </p:cNvPr>
          <p:cNvSpPr txBox="1">
            <a:spLocks noGrp="1"/>
          </p:cNvSpPr>
          <p:nvPr>
            <p:ph type="title"/>
          </p:nvPr>
        </p:nvSpPr>
        <p:spPr>
          <a:xfrm>
            <a:off x="1445853" y="13062"/>
            <a:ext cx="8730112" cy="12022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Make a prediction</a:t>
            </a:r>
            <a:endParaRPr lang="en-US" sz="8000" dirty="0">
              <a:latin typeface="Gotham Medium"/>
            </a:endParaRPr>
          </a:p>
        </p:txBody>
      </p:sp>
      <p:sp>
        <p:nvSpPr>
          <p:cNvPr id="6" name="TextBox 5">
            <a:extLst>
              <a:ext uri="{FF2B5EF4-FFF2-40B4-BE49-F238E27FC236}">
                <a16:creationId xmlns:a16="http://schemas.microsoft.com/office/drawing/2014/main" id="{D1548266-882E-038B-1B1F-61A84F3B0996}"/>
              </a:ext>
            </a:extLst>
          </p:cNvPr>
          <p:cNvSpPr txBox="1"/>
          <p:nvPr/>
        </p:nvSpPr>
        <p:spPr>
          <a:xfrm>
            <a:off x="226863" y="1643927"/>
            <a:ext cx="4091552" cy="5016758"/>
          </a:xfrm>
          <a:prstGeom prst="rect">
            <a:avLst/>
          </a:prstGeom>
          <a:noFill/>
        </p:spPr>
        <p:txBody>
          <a:bodyPr wrap="square" rtlCol="0">
            <a:spAutoFit/>
          </a:bodyPr>
          <a:lstStyle/>
          <a:p>
            <a:r>
              <a:rPr lang="en-US" sz="3200" dirty="0">
                <a:solidFill>
                  <a:schemeClr val="accent6">
                    <a:lumMod val="75000"/>
                  </a:schemeClr>
                </a:solidFill>
              </a:rPr>
              <a:t>Observe the map to the right. Based on the information presented in this map, where do you think the most plants, animals, and people are located in Texas?</a:t>
            </a:r>
          </a:p>
          <a:p>
            <a:endParaRPr lang="en-US" sz="2000" dirty="0">
              <a:solidFill>
                <a:schemeClr val="accent6">
                  <a:lumMod val="75000"/>
                </a:schemeClr>
              </a:solidFill>
            </a:endParaRPr>
          </a:p>
          <a:p>
            <a:r>
              <a:rPr lang="en-US" sz="3200" dirty="0">
                <a:solidFill>
                  <a:schemeClr val="accent6">
                    <a:lumMod val="75000"/>
                  </a:schemeClr>
                </a:solidFill>
              </a:rPr>
              <a:t>Why? </a:t>
            </a:r>
          </a:p>
        </p:txBody>
      </p:sp>
      <p:pic>
        <p:nvPicPr>
          <p:cNvPr id="25" name="Picture 24" descr="A map of the annual average precipitation in Texas">
            <a:extLst>
              <a:ext uri="{FF2B5EF4-FFF2-40B4-BE49-F238E27FC236}">
                <a16:creationId xmlns:a16="http://schemas.microsoft.com/office/drawing/2014/main" id="{45C0DC43-8728-8EB0-F091-E45B501A6443}"/>
              </a:ext>
            </a:extLst>
          </p:cNvPr>
          <p:cNvPicPr>
            <a:picLocks noChangeAspect="1"/>
          </p:cNvPicPr>
          <p:nvPr/>
        </p:nvPicPr>
        <p:blipFill rotWithShape="1">
          <a:blip r:embed="rId5">
            <a:extLst>
              <a:ext uri="{28A0092B-C50C-407E-A947-70E740481C1C}">
                <a14:useLocalDpi xmlns:a14="http://schemas.microsoft.com/office/drawing/2010/main" val="0"/>
              </a:ext>
            </a:extLst>
          </a:blip>
          <a:srcRect r="-170" b="8644"/>
          <a:stretch/>
        </p:blipFill>
        <p:spPr>
          <a:xfrm>
            <a:off x="4403207" y="1321706"/>
            <a:ext cx="7440450" cy="5089285"/>
          </a:xfrm>
          <a:prstGeom prst="rect">
            <a:avLst/>
          </a:prstGeom>
          <a:effectLst>
            <a:outerShdw blurRad="50800" dist="50800" dir="9180000" algn="ctr" rotWithShape="0">
              <a:srgbClr val="000000">
                <a:alpha val="43137"/>
              </a:srgbClr>
            </a:outerShdw>
          </a:effectLst>
        </p:spPr>
      </p:pic>
      <p:pic>
        <p:nvPicPr>
          <p:cNvPr id="26" name="Graphic 25">
            <a:extLst>
              <a:ext uri="{FF2B5EF4-FFF2-40B4-BE49-F238E27FC236}">
                <a16:creationId xmlns:a16="http://schemas.microsoft.com/office/drawing/2014/main" id="{D1FA8232-1E78-15E8-55D3-1D6D900FCC0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4747" y="120177"/>
            <a:ext cx="1071092" cy="1071092"/>
          </a:xfrm>
          <a:prstGeom prst="rect">
            <a:avLst/>
          </a:prstGeom>
        </p:spPr>
      </p:pic>
    </p:spTree>
    <p:extLst>
      <p:ext uri="{BB962C8B-B14F-4D97-AF65-F5344CB8AC3E}">
        <p14:creationId xmlns:p14="http://schemas.microsoft.com/office/powerpoint/2010/main" val="1583800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flat, rolling plains and low shrubs of the Great Plains region of Texas">
            <a:extLst>
              <a:ext uri="{FF2B5EF4-FFF2-40B4-BE49-F238E27FC236}">
                <a16:creationId xmlns:a16="http://schemas.microsoft.com/office/drawing/2014/main" id="{6FA429EC-9983-B943-1D37-9EA112DF3FE7}"/>
              </a:ext>
            </a:extLst>
          </p:cNvPr>
          <p:cNvPicPr>
            <a:picLocks noChangeAspect="1" noChangeArrowheads="1"/>
          </p:cNvPicPr>
          <p:nvPr/>
        </p:nvPicPr>
        <p:blipFill>
          <a:blip r:embed="rId3">
            <a:alphaModFix amt="71000"/>
            <a:extLst>
              <a:ext uri="{28A0092B-C50C-407E-A947-70E740481C1C}">
                <a14:useLocalDpi xmlns:a14="http://schemas.microsoft.com/office/drawing/2010/main" val="0"/>
              </a:ext>
            </a:extLst>
          </a:blip>
          <a:srcRect/>
          <a:stretch>
            <a:fillRect/>
          </a:stretch>
        </p:blipFill>
        <p:spPr bwMode="auto">
          <a:xfrm>
            <a:off x="-4" y="0"/>
            <a:ext cx="12192004" cy="79130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622291"/>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728621"/>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1030806"/>
            <a:ext cx="1555071" cy="1583518"/>
          </a:xfrm>
          <a:prstGeom prst="rect">
            <a:avLst/>
          </a:prstGeom>
        </p:spPr>
      </p:pic>
      <p:sp>
        <p:nvSpPr>
          <p:cNvPr id="10" name="Title 5"/>
          <p:cNvSpPr txBox="1">
            <a:spLocks noGrp="1"/>
          </p:cNvSpPr>
          <p:nvPr>
            <p:ph type="title"/>
          </p:nvPr>
        </p:nvSpPr>
        <p:spPr>
          <a:xfrm>
            <a:off x="2622641" y="877397"/>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a:solidFill>
                  <a:schemeClr val="bg1"/>
                </a:solidFill>
                <a:latin typeface="Gotham Medium"/>
              </a:rPr>
              <a:t>The Great Plains</a:t>
            </a:r>
          </a:p>
        </p:txBody>
      </p:sp>
      <p:sp>
        <p:nvSpPr>
          <p:cNvPr id="11" name="TextBox 10"/>
          <p:cNvSpPr txBox="1"/>
          <p:nvPr/>
        </p:nvSpPr>
        <p:spPr>
          <a:xfrm>
            <a:off x="7883413"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8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0" name="Title 5"/>
          <p:cNvSpPr txBox="1">
            <a:spLocks noGrp="1"/>
          </p:cNvSpPr>
          <p:nvPr>
            <p:ph type="title"/>
          </p:nvPr>
        </p:nvSpPr>
        <p:spPr>
          <a:xfrm>
            <a:off x="1759131" y="13061"/>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Climate</a:t>
            </a:r>
            <a:br>
              <a:rPr lang="en-US" sz="4400" dirty="0">
                <a:latin typeface="Gotham Medium"/>
              </a:rPr>
            </a:br>
            <a:r>
              <a:rPr lang="en-US" sz="3200" i="1" dirty="0">
                <a:solidFill>
                  <a:schemeClr val="bg2">
                    <a:lumMod val="50000"/>
                  </a:schemeClr>
                </a:solidFill>
                <a:latin typeface="Gotham Medium"/>
              </a:rPr>
              <a:t>The Great Plains</a:t>
            </a:r>
            <a:br>
              <a:rPr lang="en-US" sz="4400" dirty="0">
                <a:latin typeface="Gotham Medium"/>
              </a:rPr>
            </a:br>
            <a:endParaRPr lang="en-US" sz="4400" dirty="0">
              <a:latin typeface="Gotham Medium"/>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3" name="Rectangle 1">
            <a:extLst>
              <a:ext uri="{FF2B5EF4-FFF2-40B4-BE49-F238E27FC236}">
                <a16:creationId xmlns:a16="http://schemas.microsoft.com/office/drawing/2014/main" id="{1256A676-6030-9487-FC5F-BFC8819D943C}"/>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9747E5EB-A478-8C1E-25D8-E5489E0C04AD}"/>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26" name="Ink 25">
                <a:extLst>
                  <a:ext uri="{FF2B5EF4-FFF2-40B4-BE49-F238E27FC236}">
                    <a16:creationId xmlns:a16="http://schemas.microsoft.com/office/drawing/2014/main" id="{9747E5EB-A478-8C1E-25D8-E5489E0C04AD}"/>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A9F26DF9-6C91-57F0-9380-3A516349CFF5}"/>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27" name="Ink 26">
                <a:extLst>
                  <a:ext uri="{FF2B5EF4-FFF2-40B4-BE49-F238E27FC236}">
                    <a16:creationId xmlns:a16="http://schemas.microsoft.com/office/drawing/2014/main" id="{A9F26DF9-6C91-57F0-9380-3A516349CFF5}"/>
                  </a:ext>
                  <a:ext uri="{C183D7F6-B498-43B3-948B-1728B52AA6E4}">
                    <adec:decorative xmlns:adec="http://schemas.microsoft.com/office/drawing/2017/decorative" val="1"/>
                  </a:ext>
                </a:extLst>
              </p:cNvPr>
              <p:cNvPicPr/>
              <p:nvPr/>
            </p:nvPicPr>
            <p:blipFill>
              <a:blip r:embed="rId9"/>
              <a:stretch>
                <a:fillRect/>
              </a:stretch>
            </p:blipFill>
            <p:spPr>
              <a:xfrm>
                <a:off x="1041289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C154D87A-2080-F847-7608-D8A06E58FB47}"/>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28" name="Ink 27">
                <a:extLst>
                  <a:ext uri="{FF2B5EF4-FFF2-40B4-BE49-F238E27FC236}">
                    <a16:creationId xmlns:a16="http://schemas.microsoft.com/office/drawing/2014/main" id="{C154D87A-2080-F847-7608-D8A06E58FB47}"/>
                  </a:ext>
                  <a:ext uri="{C183D7F6-B498-43B3-948B-1728B52AA6E4}">
                    <adec:decorative xmlns:adec="http://schemas.microsoft.com/office/drawing/2017/decorative" val="1"/>
                  </a:ext>
                </a:extLst>
              </p:cNvPr>
              <p:cNvPicPr/>
              <p:nvPr/>
            </p:nvPicPr>
            <p:blipFill>
              <a:blip r:embed="rId11"/>
              <a:stretch>
                <a:fillRect/>
              </a:stretch>
            </p:blipFill>
            <p:spPr>
              <a:xfrm>
                <a:off x="10459697" y="1440977"/>
                <a:ext cx="21780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A1908616-5063-6FDB-16E5-621330BE32CC}"/>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29" name="Ink 28">
                <a:extLst>
                  <a:ext uri="{FF2B5EF4-FFF2-40B4-BE49-F238E27FC236}">
                    <a16:creationId xmlns:a16="http://schemas.microsoft.com/office/drawing/2014/main" id="{A1908616-5063-6FDB-16E5-621330BE32CC}"/>
                  </a:ext>
                  <a:ext uri="{C183D7F6-B498-43B3-948B-1728B52AA6E4}">
                    <adec:decorative xmlns:adec="http://schemas.microsoft.com/office/drawing/2017/decorative" val="1"/>
                  </a:ext>
                </a:extLst>
              </p:cNvPr>
              <p:cNvPicPr/>
              <p:nvPr/>
            </p:nvPicPr>
            <p:blipFill>
              <a:blip r:embed="rId13"/>
              <a:stretch>
                <a:fillRect/>
              </a:stretch>
            </p:blipFill>
            <p:spPr>
              <a:xfrm>
                <a:off x="1027177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F8D83C85-E4DD-5E42-D63D-57B32FBA741F}"/>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33" name="Ink 32">
                <a:extLst>
                  <a:ext uri="{FF2B5EF4-FFF2-40B4-BE49-F238E27FC236}">
                    <a16:creationId xmlns:a16="http://schemas.microsoft.com/office/drawing/2014/main" id="{F8D83C85-E4DD-5E42-D63D-57B32FBA741F}"/>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DD615A75-C87E-111E-3E94-C0C431594803}"/>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35" name="Ink 34">
                <a:extLst>
                  <a:ext uri="{FF2B5EF4-FFF2-40B4-BE49-F238E27FC236}">
                    <a16:creationId xmlns:a16="http://schemas.microsoft.com/office/drawing/2014/main" id="{DD615A75-C87E-111E-3E94-C0C431594803}"/>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Ink 36">
                <a:extLst>
                  <a:ext uri="{FF2B5EF4-FFF2-40B4-BE49-F238E27FC236}">
                    <a16:creationId xmlns:a16="http://schemas.microsoft.com/office/drawing/2014/main" id="{3C67AF5F-AF33-40F7-EC32-79B8E7E8AEB2}"/>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37" name="Ink 36">
                <a:extLst>
                  <a:ext uri="{FF2B5EF4-FFF2-40B4-BE49-F238E27FC236}">
                    <a16:creationId xmlns:a16="http://schemas.microsoft.com/office/drawing/2014/main" id="{3C67AF5F-AF33-40F7-EC32-79B8E7E8AEB2}"/>
                  </a:ext>
                  <a:ext uri="{C183D7F6-B498-43B3-948B-1728B52AA6E4}">
                    <adec:decorative xmlns:adec="http://schemas.microsoft.com/office/drawing/2017/decorative" val="1"/>
                  </a:ext>
                </a:extLst>
              </p:cNvPr>
              <p:cNvPicPr/>
              <p:nvPr/>
            </p:nvPicPr>
            <p:blipFill>
              <a:blip r:embed="rId19"/>
              <a:stretch>
                <a:fillRect/>
              </a:stretch>
            </p:blipFill>
            <p:spPr>
              <a:xfrm>
                <a:off x="10276817" y="233537"/>
                <a:ext cx="4528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617E8166-D684-EB55-BE04-7DF2591E78B0}"/>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38" name="Ink 37">
                <a:extLst>
                  <a:ext uri="{FF2B5EF4-FFF2-40B4-BE49-F238E27FC236}">
                    <a16:creationId xmlns:a16="http://schemas.microsoft.com/office/drawing/2014/main" id="{617E8166-D684-EB55-BE04-7DF2591E78B0}"/>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0390FAE7-CA76-FB56-CE1B-0AF9EC20BC5A}"/>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40" name="Ink 39">
                <a:extLst>
                  <a:ext uri="{FF2B5EF4-FFF2-40B4-BE49-F238E27FC236}">
                    <a16:creationId xmlns:a16="http://schemas.microsoft.com/office/drawing/2014/main" id="{0390FAE7-CA76-FB56-CE1B-0AF9EC20BC5A}"/>
                  </a:ext>
                  <a:ext uri="{C183D7F6-B498-43B3-948B-1728B52AA6E4}">
                    <adec:decorative xmlns:adec="http://schemas.microsoft.com/office/drawing/2017/decorative" val="1"/>
                  </a:ext>
                </a:extLst>
              </p:cNvPr>
              <p:cNvPicPr/>
              <p:nvPr/>
            </p:nvPicPr>
            <p:blipFill>
              <a:blip r:embed="rId23"/>
              <a:stretch>
                <a:fillRect/>
              </a:stretch>
            </p:blipFill>
            <p:spPr>
              <a:xfrm>
                <a:off x="10257737" y="233897"/>
                <a:ext cx="4428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Ink 41">
                <a:extLst>
                  <a:ext uri="{FF2B5EF4-FFF2-40B4-BE49-F238E27FC236}">
                    <a16:creationId xmlns:a16="http://schemas.microsoft.com/office/drawing/2014/main" id="{474B0A58-91DC-F6F5-72C3-8F6DC2CE06A0}"/>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42" name="Ink 41">
                <a:extLst>
                  <a:ext uri="{FF2B5EF4-FFF2-40B4-BE49-F238E27FC236}">
                    <a16:creationId xmlns:a16="http://schemas.microsoft.com/office/drawing/2014/main" id="{474B0A58-91DC-F6F5-72C3-8F6DC2CE06A0}"/>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Ink 42">
                <a:extLst>
                  <a:ext uri="{FF2B5EF4-FFF2-40B4-BE49-F238E27FC236}">
                    <a16:creationId xmlns:a16="http://schemas.microsoft.com/office/drawing/2014/main" id="{1D0BFB73-ADB4-0DF3-BB2B-7EAE22A51785}"/>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43" name="Ink 42">
                <a:extLst>
                  <a:ext uri="{FF2B5EF4-FFF2-40B4-BE49-F238E27FC236}">
                    <a16:creationId xmlns:a16="http://schemas.microsoft.com/office/drawing/2014/main" id="{1D0BFB73-ADB4-0DF3-BB2B-7EAE22A51785}"/>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9BA8BA36-FF0B-7C09-A8BF-B41E5E5C1308}"/>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44" name="Ink 43">
                <a:extLst>
                  <a:ext uri="{FF2B5EF4-FFF2-40B4-BE49-F238E27FC236}">
                    <a16:creationId xmlns:a16="http://schemas.microsoft.com/office/drawing/2014/main" id="{9BA8BA36-FF0B-7C09-A8BF-B41E5E5C1308}"/>
                  </a:ext>
                  <a:ext uri="{C183D7F6-B498-43B3-948B-1728B52AA6E4}">
                    <adec:decorative xmlns:adec="http://schemas.microsoft.com/office/drawing/2017/decorative" val="1"/>
                  </a:ext>
                </a:extLst>
              </p:cNvPr>
              <p:cNvPicPr/>
              <p:nvPr/>
            </p:nvPicPr>
            <p:blipFill>
              <a:blip r:embed="rId29"/>
              <a:stretch>
                <a:fillRect/>
              </a:stretch>
            </p:blipFill>
            <p:spPr>
              <a:xfrm>
                <a:off x="10289057" y="220577"/>
                <a:ext cx="450720" cy="764280"/>
              </a:xfrm>
              <a:prstGeom prst="rect">
                <a:avLst/>
              </a:prstGeom>
            </p:spPr>
          </p:pic>
        </mc:Fallback>
      </mc:AlternateContent>
      <p:grpSp>
        <p:nvGrpSpPr>
          <p:cNvPr id="47" name="Group 46">
            <a:extLst>
              <a:ext uri="{FF2B5EF4-FFF2-40B4-BE49-F238E27FC236}">
                <a16:creationId xmlns:a16="http://schemas.microsoft.com/office/drawing/2014/main" id="{799DC4F1-9CB4-2047-0F38-57D9E81A3A83}"/>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2661A03F-A24D-2CD6-F489-4E7A48CE609A}"/>
                    </a:ext>
                  </a:extLst>
                </p14:cNvPr>
                <p14:cNvContentPartPr/>
                <p14:nvPr/>
              </p14:nvContentPartPr>
              <p14:xfrm>
                <a:off x="10283297" y="384017"/>
                <a:ext cx="420120" cy="731520"/>
              </p14:xfrm>
            </p:contentPart>
          </mc:Choice>
          <mc:Fallback xmlns="">
            <p:pic>
              <p:nvPicPr>
                <p:cNvPr id="30" name="Ink 29">
                  <a:extLst>
                    <a:ext uri="{FF2B5EF4-FFF2-40B4-BE49-F238E27FC236}">
                      <a16:creationId xmlns:a16="http://schemas.microsoft.com/office/drawing/2014/main" id="{2661A03F-A24D-2CD6-F489-4E7A48CE609A}"/>
                    </a:ext>
                  </a:extLst>
                </p:cNvPr>
                <p:cNvPicPr/>
                <p:nvPr/>
              </p:nvPicPr>
              <p:blipFill>
                <a:blip r:embed="rId31"/>
                <a:stretch>
                  <a:fillRect/>
                </a:stretch>
              </p:blipFill>
              <p:spPr>
                <a:xfrm>
                  <a:off x="10265657" y="366377"/>
                  <a:ext cx="455760" cy="767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A92E5276-E56D-AB04-7EC8-2827B9E77896}"/>
                    </a:ext>
                  </a:extLst>
                </p14:cNvPr>
                <p14:cNvContentPartPr/>
                <p14:nvPr/>
              </p14:nvContentPartPr>
              <p14:xfrm>
                <a:off x="10702697" y="374297"/>
                <a:ext cx="360" cy="360"/>
              </p14:xfrm>
            </p:contentPart>
          </mc:Choice>
          <mc:Fallback xmlns="">
            <p:pic>
              <p:nvPicPr>
                <p:cNvPr id="31" name="Ink 30">
                  <a:extLst>
                    <a:ext uri="{FF2B5EF4-FFF2-40B4-BE49-F238E27FC236}">
                      <a16:creationId xmlns:a16="http://schemas.microsoft.com/office/drawing/2014/main" id="{A92E5276-E56D-AB04-7EC8-2827B9E77896}"/>
                    </a:ext>
                  </a:extLst>
                </p:cNvPr>
                <p:cNvPicPr/>
                <p:nvPr/>
              </p:nvPicPr>
              <p:blipFill>
                <a:blip r:embed="rId7"/>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6" name="Ink 45">
                  <a:extLst>
                    <a:ext uri="{FF2B5EF4-FFF2-40B4-BE49-F238E27FC236}">
                      <a16:creationId xmlns:a16="http://schemas.microsoft.com/office/drawing/2014/main" id="{E6B1FCD7-E125-C83A-9E78-0F2CC6FE8EFA}"/>
                    </a:ext>
                  </a:extLst>
                </p14:cNvPr>
                <p14:cNvContentPartPr/>
                <p14:nvPr/>
              </p14:nvContentPartPr>
              <p14:xfrm>
                <a:off x="10293377" y="251177"/>
                <a:ext cx="408240" cy="10800"/>
              </p14:xfrm>
            </p:contentPart>
          </mc:Choice>
          <mc:Fallback xmlns="">
            <p:pic>
              <p:nvPicPr>
                <p:cNvPr id="46" name="Ink 45">
                  <a:extLst>
                    <a:ext uri="{FF2B5EF4-FFF2-40B4-BE49-F238E27FC236}">
                      <a16:creationId xmlns:a16="http://schemas.microsoft.com/office/drawing/2014/main" id="{E6B1FCD7-E125-C83A-9E78-0F2CC6FE8EFA}"/>
                    </a:ext>
                  </a:extLst>
                </p:cNvPr>
                <p:cNvPicPr/>
                <p:nvPr/>
              </p:nvPicPr>
              <p:blipFill>
                <a:blip r:embed="rId34"/>
                <a:stretch>
                  <a:fillRect/>
                </a:stretch>
              </p:blipFill>
              <p:spPr>
                <a:xfrm>
                  <a:off x="10257377" y="21553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48" name="Ink 47">
                <a:extLst>
                  <a:ext uri="{FF2B5EF4-FFF2-40B4-BE49-F238E27FC236}">
                    <a16:creationId xmlns:a16="http://schemas.microsoft.com/office/drawing/2014/main" id="{493C48C1-59B3-1328-6DFF-F4613F075BE3}"/>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48" name="Ink 47">
                <a:extLst>
                  <a:ext uri="{FF2B5EF4-FFF2-40B4-BE49-F238E27FC236}">
                    <a16:creationId xmlns:a16="http://schemas.microsoft.com/office/drawing/2014/main" id="{493C48C1-59B3-1328-6DFF-F4613F075BE3}"/>
                  </a:ext>
                  <a:ext uri="{C183D7F6-B498-43B3-948B-1728B52AA6E4}">
                    <adec:decorative xmlns:adec="http://schemas.microsoft.com/office/drawing/2017/decorative" val="1"/>
                  </a:ext>
                </a:extLst>
              </p:cNvPr>
              <p:cNvPicPr/>
              <p:nvPr/>
            </p:nvPicPr>
            <p:blipFill>
              <a:blip r:embed="rId36"/>
              <a:stretch>
                <a:fillRect/>
              </a:stretch>
            </p:blipFill>
            <p:spPr>
              <a:xfrm>
                <a:off x="10525217" y="150721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8ECB4D4C-1907-01D2-9475-59104D90D1D2}"/>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49" name="Ink 48">
                <a:extLst>
                  <a:ext uri="{FF2B5EF4-FFF2-40B4-BE49-F238E27FC236}">
                    <a16:creationId xmlns:a16="http://schemas.microsoft.com/office/drawing/2014/main" id="{8ECB4D4C-1907-01D2-9475-59104D90D1D2}"/>
                  </a:ext>
                  <a:ext uri="{C183D7F6-B498-43B3-948B-1728B52AA6E4}">
                    <adec:decorative xmlns:adec="http://schemas.microsoft.com/office/drawing/2017/decorative" val="1"/>
                  </a:ext>
                </a:extLst>
              </p:cNvPr>
              <p:cNvPicPr/>
              <p:nvPr/>
            </p:nvPicPr>
            <p:blipFill>
              <a:blip r:embed="rId38"/>
              <a:stretch>
                <a:fillRect/>
              </a:stretch>
            </p:blipFill>
            <p:spPr>
              <a:xfrm>
                <a:off x="10448897" y="529817"/>
                <a:ext cx="72000" cy="72000"/>
              </a:xfrm>
              <a:prstGeom prst="rect">
                <a:avLst/>
              </a:prstGeom>
            </p:spPr>
          </p:pic>
        </mc:Fallback>
      </mc:AlternateContent>
      <p:sp>
        <p:nvSpPr>
          <p:cNvPr id="50" name="TextBox 49">
            <a:extLst>
              <a:ext uri="{FF2B5EF4-FFF2-40B4-BE49-F238E27FC236}">
                <a16:creationId xmlns:a16="http://schemas.microsoft.com/office/drawing/2014/main" id="{3A23F175-6E1B-9320-0214-58087EB5AAFA}"/>
              </a:ext>
            </a:extLst>
          </p:cNvPr>
          <p:cNvSpPr txBox="1"/>
          <p:nvPr/>
        </p:nvSpPr>
        <p:spPr>
          <a:xfrm>
            <a:off x="1759122" y="1348800"/>
            <a:ext cx="5429506" cy="5509200"/>
          </a:xfrm>
          <a:prstGeom prst="rect">
            <a:avLst/>
          </a:prstGeom>
          <a:noFill/>
        </p:spPr>
        <p:txBody>
          <a:bodyPr wrap="square" rtlCol="0">
            <a:spAutoFit/>
          </a:bodyPr>
          <a:lstStyle/>
          <a:p>
            <a:r>
              <a:rPr lang="en-US" dirty="0">
                <a:solidFill>
                  <a:srgbClr val="C00000"/>
                </a:solidFill>
              </a:rPr>
              <a:t>	</a:t>
            </a:r>
            <a:r>
              <a:rPr lang="en-US" sz="2200" dirty="0">
                <a:solidFill>
                  <a:srgbClr val="C00000"/>
                </a:solidFill>
              </a:rPr>
              <a:t>The Great  Plains region of Texas experiences long, hot summers with average highs in the 90s and cold winters with lows in the 20s. This region receives less rainfall than many other parts of Texas, averaging only 14 to 26 total inches of precipitation annually. </a:t>
            </a:r>
          </a:p>
          <a:p>
            <a:r>
              <a:rPr lang="en-US" sz="2200" dirty="0">
                <a:solidFill>
                  <a:srgbClr val="002060"/>
                </a:solidFill>
              </a:rPr>
              <a:t>	The Great Plains is prone to tornadoes in the spring and summer. In fact, it is one of the windiest regions not only in Texas, but in the whole country. The average annual wind speed in Amarillo, TX is 14.3 miles per hour, which makes it one of the top 10 windiest cities in the U.S! This can cause dust storms that reduce visibility from the average of 3 miles on a clear day to less than 1 mile during a storm.</a:t>
            </a:r>
          </a:p>
        </p:txBody>
      </p:sp>
      <p:pic>
        <p:nvPicPr>
          <p:cNvPr id="3075" name="Picture 3" descr="Primary view of object titled 'Dust Storm, Wheeler Texas'.">
            <a:extLst>
              <a:ext uri="{FF2B5EF4-FFF2-40B4-BE49-F238E27FC236}">
                <a16:creationId xmlns:a16="http://schemas.microsoft.com/office/drawing/2014/main" id="{0A694DD3-F6EC-CBE9-5001-84E13BB00976}"/>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18434" y="1949522"/>
            <a:ext cx="4730795" cy="3365622"/>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BFA21D28-81C4-6DCC-DB9D-951176E00743}"/>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sp>
        <p:nvSpPr>
          <p:cNvPr id="53" name="TextBox 52">
            <a:extLst>
              <a:ext uri="{FF2B5EF4-FFF2-40B4-BE49-F238E27FC236}">
                <a16:creationId xmlns:a16="http://schemas.microsoft.com/office/drawing/2014/main" id="{7EAEA151-535D-CB96-539C-37B83AAF80C8}"/>
              </a:ext>
            </a:extLst>
          </p:cNvPr>
          <p:cNvSpPr txBox="1"/>
          <p:nvPr/>
        </p:nvSpPr>
        <p:spPr>
          <a:xfrm>
            <a:off x="7091216" y="5315143"/>
            <a:ext cx="5043073" cy="923330"/>
          </a:xfrm>
          <a:prstGeom prst="rect">
            <a:avLst/>
          </a:prstGeom>
          <a:noFill/>
        </p:spPr>
        <p:txBody>
          <a:bodyPr wrap="square" rtlCol="0">
            <a:spAutoFit/>
          </a:bodyPr>
          <a:lstStyle/>
          <a:p>
            <a:pPr algn="ctr"/>
            <a:r>
              <a:rPr lang="en-US" i="1" dirty="0"/>
              <a:t>The Great Plains experienced some of the most extreme dust storms in the 1930s during a period of time known as “The Dust Bowl.” </a:t>
            </a:r>
          </a:p>
        </p:txBody>
      </p:sp>
    </p:spTree>
    <p:extLst>
      <p:ext uri="{BB962C8B-B14F-4D97-AF65-F5344CB8AC3E}">
        <p14:creationId xmlns:p14="http://schemas.microsoft.com/office/powerpoint/2010/main" val="285063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203400" y="6402461"/>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5">
            <a:extLst>
              <a:ext uri="{FF2B5EF4-FFF2-40B4-BE49-F238E27FC236}">
                <a16:creationId xmlns:a16="http://schemas.microsoft.com/office/drawing/2014/main" id="{25942A39-65A0-EC26-0BE0-1BCB8910FD30}"/>
              </a:ext>
            </a:extLst>
          </p:cNvPr>
          <p:cNvSpPr txBox="1">
            <a:spLocks noGrp="1"/>
          </p:cNvSpPr>
          <p:nvPr>
            <p:ph type="title"/>
          </p:nvPr>
        </p:nvSpPr>
        <p:spPr>
          <a:xfrm>
            <a:off x="1759131" y="13061"/>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Geography</a:t>
            </a:r>
            <a:br>
              <a:rPr lang="en-US" sz="4400" dirty="0">
                <a:latin typeface="Gotham Medium"/>
              </a:rPr>
            </a:br>
            <a:r>
              <a:rPr lang="en-US" sz="3200" i="1" dirty="0">
                <a:solidFill>
                  <a:schemeClr val="bg2">
                    <a:lumMod val="50000"/>
                  </a:schemeClr>
                </a:solidFill>
                <a:latin typeface="Gotham Medium"/>
              </a:rPr>
              <a:t>The Great Plains</a:t>
            </a:r>
            <a:br>
              <a:rPr lang="en-US" sz="4400" dirty="0">
                <a:latin typeface="Gotham Medium"/>
              </a:rPr>
            </a:br>
            <a:endParaRPr lang="en-US" sz="4400" dirty="0">
              <a:latin typeface="Gotham Medium"/>
            </a:endParaRPr>
          </a:p>
        </p:txBody>
      </p:sp>
      <p:sp>
        <p:nvSpPr>
          <p:cNvPr id="12" name="TextBox 11">
            <a:extLst>
              <a:ext uri="{FF2B5EF4-FFF2-40B4-BE49-F238E27FC236}">
                <a16:creationId xmlns:a16="http://schemas.microsoft.com/office/drawing/2014/main" id="{2022A605-AFAB-6498-4926-7B7E048419B5}"/>
              </a:ext>
            </a:extLst>
          </p:cNvPr>
          <p:cNvSpPr txBox="1"/>
          <p:nvPr/>
        </p:nvSpPr>
        <p:spPr>
          <a:xfrm>
            <a:off x="1665115" y="1357479"/>
            <a:ext cx="4956697" cy="2123658"/>
          </a:xfrm>
          <a:prstGeom prst="rect">
            <a:avLst/>
          </a:prstGeom>
          <a:noFill/>
        </p:spPr>
        <p:txBody>
          <a:bodyPr wrap="square" rtlCol="0">
            <a:spAutoFit/>
          </a:bodyPr>
          <a:lstStyle/>
          <a:p>
            <a:r>
              <a:rPr lang="en-US" sz="2200" dirty="0">
                <a:solidFill>
                  <a:schemeClr val="accent6">
                    <a:lumMod val="75000"/>
                  </a:schemeClr>
                </a:solidFill>
              </a:rPr>
              <a:t>	The Great Plains is a large landform that takes up the majority of the central portion of the United States, extending as far south as central Texas. It is comprised primarily of flat, rolling plains that grow tall grasses. </a:t>
            </a:r>
          </a:p>
        </p:txBody>
      </p:sp>
      <p:sp>
        <p:nvSpPr>
          <p:cNvPr id="13" name="TextBox 12">
            <a:extLst>
              <a:ext uri="{FF2B5EF4-FFF2-40B4-BE49-F238E27FC236}">
                <a16:creationId xmlns:a16="http://schemas.microsoft.com/office/drawing/2014/main" id="{94122EF0-BDAA-A7B8-83AB-CF7F4B870703}"/>
              </a:ext>
            </a:extLst>
          </p:cNvPr>
          <p:cNvSpPr txBox="1"/>
          <p:nvPr/>
        </p:nvSpPr>
        <p:spPr>
          <a:xfrm>
            <a:off x="1693815" y="3371101"/>
            <a:ext cx="6216142" cy="3416320"/>
          </a:xfrm>
          <a:prstGeom prst="rect">
            <a:avLst/>
          </a:prstGeom>
          <a:noFill/>
        </p:spPr>
        <p:txBody>
          <a:bodyPr wrap="square" rtlCol="0">
            <a:spAutoFit/>
          </a:bodyPr>
          <a:lstStyle/>
          <a:p>
            <a:r>
              <a:rPr lang="en-US" sz="1800" dirty="0">
                <a:solidFill>
                  <a:srgbClr val="002060"/>
                </a:solidFill>
              </a:rPr>
              <a:t>	</a:t>
            </a:r>
            <a:r>
              <a:rPr lang="en-US" sz="2200" dirty="0">
                <a:solidFill>
                  <a:srgbClr val="002060"/>
                </a:solidFill>
              </a:rPr>
              <a:t>Though the majority of the Great Plains region of Texas is composed of rolling grasslands, this region also boasts the Palo Duro Canyon, which is the second largest canyon in the United States. </a:t>
            </a:r>
          </a:p>
          <a:p>
            <a:r>
              <a:rPr lang="en-US" sz="2200" dirty="0">
                <a:solidFill>
                  <a:srgbClr val="C00000"/>
                </a:solidFill>
              </a:rPr>
              <a:t>	One interesting part of the Great Plains geography is actually below ground: the </a:t>
            </a:r>
            <a:r>
              <a:rPr lang="en-US" sz="2200" dirty="0" err="1">
                <a:solidFill>
                  <a:srgbClr val="C00000"/>
                </a:solidFill>
              </a:rPr>
              <a:t>Oglalla</a:t>
            </a:r>
            <a:r>
              <a:rPr lang="en-US" sz="2200" dirty="0">
                <a:solidFill>
                  <a:srgbClr val="C00000"/>
                </a:solidFill>
              </a:rPr>
              <a:t> aquifer. An aquifer is a natural supply of water below the earth’s surface. The </a:t>
            </a:r>
            <a:r>
              <a:rPr lang="en-US" sz="2200" dirty="0" err="1">
                <a:solidFill>
                  <a:srgbClr val="C00000"/>
                </a:solidFill>
              </a:rPr>
              <a:t>Oglalla</a:t>
            </a:r>
            <a:r>
              <a:rPr lang="en-US" sz="2200" dirty="0">
                <a:solidFill>
                  <a:srgbClr val="C00000"/>
                </a:solidFill>
              </a:rPr>
              <a:t> aquifer is the largest aquifer in the United States, spanning 8 states! </a:t>
            </a:r>
          </a:p>
          <a:p>
            <a:endParaRPr lang="en-US" dirty="0"/>
          </a:p>
        </p:txBody>
      </p: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E89E6F0C-F354-D445-C95F-7B73A0F6E4C8}"/>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15" name="Ink 14">
                <a:extLst>
                  <a:ext uri="{FF2B5EF4-FFF2-40B4-BE49-F238E27FC236}">
                    <a16:creationId xmlns:a16="http://schemas.microsoft.com/office/drawing/2014/main" id="{E89E6F0C-F354-D445-C95F-7B73A0F6E4C8}"/>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05EFBF5B-A016-4276-C48A-FCC6A7AD08BD}"/>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16" name="Ink 15">
                <a:extLst>
                  <a:ext uri="{FF2B5EF4-FFF2-40B4-BE49-F238E27FC236}">
                    <a16:creationId xmlns:a16="http://schemas.microsoft.com/office/drawing/2014/main" id="{05EFBF5B-A016-4276-C48A-FCC6A7AD08BD}"/>
                  </a:ext>
                  <a:ext uri="{C183D7F6-B498-43B3-948B-1728B52AA6E4}">
                    <adec:decorative xmlns:adec="http://schemas.microsoft.com/office/drawing/2017/decorative" val="1"/>
                  </a:ext>
                </a:extLst>
              </p:cNvPr>
              <p:cNvPicPr/>
              <p:nvPr/>
            </p:nvPicPr>
            <p:blipFill>
              <a:blip r:embed="rId9"/>
              <a:stretch>
                <a:fillRect/>
              </a:stretch>
            </p:blipFill>
            <p:spPr>
              <a:xfrm>
                <a:off x="1041253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76B911D-2A8D-D4AB-64D2-8EEF1C989301}"/>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17" name="Ink 16">
                <a:extLst>
                  <a:ext uri="{FF2B5EF4-FFF2-40B4-BE49-F238E27FC236}">
                    <a16:creationId xmlns:a16="http://schemas.microsoft.com/office/drawing/2014/main" id="{676B911D-2A8D-D4AB-64D2-8EEF1C989301}"/>
                  </a:ext>
                  <a:ext uri="{C183D7F6-B498-43B3-948B-1728B52AA6E4}">
                    <adec:decorative xmlns:adec="http://schemas.microsoft.com/office/drawing/2017/decorative" val="1"/>
                  </a:ext>
                </a:extLst>
              </p:cNvPr>
              <p:cNvPicPr/>
              <p:nvPr/>
            </p:nvPicPr>
            <p:blipFill>
              <a:blip r:embed="rId11"/>
              <a:stretch>
                <a:fillRect/>
              </a:stretch>
            </p:blipFill>
            <p:spPr>
              <a:xfrm>
                <a:off x="10459301" y="1440977"/>
                <a:ext cx="21787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13D4F217-366E-7BEA-2EC3-3934B4923EB5}"/>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18" name="Ink 17">
                <a:extLst>
                  <a:ext uri="{FF2B5EF4-FFF2-40B4-BE49-F238E27FC236}">
                    <a16:creationId xmlns:a16="http://schemas.microsoft.com/office/drawing/2014/main" id="{13D4F217-366E-7BEA-2EC3-3934B4923EB5}"/>
                  </a:ext>
                  <a:ext uri="{C183D7F6-B498-43B3-948B-1728B52AA6E4}">
                    <adec:decorative xmlns:adec="http://schemas.microsoft.com/office/drawing/2017/decorative" val="1"/>
                  </a:ext>
                </a:extLst>
              </p:cNvPr>
              <p:cNvPicPr/>
              <p:nvPr/>
            </p:nvPicPr>
            <p:blipFill>
              <a:blip r:embed="rId13"/>
              <a:stretch>
                <a:fillRect/>
              </a:stretch>
            </p:blipFill>
            <p:spPr>
              <a:xfrm>
                <a:off x="1027141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CBAAC828-2B4B-993B-F700-7E9C3256A2F5}"/>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19" name="Ink 18">
                <a:extLst>
                  <a:ext uri="{FF2B5EF4-FFF2-40B4-BE49-F238E27FC236}">
                    <a16:creationId xmlns:a16="http://schemas.microsoft.com/office/drawing/2014/main" id="{CBAAC828-2B4B-993B-F700-7E9C3256A2F5}"/>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A307B051-FCBD-382F-A6E5-F6DD358882E4}"/>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20" name="Ink 19">
                <a:extLst>
                  <a:ext uri="{FF2B5EF4-FFF2-40B4-BE49-F238E27FC236}">
                    <a16:creationId xmlns:a16="http://schemas.microsoft.com/office/drawing/2014/main" id="{A307B051-FCBD-382F-A6E5-F6DD358882E4}"/>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072A433F-D54C-1051-0DE7-435532118708}"/>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21" name="Ink 20">
                <a:extLst>
                  <a:ext uri="{FF2B5EF4-FFF2-40B4-BE49-F238E27FC236}">
                    <a16:creationId xmlns:a16="http://schemas.microsoft.com/office/drawing/2014/main" id="{072A433F-D54C-1051-0DE7-435532118708}"/>
                  </a:ext>
                  <a:ext uri="{C183D7F6-B498-43B3-948B-1728B52AA6E4}">
                    <adec:decorative xmlns:adec="http://schemas.microsoft.com/office/drawing/2017/decorative" val="1"/>
                  </a:ext>
                </a:extLst>
              </p:cNvPr>
              <p:cNvPicPr/>
              <p:nvPr/>
            </p:nvPicPr>
            <p:blipFill>
              <a:blip r:embed="rId19"/>
              <a:stretch>
                <a:fillRect/>
              </a:stretch>
            </p:blipFill>
            <p:spPr>
              <a:xfrm>
                <a:off x="10276457" y="233765"/>
                <a:ext cx="452880" cy="632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9B9F1F10-B7F7-DE39-AD72-A86B210A969E}"/>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22" name="Ink 21">
                <a:extLst>
                  <a:ext uri="{FF2B5EF4-FFF2-40B4-BE49-F238E27FC236}">
                    <a16:creationId xmlns:a16="http://schemas.microsoft.com/office/drawing/2014/main" id="{9B9F1F10-B7F7-DE39-AD72-A86B210A969E}"/>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16613959-F8BA-5BFC-1265-A31555855F47}"/>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23" name="Ink 22">
                <a:extLst>
                  <a:ext uri="{FF2B5EF4-FFF2-40B4-BE49-F238E27FC236}">
                    <a16:creationId xmlns:a16="http://schemas.microsoft.com/office/drawing/2014/main" id="{16613959-F8BA-5BFC-1265-A31555855F47}"/>
                  </a:ext>
                  <a:ext uri="{C183D7F6-B498-43B3-948B-1728B52AA6E4}">
                    <adec:decorative xmlns:adec="http://schemas.microsoft.com/office/drawing/2017/decorative" val="1"/>
                  </a:ext>
                </a:extLst>
              </p:cNvPr>
              <p:cNvPicPr/>
              <p:nvPr/>
            </p:nvPicPr>
            <p:blipFill>
              <a:blip r:embed="rId23"/>
              <a:stretch>
                <a:fillRect/>
              </a:stretch>
            </p:blipFill>
            <p:spPr>
              <a:xfrm>
                <a:off x="10257737" y="233427"/>
                <a:ext cx="442800" cy="9525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2BCA6D2B-C6A6-131E-C89D-BE8647059B57}"/>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24" name="Ink 23">
                <a:extLst>
                  <a:ext uri="{FF2B5EF4-FFF2-40B4-BE49-F238E27FC236}">
                    <a16:creationId xmlns:a16="http://schemas.microsoft.com/office/drawing/2014/main" id="{2BCA6D2B-C6A6-131E-C89D-BE8647059B57}"/>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38A0BF5B-157D-24C5-0AF8-1F13EA7B561F}"/>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25" name="Ink 24">
                <a:extLst>
                  <a:ext uri="{FF2B5EF4-FFF2-40B4-BE49-F238E27FC236}">
                    <a16:creationId xmlns:a16="http://schemas.microsoft.com/office/drawing/2014/main" id="{38A0BF5B-157D-24C5-0AF8-1F13EA7B561F}"/>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BFAF5065-6C48-3769-E201-6A10F8D47B5D}"/>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26" name="Ink 25">
                <a:extLst>
                  <a:ext uri="{FF2B5EF4-FFF2-40B4-BE49-F238E27FC236}">
                    <a16:creationId xmlns:a16="http://schemas.microsoft.com/office/drawing/2014/main" id="{BFAF5065-6C48-3769-E201-6A10F8D47B5D}"/>
                  </a:ext>
                  <a:ext uri="{C183D7F6-B498-43B3-948B-1728B52AA6E4}">
                    <adec:decorative xmlns:adec="http://schemas.microsoft.com/office/drawing/2017/decorative" val="1"/>
                  </a:ext>
                </a:extLst>
              </p:cNvPr>
              <p:cNvPicPr/>
              <p:nvPr/>
            </p:nvPicPr>
            <p:blipFill>
              <a:blip r:embed="rId29"/>
              <a:stretch>
                <a:fillRect/>
              </a:stretch>
            </p:blipFill>
            <p:spPr>
              <a:xfrm>
                <a:off x="10288663" y="220217"/>
                <a:ext cx="450788" cy="764280"/>
              </a:xfrm>
              <a:prstGeom prst="rect">
                <a:avLst/>
              </a:prstGeom>
            </p:spPr>
          </p:pic>
        </mc:Fallback>
      </mc:AlternateContent>
      <p:grpSp>
        <p:nvGrpSpPr>
          <p:cNvPr id="27" name="Group 26">
            <a:extLst>
              <a:ext uri="{FF2B5EF4-FFF2-40B4-BE49-F238E27FC236}">
                <a16:creationId xmlns:a16="http://schemas.microsoft.com/office/drawing/2014/main" id="{81FCD5BD-CE49-8DA0-288A-7FFD01E6C520}"/>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F82E0E11-F9E9-C907-5517-F248B9B7B789}"/>
                    </a:ext>
                  </a:extLst>
                </p14:cNvPr>
                <p14:cNvContentPartPr/>
                <p14:nvPr/>
              </p14:nvContentPartPr>
              <p14:xfrm>
                <a:off x="10283297" y="384017"/>
                <a:ext cx="420120" cy="731520"/>
              </p14:xfrm>
            </p:contentPart>
          </mc:Choice>
          <mc:Fallback xmlns="">
            <p:pic>
              <p:nvPicPr>
                <p:cNvPr id="28" name="Ink 27">
                  <a:extLst>
                    <a:ext uri="{FF2B5EF4-FFF2-40B4-BE49-F238E27FC236}">
                      <a16:creationId xmlns:a16="http://schemas.microsoft.com/office/drawing/2014/main" id="{F82E0E11-F9E9-C907-5517-F248B9B7B789}"/>
                    </a:ext>
                  </a:extLst>
                </p:cNvPr>
                <p:cNvPicPr/>
                <p:nvPr/>
              </p:nvPicPr>
              <p:blipFill>
                <a:blip r:embed="rId31"/>
                <a:stretch>
                  <a:fillRect/>
                </a:stretch>
              </p:blipFill>
              <p:spPr>
                <a:xfrm>
                  <a:off x="10265297" y="366008"/>
                  <a:ext cx="455760" cy="7671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B6FBC463-0839-BAE5-331D-A9F473C48717}"/>
                    </a:ext>
                  </a:extLst>
                </p14:cNvPr>
                <p14:cNvContentPartPr/>
                <p14:nvPr/>
              </p14:nvContentPartPr>
              <p14:xfrm>
                <a:off x="10702697" y="374297"/>
                <a:ext cx="360" cy="360"/>
              </p14:xfrm>
            </p:contentPart>
          </mc:Choice>
          <mc:Fallback xmlns="">
            <p:pic>
              <p:nvPicPr>
                <p:cNvPr id="29" name="Ink 28">
                  <a:extLst>
                    <a:ext uri="{FF2B5EF4-FFF2-40B4-BE49-F238E27FC236}">
                      <a16:creationId xmlns:a16="http://schemas.microsoft.com/office/drawing/2014/main" id="{B6FBC463-0839-BAE5-331D-A9F473C48717}"/>
                    </a:ext>
                  </a:extLst>
                </p:cNvPr>
                <p:cNvPicPr/>
                <p:nvPr/>
              </p:nvPicPr>
              <p:blipFill>
                <a:blip r:embed="rId33"/>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90BE8C8F-2B78-7B02-128B-15A5B3E94CD0}"/>
                    </a:ext>
                  </a:extLst>
                </p14:cNvPr>
                <p14:cNvContentPartPr/>
                <p14:nvPr/>
              </p14:nvContentPartPr>
              <p14:xfrm>
                <a:off x="10293377" y="251177"/>
                <a:ext cx="408240" cy="10800"/>
              </p14:xfrm>
            </p:contentPart>
          </mc:Choice>
          <mc:Fallback xmlns="">
            <p:pic>
              <p:nvPicPr>
                <p:cNvPr id="30" name="Ink 29">
                  <a:extLst>
                    <a:ext uri="{FF2B5EF4-FFF2-40B4-BE49-F238E27FC236}">
                      <a16:creationId xmlns:a16="http://schemas.microsoft.com/office/drawing/2014/main" id="{90BE8C8F-2B78-7B02-128B-15A5B3E94CD0}"/>
                    </a:ext>
                  </a:extLst>
                </p:cNvPr>
                <p:cNvPicPr/>
                <p:nvPr/>
              </p:nvPicPr>
              <p:blipFill>
                <a:blip r:embed="rId35"/>
                <a:stretch>
                  <a:fillRect/>
                </a:stretch>
              </p:blipFill>
              <p:spPr>
                <a:xfrm>
                  <a:off x="10257377" y="21517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7688D217-E97F-71F8-241A-417F9820F0A9}"/>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31" name="Ink 30">
                <a:extLst>
                  <a:ext uri="{FF2B5EF4-FFF2-40B4-BE49-F238E27FC236}">
                    <a16:creationId xmlns:a16="http://schemas.microsoft.com/office/drawing/2014/main" id="{7688D217-E97F-71F8-241A-417F9820F0A9}"/>
                  </a:ext>
                  <a:ext uri="{C183D7F6-B498-43B3-948B-1728B52AA6E4}">
                    <adec:decorative xmlns:adec="http://schemas.microsoft.com/office/drawing/2017/decorative" val="1"/>
                  </a:ext>
                </a:extLst>
              </p:cNvPr>
              <p:cNvPicPr/>
              <p:nvPr/>
            </p:nvPicPr>
            <p:blipFill>
              <a:blip r:embed="rId37"/>
              <a:stretch>
                <a:fillRect/>
              </a:stretch>
            </p:blipFill>
            <p:spPr>
              <a:xfrm>
                <a:off x="10525217" y="150685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Ink 31">
                <a:extLst>
                  <a:ext uri="{FF2B5EF4-FFF2-40B4-BE49-F238E27FC236}">
                    <a16:creationId xmlns:a16="http://schemas.microsoft.com/office/drawing/2014/main" id="{DAE68462-49B8-20EB-D4DF-F5FA468D020A}"/>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32" name="Ink 31">
                <a:extLst>
                  <a:ext uri="{FF2B5EF4-FFF2-40B4-BE49-F238E27FC236}">
                    <a16:creationId xmlns:a16="http://schemas.microsoft.com/office/drawing/2014/main" id="{DAE68462-49B8-20EB-D4DF-F5FA468D020A}"/>
                  </a:ext>
                  <a:ext uri="{C183D7F6-B498-43B3-948B-1728B52AA6E4}">
                    <adec:decorative xmlns:adec="http://schemas.microsoft.com/office/drawing/2017/decorative" val="1"/>
                  </a:ext>
                </a:extLst>
              </p:cNvPr>
              <p:cNvPicPr/>
              <p:nvPr/>
            </p:nvPicPr>
            <p:blipFill>
              <a:blip r:embed="rId39"/>
              <a:stretch>
                <a:fillRect/>
              </a:stretch>
            </p:blipFill>
            <p:spPr>
              <a:xfrm>
                <a:off x="10448897" y="529817"/>
                <a:ext cx="72000" cy="72000"/>
              </a:xfrm>
              <a:prstGeom prst="rect">
                <a:avLst/>
              </a:prstGeom>
            </p:spPr>
          </p:pic>
        </mc:Fallback>
      </mc:AlternateContent>
      <p:pic>
        <p:nvPicPr>
          <p:cNvPr id="33" name="Picture 32">
            <a:extLst>
              <a:ext uri="{FF2B5EF4-FFF2-40B4-BE49-F238E27FC236}">
                <a16:creationId xmlns:a16="http://schemas.microsoft.com/office/drawing/2014/main" id="{F7D65C38-5B3C-9F83-818E-0B0B7A3D1218}"/>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pic>
        <p:nvPicPr>
          <p:cNvPr id="1026" name="Picture 2" descr="The Palo Duro Canyon">
            <a:extLst>
              <a:ext uri="{FF2B5EF4-FFF2-40B4-BE49-F238E27FC236}">
                <a16:creationId xmlns:a16="http://schemas.microsoft.com/office/drawing/2014/main" id="{C860312B-AE4F-7518-14B2-261F42F9F0E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59031" y="143371"/>
            <a:ext cx="3294559" cy="226885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AB40850-A119-4427-9E27-106E4D9E799F}"/>
              </a:ext>
            </a:extLst>
          </p:cNvPr>
          <p:cNvSpPr txBox="1"/>
          <p:nvPr/>
        </p:nvSpPr>
        <p:spPr>
          <a:xfrm>
            <a:off x="6743133" y="2469950"/>
            <a:ext cx="3294559" cy="369332"/>
          </a:xfrm>
          <a:prstGeom prst="rect">
            <a:avLst/>
          </a:prstGeom>
          <a:noFill/>
        </p:spPr>
        <p:txBody>
          <a:bodyPr wrap="square" rtlCol="0">
            <a:spAutoFit/>
          </a:bodyPr>
          <a:lstStyle/>
          <a:p>
            <a:pPr algn="ctr"/>
            <a:r>
              <a:rPr lang="en-US" i="1" dirty="0"/>
              <a:t>The Palo Duro Canyon</a:t>
            </a:r>
          </a:p>
        </p:txBody>
      </p:sp>
      <p:pic>
        <p:nvPicPr>
          <p:cNvPr id="36" name="Picture 6" descr="The rolling grassy plains of the Great Plains region">
            <a:extLst>
              <a:ext uri="{FF2B5EF4-FFF2-40B4-BE49-F238E27FC236}">
                <a16:creationId xmlns:a16="http://schemas.microsoft.com/office/drawing/2014/main" id="{632773D9-9AC5-17AC-7917-9F3265642C2C}"/>
              </a:ext>
              <a:ext uri="{C183D7F6-B498-43B3-948B-1728B52AA6E4}">
                <adec:decorative xmlns:adec="http://schemas.microsoft.com/office/drawing/2017/decorative" val="0"/>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183489" y="2918816"/>
            <a:ext cx="3712029" cy="2926792"/>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0842945-AB89-9A17-E611-0784ACB467D6}"/>
              </a:ext>
            </a:extLst>
          </p:cNvPr>
          <p:cNvSpPr txBox="1"/>
          <p:nvPr/>
        </p:nvSpPr>
        <p:spPr>
          <a:xfrm>
            <a:off x="7932502" y="5859043"/>
            <a:ext cx="4344632" cy="369332"/>
          </a:xfrm>
          <a:prstGeom prst="rect">
            <a:avLst/>
          </a:prstGeom>
          <a:noFill/>
        </p:spPr>
        <p:txBody>
          <a:bodyPr wrap="square" rtlCol="0">
            <a:spAutoFit/>
          </a:bodyPr>
          <a:lstStyle/>
          <a:p>
            <a:pPr algn="ctr"/>
            <a:r>
              <a:rPr lang="en-US" i="1" dirty="0"/>
              <a:t>A view of the rolling plains</a:t>
            </a:r>
          </a:p>
        </p:txBody>
      </p:sp>
    </p:spTree>
    <p:extLst>
      <p:ext uri="{BB962C8B-B14F-4D97-AF65-F5344CB8AC3E}">
        <p14:creationId xmlns:p14="http://schemas.microsoft.com/office/powerpoint/2010/main" val="3376925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485214"/>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50FA945A-CC27-EDEB-9398-DD27DEFB9875}"/>
              </a:ext>
            </a:extLst>
          </p:cNvPr>
          <p:cNvSpPr txBox="1">
            <a:spLocks noGrp="1"/>
          </p:cNvSpPr>
          <p:nvPr>
            <p:ph type="title"/>
          </p:nvPr>
        </p:nvSpPr>
        <p:spPr>
          <a:xfrm>
            <a:off x="1759131" y="13061"/>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Plant &amp; Animal Life</a:t>
            </a:r>
            <a:br>
              <a:rPr lang="en-US" sz="4400" dirty="0">
                <a:latin typeface="Gotham Medium"/>
              </a:rPr>
            </a:br>
            <a:r>
              <a:rPr lang="en-US" sz="3200" i="1" dirty="0">
                <a:solidFill>
                  <a:schemeClr val="bg2">
                    <a:lumMod val="50000"/>
                  </a:schemeClr>
                </a:solidFill>
                <a:latin typeface="Gotham Medium"/>
              </a:rPr>
              <a:t>The Great Plains</a:t>
            </a:r>
            <a:br>
              <a:rPr lang="en-US" sz="4400" dirty="0">
                <a:latin typeface="Gotham Medium"/>
              </a:rPr>
            </a:br>
            <a:endParaRPr lang="en-US" sz="4400" dirty="0">
              <a:latin typeface="Gotham Medium"/>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7881D374-9FD8-76A0-D648-C467252C2A5A}"/>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3" name="Ink 2">
                <a:extLst>
                  <a:ext uri="{FF2B5EF4-FFF2-40B4-BE49-F238E27FC236}">
                    <a16:creationId xmlns:a16="http://schemas.microsoft.com/office/drawing/2014/main" id="{7881D374-9FD8-76A0-D648-C467252C2A5A}"/>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E5EA84CE-C717-EAEB-10B8-B9144FC5F4E9}"/>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4" name="Ink 3">
                <a:extLst>
                  <a:ext uri="{FF2B5EF4-FFF2-40B4-BE49-F238E27FC236}">
                    <a16:creationId xmlns:a16="http://schemas.microsoft.com/office/drawing/2014/main" id="{E5EA84CE-C717-EAEB-10B8-B9144FC5F4E9}"/>
                  </a:ext>
                  <a:ext uri="{C183D7F6-B498-43B3-948B-1728B52AA6E4}">
                    <adec:decorative xmlns:adec="http://schemas.microsoft.com/office/drawing/2017/decorative" val="1"/>
                  </a:ext>
                </a:extLst>
              </p:cNvPr>
              <p:cNvPicPr/>
              <p:nvPr/>
            </p:nvPicPr>
            <p:blipFill>
              <a:blip r:embed="rId9"/>
              <a:stretch>
                <a:fillRect/>
              </a:stretch>
            </p:blipFill>
            <p:spPr>
              <a:xfrm>
                <a:off x="1041253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5E452B09-FD13-3F5E-4643-43C083CC18AE}"/>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10" name="Ink 9">
                <a:extLst>
                  <a:ext uri="{FF2B5EF4-FFF2-40B4-BE49-F238E27FC236}">
                    <a16:creationId xmlns:a16="http://schemas.microsoft.com/office/drawing/2014/main" id="{5E452B09-FD13-3F5E-4643-43C083CC18AE}"/>
                  </a:ext>
                  <a:ext uri="{C183D7F6-B498-43B3-948B-1728B52AA6E4}">
                    <adec:decorative xmlns:adec="http://schemas.microsoft.com/office/drawing/2017/decorative" val="1"/>
                  </a:ext>
                </a:extLst>
              </p:cNvPr>
              <p:cNvPicPr/>
              <p:nvPr/>
            </p:nvPicPr>
            <p:blipFill>
              <a:blip r:embed="rId11"/>
              <a:stretch>
                <a:fillRect/>
              </a:stretch>
            </p:blipFill>
            <p:spPr>
              <a:xfrm>
                <a:off x="10459301" y="1440977"/>
                <a:ext cx="21787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A0344DBA-3BC8-B476-0CE3-9CB45218D0DF}"/>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12" name="Ink 11">
                <a:extLst>
                  <a:ext uri="{FF2B5EF4-FFF2-40B4-BE49-F238E27FC236}">
                    <a16:creationId xmlns:a16="http://schemas.microsoft.com/office/drawing/2014/main" id="{A0344DBA-3BC8-B476-0CE3-9CB45218D0DF}"/>
                  </a:ext>
                  <a:ext uri="{C183D7F6-B498-43B3-948B-1728B52AA6E4}">
                    <adec:decorative xmlns:adec="http://schemas.microsoft.com/office/drawing/2017/decorative" val="1"/>
                  </a:ext>
                </a:extLst>
              </p:cNvPr>
              <p:cNvPicPr/>
              <p:nvPr/>
            </p:nvPicPr>
            <p:blipFill>
              <a:blip r:embed="rId13"/>
              <a:stretch>
                <a:fillRect/>
              </a:stretch>
            </p:blipFill>
            <p:spPr>
              <a:xfrm>
                <a:off x="1027141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6E359FC9-B7C1-208F-27D6-AEA272D2E18E}"/>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13" name="Ink 12">
                <a:extLst>
                  <a:ext uri="{FF2B5EF4-FFF2-40B4-BE49-F238E27FC236}">
                    <a16:creationId xmlns:a16="http://schemas.microsoft.com/office/drawing/2014/main" id="{6E359FC9-B7C1-208F-27D6-AEA272D2E18E}"/>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4D2F7B45-D67C-115C-5E58-E944F8CB25B9}"/>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14" name="Ink 13">
                <a:extLst>
                  <a:ext uri="{FF2B5EF4-FFF2-40B4-BE49-F238E27FC236}">
                    <a16:creationId xmlns:a16="http://schemas.microsoft.com/office/drawing/2014/main" id="{4D2F7B45-D67C-115C-5E58-E944F8CB25B9}"/>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59E8EB23-1B0E-F369-FD43-D4EBFD68D1DB}"/>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15" name="Ink 14">
                <a:extLst>
                  <a:ext uri="{FF2B5EF4-FFF2-40B4-BE49-F238E27FC236}">
                    <a16:creationId xmlns:a16="http://schemas.microsoft.com/office/drawing/2014/main" id="{59E8EB23-1B0E-F369-FD43-D4EBFD68D1DB}"/>
                  </a:ext>
                  <a:ext uri="{C183D7F6-B498-43B3-948B-1728B52AA6E4}">
                    <adec:decorative xmlns:adec="http://schemas.microsoft.com/office/drawing/2017/decorative" val="1"/>
                  </a:ext>
                </a:extLst>
              </p:cNvPr>
              <p:cNvPicPr/>
              <p:nvPr/>
            </p:nvPicPr>
            <p:blipFill>
              <a:blip r:embed="rId19"/>
              <a:stretch>
                <a:fillRect/>
              </a:stretch>
            </p:blipFill>
            <p:spPr>
              <a:xfrm>
                <a:off x="10276457" y="233765"/>
                <a:ext cx="452880" cy="632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31AB48CB-13E7-ECBF-3166-30D02A608B1A}"/>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16" name="Ink 15">
                <a:extLst>
                  <a:ext uri="{FF2B5EF4-FFF2-40B4-BE49-F238E27FC236}">
                    <a16:creationId xmlns:a16="http://schemas.microsoft.com/office/drawing/2014/main" id="{31AB48CB-13E7-ECBF-3166-30D02A608B1A}"/>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BA208F60-4EA7-B139-C251-E13ACFA0F424}"/>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17" name="Ink 16">
                <a:extLst>
                  <a:ext uri="{FF2B5EF4-FFF2-40B4-BE49-F238E27FC236}">
                    <a16:creationId xmlns:a16="http://schemas.microsoft.com/office/drawing/2014/main" id="{BA208F60-4EA7-B139-C251-E13ACFA0F424}"/>
                  </a:ext>
                  <a:ext uri="{C183D7F6-B498-43B3-948B-1728B52AA6E4}">
                    <adec:decorative xmlns:adec="http://schemas.microsoft.com/office/drawing/2017/decorative" val="1"/>
                  </a:ext>
                </a:extLst>
              </p:cNvPr>
              <p:cNvPicPr/>
              <p:nvPr/>
            </p:nvPicPr>
            <p:blipFill>
              <a:blip r:embed="rId23"/>
              <a:stretch>
                <a:fillRect/>
              </a:stretch>
            </p:blipFill>
            <p:spPr>
              <a:xfrm>
                <a:off x="10257737" y="233427"/>
                <a:ext cx="442800" cy="9525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1FE1F292-0EC9-283B-C750-EDF4A58FE9F7}"/>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18" name="Ink 17">
                <a:extLst>
                  <a:ext uri="{FF2B5EF4-FFF2-40B4-BE49-F238E27FC236}">
                    <a16:creationId xmlns:a16="http://schemas.microsoft.com/office/drawing/2014/main" id="{1FE1F292-0EC9-283B-C750-EDF4A58FE9F7}"/>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BC716601-2BDE-413F-1BF8-A262BBE35ABD}"/>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19" name="Ink 18">
                <a:extLst>
                  <a:ext uri="{FF2B5EF4-FFF2-40B4-BE49-F238E27FC236}">
                    <a16:creationId xmlns:a16="http://schemas.microsoft.com/office/drawing/2014/main" id="{BC716601-2BDE-413F-1BF8-A262BBE35ABD}"/>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6111F668-78FB-DD62-489E-0BAD903DA72B}"/>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20" name="Ink 19">
                <a:extLst>
                  <a:ext uri="{FF2B5EF4-FFF2-40B4-BE49-F238E27FC236}">
                    <a16:creationId xmlns:a16="http://schemas.microsoft.com/office/drawing/2014/main" id="{6111F668-78FB-DD62-489E-0BAD903DA72B}"/>
                  </a:ext>
                  <a:ext uri="{C183D7F6-B498-43B3-948B-1728B52AA6E4}">
                    <adec:decorative xmlns:adec="http://schemas.microsoft.com/office/drawing/2017/decorative" val="1"/>
                  </a:ext>
                </a:extLst>
              </p:cNvPr>
              <p:cNvPicPr/>
              <p:nvPr/>
            </p:nvPicPr>
            <p:blipFill>
              <a:blip r:embed="rId29"/>
              <a:stretch>
                <a:fillRect/>
              </a:stretch>
            </p:blipFill>
            <p:spPr>
              <a:xfrm>
                <a:off x="10288663" y="220217"/>
                <a:ext cx="450788" cy="764280"/>
              </a:xfrm>
              <a:prstGeom prst="rect">
                <a:avLst/>
              </a:prstGeom>
            </p:spPr>
          </p:pic>
        </mc:Fallback>
      </mc:AlternateContent>
      <p:grpSp>
        <p:nvGrpSpPr>
          <p:cNvPr id="21" name="Group 20">
            <a:extLst>
              <a:ext uri="{FF2B5EF4-FFF2-40B4-BE49-F238E27FC236}">
                <a16:creationId xmlns:a16="http://schemas.microsoft.com/office/drawing/2014/main" id="{8EB06373-74E3-0BDE-FEE6-D464E6059F73}"/>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6B124A3D-FD70-7D2A-A9C9-84C1B06C84A7}"/>
                    </a:ext>
                  </a:extLst>
                </p14:cNvPr>
                <p14:cNvContentPartPr/>
                <p14:nvPr/>
              </p14:nvContentPartPr>
              <p14:xfrm>
                <a:off x="10283297" y="384017"/>
                <a:ext cx="420120" cy="731520"/>
              </p14:xfrm>
            </p:contentPart>
          </mc:Choice>
          <mc:Fallback xmlns="">
            <p:pic>
              <p:nvPicPr>
                <p:cNvPr id="22" name="Ink 21">
                  <a:extLst>
                    <a:ext uri="{FF2B5EF4-FFF2-40B4-BE49-F238E27FC236}">
                      <a16:creationId xmlns:a16="http://schemas.microsoft.com/office/drawing/2014/main" id="{6B124A3D-FD70-7D2A-A9C9-84C1B06C84A7}"/>
                    </a:ext>
                  </a:extLst>
                </p:cNvPr>
                <p:cNvPicPr/>
                <p:nvPr/>
              </p:nvPicPr>
              <p:blipFill>
                <a:blip r:embed="rId31"/>
                <a:stretch>
                  <a:fillRect/>
                </a:stretch>
              </p:blipFill>
              <p:spPr>
                <a:xfrm>
                  <a:off x="10265297" y="366008"/>
                  <a:ext cx="455760" cy="7671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82D82CA4-9AFE-1ADA-5026-8FA241D98A93}"/>
                    </a:ext>
                  </a:extLst>
                </p14:cNvPr>
                <p14:cNvContentPartPr/>
                <p14:nvPr/>
              </p14:nvContentPartPr>
              <p14:xfrm>
                <a:off x="10702697" y="374297"/>
                <a:ext cx="360" cy="360"/>
              </p14:xfrm>
            </p:contentPart>
          </mc:Choice>
          <mc:Fallback xmlns="">
            <p:pic>
              <p:nvPicPr>
                <p:cNvPr id="23" name="Ink 22">
                  <a:extLst>
                    <a:ext uri="{FF2B5EF4-FFF2-40B4-BE49-F238E27FC236}">
                      <a16:creationId xmlns:a16="http://schemas.microsoft.com/office/drawing/2014/main" id="{82D82CA4-9AFE-1ADA-5026-8FA241D98A93}"/>
                    </a:ext>
                  </a:extLst>
                </p:cNvPr>
                <p:cNvPicPr/>
                <p:nvPr/>
              </p:nvPicPr>
              <p:blipFill>
                <a:blip r:embed="rId33"/>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7FA362E6-0D28-9FA0-EC9C-547001EDE0D0}"/>
                    </a:ext>
                  </a:extLst>
                </p14:cNvPr>
                <p14:cNvContentPartPr/>
                <p14:nvPr/>
              </p14:nvContentPartPr>
              <p14:xfrm>
                <a:off x="10293377" y="251177"/>
                <a:ext cx="408240" cy="10800"/>
              </p14:xfrm>
            </p:contentPart>
          </mc:Choice>
          <mc:Fallback xmlns="">
            <p:pic>
              <p:nvPicPr>
                <p:cNvPr id="24" name="Ink 23">
                  <a:extLst>
                    <a:ext uri="{FF2B5EF4-FFF2-40B4-BE49-F238E27FC236}">
                      <a16:creationId xmlns:a16="http://schemas.microsoft.com/office/drawing/2014/main" id="{7FA362E6-0D28-9FA0-EC9C-547001EDE0D0}"/>
                    </a:ext>
                  </a:extLst>
                </p:cNvPr>
                <p:cNvPicPr/>
                <p:nvPr/>
              </p:nvPicPr>
              <p:blipFill>
                <a:blip r:embed="rId35"/>
                <a:stretch>
                  <a:fillRect/>
                </a:stretch>
              </p:blipFill>
              <p:spPr>
                <a:xfrm>
                  <a:off x="10257377" y="21517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9A422721-6C76-BAB6-3B06-02B41DBE3B85}"/>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25" name="Ink 24">
                <a:extLst>
                  <a:ext uri="{FF2B5EF4-FFF2-40B4-BE49-F238E27FC236}">
                    <a16:creationId xmlns:a16="http://schemas.microsoft.com/office/drawing/2014/main" id="{9A422721-6C76-BAB6-3B06-02B41DBE3B85}"/>
                  </a:ext>
                  <a:ext uri="{C183D7F6-B498-43B3-948B-1728B52AA6E4}">
                    <adec:decorative xmlns:adec="http://schemas.microsoft.com/office/drawing/2017/decorative" val="1"/>
                  </a:ext>
                </a:extLst>
              </p:cNvPr>
              <p:cNvPicPr/>
              <p:nvPr/>
            </p:nvPicPr>
            <p:blipFill>
              <a:blip r:embed="rId37"/>
              <a:stretch>
                <a:fillRect/>
              </a:stretch>
            </p:blipFill>
            <p:spPr>
              <a:xfrm>
                <a:off x="10525217" y="150685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47B87272-9629-7A81-CEF8-75CDD7DF1EDB}"/>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26" name="Ink 25">
                <a:extLst>
                  <a:ext uri="{FF2B5EF4-FFF2-40B4-BE49-F238E27FC236}">
                    <a16:creationId xmlns:a16="http://schemas.microsoft.com/office/drawing/2014/main" id="{47B87272-9629-7A81-CEF8-75CDD7DF1EDB}"/>
                  </a:ext>
                  <a:ext uri="{C183D7F6-B498-43B3-948B-1728B52AA6E4}">
                    <adec:decorative xmlns:adec="http://schemas.microsoft.com/office/drawing/2017/decorative" val="1"/>
                  </a:ext>
                </a:extLst>
              </p:cNvPr>
              <p:cNvPicPr/>
              <p:nvPr/>
            </p:nvPicPr>
            <p:blipFill>
              <a:blip r:embed="rId39"/>
              <a:stretch>
                <a:fillRect/>
              </a:stretch>
            </p:blipFill>
            <p:spPr>
              <a:xfrm>
                <a:off x="10448897" y="529817"/>
                <a:ext cx="72000" cy="72000"/>
              </a:xfrm>
              <a:prstGeom prst="rect">
                <a:avLst/>
              </a:prstGeom>
            </p:spPr>
          </p:pic>
        </mc:Fallback>
      </mc:AlternateContent>
      <p:pic>
        <p:nvPicPr>
          <p:cNvPr id="27" name="Picture 26">
            <a:extLst>
              <a:ext uri="{FF2B5EF4-FFF2-40B4-BE49-F238E27FC236}">
                <a16:creationId xmlns:a16="http://schemas.microsoft.com/office/drawing/2014/main" id="{5D1A6997-63C1-182E-FEC9-E2DBEAA58AD4}"/>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sp>
        <p:nvSpPr>
          <p:cNvPr id="32" name="TextBox 31">
            <a:extLst>
              <a:ext uri="{FF2B5EF4-FFF2-40B4-BE49-F238E27FC236}">
                <a16:creationId xmlns:a16="http://schemas.microsoft.com/office/drawing/2014/main" id="{9A65E8BE-937B-DFE7-EB38-FB30939CC466}"/>
              </a:ext>
            </a:extLst>
          </p:cNvPr>
          <p:cNvSpPr txBox="1"/>
          <p:nvPr/>
        </p:nvSpPr>
        <p:spPr>
          <a:xfrm>
            <a:off x="1752705" y="1292163"/>
            <a:ext cx="5337894" cy="6001643"/>
          </a:xfrm>
          <a:prstGeom prst="rect">
            <a:avLst/>
          </a:prstGeom>
          <a:noFill/>
        </p:spPr>
        <p:txBody>
          <a:bodyPr wrap="square" rtlCol="0">
            <a:spAutoFit/>
          </a:bodyPr>
          <a:lstStyle/>
          <a:p>
            <a:r>
              <a:rPr lang="en-US" sz="2400" dirty="0">
                <a:solidFill>
                  <a:srgbClr val="C00000"/>
                </a:solidFill>
              </a:rPr>
              <a:t>	</a:t>
            </a:r>
            <a:r>
              <a:rPr lang="en-US" sz="2100" dirty="0">
                <a:solidFill>
                  <a:srgbClr val="C00000"/>
                </a:solidFill>
              </a:rPr>
              <a:t>While the Great Plains region experiences an extreme climate which makes it difficult for some plants and animals to survive, it is home to many species that can survive in the region’s extreme temperatures with little water. </a:t>
            </a:r>
          </a:p>
          <a:p>
            <a:r>
              <a:rPr lang="en-US" sz="2100" dirty="0">
                <a:solidFill>
                  <a:srgbClr val="002060"/>
                </a:solidFill>
              </a:rPr>
              <a:t>	Some plants that are indigenous to the region are cottonwood and mesquite trees, prickly pear cactus which bears a red fruit that the American Indians often ate, and tall western wheat grass. </a:t>
            </a:r>
          </a:p>
          <a:p>
            <a:r>
              <a:rPr lang="en-US" sz="2100" dirty="0">
                <a:solidFill>
                  <a:schemeClr val="accent6">
                    <a:lumMod val="75000"/>
                  </a:schemeClr>
                </a:solidFill>
              </a:rPr>
              <a:t>	Some indigenous animals that inhabit the region are prairie dogs, jackrabbits, mountain lions, and bison, which are also known as American buffalo. Hundreds of years ago, these animals roamed the plains more abundantly than they do today. </a:t>
            </a:r>
          </a:p>
          <a:p>
            <a:endParaRPr lang="en-US" sz="2400" dirty="0"/>
          </a:p>
        </p:txBody>
      </p:sp>
      <p:pic>
        <p:nvPicPr>
          <p:cNvPr id="28" name="Picture 4" descr="A prickly pear cactus">
            <a:extLst>
              <a:ext uri="{FF2B5EF4-FFF2-40B4-BE49-F238E27FC236}">
                <a16:creationId xmlns:a16="http://schemas.microsoft.com/office/drawing/2014/main" id="{C48A1A9D-DCEB-F70A-D4C0-AF822A0680D7}"/>
              </a:ext>
              <a:ext uri="{C183D7F6-B498-43B3-948B-1728B52AA6E4}">
                <adec:decorative xmlns:adec="http://schemas.microsoft.com/office/drawing/2017/decorative" val="0"/>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81329" y="1135337"/>
            <a:ext cx="3047872" cy="201726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A2611FF-614A-9068-6094-370B28891DA6}"/>
              </a:ext>
            </a:extLst>
          </p:cNvPr>
          <p:cNvSpPr txBox="1"/>
          <p:nvPr/>
        </p:nvSpPr>
        <p:spPr>
          <a:xfrm>
            <a:off x="6556985" y="3218190"/>
            <a:ext cx="3414329" cy="369332"/>
          </a:xfrm>
          <a:prstGeom prst="rect">
            <a:avLst/>
          </a:prstGeom>
          <a:noFill/>
        </p:spPr>
        <p:txBody>
          <a:bodyPr wrap="square" rtlCol="0">
            <a:spAutoFit/>
          </a:bodyPr>
          <a:lstStyle/>
          <a:p>
            <a:pPr algn="ctr"/>
            <a:r>
              <a:rPr lang="en-US" i="1" dirty="0"/>
              <a:t>Prickly pear cactus</a:t>
            </a:r>
          </a:p>
        </p:txBody>
      </p:sp>
      <p:pic>
        <p:nvPicPr>
          <p:cNvPr id="29" name="Picture 6" descr="American buffalo grazing the Great Plains ">
            <a:extLst>
              <a:ext uri="{FF2B5EF4-FFF2-40B4-BE49-F238E27FC236}">
                <a16:creationId xmlns:a16="http://schemas.microsoft.com/office/drawing/2014/main" id="{CCCC3B51-E7CE-012C-EEC4-644AF7FB2076}"/>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33181" t="24077" r="-254" b="25623"/>
          <a:stretch/>
        </p:blipFill>
        <p:spPr bwMode="auto">
          <a:xfrm>
            <a:off x="7218705" y="3727507"/>
            <a:ext cx="4332514" cy="2270186"/>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7DB5D2-3763-ED7F-09E7-5D76D8578B02}"/>
              </a:ext>
            </a:extLst>
          </p:cNvPr>
          <p:cNvSpPr txBox="1"/>
          <p:nvPr/>
        </p:nvSpPr>
        <p:spPr>
          <a:xfrm>
            <a:off x="7702078" y="5965035"/>
            <a:ext cx="3414329" cy="369332"/>
          </a:xfrm>
          <a:prstGeom prst="rect">
            <a:avLst/>
          </a:prstGeom>
          <a:noFill/>
        </p:spPr>
        <p:txBody>
          <a:bodyPr wrap="square" rtlCol="0">
            <a:spAutoFit/>
          </a:bodyPr>
          <a:lstStyle/>
          <a:p>
            <a:pPr algn="ctr"/>
            <a:r>
              <a:rPr lang="en-US" i="1" dirty="0"/>
              <a:t>Bison grazing on the plains</a:t>
            </a:r>
          </a:p>
        </p:txBody>
      </p:sp>
    </p:spTree>
    <p:extLst>
      <p:ext uri="{BB962C8B-B14F-4D97-AF65-F5344CB8AC3E}">
        <p14:creationId xmlns:p14="http://schemas.microsoft.com/office/powerpoint/2010/main" val="226820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334027"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D6C85FA5-69E4-7380-FD7E-34FAE7239985}"/>
              </a:ext>
            </a:extLst>
          </p:cNvPr>
          <p:cNvSpPr txBox="1">
            <a:spLocks noGrp="1"/>
          </p:cNvSpPr>
          <p:nvPr>
            <p:ph type="title"/>
          </p:nvPr>
        </p:nvSpPr>
        <p:spPr>
          <a:xfrm>
            <a:off x="1737480" y="-64352"/>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Natural Resources</a:t>
            </a:r>
            <a:br>
              <a:rPr lang="en-US" sz="4400" dirty="0">
                <a:latin typeface="Gotham Medium"/>
              </a:rPr>
            </a:br>
            <a:r>
              <a:rPr lang="en-US" sz="3200" i="1" dirty="0">
                <a:solidFill>
                  <a:schemeClr val="bg2">
                    <a:lumMod val="50000"/>
                  </a:schemeClr>
                </a:solidFill>
                <a:latin typeface="Gotham Medium"/>
              </a:rPr>
              <a:t>The Great Plains</a:t>
            </a:r>
            <a:br>
              <a:rPr lang="en-US" sz="4400" dirty="0">
                <a:latin typeface="Gotham Medium"/>
              </a:rPr>
            </a:br>
            <a:endParaRPr lang="en-US" sz="4400" dirty="0">
              <a:latin typeface="Gotham Medium"/>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EE02450-301E-6800-791D-80E2CC36EBCB}"/>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3" name="Ink 2">
                <a:extLst>
                  <a:ext uri="{FF2B5EF4-FFF2-40B4-BE49-F238E27FC236}">
                    <a16:creationId xmlns:a16="http://schemas.microsoft.com/office/drawing/2014/main" id="{AEE02450-301E-6800-791D-80E2CC36EBCB}"/>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38C3C61-0B6D-9FD3-C45B-ED099D8D5288}"/>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4" name="Ink 3">
                <a:extLst>
                  <a:ext uri="{FF2B5EF4-FFF2-40B4-BE49-F238E27FC236}">
                    <a16:creationId xmlns:a16="http://schemas.microsoft.com/office/drawing/2014/main" id="{A38C3C61-0B6D-9FD3-C45B-ED099D8D5288}"/>
                  </a:ext>
                  <a:ext uri="{C183D7F6-B498-43B3-948B-1728B52AA6E4}">
                    <adec:decorative xmlns:adec="http://schemas.microsoft.com/office/drawing/2017/decorative" val="1"/>
                  </a:ext>
                </a:extLst>
              </p:cNvPr>
              <p:cNvPicPr/>
              <p:nvPr/>
            </p:nvPicPr>
            <p:blipFill>
              <a:blip r:embed="rId9"/>
              <a:stretch>
                <a:fillRect/>
              </a:stretch>
            </p:blipFill>
            <p:spPr>
              <a:xfrm>
                <a:off x="1041253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F333F70D-84F5-A590-5414-A1C167B235FA}"/>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10" name="Ink 9">
                <a:extLst>
                  <a:ext uri="{FF2B5EF4-FFF2-40B4-BE49-F238E27FC236}">
                    <a16:creationId xmlns:a16="http://schemas.microsoft.com/office/drawing/2014/main" id="{F333F70D-84F5-A590-5414-A1C167B235FA}"/>
                  </a:ext>
                  <a:ext uri="{C183D7F6-B498-43B3-948B-1728B52AA6E4}">
                    <adec:decorative xmlns:adec="http://schemas.microsoft.com/office/drawing/2017/decorative" val="1"/>
                  </a:ext>
                </a:extLst>
              </p:cNvPr>
              <p:cNvPicPr/>
              <p:nvPr/>
            </p:nvPicPr>
            <p:blipFill>
              <a:blip r:embed="rId11"/>
              <a:stretch>
                <a:fillRect/>
              </a:stretch>
            </p:blipFill>
            <p:spPr>
              <a:xfrm>
                <a:off x="10459301" y="1440977"/>
                <a:ext cx="21787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0C8CC57B-0DD5-D17C-D191-CA6B69E65CD0}"/>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12" name="Ink 11">
                <a:extLst>
                  <a:ext uri="{FF2B5EF4-FFF2-40B4-BE49-F238E27FC236}">
                    <a16:creationId xmlns:a16="http://schemas.microsoft.com/office/drawing/2014/main" id="{0C8CC57B-0DD5-D17C-D191-CA6B69E65CD0}"/>
                  </a:ext>
                  <a:ext uri="{C183D7F6-B498-43B3-948B-1728B52AA6E4}">
                    <adec:decorative xmlns:adec="http://schemas.microsoft.com/office/drawing/2017/decorative" val="1"/>
                  </a:ext>
                </a:extLst>
              </p:cNvPr>
              <p:cNvPicPr/>
              <p:nvPr/>
            </p:nvPicPr>
            <p:blipFill>
              <a:blip r:embed="rId13"/>
              <a:stretch>
                <a:fillRect/>
              </a:stretch>
            </p:blipFill>
            <p:spPr>
              <a:xfrm>
                <a:off x="1027141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F290210A-9A7D-9EB6-C8DF-AAE8AAACE6C9}"/>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13" name="Ink 12">
                <a:extLst>
                  <a:ext uri="{FF2B5EF4-FFF2-40B4-BE49-F238E27FC236}">
                    <a16:creationId xmlns:a16="http://schemas.microsoft.com/office/drawing/2014/main" id="{F290210A-9A7D-9EB6-C8DF-AAE8AAACE6C9}"/>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C9A11916-B3B9-24C4-970E-6AF5334912A5}"/>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14" name="Ink 13">
                <a:extLst>
                  <a:ext uri="{FF2B5EF4-FFF2-40B4-BE49-F238E27FC236}">
                    <a16:creationId xmlns:a16="http://schemas.microsoft.com/office/drawing/2014/main" id="{C9A11916-B3B9-24C4-970E-6AF5334912A5}"/>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9D440580-BB0B-7597-732F-4917AABFC9FA}"/>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15" name="Ink 14">
                <a:extLst>
                  <a:ext uri="{FF2B5EF4-FFF2-40B4-BE49-F238E27FC236}">
                    <a16:creationId xmlns:a16="http://schemas.microsoft.com/office/drawing/2014/main" id="{9D440580-BB0B-7597-732F-4917AABFC9FA}"/>
                  </a:ext>
                  <a:ext uri="{C183D7F6-B498-43B3-948B-1728B52AA6E4}">
                    <adec:decorative xmlns:adec="http://schemas.microsoft.com/office/drawing/2017/decorative" val="1"/>
                  </a:ext>
                </a:extLst>
              </p:cNvPr>
              <p:cNvPicPr/>
              <p:nvPr/>
            </p:nvPicPr>
            <p:blipFill>
              <a:blip r:embed="rId19"/>
              <a:stretch>
                <a:fillRect/>
              </a:stretch>
            </p:blipFill>
            <p:spPr>
              <a:xfrm>
                <a:off x="10276457" y="233765"/>
                <a:ext cx="452880" cy="632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9C107EE3-FC90-B5CC-C812-8E2F09D9E0C9}"/>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16" name="Ink 15">
                <a:extLst>
                  <a:ext uri="{FF2B5EF4-FFF2-40B4-BE49-F238E27FC236}">
                    <a16:creationId xmlns:a16="http://schemas.microsoft.com/office/drawing/2014/main" id="{9C107EE3-FC90-B5CC-C812-8E2F09D9E0C9}"/>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F0773229-AF31-2736-E9C8-1A0B8CDA70EF}"/>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17" name="Ink 16">
                <a:extLst>
                  <a:ext uri="{FF2B5EF4-FFF2-40B4-BE49-F238E27FC236}">
                    <a16:creationId xmlns:a16="http://schemas.microsoft.com/office/drawing/2014/main" id="{F0773229-AF31-2736-E9C8-1A0B8CDA70EF}"/>
                  </a:ext>
                  <a:ext uri="{C183D7F6-B498-43B3-948B-1728B52AA6E4}">
                    <adec:decorative xmlns:adec="http://schemas.microsoft.com/office/drawing/2017/decorative" val="1"/>
                  </a:ext>
                </a:extLst>
              </p:cNvPr>
              <p:cNvPicPr/>
              <p:nvPr/>
            </p:nvPicPr>
            <p:blipFill>
              <a:blip r:embed="rId23"/>
              <a:stretch>
                <a:fillRect/>
              </a:stretch>
            </p:blipFill>
            <p:spPr>
              <a:xfrm>
                <a:off x="10257737" y="233427"/>
                <a:ext cx="442800" cy="9525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D6B4A7A9-4027-A25F-688E-811D14914AC5}"/>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18" name="Ink 17">
                <a:extLst>
                  <a:ext uri="{FF2B5EF4-FFF2-40B4-BE49-F238E27FC236}">
                    <a16:creationId xmlns:a16="http://schemas.microsoft.com/office/drawing/2014/main" id="{D6B4A7A9-4027-A25F-688E-811D14914AC5}"/>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7954721B-9D13-546B-D0B0-B1F605A59B2A}"/>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19" name="Ink 18">
                <a:extLst>
                  <a:ext uri="{FF2B5EF4-FFF2-40B4-BE49-F238E27FC236}">
                    <a16:creationId xmlns:a16="http://schemas.microsoft.com/office/drawing/2014/main" id="{7954721B-9D13-546B-D0B0-B1F605A59B2A}"/>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FED71366-1012-621F-F012-6900A37A3B2A}"/>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20" name="Ink 19">
                <a:extLst>
                  <a:ext uri="{FF2B5EF4-FFF2-40B4-BE49-F238E27FC236}">
                    <a16:creationId xmlns:a16="http://schemas.microsoft.com/office/drawing/2014/main" id="{FED71366-1012-621F-F012-6900A37A3B2A}"/>
                  </a:ext>
                  <a:ext uri="{C183D7F6-B498-43B3-948B-1728B52AA6E4}">
                    <adec:decorative xmlns:adec="http://schemas.microsoft.com/office/drawing/2017/decorative" val="1"/>
                  </a:ext>
                </a:extLst>
              </p:cNvPr>
              <p:cNvPicPr/>
              <p:nvPr/>
            </p:nvPicPr>
            <p:blipFill>
              <a:blip r:embed="rId29"/>
              <a:stretch>
                <a:fillRect/>
              </a:stretch>
            </p:blipFill>
            <p:spPr>
              <a:xfrm>
                <a:off x="10288663" y="220217"/>
                <a:ext cx="450788" cy="764280"/>
              </a:xfrm>
              <a:prstGeom prst="rect">
                <a:avLst/>
              </a:prstGeom>
            </p:spPr>
          </p:pic>
        </mc:Fallback>
      </mc:AlternateContent>
      <p:grpSp>
        <p:nvGrpSpPr>
          <p:cNvPr id="21" name="Group 20">
            <a:extLst>
              <a:ext uri="{FF2B5EF4-FFF2-40B4-BE49-F238E27FC236}">
                <a16:creationId xmlns:a16="http://schemas.microsoft.com/office/drawing/2014/main" id="{3F6FB848-59A1-E4DF-3887-CEF3496C3266}"/>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C167A4FC-D8C7-3538-A2EF-481799B26669}"/>
                    </a:ext>
                  </a:extLst>
                </p14:cNvPr>
                <p14:cNvContentPartPr/>
                <p14:nvPr/>
              </p14:nvContentPartPr>
              <p14:xfrm>
                <a:off x="10283297" y="384017"/>
                <a:ext cx="420120" cy="731520"/>
              </p14:xfrm>
            </p:contentPart>
          </mc:Choice>
          <mc:Fallback xmlns="">
            <p:pic>
              <p:nvPicPr>
                <p:cNvPr id="22" name="Ink 21">
                  <a:extLst>
                    <a:ext uri="{FF2B5EF4-FFF2-40B4-BE49-F238E27FC236}">
                      <a16:creationId xmlns:a16="http://schemas.microsoft.com/office/drawing/2014/main" id="{C167A4FC-D8C7-3538-A2EF-481799B26669}"/>
                    </a:ext>
                  </a:extLst>
                </p:cNvPr>
                <p:cNvPicPr/>
                <p:nvPr/>
              </p:nvPicPr>
              <p:blipFill>
                <a:blip r:embed="rId31"/>
                <a:stretch>
                  <a:fillRect/>
                </a:stretch>
              </p:blipFill>
              <p:spPr>
                <a:xfrm>
                  <a:off x="10265297" y="366008"/>
                  <a:ext cx="455760" cy="7671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E516A5BA-DF87-95FD-2377-F5F2EDD66355}"/>
                    </a:ext>
                  </a:extLst>
                </p14:cNvPr>
                <p14:cNvContentPartPr/>
                <p14:nvPr/>
              </p14:nvContentPartPr>
              <p14:xfrm>
                <a:off x="10702697" y="374297"/>
                <a:ext cx="360" cy="360"/>
              </p14:xfrm>
            </p:contentPart>
          </mc:Choice>
          <mc:Fallback xmlns="">
            <p:pic>
              <p:nvPicPr>
                <p:cNvPr id="23" name="Ink 22">
                  <a:extLst>
                    <a:ext uri="{FF2B5EF4-FFF2-40B4-BE49-F238E27FC236}">
                      <a16:creationId xmlns:a16="http://schemas.microsoft.com/office/drawing/2014/main" id="{E516A5BA-DF87-95FD-2377-F5F2EDD66355}"/>
                    </a:ext>
                  </a:extLst>
                </p:cNvPr>
                <p:cNvPicPr/>
                <p:nvPr/>
              </p:nvPicPr>
              <p:blipFill>
                <a:blip r:embed="rId33"/>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0CA4B19-23DD-7390-C175-5199EF383280}"/>
                    </a:ext>
                  </a:extLst>
                </p14:cNvPr>
                <p14:cNvContentPartPr/>
                <p14:nvPr/>
              </p14:nvContentPartPr>
              <p14:xfrm>
                <a:off x="10293377" y="251177"/>
                <a:ext cx="408240" cy="10800"/>
              </p14:xfrm>
            </p:contentPart>
          </mc:Choice>
          <mc:Fallback xmlns="">
            <p:pic>
              <p:nvPicPr>
                <p:cNvPr id="24" name="Ink 23">
                  <a:extLst>
                    <a:ext uri="{FF2B5EF4-FFF2-40B4-BE49-F238E27FC236}">
                      <a16:creationId xmlns:a16="http://schemas.microsoft.com/office/drawing/2014/main" id="{00CA4B19-23DD-7390-C175-5199EF383280}"/>
                    </a:ext>
                  </a:extLst>
                </p:cNvPr>
                <p:cNvPicPr/>
                <p:nvPr/>
              </p:nvPicPr>
              <p:blipFill>
                <a:blip r:embed="rId35"/>
                <a:stretch>
                  <a:fillRect/>
                </a:stretch>
              </p:blipFill>
              <p:spPr>
                <a:xfrm>
                  <a:off x="10257377" y="21517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31A150B2-C8D0-0FC5-9D31-534D046133C3}"/>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25" name="Ink 24">
                <a:extLst>
                  <a:ext uri="{FF2B5EF4-FFF2-40B4-BE49-F238E27FC236}">
                    <a16:creationId xmlns:a16="http://schemas.microsoft.com/office/drawing/2014/main" id="{31A150B2-C8D0-0FC5-9D31-534D046133C3}"/>
                  </a:ext>
                  <a:ext uri="{C183D7F6-B498-43B3-948B-1728B52AA6E4}">
                    <adec:decorative xmlns:adec="http://schemas.microsoft.com/office/drawing/2017/decorative" val="1"/>
                  </a:ext>
                </a:extLst>
              </p:cNvPr>
              <p:cNvPicPr/>
              <p:nvPr/>
            </p:nvPicPr>
            <p:blipFill>
              <a:blip r:embed="rId37"/>
              <a:stretch>
                <a:fillRect/>
              </a:stretch>
            </p:blipFill>
            <p:spPr>
              <a:xfrm>
                <a:off x="10525217" y="150685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73932FB1-8F87-3FD5-9A55-1ED10A9738F2}"/>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26" name="Ink 25">
                <a:extLst>
                  <a:ext uri="{FF2B5EF4-FFF2-40B4-BE49-F238E27FC236}">
                    <a16:creationId xmlns:a16="http://schemas.microsoft.com/office/drawing/2014/main" id="{73932FB1-8F87-3FD5-9A55-1ED10A9738F2}"/>
                  </a:ext>
                  <a:ext uri="{C183D7F6-B498-43B3-948B-1728B52AA6E4}">
                    <adec:decorative xmlns:adec="http://schemas.microsoft.com/office/drawing/2017/decorative" val="1"/>
                  </a:ext>
                </a:extLst>
              </p:cNvPr>
              <p:cNvPicPr/>
              <p:nvPr/>
            </p:nvPicPr>
            <p:blipFill>
              <a:blip r:embed="rId39"/>
              <a:stretch>
                <a:fillRect/>
              </a:stretch>
            </p:blipFill>
            <p:spPr>
              <a:xfrm>
                <a:off x="10448897" y="529817"/>
                <a:ext cx="72000" cy="72000"/>
              </a:xfrm>
              <a:prstGeom prst="rect">
                <a:avLst/>
              </a:prstGeom>
            </p:spPr>
          </p:pic>
        </mc:Fallback>
      </mc:AlternateContent>
      <p:pic>
        <p:nvPicPr>
          <p:cNvPr id="27" name="Picture 26">
            <a:extLst>
              <a:ext uri="{FF2B5EF4-FFF2-40B4-BE49-F238E27FC236}">
                <a16:creationId xmlns:a16="http://schemas.microsoft.com/office/drawing/2014/main" id="{40615D0B-9DA5-EEB2-18C1-7320A26E33F9}"/>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sp>
        <p:nvSpPr>
          <p:cNvPr id="30" name="TextBox 29">
            <a:extLst>
              <a:ext uri="{FF2B5EF4-FFF2-40B4-BE49-F238E27FC236}">
                <a16:creationId xmlns:a16="http://schemas.microsoft.com/office/drawing/2014/main" id="{A47A2ADB-7357-84CC-78F4-8602732777F3}"/>
              </a:ext>
            </a:extLst>
          </p:cNvPr>
          <p:cNvSpPr txBox="1"/>
          <p:nvPr/>
        </p:nvSpPr>
        <p:spPr>
          <a:xfrm>
            <a:off x="1618658" y="1272513"/>
            <a:ext cx="7089772" cy="5632311"/>
          </a:xfrm>
          <a:prstGeom prst="rect">
            <a:avLst/>
          </a:prstGeom>
          <a:noFill/>
        </p:spPr>
        <p:txBody>
          <a:bodyPr wrap="square" rtlCol="0">
            <a:spAutoFit/>
          </a:bodyPr>
          <a:lstStyle/>
          <a:p>
            <a:r>
              <a:rPr lang="en-US" sz="2400" dirty="0">
                <a:solidFill>
                  <a:schemeClr val="accent6">
                    <a:lumMod val="75000"/>
                  </a:schemeClr>
                </a:solidFill>
              </a:rPr>
              <a:t>	</a:t>
            </a:r>
            <a:r>
              <a:rPr lang="en-US" sz="2100" dirty="0">
                <a:solidFill>
                  <a:schemeClr val="accent6">
                    <a:lumMod val="75000"/>
                  </a:schemeClr>
                </a:solidFill>
              </a:rPr>
              <a:t>Like many other parts of the state, the Great Plains has oil and natural gas reserves stored below the earth’s surface. People today drill for these resources to use as energy to power vehicles and provide heating for homes and businesses. While important to our modern economy,  these resources were unknown to the early American Indians who called the Plains home.</a:t>
            </a:r>
          </a:p>
          <a:p>
            <a:r>
              <a:rPr lang="en-US" sz="2100" dirty="0">
                <a:solidFill>
                  <a:srgbClr val="002060"/>
                </a:solidFill>
              </a:rPr>
              <a:t>	The Great Plains region is also abundant in tall grasses that provide food for livestock like cattle and longhorns which are raised on ranches in this region. These grasses fed the bison that tribes of the Great Plains depended on for their survival.</a:t>
            </a:r>
          </a:p>
          <a:p>
            <a:r>
              <a:rPr lang="en-US" sz="2100" dirty="0">
                <a:solidFill>
                  <a:srgbClr val="C00000"/>
                </a:solidFill>
              </a:rPr>
              <a:t> 	Though the dry climate of the Great Plains prevented most early American Indians from taking part in agriculture in any significant way, modern farmers use irrigation to direct distant water sources to their farms. In this way, people on the Great Plains today are able to successfully take part in agriculture. </a:t>
            </a:r>
          </a:p>
        </p:txBody>
      </p:sp>
      <p:pic>
        <p:nvPicPr>
          <p:cNvPr id="34" name="Picture 33" descr="An oil rig on the plains">
            <a:extLst>
              <a:ext uri="{FF2B5EF4-FFF2-40B4-BE49-F238E27FC236}">
                <a16:creationId xmlns:a16="http://schemas.microsoft.com/office/drawing/2014/main" id="{1F6FD776-3B6D-9BBD-BE29-3AF951495E4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554134" y="-49683"/>
            <a:ext cx="2857500" cy="3590925"/>
          </a:xfrm>
          <a:prstGeom prst="rect">
            <a:avLst/>
          </a:prstGeom>
        </p:spPr>
      </p:pic>
      <p:sp>
        <p:nvSpPr>
          <p:cNvPr id="33" name="TextBox 32">
            <a:extLst>
              <a:ext uri="{FF2B5EF4-FFF2-40B4-BE49-F238E27FC236}">
                <a16:creationId xmlns:a16="http://schemas.microsoft.com/office/drawing/2014/main" id="{096F7064-CCF2-3446-8320-A9F121DCB1AC}"/>
              </a:ext>
            </a:extLst>
          </p:cNvPr>
          <p:cNvSpPr txBox="1"/>
          <p:nvPr/>
        </p:nvSpPr>
        <p:spPr>
          <a:xfrm>
            <a:off x="10111534" y="2210808"/>
            <a:ext cx="1215445" cy="383816"/>
          </a:xfrm>
          <a:prstGeom prst="rect">
            <a:avLst/>
          </a:prstGeom>
          <a:noFill/>
        </p:spPr>
        <p:txBody>
          <a:bodyPr wrap="square" rtlCol="0">
            <a:spAutoFit/>
          </a:bodyPr>
          <a:lstStyle/>
          <a:p>
            <a:pPr algn="ctr"/>
            <a:r>
              <a:rPr lang="en-US" i="1" dirty="0"/>
              <a:t>Oil Rig</a:t>
            </a:r>
          </a:p>
        </p:txBody>
      </p:sp>
      <p:pic>
        <p:nvPicPr>
          <p:cNvPr id="28" name="Picture 27" descr="Hay bales in a field at sunset">
            <a:extLst>
              <a:ext uri="{FF2B5EF4-FFF2-40B4-BE49-F238E27FC236}">
                <a16:creationId xmlns:a16="http://schemas.microsoft.com/office/drawing/2014/main" id="{41B79115-05BF-F083-E30C-35E79B083B0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711697" y="3554029"/>
            <a:ext cx="3398939" cy="2268726"/>
          </a:xfrm>
          <a:prstGeom prst="rect">
            <a:avLst/>
          </a:prstGeom>
          <a:effectLst>
            <a:outerShdw blurRad="50800" dist="50800" dir="7860000" algn="ctr" rotWithShape="0">
              <a:srgbClr val="000000">
                <a:alpha val="43137"/>
              </a:srgbClr>
            </a:outerShdw>
          </a:effectLst>
        </p:spPr>
      </p:pic>
      <p:sp>
        <p:nvSpPr>
          <p:cNvPr id="29" name="TextBox 28">
            <a:extLst>
              <a:ext uri="{FF2B5EF4-FFF2-40B4-BE49-F238E27FC236}">
                <a16:creationId xmlns:a16="http://schemas.microsoft.com/office/drawing/2014/main" id="{A8D2F699-EA46-F2BB-2C53-390E98E6C517}"/>
              </a:ext>
            </a:extLst>
          </p:cNvPr>
          <p:cNvSpPr txBox="1"/>
          <p:nvPr/>
        </p:nvSpPr>
        <p:spPr>
          <a:xfrm>
            <a:off x="8583078" y="5848329"/>
            <a:ext cx="3163777" cy="369332"/>
          </a:xfrm>
          <a:prstGeom prst="rect">
            <a:avLst/>
          </a:prstGeom>
          <a:noFill/>
        </p:spPr>
        <p:txBody>
          <a:bodyPr wrap="square" rtlCol="0">
            <a:spAutoFit/>
          </a:bodyPr>
          <a:lstStyle/>
          <a:p>
            <a:pPr algn="ctr"/>
            <a:r>
              <a:rPr lang="en-US" i="1" dirty="0"/>
              <a:t>Bales of hay to feed livestock</a:t>
            </a:r>
          </a:p>
        </p:txBody>
      </p:sp>
    </p:spTree>
    <p:extLst>
      <p:ext uri="{BB962C8B-B14F-4D97-AF65-F5344CB8AC3E}">
        <p14:creationId xmlns:p14="http://schemas.microsoft.com/office/powerpoint/2010/main" val="154868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rolling plains, low shrubs, and mesquite trees of the North Central Plains region">
            <a:extLst>
              <a:ext uri="{FF2B5EF4-FFF2-40B4-BE49-F238E27FC236}">
                <a16:creationId xmlns:a16="http://schemas.microsoft.com/office/drawing/2014/main" id="{9F98D8E9-E0BB-6A7B-2505-CD6887A7D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050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494697"/>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601027"/>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903212"/>
            <a:ext cx="1555071" cy="1583518"/>
          </a:xfrm>
          <a:prstGeom prst="rect">
            <a:avLst/>
          </a:prstGeom>
        </p:spPr>
      </p:pic>
      <p:sp>
        <p:nvSpPr>
          <p:cNvPr id="10" name="Title 5"/>
          <p:cNvSpPr txBox="1">
            <a:spLocks noGrp="1"/>
          </p:cNvSpPr>
          <p:nvPr>
            <p:ph type="title"/>
          </p:nvPr>
        </p:nvSpPr>
        <p:spPr>
          <a:xfrm>
            <a:off x="2622641" y="749803"/>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a:solidFill>
                  <a:schemeClr val="bg1"/>
                </a:solidFill>
                <a:latin typeface="Gotham Medium"/>
              </a:rPr>
              <a:t>The North Central Plains</a:t>
            </a:r>
          </a:p>
        </p:txBody>
      </p:sp>
      <p:sp>
        <p:nvSpPr>
          <p:cNvPr id="11" name="TextBox 10"/>
          <p:cNvSpPr txBox="1"/>
          <p:nvPr/>
        </p:nvSpPr>
        <p:spPr>
          <a:xfrm>
            <a:off x="7883413"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88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63B50656-404D-4E4E-4700-8F2C9A1F649A}"/>
              </a:ext>
            </a:extLst>
          </p:cNvPr>
          <p:cNvSpPr txBox="1">
            <a:spLocks noGrp="1"/>
          </p:cNvSpPr>
          <p:nvPr>
            <p:ph type="title"/>
          </p:nvPr>
        </p:nvSpPr>
        <p:spPr>
          <a:xfrm>
            <a:off x="1737480" y="-31694"/>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Climate</a:t>
            </a:r>
            <a:br>
              <a:rPr lang="en-US" sz="4400" dirty="0">
                <a:latin typeface="Gotham Medium"/>
              </a:rPr>
            </a:br>
            <a:r>
              <a:rPr lang="en-US" sz="3200" i="1" dirty="0">
                <a:solidFill>
                  <a:schemeClr val="bg2">
                    <a:lumMod val="50000"/>
                  </a:schemeClr>
                </a:solidFill>
                <a:latin typeface="Gotham Medium"/>
              </a:rPr>
              <a:t>The North Central Plains</a:t>
            </a:r>
            <a:br>
              <a:rPr lang="en-US" sz="4400" dirty="0">
                <a:latin typeface="Gotham Medium"/>
              </a:rPr>
            </a:br>
            <a:endParaRPr lang="en-US" sz="4400" dirty="0">
              <a:latin typeface="Gotham Medium"/>
            </a:endParaRPr>
          </a:p>
        </p:txBody>
      </p:sp>
      <p:sp>
        <p:nvSpPr>
          <p:cNvPr id="3" name="Rectangle 1">
            <a:extLst>
              <a:ext uri="{FF2B5EF4-FFF2-40B4-BE49-F238E27FC236}">
                <a16:creationId xmlns:a16="http://schemas.microsoft.com/office/drawing/2014/main" id="{C9DB13F2-D96A-216F-B3DC-94B0C5B5C6BC}"/>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7005C5DE-C4AA-885B-52CD-FA3A5B8EC4D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5E23C66D-7F54-F196-E079-1A47638B9EF3}"/>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10" name="Ink 9">
                <a:extLst>
                  <a:ext uri="{FF2B5EF4-FFF2-40B4-BE49-F238E27FC236}">
                    <a16:creationId xmlns:a16="http://schemas.microsoft.com/office/drawing/2014/main" id="{5E23C66D-7F54-F196-E079-1A47638B9EF3}"/>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A3E5293-33B0-85C6-A63F-1EA605829E54}"/>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12" name="Ink 11">
                <a:extLst>
                  <a:ext uri="{FF2B5EF4-FFF2-40B4-BE49-F238E27FC236}">
                    <a16:creationId xmlns:a16="http://schemas.microsoft.com/office/drawing/2014/main" id="{3A3E5293-33B0-85C6-A63F-1EA605829E54}"/>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5EE2A0BF-8395-BFD9-31D3-5835BE493C61}"/>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3" name="Ink 12">
                <a:extLst>
                  <a:ext uri="{FF2B5EF4-FFF2-40B4-BE49-F238E27FC236}">
                    <a16:creationId xmlns:a16="http://schemas.microsoft.com/office/drawing/2014/main" id="{5EE2A0BF-8395-BFD9-31D3-5835BE493C61}"/>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B8D9243-9683-E063-BE30-DF7425215A22}"/>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4" name="Ink 13">
                <a:extLst>
                  <a:ext uri="{FF2B5EF4-FFF2-40B4-BE49-F238E27FC236}">
                    <a16:creationId xmlns:a16="http://schemas.microsoft.com/office/drawing/2014/main" id="{7B8D9243-9683-E063-BE30-DF7425215A22}"/>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70F5C509-59F8-836D-E367-0F4480D626A1}"/>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5" name="Ink 14">
                <a:extLst>
                  <a:ext uri="{FF2B5EF4-FFF2-40B4-BE49-F238E27FC236}">
                    <a16:creationId xmlns:a16="http://schemas.microsoft.com/office/drawing/2014/main" id="{70F5C509-59F8-836D-E367-0F4480D626A1}"/>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19AC54D9-698D-CF9D-7556-15A8022636B0}"/>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6" name="Ink 15">
                <a:extLst>
                  <a:ext uri="{FF2B5EF4-FFF2-40B4-BE49-F238E27FC236}">
                    <a16:creationId xmlns:a16="http://schemas.microsoft.com/office/drawing/2014/main" id="{19AC54D9-698D-CF9D-7556-15A8022636B0}"/>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C462A684-3AB4-DC51-91AD-1DE4F5C81C77}"/>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7" name="Ink 16">
                <a:extLst>
                  <a:ext uri="{FF2B5EF4-FFF2-40B4-BE49-F238E27FC236}">
                    <a16:creationId xmlns:a16="http://schemas.microsoft.com/office/drawing/2014/main" id="{C462A684-3AB4-DC51-91AD-1DE4F5C81C77}"/>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62D310C0-1EF6-6381-4695-C3FDDB811283}"/>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8" name="Ink 17">
                <a:extLst>
                  <a:ext uri="{FF2B5EF4-FFF2-40B4-BE49-F238E27FC236}">
                    <a16:creationId xmlns:a16="http://schemas.microsoft.com/office/drawing/2014/main" id="{62D310C0-1EF6-6381-4695-C3FDDB811283}"/>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sp>
        <p:nvSpPr>
          <p:cNvPr id="19" name="TextBox 18">
            <a:extLst>
              <a:ext uri="{FF2B5EF4-FFF2-40B4-BE49-F238E27FC236}">
                <a16:creationId xmlns:a16="http://schemas.microsoft.com/office/drawing/2014/main" id="{6DEC7E7E-C8AD-AF9E-FCCA-F1B84F4C7F41}"/>
              </a:ext>
              <a:ext uri="{C183D7F6-B498-43B3-948B-1728B52AA6E4}">
                <adec:decorative xmlns:adec="http://schemas.microsoft.com/office/drawing/2017/decorative" val="1"/>
              </a:ext>
            </a:extLst>
          </p:cNvPr>
          <p:cNvSpPr txBox="1"/>
          <p:nvPr/>
        </p:nvSpPr>
        <p:spPr>
          <a:xfrm>
            <a:off x="1687283" y="1503485"/>
            <a:ext cx="5390246" cy="5201424"/>
          </a:xfrm>
          <a:prstGeom prst="rect">
            <a:avLst/>
          </a:prstGeom>
          <a:noFill/>
        </p:spPr>
        <p:txBody>
          <a:bodyPr wrap="square" rtlCol="0">
            <a:spAutoFit/>
          </a:bodyPr>
          <a:lstStyle/>
          <a:p>
            <a:r>
              <a:rPr lang="en-US" sz="2400" dirty="0">
                <a:solidFill>
                  <a:schemeClr val="accent2"/>
                </a:solidFill>
              </a:rPr>
              <a:t>	</a:t>
            </a:r>
            <a:r>
              <a:rPr lang="en-US" sz="2200" dirty="0">
                <a:solidFill>
                  <a:schemeClr val="accent2"/>
                </a:solidFill>
              </a:rPr>
              <a:t>The North Texas region has a more diverse climate than other parts of Texas. The western part of this region is more arid, receiving only about 22 annual inches of rainfall, while the eastern part is more humid, receiving nearly 40 inches per year. </a:t>
            </a:r>
          </a:p>
          <a:p>
            <a:r>
              <a:rPr lang="en-US" sz="2200" dirty="0">
                <a:solidFill>
                  <a:srgbClr val="00B050"/>
                </a:solidFill>
              </a:rPr>
              <a:t>	This region experiences cold winters with average low temperatures in the 30s. The summers are long and hot with an average temperature in the high 90s, though it is quite common for this region to experience temperatures above 100 degrees. </a:t>
            </a:r>
          </a:p>
          <a:p>
            <a:r>
              <a:rPr lang="en-US" sz="2200" dirty="0">
                <a:solidFill>
                  <a:srgbClr val="002060"/>
                </a:solidFill>
              </a:rPr>
              <a:t>	Like the Great Plains, the North Central Plains can experience tornadoes in the spring and summer. </a:t>
            </a:r>
          </a:p>
        </p:txBody>
      </p:sp>
      <p:pic>
        <p:nvPicPr>
          <p:cNvPr id="8194" name="Picture 2" descr="A photograph of a tornado approaching downtown Wichita Falls, TX in 1985">
            <a:extLst>
              <a:ext uri="{FF2B5EF4-FFF2-40B4-BE49-F238E27FC236}">
                <a16:creationId xmlns:a16="http://schemas.microsoft.com/office/drawing/2014/main" id="{455C4D3B-65E4-BFDD-2F69-09AFA73B31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06344" y="1820560"/>
            <a:ext cx="4783807" cy="3794054"/>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F9447D8-01D8-FCF2-6208-62D31DF33081}"/>
              </a:ext>
            </a:extLst>
          </p:cNvPr>
          <p:cNvSpPr txBox="1"/>
          <p:nvPr/>
        </p:nvSpPr>
        <p:spPr>
          <a:xfrm>
            <a:off x="7500262" y="5627077"/>
            <a:ext cx="4783807" cy="369332"/>
          </a:xfrm>
          <a:prstGeom prst="rect">
            <a:avLst/>
          </a:prstGeom>
          <a:noFill/>
        </p:spPr>
        <p:txBody>
          <a:bodyPr wrap="square" rtlCol="0">
            <a:spAutoFit/>
          </a:bodyPr>
          <a:lstStyle/>
          <a:p>
            <a:r>
              <a:rPr lang="en-US" dirty="0"/>
              <a:t>A tornado approaching Wichita Falls, 1958</a:t>
            </a:r>
          </a:p>
        </p:txBody>
      </p:sp>
    </p:spTree>
    <p:extLst>
      <p:ext uri="{BB962C8B-B14F-4D97-AF65-F5344CB8AC3E}">
        <p14:creationId xmlns:p14="http://schemas.microsoft.com/office/powerpoint/2010/main" val="30117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5000" t="-41000" r="-21000" b="-7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3097250-EC5A-4275-B663-5A536BE8629B}"/>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5">
            <a:extLst>
              <a:ext uri="{FF2B5EF4-FFF2-40B4-BE49-F238E27FC236}">
                <a16:creationId xmlns:a16="http://schemas.microsoft.com/office/drawing/2014/main" id="{EECFAD41-918E-2261-1C88-B4109F7DB9E6}"/>
              </a:ext>
            </a:extLst>
          </p:cNvPr>
          <p:cNvSpPr txBox="1">
            <a:spLocks noGrp="1"/>
          </p:cNvSpPr>
          <p:nvPr>
            <p:ph type="title"/>
          </p:nvPr>
        </p:nvSpPr>
        <p:spPr>
          <a:xfrm>
            <a:off x="1837509" y="35666"/>
            <a:ext cx="9864090" cy="17242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i="1" dirty="0">
                <a:latin typeface="Gotham Medium"/>
              </a:rPr>
              <a:t>Warm-up: </a:t>
            </a:r>
            <a:r>
              <a:rPr lang="en-US" sz="7200" i="1" dirty="0">
                <a:solidFill>
                  <a:schemeClr val="bg2">
                    <a:lumMod val="50000"/>
                  </a:schemeClr>
                </a:solidFill>
                <a:latin typeface="Gotham Medium"/>
              </a:rPr>
              <a:t>Day 1</a:t>
            </a:r>
            <a:br>
              <a:rPr lang="en-US" sz="4400" dirty="0">
                <a:latin typeface="Gotham Medium"/>
              </a:rPr>
            </a:br>
            <a:r>
              <a:rPr lang="en-US" sz="3200" dirty="0">
                <a:latin typeface="Gotham Medium"/>
              </a:rPr>
              <a:t>Follow the directions below to complete your warm-up </a:t>
            </a:r>
            <a:endParaRPr lang="en-US" sz="4400" dirty="0">
              <a:latin typeface="Gotham Medium"/>
            </a:endParaRPr>
          </a:p>
        </p:txBody>
      </p:sp>
      <p:pic>
        <p:nvPicPr>
          <p:cNvPr id="17" name="Picture 16" descr="Think about the area of Texas where you live now. Make a list under each category on your warm-up describing what you know or believe about the climate, landforms, and plants and animals in this area.">
            <a:extLst>
              <a:ext uri="{FF2B5EF4-FFF2-40B4-BE49-F238E27FC236}">
                <a16:creationId xmlns:a16="http://schemas.microsoft.com/office/drawing/2014/main" id="{FBA527BE-7A1D-8907-0279-83C7429B7C96}"/>
              </a:ext>
            </a:extLst>
          </p:cNvPr>
          <p:cNvPicPr>
            <a:picLocks noChangeAspect="1"/>
          </p:cNvPicPr>
          <p:nvPr/>
        </p:nvPicPr>
        <p:blipFill>
          <a:blip r:embed="rId6"/>
          <a:stretch>
            <a:fillRect/>
          </a:stretch>
        </p:blipFill>
        <p:spPr>
          <a:xfrm>
            <a:off x="2967140" y="2060949"/>
            <a:ext cx="8266035" cy="3108209"/>
          </a:xfrm>
          <a:prstGeom prst="rect">
            <a:avLst/>
          </a:prstGeom>
          <a:effectLst>
            <a:outerShdw blurRad="50800" dist="50800" dir="7860000" algn="ctr" rotWithShape="0">
              <a:srgbClr val="000000">
                <a:alpha val="43137"/>
              </a:srgbClr>
            </a:outerShdw>
          </a:effectLst>
        </p:spPr>
      </p:pic>
      <p:pic>
        <p:nvPicPr>
          <p:cNvPr id="18" name="Graphic 17">
            <a:extLst>
              <a:ext uri="{FF2B5EF4-FFF2-40B4-BE49-F238E27FC236}">
                <a16:creationId xmlns:a16="http://schemas.microsoft.com/office/drawing/2014/main" id="{63AF4B79-F379-0096-3505-6E7D150A172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4137" y="2060949"/>
            <a:ext cx="1071092" cy="1071092"/>
          </a:xfrm>
          <a:prstGeom prst="rect">
            <a:avLst/>
          </a:prstGeom>
        </p:spPr>
      </p:pic>
      <p:pic>
        <p:nvPicPr>
          <p:cNvPr id="19" name="Graphic 18">
            <a:extLst>
              <a:ext uri="{FF2B5EF4-FFF2-40B4-BE49-F238E27FC236}">
                <a16:creationId xmlns:a16="http://schemas.microsoft.com/office/drawing/2014/main" id="{43D88DCB-921F-5EA0-3AEE-B35307BB177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03407" y="3878891"/>
            <a:ext cx="925793" cy="925793"/>
          </a:xfrm>
          <a:prstGeom prst="rect">
            <a:avLst/>
          </a:prstGeom>
        </p:spPr>
      </p:pic>
      <p:pic>
        <p:nvPicPr>
          <p:cNvPr id="20" name="Graphic 19">
            <a:extLst>
              <a:ext uri="{FF2B5EF4-FFF2-40B4-BE49-F238E27FC236}">
                <a16:creationId xmlns:a16="http://schemas.microsoft.com/office/drawing/2014/main" id="{BB52FF5D-5ECF-C964-F23F-2F18131AB45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5076" y="5411936"/>
            <a:ext cx="842453" cy="842453"/>
          </a:xfrm>
          <a:prstGeom prst="rect">
            <a:avLst/>
          </a:prstGeom>
        </p:spPr>
      </p:pic>
      <p:sp>
        <p:nvSpPr>
          <p:cNvPr id="21" name="TextBox 20">
            <a:extLst>
              <a:ext uri="{FF2B5EF4-FFF2-40B4-BE49-F238E27FC236}">
                <a16:creationId xmlns:a16="http://schemas.microsoft.com/office/drawing/2014/main" id="{9FB1805D-07CE-0A94-66E6-C5F5972B7EE7}"/>
              </a:ext>
            </a:extLst>
          </p:cNvPr>
          <p:cNvSpPr txBox="1"/>
          <p:nvPr/>
        </p:nvSpPr>
        <p:spPr>
          <a:xfrm>
            <a:off x="3053918" y="5495281"/>
            <a:ext cx="8451542" cy="523220"/>
          </a:xfrm>
          <a:prstGeom prst="rect">
            <a:avLst/>
          </a:prstGeom>
          <a:noFill/>
        </p:spPr>
        <p:txBody>
          <a:bodyPr wrap="square" rtlCol="0">
            <a:spAutoFit/>
          </a:bodyPr>
          <a:lstStyle/>
          <a:p>
            <a:r>
              <a:rPr lang="en-US" sz="2800" dirty="0"/>
              <a:t>Discuss with a shoulder partner when you are finished</a:t>
            </a:r>
          </a:p>
        </p:txBody>
      </p:sp>
    </p:spTree>
    <p:extLst>
      <p:ext uri="{BB962C8B-B14F-4D97-AF65-F5344CB8AC3E}">
        <p14:creationId xmlns:p14="http://schemas.microsoft.com/office/powerpoint/2010/main" val="2038626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388461" y="6478661"/>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2" name="Picture 1">
            <a:extLst>
              <a:ext uri="{FF2B5EF4-FFF2-40B4-BE49-F238E27FC236}">
                <a16:creationId xmlns:a16="http://schemas.microsoft.com/office/drawing/2014/main" id="{D86CB48B-88E4-013C-1EC4-F3FCA8967A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C4B9C23-1070-9C0F-75CE-AE3296FE0842}"/>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3" name="Ink 2">
                <a:extLst>
                  <a:ext uri="{FF2B5EF4-FFF2-40B4-BE49-F238E27FC236}">
                    <a16:creationId xmlns:a16="http://schemas.microsoft.com/office/drawing/2014/main" id="{CC4B9C23-1070-9C0F-75CE-AE3296FE0842}"/>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3D83C8A6-F384-7D6C-D6B6-F580C5E2ACD4}"/>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4" name="Ink 3">
                <a:extLst>
                  <a:ext uri="{FF2B5EF4-FFF2-40B4-BE49-F238E27FC236}">
                    <a16:creationId xmlns:a16="http://schemas.microsoft.com/office/drawing/2014/main" id="{3D83C8A6-F384-7D6C-D6B6-F580C5E2ACD4}"/>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AD9735CE-E7E7-0F40-E07F-43A8076094C3}"/>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0" name="Ink 9">
                <a:extLst>
                  <a:ext uri="{FF2B5EF4-FFF2-40B4-BE49-F238E27FC236}">
                    <a16:creationId xmlns:a16="http://schemas.microsoft.com/office/drawing/2014/main" id="{AD9735CE-E7E7-0F40-E07F-43A8076094C3}"/>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593FEE4E-B3BC-684D-CAB6-39A3AC78097C}"/>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2" name="Ink 11">
                <a:extLst>
                  <a:ext uri="{FF2B5EF4-FFF2-40B4-BE49-F238E27FC236}">
                    <a16:creationId xmlns:a16="http://schemas.microsoft.com/office/drawing/2014/main" id="{593FEE4E-B3BC-684D-CAB6-39A3AC78097C}"/>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C87DDCFF-D5E3-3DDF-2FFD-81DC790164C4}"/>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3" name="Ink 12">
                <a:extLst>
                  <a:ext uri="{FF2B5EF4-FFF2-40B4-BE49-F238E27FC236}">
                    <a16:creationId xmlns:a16="http://schemas.microsoft.com/office/drawing/2014/main" id="{C87DDCFF-D5E3-3DDF-2FFD-81DC790164C4}"/>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635C6CC-EF1D-DB3E-0A39-BB44F1E2D138}"/>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4" name="Ink 13">
                <a:extLst>
                  <a:ext uri="{FF2B5EF4-FFF2-40B4-BE49-F238E27FC236}">
                    <a16:creationId xmlns:a16="http://schemas.microsoft.com/office/drawing/2014/main" id="{5635C6CC-EF1D-DB3E-0A39-BB44F1E2D138}"/>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63D4382D-434E-C732-B909-0B85CB73034F}"/>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5" name="Ink 14">
                <a:extLst>
                  <a:ext uri="{FF2B5EF4-FFF2-40B4-BE49-F238E27FC236}">
                    <a16:creationId xmlns:a16="http://schemas.microsoft.com/office/drawing/2014/main" id="{63D4382D-434E-C732-B909-0B85CB73034F}"/>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144FF0C6-A5A5-4806-30D7-C435B44BAF62}"/>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6" name="Ink 15">
                <a:extLst>
                  <a:ext uri="{FF2B5EF4-FFF2-40B4-BE49-F238E27FC236}">
                    <a16:creationId xmlns:a16="http://schemas.microsoft.com/office/drawing/2014/main" id="{144FF0C6-A5A5-4806-30D7-C435B44BAF62}"/>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sp>
        <p:nvSpPr>
          <p:cNvPr id="17" name="Title 5">
            <a:extLst>
              <a:ext uri="{FF2B5EF4-FFF2-40B4-BE49-F238E27FC236}">
                <a16:creationId xmlns:a16="http://schemas.microsoft.com/office/drawing/2014/main" id="{9ED3FF27-538C-83A0-C084-C828712DD75D}"/>
              </a:ext>
            </a:extLst>
          </p:cNvPr>
          <p:cNvSpPr txBox="1">
            <a:spLocks noGrp="1"/>
          </p:cNvSpPr>
          <p:nvPr>
            <p:ph type="title"/>
          </p:nvPr>
        </p:nvSpPr>
        <p:spPr>
          <a:xfrm>
            <a:off x="1737480" y="-31694"/>
            <a:ext cx="8795659" cy="1444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Geography</a:t>
            </a:r>
            <a:br>
              <a:rPr lang="en-US" sz="4400" dirty="0">
                <a:latin typeface="Gotham Medium"/>
              </a:rPr>
            </a:br>
            <a:r>
              <a:rPr lang="en-US" sz="3200" i="1" dirty="0">
                <a:solidFill>
                  <a:schemeClr val="bg2">
                    <a:lumMod val="50000"/>
                  </a:schemeClr>
                </a:solidFill>
                <a:latin typeface="Gotham Medium"/>
              </a:rPr>
              <a:t>The North Central Plains</a:t>
            </a:r>
            <a:endParaRPr lang="en-US" sz="4400" dirty="0">
              <a:latin typeface="Gotham Medium"/>
            </a:endParaRPr>
          </a:p>
        </p:txBody>
      </p:sp>
      <p:sp>
        <p:nvSpPr>
          <p:cNvPr id="18" name="TextBox 17">
            <a:extLst>
              <a:ext uri="{FF2B5EF4-FFF2-40B4-BE49-F238E27FC236}">
                <a16:creationId xmlns:a16="http://schemas.microsoft.com/office/drawing/2014/main" id="{22480A38-24F9-866E-DD34-A501E68B7772}"/>
              </a:ext>
            </a:extLst>
          </p:cNvPr>
          <p:cNvSpPr txBox="1"/>
          <p:nvPr/>
        </p:nvSpPr>
        <p:spPr>
          <a:xfrm>
            <a:off x="1737473" y="1412321"/>
            <a:ext cx="4630670" cy="3416320"/>
          </a:xfrm>
          <a:prstGeom prst="rect">
            <a:avLst/>
          </a:prstGeom>
          <a:noFill/>
        </p:spPr>
        <p:txBody>
          <a:bodyPr wrap="square" rtlCol="0">
            <a:spAutoFit/>
          </a:bodyPr>
          <a:lstStyle/>
          <a:p>
            <a:r>
              <a:rPr lang="en-US" sz="2400" dirty="0">
                <a:solidFill>
                  <a:schemeClr val="accent5">
                    <a:lumMod val="50000"/>
                  </a:schemeClr>
                </a:solidFill>
              </a:rPr>
              <a:t>	North Central Texas is mostly comprised of flat, rolling grassy plains. A forested area called the Cross Timbers covers much of the eastern portion of the region in elm and a variety of oak trees. The Cross Timbers also contains hills and rocky escarpments, or long, steep, rocky slopes of land.</a:t>
            </a:r>
          </a:p>
        </p:txBody>
      </p:sp>
      <p:sp>
        <p:nvSpPr>
          <p:cNvPr id="21" name="TextBox 20">
            <a:extLst>
              <a:ext uri="{FF2B5EF4-FFF2-40B4-BE49-F238E27FC236}">
                <a16:creationId xmlns:a16="http://schemas.microsoft.com/office/drawing/2014/main" id="{A3191E8F-2968-50B0-CA37-AB1B9822E2DF}"/>
              </a:ext>
            </a:extLst>
          </p:cNvPr>
          <p:cNvSpPr txBox="1"/>
          <p:nvPr/>
        </p:nvSpPr>
        <p:spPr>
          <a:xfrm>
            <a:off x="1737472" y="4836362"/>
            <a:ext cx="6373841" cy="1938992"/>
          </a:xfrm>
          <a:prstGeom prst="rect">
            <a:avLst/>
          </a:prstGeom>
          <a:noFill/>
        </p:spPr>
        <p:txBody>
          <a:bodyPr wrap="square" rtlCol="0">
            <a:spAutoFit/>
          </a:bodyPr>
          <a:lstStyle/>
          <a:p>
            <a:r>
              <a:rPr lang="en-US" sz="2400" dirty="0">
                <a:solidFill>
                  <a:schemeClr val="accent2">
                    <a:lumMod val="75000"/>
                  </a:schemeClr>
                </a:solidFill>
              </a:rPr>
              <a:t>	North Central Texas contains several small lakes and a few major rivers, including the Brazos River and the Red River. Today, the Red River makes up part of the northern border between Texas and Oklahoma.</a:t>
            </a:r>
            <a:endParaRPr lang="en-US" sz="2400" dirty="0"/>
          </a:p>
        </p:txBody>
      </p:sp>
      <p:pic>
        <p:nvPicPr>
          <p:cNvPr id="11266" name="Picture 2" descr="A view of elm trees from Little Elm Creek, north of present-day Dallas">
            <a:extLst>
              <a:ext uri="{FF2B5EF4-FFF2-40B4-BE49-F238E27FC236}">
                <a16:creationId xmlns:a16="http://schemas.microsoft.com/office/drawing/2014/main" id="{56F56834-D4E5-036C-0953-14AC2B2C969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20169" y="368249"/>
            <a:ext cx="3710121" cy="2253424"/>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B7E5406-9EB9-0DD6-66E5-8AD89FA83A7E}"/>
              </a:ext>
            </a:extLst>
          </p:cNvPr>
          <p:cNvSpPr txBox="1"/>
          <p:nvPr/>
        </p:nvSpPr>
        <p:spPr>
          <a:xfrm>
            <a:off x="6165196" y="2700824"/>
            <a:ext cx="4091552" cy="369332"/>
          </a:xfrm>
          <a:prstGeom prst="rect">
            <a:avLst/>
          </a:prstGeom>
          <a:noFill/>
        </p:spPr>
        <p:txBody>
          <a:bodyPr wrap="square" rtlCol="0">
            <a:spAutoFit/>
          </a:bodyPr>
          <a:lstStyle/>
          <a:p>
            <a:pPr algn="ctr"/>
            <a:r>
              <a:rPr lang="en-US" i="1" dirty="0"/>
              <a:t>Near Little Elm Creek, North of Dallas</a:t>
            </a:r>
          </a:p>
        </p:txBody>
      </p:sp>
      <p:pic>
        <p:nvPicPr>
          <p:cNvPr id="11268" name="Picture 4" descr="View of a forested area at Inspiration Point, near Fort Worth, Texas">
            <a:extLst>
              <a:ext uri="{FF2B5EF4-FFF2-40B4-BE49-F238E27FC236}">
                <a16:creationId xmlns:a16="http://schemas.microsoft.com/office/drawing/2014/main" id="{863B47CD-4657-EEEE-9599-3C955C304A2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11322" y="3196247"/>
            <a:ext cx="3629921" cy="276316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925367B-7DA1-1C5B-EA08-DE46126C01E3}"/>
              </a:ext>
            </a:extLst>
          </p:cNvPr>
          <p:cNvSpPr txBox="1"/>
          <p:nvPr/>
        </p:nvSpPr>
        <p:spPr>
          <a:xfrm>
            <a:off x="7880506" y="5959408"/>
            <a:ext cx="4091552" cy="369332"/>
          </a:xfrm>
          <a:prstGeom prst="rect">
            <a:avLst/>
          </a:prstGeom>
          <a:noFill/>
        </p:spPr>
        <p:txBody>
          <a:bodyPr wrap="square" rtlCol="0">
            <a:spAutoFit/>
          </a:bodyPr>
          <a:lstStyle/>
          <a:p>
            <a:pPr algn="ctr"/>
            <a:r>
              <a:rPr lang="en-US" i="1" dirty="0"/>
              <a:t>Inspiration Point near Fort Worth</a:t>
            </a:r>
          </a:p>
        </p:txBody>
      </p:sp>
    </p:spTree>
    <p:extLst>
      <p:ext uri="{BB962C8B-B14F-4D97-AF65-F5344CB8AC3E}">
        <p14:creationId xmlns:p14="http://schemas.microsoft.com/office/powerpoint/2010/main" val="346243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74E177BB-5E05-C4ED-1452-60FA996B937F}"/>
              </a:ext>
            </a:extLst>
          </p:cNvPr>
          <p:cNvSpPr txBox="1">
            <a:spLocks noGrp="1"/>
          </p:cNvSpPr>
          <p:nvPr>
            <p:ph type="title"/>
          </p:nvPr>
        </p:nvSpPr>
        <p:spPr>
          <a:xfrm>
            <a:off x="1737480" y="-31694"/>
            <a:ext cx="8795659" cy="1444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Plant &amp; Animal Life</a:t>
            </a:r>
            <a:br>
              <a:rPr lang="en-US" sz="4400" dirty="0">
                <a:latin typeface="Gotham Medium"/>
              </a:rPr>
            </a:br>
            <a:r>
              <a:rPr lang="en-US" sz="3200" i="1" dirty="0">
                <a:solidFill>
                  <a:schemeClr val="bg2">
                    <a:lumMod val="50000"/>
                  </a:schemeClr>
                </a:solidFill>
                <a:latin typeface="Gotham Medium"/>
              </a:rPr>
              <a:t>The North Central Plains</a:t>
            </a:r>
            <a:endParaRPr lang="en-US" sz="4400" dirty="0">
              <a:latin typeface="Gotham Medium"/>
            </a:endParaRPr>
          </a:p>
        </p:txBody>
      </p:sp>
      <p:sp>
        <p:nvSpPr>
          <p:cNvPr id="18" name="TextBox 17">
            <a:extLst>
              <a:ext uri="{FF2B5EF4-FFF2-40B4-BE49-F238E27FC236}">
                <a16:creationId xmlns:a16="http://schemas.microsoft.com/office/drawing/2014/main" id="{BC89D983-F240-7932-2F1E-E2677BCC0B9C}"/>
              </a:ext>
            </a:extLst>
          </p:cNvPr>
          <p:cNvSpPr txBox="1"/>
          <p:nvPr/>
        </p:nvSpPr>
        <p:spPr>
          <a:xfrm>
            <a:off x="1737472" y="1412321"/>
            <a:ext cx="5283813" cy="5262979"/>
          </a:xfrm>
          <a:prstGeom prst="rect">
            <a:avLst/>
          </a:prstGeom>
          <a:noFill/>
        </p:spPr>
        <p:txBody>
          <a:bodyPr wrap="square" rtlCol="0">
            <a:spAutoFit/>
          </a:bodyPr>
          <a:lstStyle/>
          <a:p>
            <a:r>
              <a:rPr lang="en-US" sz="2400" dirty="0">
                <a:solidFill>
                  <a:schemeClr val="accent5">
                    <a:lumMod val="50000"/>
                  </a:schemeClr>
                </a:solidFill>
              </a:rPr>
              <a:t>	There are many indigenous wildflowers that are found in the North Central Plains including bluebonnets and Indian paintbrush. Low trees and shrubs like the Texas mesquite tree are also common in this region. </a:t>
            </a:r>
          </a:p>
          <a:p>
            <a:r>
              <a:rPr lang="en-US" sz="2400" dirty="0">
                <a:solidFill>
                  <a:srgbClr val="C00000"/>
                </a:solidFill>
              </a:rPr>
              <a:t>	Many different animals call the North Central Plains home including white-tailed deer, coyotes, prairie dogs, armadillos, rabbits, and a variety of birds. </a:t>
            </a:r>
          </a:p>
          <a:p>
            <a:r>
              <a:rPr lang="en-US" sz="2400" dirty="0">
                <a:solidFill>
                  <a:schemeClr val="accent6">
                    <a:lumMod val="75000"/>
                  </a:schemeClr>
                </a:solidFill>
              </a:rPr>
              <a:t>	Early Texans would have also often encountered antelope, bear, and bison in this region. </a:t>
            </a:r>
          </a:p>
        </p:txBody>
      </p:sp>
      <p:pic>
        <p:nvPicPr>
          <p:cNvPr id="3" name="Picture 2">
            <a:extLst>
              <a:ext uri="{FF2B5EF4-FFF2-40B4-BE49-F238E27FC236}">
                <a16:creationId xmlns:a16="http://schemas.microsoft.com/office/drawing/2014/main" id="{464D5A9D-B224-6164-7587-FEFE729150C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3FFA14C-6C42-93FC-C525-A63F373E9CDD}"/>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4" name="Ink 3">
                <a:extLst>
                  <a:ext uri="{FF2B5EF4-FFF2-40B4-BE49-F238E27FC236}">
                    <a16:creationId xmlns:a16="http://schemas.microsoft.com/office/drawing/2014/main" id="{03FFA14C-6C42-93FC-C525-A63F373E9CDD}"/>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65648C3-7312-C81A-0B17-2EE068595D4A}"/>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10" name="Ink 9">
                <a:extLst>
                  <a:ext uri="{FF2B5EF4-FFF2-40B4-BE49-F238E27FC236}">
                    <a16:creationId xmlns:a16="http://schemas.microsoft.com/office/drawing/2014/main" id="{C65648C3-7312-C81A-0B17-2EE068595D4A}"/>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A4C353B6-DB8C-3486-F1BD-6569586BD0A4}"/>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2" name="Ink 11">
                <a:extLst>
                  <a:ext uri="{FF2B5EF4-FFF2-40B4-BE49-F238E27FC236}">
                    <a16:creationId xmlns:a16="http://schemas.microsoft.com/office/drawing/2014/main" id="{A4C353B6-DB8C-3486-F1BD-6569586BD0A4}"/>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A428BB1-393B-BBA6-E8B3-A3C2F3197050}"/>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3" name="Ink 12">
                <a:extLst>
                  <a:ext uri="{FF2B5EF4-FFF2-40B4-BE49-F238E27FC236}">
                    <a16:creationId xmlns:a16="http://schemas.microsoft.com/office/drawing/2014/main" id="{CA428BB1-393B-BBA6-E8B3-A3C2F3197050}"/>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80EE077B-0791-04D7-8301-3769BC11F92F}"/>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4" name="Ink 13">
                <a:extLst>
                  <a:ext uri="{FF2B5EF4-FFF2-40B4-BE49-F238E27FC236}">
                    <a16:creationId xmlns:a16="http://schemas.microsoft.com/office/drawing/2014/main" id="{80EE077B-0791-04D7-8301-3769BC11F92F}"/>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E126766E-DA0C-8656-6F8A-BEC975E6AF3F}"/>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5" name="Ink 14">
                <a:extLst>
                  <a:ext uri="{FF2B5EF4-FFF2-40B4-BE49-F238E27FC236}">
                    <a16:creationId xmlns:a16="http://schemas.microsoft.com/office/drawing/2014/main" id="{E126766E-DA0C-8656-6F8A-BEC975E6AF3F}"/>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7A0CB370-B709-C4EE-CF67-17DCDBB05F4C}"/>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6" name="Ink 15">
                <a:extLst>
                  <a:ext uri="{FF2B5EF4-FFF2-40B4-BE49-F238E27FC236}">
                    <a16:creationId xmlns:a16="http://schemas.microsoft.com/office/drawing/2014/main" id="{7A0CB370-B709-C4EE-CF67-17DCDBB05F4C}"/>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5B98991D-A2DF-5D1F-74FC-36F458A28E26}"/>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7" name="Ink 16">
                <a:extLst>
                  <a:ext uri="{FF2B5EF4-FFF2-40B4-BE49-F238E27FC236}">
                    <a16:creationId xmlns:a16="http://schemas.microsoft.com/office/drawing/2014/main" id="{5B98991D-A2DF-5D1F-74FC-36F458A28E26}"/>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pic>
        <p:nvPicPr>
          <p:cNvPr id="12290" name="Picture 2" descr="Photograph: [Indian paintbrush and bluebonnet flowers]">
            <a:extLst>
              <a:ext uri="{FF2B5EF4-FFF2-40B4-BE49-F238E27FC236}">
                <a16:creationId xmlns:a16="http://schemas.microsoft.com/office/drawing/2014/main" id="{08822870-D82F-6B89-CF39-5408D069CDA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4866" r="21099" b="34364"/>
          <a:stretch/>
        </p:blipFill>
        <p:spPr bwMode="auto">
          <a:xfrm>
            <a:off x="7653580" y="229577"/>
            <a:ext cx="1919491" cy="3515109"/>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ADFBA3D-51FD-486A-0E39-A1139A389FBB}"/>
              </a:ext>
            </a:extLst>
          </p:cNvPr>
          <p:cNvSpPr txBox="1"/>
          <p:nvPr/>
        </p:nvSpPr>
        <p:spPr>
          <a:xfrm>
            <a:off x="7642429" y="3744686"/>
            <a:ext cx="1984366" cy="646331"/>
          </a:xfrm>
          <a:prstGeom prst="rect">
            <a:avLst/>
          </a:prstGeom>
          <a:noFill/>
        </p:spPr>
        <p:txBody>
          <a:bodyPr wrap="square" rtlCol="0">
            <a:spAutoFit/>
          </a:bodyPr>
          <a:lstStyle/>
          <a:p>
            <a:r>
              <a:rPr lang="en-US" i="1" dirty="0"/>
              <a:t>Indian Paintbrush and bluebonnets</a:t>
            </a:r>
          </a:p>
        </p:txBody>
      </p:sp>
      <p:pic>
        <p:nvPicPr>
          <p:cNvPr id="21" name="Picture 20" descr="A white tailed deer&#10;&#10;">
            <a:extLst>
              <a:ext uri="{FF2B5EF4-FFF2-40B4-BE49-F238E27FC236}">
                <a16:creationId xmlns:a16="http://schemas.microsoft.com/office/drawing/2014/main" id="{4DA1D882-E2B4-AD6B-7BD8-2E551193DA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96667" y="1225606"/>
            <a:ext cx="4903202" cy="6406701"/>
          </a:xfrm>
          <a:prstGeom prst="rect">
            <a:avLst/>
          </a:prstGeom>
        </p:spPr>
      </p:pic>
      <p:sp>
        <p:nvSpPr>
          <p:cNvPr id="22" name="TextBox 21">
            <a:extLst>
              <a:ext uri="{FF2B5EF4-FFF2-40B4-BE49-F238E27FC236}">
                <a16:creationId xmlns:a16="http://schemas.microsoft.com/office/drawing/2014/main" id="{F88FDD09-C24B-B6FB-EB6C-57A68A400185}"/>
              </a:ext>
            </a:extLst>
          </p:cNvPr>
          <p:cNvSpPr txBox="1"/>
          <p:nvPr/>
        </p:nvSpPr>
        <p:spPr>
          <a:xfrm>
            <a:off x="7917355" y="5013945"/>
            <a:ext cx="1550019" cy="646331"/>
          </a:xfrm>
          <a:prstGeom prst="rect">
            <a:avLst/>
          </a:prstGeom>
          <a:noFill/>
        </p:spPr>
        <p:txBody>
          <a:bodyPr wrap="square" rtlCol="0">
            <a:spAutoFit/>
          </a:bodyPr>
          <a:lstStyle/>
          <a:p>
            <a:pPr algn="ctr"/>
            <a:r>
              <a:rPr lang="en-US" i="1" dirty="0"/>
              <a:t>White-tailed deer</a:t>
            </a:r>
          </a:p>
        </p:txBody>
      </p:sp>
    </p:spTree>
    <p:extLst>
      <p:ext uri="{BB962C8B-B14F-4D97-AF65-F5344CB8AC3E}">
        <p14:creationId xmlns:p14="http://schemas.microsoft.com/office/powerpoint/2010/main" val="301991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C5106B89-9B60-94D2-83CF-2642EA60BD84}"/>
              </a:ext>
            </a:extLst>
          </p:cNvPr>
          <p:cNvSpPr txBox="1">
            <a:spLocks noGrp="1"/>
          </p:cNvSpPr>
          <p:nvPr>
            <p:ph type="title"/>
          </p:nvPr>
        </p:nvSpPr>
        <p:spPr>
          <a:xfrm>
            <a:off x="1737480" y="88050"/>
            <a:ext cx="7384749" cy="13597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Natural Resources</a:t>
            </a:r>
            <a:br>
              <a:rPr lang="en-US" sz="4400" dirty="0">
                <a:latin typeface="Gotham Medium"/>
              </a:rPr>
            </a:br>
            <a:r>
              <a:rPr lang="en-US" sz="3200" i="1" dirty="0">
                <a:solidFill>
                  <a:schemeClr val="bg2">
                    <a:lumMod val="50000"/>
                  </a:schemeClr>
                </a:solidFill>
                <a:latin typeface="Gotham Medium"/>
              </a:rPr>
              <a:t>The North Central Plains</a:t>
            </a:r>
            <a:endParaRPr lang="en-US" sz="4400" dirty="0">
              <a:latin typeface="Gotham Medium"/>
            </a:endParaRPr>
          </a:p>
        </p:txBody>
      </p:sp>
      <p:pic>
        <p:nvPicPr>
          <p:cNvPr id="3" name="Picture 2">
            <a:extLst>
              <a:ext uri="{FF2B5EF4-FFF2-40B4-BE49-F238E27FC236}">
                <a16:creationId xmlns:a16="http://schemas.microsoft.com/office/drawing/2014/main" id="{E359D0DD-344B-14EF-912C-B8A6FB37D99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F6B897F-4CE3-7049-8868-BBDDBEDE09FC}"/>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4" name="Ink 3">
                <a:extLst>
                  <a:ext uri="{FF2B5EF4-FFF2-40B4-BE49-F238E27FC236}">
                    <a16:creationId xmlns:a16="http://schemas.microsoft.com/office/drawing/2014/main" id="{8F6B897F-4CE3-7049-8868-BBDDBEDE09FC}"/>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65374E1D-A308-A270-BA17-77868E396A8C}"/>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10" name="Ink 9">
                <a:extLst>
                  <a:ext uri="{FF2B5EF4-FFF2-40B4-BE49-F238E27FC236}">
                    <a16:creationId xmlns:a16="http://schemas.microsoft.com/office/drawing/2014/main" id="{65374E1D-A308-A270-BA17-77868E396A8C}"/>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AF1C127D-E957-64FA-9618-C75C9E93E570}"/>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2" name="Ink 11">
                <a:extLst>
                  <a:ext uri="{FF2B5EF4-FFF2-40B4-BE49-F238E27FC236}">
                    <a16:creationId xmlns:a16="http://schemas.microsoft.com/office/drawing/2014/main" id="{AF1C127D-E957-64FA-9618-C75C9E93E570}"/>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E0B8CFFE-9641-99FD-8CF0-010157E6DF6E}"/>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3" name="Ink 12">
                <a:extLst>
                  <a:ext uri="{FF2B5EF4-FFF2-40B4-BE49-F238E27FC236}">
                    <a16:creationId xmlns:a16="http://schemas.microsoft.com/office/drawing/2014/main" id="{E0B8CFFE-9641-99FD-8CF0-010157E6DF6E}"/>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EE4258A0-0388-5B03-7277-E2ECDCDE0ED8}"/>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4" name="Ink 13">
                <a:extLst>
                  <a:ext uri="{FF2B5EF4-FFF2-40B4-BE49-F238E27FC236}">
                    <a16:creationId xmlns:a16="http://schemas.microsoft.com/office/drawing/2014/main" id="{EE4258A0-0388-5B03-7277-E2ECDCDE0ED8}"/>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6A117B8-F676-6B72-F715-D4ACE166041C}"/>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5" name="Ink 14">
                <a:extLst>
                  <a:ext uri="{FF2B5EF4-FFF2-40B4-BE49-F238E27FC236}">
                    <a16:creationId xmlns:a16="http://schemas.microsoft.com/office/drawing/2014/main" id="{96A117B8-F676-6B72-F715-D4ACE166041C}"/>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495C6C2E-D0F1-C907-0969-9756F15D6710}"/>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6" name="Ink 15">
                <a:extLst>
                  <a:ext uri="{FF2B5EF4-FFF2-40B4-BE49-F238E27FC236}">
                    <a16:creationId xmlns:a16="http://schemas.microsoft.com/office/drawing/2014/main" id="{495C6C2E-D0F1-C907-0969-9756F15D6710}"/>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360A4A8B-DA2A-701F-0C78-D0CFFFAA3425}"/>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7" name="Ink 16">
                <a:extLst>
                  <a:ext uri="{FF2B5EF4-FFF2-40B4-BE49-F238E27FC236}">
                    <a16:creationId xmlns:a16="http://schemas.microsoft.com/office/drawing/2014/main" id="{360A4A8B-DA2A-701F-0C78-D0CFFFAA3425}"/>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sp>
        <p:nvSpPr>
          <p:cNvPr id="18" name="TextBox 17">
            <a:extLst>
              <a:ext uri="{FF2B5EF4-FFF2-40B4-BE49-F238E27FC236}">
                <a16:creationId xmlns:a16="http://schemas.microsoft.com/office/drawing/2014/main" id="{94C681E3-DBC4-E185-1B76-4295B37C7882}"/>
              </a:ext>
            </a:extLst>
          </p:cNvPr>
          <p:cNvSpPr txBox="1"/>
          <p:nvPr/>
        </p:nvSpPr>
        <p:spPr>
          <a:xfrm>
            <a:off x="1636594" y="1533506"/>
            <a:ext cx="6215918" cy="5262979"/>
          </a:xfrm>
          <a:prstGeom prst="rect">
            <a:avLst/>
          </a:prstGeom>
          <a:noFill/>
        </p:spPr>
        <p:txBody>
          <a:bodyPr wrap="square" rtlCol="0">
            <a:spAutoFit/>
          </a:bodyPr>
          <a:lstStyle/>
          <a:p>
            <a:r>
              <a:rPr lang="en-US" sz="2400" dirty="0">
                <a:solidFill>
                  <a:schemeClr val="accent6">
                    <a:lumMod val="75000"/>
                  </a:schemeClr>
                </a:solidFill>
              </a:rPr>
              <a:t>	The North Central Plains region is rich in oil and natural gas, which are found beneath the earth’s surface. Both oil and natural gas provide people with energy, like gasoline for cars or heating and electricity for homes. Early American Indians in this region didn’t appear to be aware of the oil below the earth’s surface. </a:t>
            </a:r>
          </a:p>
          <a:p>
            <a:r>
              <a:rPr lang="en-US" sz="2400" dirty="0">
                <a:solidFill>
                  <a:srgbClr val="002060"/>
                </a:solidFill>
              </a:rPr>
              <a:t>	Today, common rocks in the region like limestone, sandstone, and shale are used to make gravel, which is often used in construction and landscaping. </a:t>
            </a:r>
          </a:p>
          <a:p>
            <a:r>
              <a:rPr lang="en-US" sz="2400" dirty="0">
                <a:solidFill>
                  <a:srgbClr val="C00000"/>
                </a:solidFill>
              </a:rPr>
              <a:t>	Early American Indians living in the North Central Plains hundreds of years ago made use of the fertile soil by taking part in agriculture. </a:t>
            </a:r>
          </a:p>
        </p:txBody>
      </p:sp>
      <p:pic>
        <p:nvPicPr>
          <p:cNvPr id="13314" name="Picture 2" descr="Limestone rocks">
            <a:extLst>
              <a:ext uri="{FF2B5EF4-FFF2-40B4-BE49-F238E27FC236}">
                <a16:creationId xmlns:a16="http://schemas.microsoft.com/office/drawing/2014/main" id="{2C8F4EEB-99FC-1344-F02F-FEADBF2D50E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68820" y="1658779"/>
            <a:ext cx="3377990" cy="2272905"/>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E61825C-5390-4552-CFA9-B20F187CBBDA}"/>
              </a:ext>
            </a:extLst>
          </p:cNvPr>
          <p:cNvSpPr txBox="1"/>
          <p:nvPr/>
        </p:nvSpPr>
        <p:spPr>
          <a:xfrm>
            <a:off x="7702655" y="3949677"/>
            <a:ext cx="1943755" cy="369332"/>
          </a:xfrm>
          <a:prstGeom prst="rect">
            <a:avLst/>
          </a:prstGeom>
          <a:noFill/>
        </p:spPr>
        <p:txBody>
          <a:bodyPr wrap="square" rtlCol="0">
            <a:spAutoFit/>
          </a:bodyPr>
          <a:lstStyle/>
          <a:p>
            <a:pPr algn="ctr"/>
            <a:r>
              <a:rPr lang="en-US" i="1" dirty="0"/>
              <a:t>Limestone</a:t>
            </a:r>
          </a:p>
        </p:txBody>
      </p:sp>
      <p:sp>
        <p:nvSpPr>
          <p:cNvPr id="21" name="TextBox 20">
            <a:extLst>
              <a:ext uri="{FF2B5EF4-FFF2-40B4-BE49-F238E27FC236}">
                <a16:creationId xmlns:a16="http://schemas.microsoft.com/office/drawing/2014/main" id="{2E608AD6-8B22-F750-0754-1A4E03F8CDAD}"/>
              </a:ext>
            </a:extLst>
          </p:cNvPr>
          <p:cNvSpPr txBox="1"/>
          <p:nvPr/>
        </p:nvSpPr>
        <p:spPr>
          <a:xfrm>
            <a:off x="9648190" y="5104443"/>
            <a:ext cx="3197239" cy="369332"/>
          </a:xfrm>
          <a:prstGeom prst="rect">
            <a:avLst/>
          </a:prstGeom>
          <a:noFill/>
        </p:spPr>
        <p:txBody>
          <a:bodyPr wrap="square" rtlCol="0">
            <a:spAutoFit/>
          </a:bodyPr>
          <a:lstStyle/>
          <a:p>
            <a:pPr algn="ctr"/>
            <a:r>
              <a:rPr lang="en-US" i="1" dirty="0"/>
              <a:t>An oil rig</a:t>
            </a:r>
          </a:p>
        </p:txBody>
      </p:sp>
      <p:pic>
        <p:nvPicPr>
          <p:cNvPr id="23" name="Picture 22" descr="An oil rig">
            <a:extLst>
              <a:ext uri="{FF2B5EF4-FFF2-40B4-BE49-F238E27FC236}">
                <a16:creationId xmlns:a16="http://schemas.microsoft.com/office/drawing/2014/main" id="{28CA7182-AE9A-9086-208F-A8835BC0189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687560" y="3469486"/>
            <a:ext cx="2159263" cy="2713474"/>
          </a:xfrm>
          <a:prstGeom prst="rect">
            <a:avLst/>
          </a:prstGeom>
        </p:spPr>
      </p:pic>
    </p:spTree>
    <p:extLst>
      <p:ext uri="{BB962C8B-B14F-4D97-AF65-F5344CB8AC3E}">
        <p14:creationId xmlns:p14="http://schemas.microsoft.com/office/powerpoint/2010/main" val="3556400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Texas coastline with a rocky beach in the foreground">
            <a:extLst>
              <a:ext uri="{FF2B5EF4-FFF2-40B4-BE49-F238E27FC236}">
                <a16:creationId xmlns:a16="http://schemas.microsoft.com/office/drawing/2014/main" id="{4998A586-33F1-05CF-7919-0C29FE088687}"/>
              </a:ext>
            </a:extLst>
          </p:cNvPr>
          <p:cNvPicPr>
            <a:picLocks noChangeAspect="1" noChangeArrowheads="1"/>
          </p:cNvPicPr>
          <p:nvPr/>
        </p:nvPicPr>
        <p:blipFill>
          <a:blip r:embed="rId3">
            <a:alphaModFix amt="46000"/>
            <a:extLst>
              <a:ext uri="{28A0092B-C50C-407E-A947-70E740481C1C}">
                <a14:useLocalDpi xmlns:a14="http://schemas.microsoft.com/office/drawing/2010/main" val="0"/>
              </a:ext>
            </a:extLst>
          </a:blip>
          <a:srcRect/>
          <a:stretch>
            <a:fillRect/>
          </a:stretch>
        </p:blipFill>
        <p:spPr bwMode="auto">
          <a:xfrm>
            <a:off x="0" y="3384"/>
            <a:ext cx="12191996" cy="8108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494697"/>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601027"/>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903212"/>
            <a:ext cx="1555071" cy="1583518"/>
          </a:xfrm>
          <a:prstGeom prst="rect">
            <a:avLst/>
          </a:prstGeom>
        </p:spPr>
      </p:pic>
      <p:sp>
        <p:nvSpPr>
          <p:cNvPr id="10" name="Title 5"/>
          <p:cNvSpPr txBox="1">
            <a:spLocks noGrp="1"/>
          </p:cNvSpPr>
          <p:nvPr>
            <p:ph type="title"/>
          </p:nvPr>
        </p:nvSpPr>
        <p:spPr>
          <a:xfrm>
            <a:off x="2622641" y="749803"/>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a:solidFill>
                  <a:schemeClr val="bg1"/>
                </a:solidFill>
                <a:latin typeface="Gotham Medium"/>
              </a:rPr>
              <a:t>The Coastal Plains</a:t>
            </a:r>
          </a:p>
        </p:txBody>
      </p:sp>
      <p:sp>
        <p:nvSpPr>
          <p:cNvPr id="11" name="TextBox 10"/>
          <p:cNvSpPr txBox="1"/>
          <p:nvPr/>
        </p:nvSpPr>
        <p:spPr>
          <a:xfrm>
            <a:off x="31784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22559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7161EEF5-DBA8-B075-45A8-81311FE8FB69}"/>
              </a:ext>
            </a:extLst>
          </p:cNvPr>
          <p:cNvSpPr txBox="1">
            <a:spLocks noGrp="1"/>
          </p:cNvSpPr>
          <p:nvPr>
            <p:ph type="title"/>
          </p:nvPr>
        </p:nvSpPr>
        <p:spPr>
          <a:xfrm>
            <a:off x="1737480" y="-31694"/>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Climate</a:t>
            </a:r>
            <a:br>
              <a:rPr lang="en-US" sz="4400" dirty="0">
                <a:latin typeface="Gotham Medium"/>
              </a:rPr>
            </a:br>
            <a:r>
              <a:rPr lang="en-US" sz="3200" i="1" dirty="0">
                <a:solidFill>
                  <a:schemeClr val="bg2">
                    <a:lumMod val="50000"/>
                  </a:schemeClr>
                </a:solidFill>
                <a:latin typeface="Gotham Medium"/>
              </a:rPr>
              <a:t>The Coastal Plains</a:t>
            </a:r>
            <a:br>
              <a:rPr lang="en-US" sz="4400" dirty="0">
                <a:latin typeface="Gotham Medium"/>
              </a:rPr>
            </a:br>
            <a:endParaRPr lang="en-US" sz="4400" dirty="0">
              <a:latin typeface="Gotham Medium"/>
            </a:endParaRPr>
          </a:p>
        </p:txBody>
      </p:sp>
      <p:pic>
        <p:nvPicPr>
          <p:cNvPr id="3" name="Picture 2">
            <a:extLst>
              <a:ext uri="{FF2B5EF4-FFF2-40B4-BE49-F238E27FC236}">
                <a16:creationId xmlns:a16="http://schemas.microsoft.com/office/drawing/2014/main" id="{7C4651B6-E31B-3BE4-5869-64285DC239B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46DA3A78-C393-9971-99C4-4C14D3788D89}"/>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24" name="Ink 23">
                <a:extLst>
                  <a:ext uri="{FF2B5EF4-FFF2-40B4-BE49-F238E27FC236}">
                    <a16:creationId xmlns:a16="http://schemas.microsoft.com/office/drawing/2014/main" id="{46DA3A78-C393-9971-99C4-4C14D3788D89}"/>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AF75E3AD-C1F7-75C5-09F0-14B54E4D092E}"/>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8" name="Ink 17">
                <a:extLst>
                  <a:ext uri="{FF2B5EF4-FFF2-40B4-BE49-F238E27FC236}">
                    <a16:creationId xmlns:a16="http://schemas.microsoft.com/office/drawing/2014/main" id="{AF75E3AD-C1F7-75C5-09F0-14B54E4D092E}"/>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2C16EFA9-CA7E-DA86-DF0F-8B2FB29ACD89}"/>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9" name="Ink 18">
                <a:extLst>
                  <a:ext uri="{FF2B5EF4-FFF2-40B4-BE49-F238E27FC236}">
                    <a16:creationId xmlns:a16="http://schemas.microsoft.com/office/drawing/2014/main" id="{2C16EFA9-CA7E-DA86-DF0F-8B2FB29ACD89}"/>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BC492632-A135-9293-C5F1-5A6DAC9F9508}"/>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20" name="Ink 19">
                <a:extLst>
                  <a:ext uri="{FF2B5EF4-FFF2-40B4-BE49-F238E27FC236}">
                    <a16:creationId xmlns:a16="http://schemas.microsoft.com/office/drawing/2014/main" id="{BC492632-A135-9293-C5F1-5A6DAC9F9508}"/>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D464AAE1-E8CE-C6E5-E6F3-E302EEE05CE8}"/>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21" name="Ink 20">
                <a:extLst>
                  <a:ext uri="{FF2B5EF4-FFF2-40B4-BE49-F238E27FC236}">
                    <a16:creationId xmlns:a16="http://schemas.microsoft.com/office/drawing/2014/main" id="{D464AAE1-E8CE-C6E5-E6F3-E302EEE05CE8}"/>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4619720F-4380-C56D-BF36-5FCD38D10876}"/>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22" name="Ink 21">
                <a:extLst>
                  <a:ext uri="{FF2B5EF4-FFF2-40B4-BE49-F238E27FC236}">
                    <a16:creationId xmlns:a16="http://schemas.microsoft.com/office/drawing/2014/main" id="{4619720F-4380-C56D-BF36-5FCD38D10876}"/>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sp>
        <p:nvSpPr>
          <p:cNvPr id="25" name="TextBox 24">
            <a:extLst>
              <a:ext uri="{FF2B5EF4-FFF2-40B4-BE49-F238E27FC236}">
                <a16:creationId xmlns:a16="http://schemas.microsoft.com/office/drawing/2014/main" id="{0163CC2D-8D6A-00DD-9A57-BE32D424DD82}"/>
              </a:ext>
            </a:extLst>
          </p:cNvPr>
          <p:cNvSpPr txBox="1"/>
          <p:nvPr/>
        </p:nvSpPr>
        <p:spPr>
          <a:xfrm>
            <a:off x="1629840" y="1338944"/>
            <a:ext cx="5738970" cy="5711198"/>
          </a:xfrm>
          <a:prstGeom prst="rect">
            <a:avLst/>
          </a:prstGeom>
          <a:noFill/>
        </p:spPr>
        <p:txBody>
          <a:bodyPr wrap="square" rtlCol="0">
            <a:spAutoFit/>
          </a:bodyPr>
          <a:lstStyle/>
          <a:p>
            <a:r>
              <a:rPr lang="en-US" sz="2400" dirty="0">
                <a:solidFill>
                  <a:schemeClr val="accent6">
                    <a:lumMod val="75000"/>
                  </a:schemeClr>
                </a:solidFill>
              </a:rPr>
              <a:t>	On average, the Coastal Plains is the most humid of all four Texas regions. The southern portion of the region receives the least rainfall, with an annual average precipitation of only about 22 to 34 inches. </a:t>
            </a:r>
          </a:p>
          <a:p>
            <a:r>
              <a:rPr lang="en-US" sz="2400" dirty="0">
                <a:solidFill>
                  <a:srgbClr val="C00000"/>
                </a:solidFill>
              </a:rPr>
              <a:t>	The northeast portion of this region receives from 34 to more than 54 inches of rainfall annually. This amount of rainfall can be extremely beneficial for plant and animal life and agriculture; however, it can also lead to dangerous flooding.  </a:t>
            </a:r>
          </a:p>
          <a:p>
            <a:r>
              <a:rPr lang="en-US" sz="2400" dirty="0">
                <a:solidFill>
                  <a:srgbClr val="002060"/>
                </a:solidFill>
              </a:rPr>
              <a:t>	The Coastal Plains also occasionally experiences hurricanes along the coast of the Gulf of Mexico in the summer and fall months.</a:t>
            </a:r>
          </a:p>
        </p:txBody>
      </p:sp>
      <p:pic>
        <p:nvPicPr>
          <p:cNvPr id="15362" name="Picture 2" descr="A man running to his car through heavy rainfall in Austin Texas&#10;">
            <a:extLst>
              <a:ext uri="{FF2B5EF4-FFF2-40B4-BE49-F238E27FC236}">
                <a16:creationId xmlns:a16="http://schemas.microsoft.com/office/drawing/2014/main" id="{33BC6460-C6B4-E371-F7BA-9D97C79B0D0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340" b="3692"/>
          <a:stretch/>
        </p:blipFill>
        <p:spPr bwMode="auto">
          <a:xfrm>
            <a:off x="7434943" y="2326761"/>
            <a:ext cx="4624138" cy="2863072"/>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E49B10F-EFC9-F968-A395-CD39F12A2AEA}"/>
              </a:ext>
            </a:extLst>
          </p:cNvPr>
          <p:cNvSpPr txBox="1"/>
          <p:nvPr/>
        </p:nvSpPr>
        <p:spPr>
          <a:xfrm>
            <a:off x="7252198" y="5268687"/>
            <a:ext cx="4992681" cy="369332"/>
          </a:xfrm>
          <a:prstGeom prst="rect">
            <a:avLst/>
          </a:prstGeom>
          <a:noFill/>
        </p:spPr>
        <p:txBody>
          <a:bodyPr wrap="square" rtlCol="0">
            <a:spAutoFit/>
          </a:bodyPr>
          <a:lstStyle/>
          <a:p>
            <a:pPr algn="ctr"/>
            <a:r>
              <a:rPr lang="en-US" i="1" dirty="0"/>
              <a:t>Heavy rainfall in Austin, Texas</a:t>
            </a:r>
          </a:p>
        </p:txBody>
      </p:sp>
    </p:spTree>
    <p:extLst>
      <p:ext uri="{BB962C8B-B14F-4D97-AF65-F5344CB8AC3E}">
        <p14:creationId xmlns:p14="http://schemas.microsoft.com/office/powerpoint/2010/main" val="3433419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5002999" y="6446004"/>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BB180171-EB15-79C7-1F97-66CC5F2CCF65}"/>
              </a:ext>
            </a:extLst>
          </p:cNvPr>
          <p:cNvSpPr txBox="1">
            <a:spLocks noGrp="1"/>
          </p:cNvSpPr>
          <p:nvPr>
            <p:ph type="title"/>
          </p:nvPr>
        </p:nvSpPr>
        <p:spPr>
          <a:xfrm>
            <a:off x="1737480" y="-140553"/>
            <a:ext cx="879565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Geography</a:t>
            </a:r>
            <a:br>
              <a:rPr lang="en-US" sz="4400" dirty="0">
                <a:latin typeface="Gotham Medium"/>
              </a:rPr>
            </a:br>
            <a:r>
              <a:rPr lang="en-US" sz="3200" i="1" dirty="0">
                <a:solidFill>
                  <a:schemeClr val="bg2">
                    <a:lumMod val="50000"/>
                  </a:schemeClr>
                </a:solidFill>
                <a:latin typeface="Gotham Medium"/>
              </a:rPr>
              <a:t>The Coastal Plains</a:t>
            </a:r>
            <a:endParaRPr lang="en-US" sz="4400" dirty="0">
              <a:latin typeface="Gotham Medium"/>
            </a:endParaRPr>
          </a:p>
        </p:txBody>
      </p:sp>
      <p:pic>
        <p:nvPicPr>
          <p:cNvPr id="3" name="Picture 2">
            <a:extLst>
              <a:ext uri="{FF2B5EF4-FFF2-40B4-BE49-F238E27FC236}">
                <a16:creationId xmlns:a16="http://schemas.microsoft.com/office/drawing/2014/main" id="{3C512677-3946-24A9-C44F-95B2B6B9987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B7B77D1-FEEA-9928-4F90-890295D48C2F}"/>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FB7B77D1-FEEA-9928-4F90-890295D48C2F}"/>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3E0EB86-E5CE-AE17-BFFC-09B00BBDA5AD}"/>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0" name="Ink 9">
                <a:extLst>
                  <a:ext uri="{FF2B5EF4-FFF2-40B4-BE49-F238E27FC236}">
                    <a16:creationId xmlns:a16="http://schemas.microsoft.com/office/drawing/2014/main" id="{13E0EB86-E5CE-AE17-BFFC-09B00BBDA5AD}"/>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62C81B1-0D62-4152-ACE6-EA7C3FE5FD22}"/>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2" name="Ink 11">
                <a:extLst>
                  <a:ext uri="{FF2B5EF4-FFF2-40B4-BE49-F238E27FC236}">
                    <a16:creationId xmlns:a16="http://schemas.microsoft.com/office/drawing/2014/main" id="{C62C81B1-0D62-4152-ACE6-EA7C3FE5FD22}"/>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E301B6E2-6843-9221-A1E3-0F65F937C5D0}"/>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E301B6E2-6843-9221-A1E3-0F65F937C5D0}"/>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A725DA6-EEE4-FC25-1F04-9486268094F6}"/>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14" name="Ink 13">
                <a:extLst>
                  <a:ext uri="{FF2B5EF4-FFF2-40B4-BE49-F238E27FC236}">
                    <a16:creationId xmlns:a16="http://schemas.microsoft.com/office/drawing/2014/main" id="{3A725DA6-EEE4-FC25-1F04-9486268094F6}"/>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36A4D3E-2B2D-4C34-73AD-7A0166E36296}"/>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15" name="Ink 14">
                <a:extLst>
                  <a:ext uri="{FF2B5EF4-FFF2-40B4-BE49-F238E27FC236}">
                    <a16:creationId xmlns:a16="http://schemas.microsoft.com/office/drawing/2014/main" id="{936A4D3E-2B2D-4C34-73AD-7A0166E36296}"/>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sp>
        <p:nvSpPr>
          <p:cNvPr id="16" name="TextBox 15">
            <a:extLst>
              <a:ext uri="{FF2B5EF4-FFF2-40B4-BE49-F238E27FC236}">
                <a16:creationId xmlns:a16="http://schemas.microsoft.com/office/drawing/2014/main" id="{45A97982-C74B-A4D8-A739-B6F6EDCB7C19}"/>
              </a:ext>
            </a:extLst>
          </p:cNvPr>
          <p:cNvSpPr txBox="1"/>
          <p:nvPr/>
        </p:nvSpPr>
        <p:spPr>
          <a:xfrm>
            <a:off x="1698449" y="1330742"/>
            <a:ext cx="5774544" cy="5262979"/>
          </a:xfrm>
          <a:prstGeom prst="rect">
            <a:avLst/>
          </a:prstGeom>
          <a:noFill/>
        </p:spPr>
        <p:txBody>
          <a:bodyPr wrap="square" rtlCol="0">
            <a:spAutoFit/>
          </a:bodyPr>
          <a:lstStyle/>
          <a:p>
            <a:r>
              <a:rPr lang="en-US" sz="2400" dirty="0">
                <a:solidFill>
                  <a:schemeClr val="accent2">
                    <a:lumMod val="75000"/>
                  </a:schemeClr>
                </a:solidFill>
              </a:rPr>
              <a:t>	The Coastal Plains region contains some of the most diverse geography of all the Texas regions. </a:t>
            </a:r>
          </a:p>
          <a:p>
            <a:r>
              <a:rPr lang="en-US" sz="2400" dirty="0">
                <a:solidFill>
                  <a:schemeClr val="accent6">
                    <a:lumMod val="75000"/>
                  </a:schemeClr>
                </a:solidFill>
              </a:rPr>
              <a:t>	Along the Gulf Coast there are swampy marshlands and beaches that border the Gulf of Mexico. In the eastern part of the region, the Piney Woods Forest covers 23,500 square miles of rolling terrain with elm, ash, mesquite, oak, and pine trees. </a:t>
            </a:r>
          </a:p>
          <a:p>
            <a:r>
              <a:rPr lang="en-US" sz="2400" dirty="0">
                <a:solidFill>
                  <a:srgbClr val="002060"/>
                </a:solidFill>
              </a:rPr>
              <a:t>	Forming the western border of the Coastal Plains region is the Balcones Escarpment - a sharp ridge of rock similar to a cliff that ranges in height from 300 to 1000 feet at its tallest point. </a:t>
            </a:r>
          </a:p>
        </p:txBody>
      </p:sp>
      <p:pic>
        <p:nvPicPr>
          <p:cNvPr id="16386" name="Picture 2" descr="Sunset on a lake in the Piney Woods forest">
            <a:extLst>
              <a:ext uri="{FF2B5EF4-FFF2-40B4-BE49-F238E27FC236}">
                <a16:creationId xmlns:a16="http://schemas.microsoft.com/office/drawing/2014/main" id="{2449C653-48A1-FFD1-2D08-031B3106D6AC}"/>
              </a:ext>
              <a:ext uri="{C183D7F6-B498-43B3-948B-1728B52AA6E4}">
                <adec:decorative xmlns:adec="http://schemas.microsoft.com/office/drawing/2017/decorative" val="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11448" y="550829"/>
            <a:ext cx="3342749" cy="222850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0CD63E-2141-7ED4-799F-396082B07D5A}"/>
              </a:ext>
            </a:extLst>
          </p:cNvPr>
          <p:cNvSpPr txBox="1"/>
          <p:nvPr/>
        </p:nvSpPr>
        <p:spPr>
          <a:xfrm>
            <a:off x="6742541" y="2739374"/>
            <a:ext cx="3950589" cy="369332"/>
          </a:xfrm>
          <a:prstGeom prst="rect">
            <a:avLst/>
          </a:prstGeom>
          <a:noFill/>
        </p:spPr>
        <p:txBody>
          <a:bodyPr wrap="square" rtlCol="0">
            <a:spAutoFit/>
          </a:bodyPr>
          <a:lstStyle/>
          <a:p>
            <a:pPr algn="ctr"/>
            <a:r>
              <a:rPr lang="en-US" dirty="0"/>
              <a:t>Sunset in the Piney Woods</a:t>
            </a:r>
          </a:p>
        </p:txBody>
      </p:sp>
      <p:pic>
        <p:nvPicPr>
          <p:cNvPr id="16388" name="Picture 4" descr="The coast of Texas at Matagorda Bay">
            <a:extLst>
              <a:ext uri="{FF2B5EF4-FFF2-40B4-BE49-F238E27FC236}">
                <a16:creationId xmlns:a16="http://schemas.microsoft.com/office/drawing/2014/main" id="{417028D1-09F6-ADC0-A9D8-2A1C09779D4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35953" y="3292079"/>
            <a:ext cx="4080561" cy="2713835"/>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12CDD4-027F-0ED4-9C81-65A4404943E7}"/>
              </a:ext>
            </a:extLst>
          </p:cNvPr>
          <p:cNvSpPr txBox="1"/>
          <p:nvPr/>
        </p:nvSpPr>
        <p:spPr>
          <a:xfrm>
            <a:off x="7935953" y="6005914"/>
            <a:ext cx="4080561" cy="369332"/>
          </a:xfrm>
          <a:prstGeom prst="rect">
            <a:avLst/>
          </a:prstGeom>
          <a:noFill/>
        </p:spPr>
        <p:txBody>
          <a:bodyPr wrap="square" rtlCol="0">
            <a:spAutoFit/>
          </a:bodyPr>
          <a:lstStyle/>
          <a:p>
            <a:pPr algn="ctr"/>
            <a:r>
              <a:rPr lang="en-US" dirty="0"/>
              <a:t>The coast at Matagorda Bay</a:t>
            </a:r>
          </a:p>
        </p:txBody>
      </p:sp>
    </p:spTree>
    <p:extLst>
      <p:ext uri="{BB962C8B-B14F-4D97-AF65-F5344CB8AC3E}">
        <p14:creationId xmlns:p14="http://schemas.microsoft.com/office/powerpoint/2010/main" val="81924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366686" y="6467777"/>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4A18BACE-92A6-EE47-5340-A3AF29A163D0}"/>
              </a:ext>
            </a:extLst>
          </p:cNvPr>
          <p:cNvSpPr txBox="1">
            <a:spLocks noGrp="1"/>
          </p:cNvSpPr>
          <p:nvPr>
            <p:ph type="title"/>
          </p:nvPr>
        </p:nvSpPr>
        <p:spPr>
          <a:xfrm>
            <a:off x="1737480" y="-140553"/>
            <a:ext cx="879565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Plant &amp; Animal Life</a:t>
            </a:r>
            <a:br>
              <a:rPr lang="en-US" sz="4400" dirty="0">
                <a:latin typeface="Gotham Medium"/>
              </a:rPr>
            </a:br>
            <a:r>
              <a:rPr lang="en-US" sz="3200" i="1" dirty="0">
                <a:solidFill>
                  <a:schemeClr val="bg2">
                    <a:lumMod val="50000"/>
                  </a:schemeClr>
                </a:solidFill>
                <a:latin typeface="Gotham Medium"/>
              </a:rPr>
              <a:t>The Coastal Plains</a:t>
            </a:r>
            <a:endParaRPr lang="en-US" sz="4400" dirty="0">
              <a:latin typeface="Gotham Medium"/>
            </a:endParaRPr>
          </a:p>
        </p:txBody>
      </p:sp>
      <p:pic>
        <p:nvPicPr>
          <p:cNvPr id="3" name="Picture 2">
            <a:extLst>
              <a:ext uri="{FF2B5EF4-FFF2-40B4-BE49-F238E27FC236}">
                <a16:creationId xmlns:a16="http://schemas.microsoft.com/office/drawing/2014/main" id="{087585AC-4C4F-31EE-7382-E0BC68C2C93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318BCCF-BFF1-78FC-A11C-737CC4BE5879}"/>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5318BCCF-BFF1-78FC-A11C-737CC4BE5879}"/>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EF7734E-D6BC-39D5-ADE0-DB3BA532B1CB}"/>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0" name="Ink 9">
                <a:extLst>
                  <a:ext uri="{FF2B5EF4-FFF2-40B4-BE49-F238E27FC236}">
                    <a16:creationId xmlns:a16="http://schemas.microsoft.com/office/drawing/2014/main" id="{AEF7734E-D6BC-39D5-ADE0-DB3BA532B1CB}"/>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181BD58A-E922-40AB-1407-B36EE1263A02}"/>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2" name="Ink 11">
                <a:extLst>
                  <a:ext uri="{FF2B5EF4-FFF2-40B4-BE49-F238E27FC236}">
                    <a16:creationId xmlns:a16="http://schemas.microsoft.com/office/drawing/2014/main" id="{181BD58A-E922-40AB-1407-B36EE1263A02}"/>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9E055E31-4372-3B17-4703-F1ECFCE4419A}"/>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9E055E31-4372-3B17-4703-F1ECFCE4419A}"/>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78AC9E7-E9F6-F0CA-3945-31014112F3A1}"/>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14" name="Ink 13">
                <a:extLst>
                  <a:ext uri="{FF2B5EF4-FFF2-40B4-BE49-F238E27FC236}">
                    <a16:creationId xmlns:a16="http://schemas.microsoft.com/office/drawing/2014/main" id="{A78AC9E7-E9F6-F0CA-3945-31014112F3A1}"/>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29D73190-4603-8C06-0892-FADC8E4274C3}"/>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15" name="Ink 14">
                <a:extLst>
                  <a:ext uri="{FF2B5EF4-FFF2-40B4-BE49-F238E27FC236}">
                    <a16:creationId xmlns:a16="http://schemas.microsoft.com/office/drawing/2014/main" id="{29D73190-4603-8C06-0892-FADC8E4274C3}"/>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sp>
        <p:nvSpPr>
          <p:cNvPr id="16" name="TextBox 15">
            <a:extLst>
              <a:ext uri="{FF2B5EF4-FFF2-40B4-BE49-F238E27FC236}">
                <a16:creationId xmlns:a16="http://schemas.microsoft.com/office/drawing/2014/main" id="{5290541B-D38A-8AB6-EF55-9B77309AEF30}"/>
              </a:ext>
            </a:extLst>
          </p:cNvPr>
          <p:cNvSpPr txBox="1"/>
          <p:nvPr/>
        </p:nvSpPr>
        <p:spPr>
          <a:xfrm>
            <a:off x="1593544" y="1330742"/>
            <a:ext cx="6352505" cy="6001643"/>
          </a:xfrm>
          <a:prstGeom prst="rect">
            <a:avLst/>
          </a:prstGeom>
          <a:noFill/>
        </p:spPr>
        <p:txBody>
          <a:bodyPr wrap="square" rtlCol="0">
            <a:spAutoFit/>
          </a:bodyPr>
          <a:lstStyle/>
          <a:p>
            <a:r>
              <a:rPr lang="en-US" sz="2400" dirty="0">
                <a:solidFill>
                  <a:schemeClr val="accent2">
                    <a:lumMod val="75000"/>
                  </a:schemeClr>
                </a:solidFill>
              </a:rPr>
              <a:t>	This region contains some of the richest and most diverse plant and animal life of all the Texas regions. </a:t>
            </a:r>
          </a:p>
          <a:p>
            <a:r>
              <a:rPr lang="en-US" sz="2400" dirty="0">
                <a:solidFill>
                  <a:schemeClr val="accent5">
                    <a:lumMod val="50000"/>
                  </a:schemeClr>
                </a:solidFill>
              </a:rPr>
              <a:t>	In the marshy wetlands of the Coastal Plains are alligators, turtles, and lizards. Numerous different types of fish like the spotted sea trout and blue catfish live in the rivers, lakes, and Gulf of Mexico.  The Piney Woods in the east are home to cottonmouth snakes, white-tailed deer, rabbits, moles, raccoons, and opossums. The largest colony of Mexican Free-tailed bats in the world is located in Austin, TX.</a:t>
            </a:r>
          </a:p>
          <a:p>
            <a:r>
              <a:rPr lang="en-US" sz="2400" dirty="0">
                <a:solidFill>
                  <a:schemeClr val="accent6">
                    <a:lumMod val="50000"/>
                  </a:schemeClr>
                </a:solidFill>
              </a:rPr>
              <a:t>	The plant life of the region includes a large variety of trees, grasses, wildflowers, climbing vines, and succulents.</a:t>
            </a:r>
          </a:p>
          <a:p>
            <a:r>
              <a:rPr lang="en-US" sz="2400" dirty="0">
                <a:solidFill>
                  <a:schemeClr val="accent2">
                    <a:lumMod val="75000"/>
                  </a:schemeClr>
                </a:solidFill>
              </a:rPr>
              <a:t>	</a:t>
            </a:r>
            <a:endParaRPr lang="en-US" sz="2400" dirty="0">
              <a:solidFill>
                <a:srgbClr val="002060"/>
              </a:solidFill>
            </a:endParaRPr>
          </a:p>
        </p:txBody>
      </p:sp>
      <p:pic>
        <p:nvPicPr>
          <p:cNvPr id="17410" name="Picture 2" descr="A view of the trees in the Piney Woods forest">
            <a:extLst>
              <a:ext uri="{FF2B5EF4-FFF2-40B4-BE49-F238E27FC236}">
                <a16:creationId xmlns:a16="http://schemas.microsoft.com/office/drawing/2014/main" id="{63F94217-1C89-5637-83BA-8FAEDD56A0FE}"/>
              </a:ext>
              <a:ext uri="{C183D7F6-B498-43B3-948B-1728B52AA6E4}">
                <adec:decorative xmlns:adec="http://schemas.microsoft.com/office/drawing/2017/decorative" val="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77023" y="205992"/>
            <a:ext cx="2136738" cy="3205107"/>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AE7EE42-B975-D2CC-F2C7-7FD337B3469D}"/>
              </a:ext>
            </a:extLst>
          </p:cNvPr>
          <p:cNvSpPr txBox="1"/>
          <p:nvPr/>
        </p:nvSpPr>
        <p:spPr>
          <a:xfrm>
            <a:off x="7862067" y="3386593"/>
            <a:ext cx="2136738" cy="646331"/>
          </a:xfrm>
          <a:prstGeom prst="rect">
            <a:avLst/>
          </a:prstGeom>
          <a:noFill/>
        </p:spPr>
        <p:txBody>
          <a:bodyPr wrap="square" rtlCol="0">
            <a:spAutoFit/>
          </a:bodyPr>
          <a:lstStyle/>
          <a:p>
            <a:pPr algn="ctr"/>
            <a:r>
              <a:rPr lang="en-US" i="1" dirty="0"/>
              <a:t>Trees in the Piney Woods</a:t>
            </a:r>
          </a:p>
        </p:txBody>
      </p:sp>
      <p:pic>
        <p:nvPicPr>
          <p:cNvPr id="17412" name="Picture 4" descr="Primary view of object titled '[Alligator in zoo]'.">
            <a:extLst>
              <a:ext uri="{FF2B5EF4-FFF2-40B4-BE49-F238E27FC236}">
                <a16:creationId xmlns:a16="http://schemas.microsoft.com/office/drawing/2014/main" id="{D6CD5A62-A2B7-3EF4-B184-CBB8570201B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41829" y="4188582"/>
            <a:ext cx="2821881" cy="1882598"/>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44836FD-6A81-6C0F-904C-116695A11613}"/>
              </a:ext>
            </a:extLst>
          </p:cNvPr>
          <p:cNvSpPr txBox="1"/>
          <p:nvPr/>
        </p:nvSpPr>
        <p:spPr>
          <a:xfrm>
            <a:off x="8312898" y="6004296"/>
            <a:ext cx="2136738" cy="369332"/>
          </a:xfrm>
          <a:prstGeom prst="rect">
            <a:avLst/>
          </a:prstGeom>
          <a:noFill/>
        </p:spPr>
        <p:txBody>
          <a:bodyPr wrap="square" rtlCol="0">
            <a:spAutoFit/>
          </a:bodyPr>
          <a:lstStyle/>
          <a:p>
            <a:pPr algn="ctr"/>
            <a:r>
              <a:rPr lang="en-US" i="1" dirty="0"/>
              <a:t>American Alligator</a:t>
            </a:r>
          </a:p>
        </p:txBody>
      </p:sp>
      <p:pic>
        <p:nvPicPr>
          <p:cNvPr id="22" name="Picture 21" descr="A Mexican Free-Tailed bat">
            <a:extLst>
              <a:ext uri="{FF2B5EF4-FFF2-40B4-BE49-F238E27FC236}">
                <a16:creationId xmlns:a16="http://schemas.microsoft.com/office/drawing/2014/main" id="{80A2F683-7F27-249C-1ECC-24C44FED6304}"/>
              </a:ext>
            </a:extLst>
          </p:cNvPr>
          <p:cNvPicPr>
            <a:picLocks noChangeAspect="1"/>
          </p:cNvPicPr>
          <p:nvPr/>
        </p:nvPicPr>
        <p:blipFill rotWithShape="1">
          <a:blip r:embed="rId21">
            <a:extLst>
              <a:ext uri="{28A0092B-C50C-407E-A947-70E740481C1C}">
                <a14:useLocalDpi xmlns:a14="http://schemas.microsoft.com/office/drawing/2010/main" val="0"/>
              </a:ext>
            </a:extLst>
          </a:blip>
          <a:srcRect l="31103" r="7746" b="-3006"/>
          <a:stretch/>
        </p:blipFill>
        <p:spPr>
          <a:xfrm>
            <a:off x="9801922" y="2608583"/>
            <a:ext cx="2821881" cy="2084116"/>
          </a:xfrm>
          <a:prstGeom prst="rect">
            <a:avLst/>
          </a:prstGeom>
        </p:spPr>
      </p:pic>
      <p:sp>
        <p:nvSpPr>
          <p:cNvPr id="19" name="TextBox 18">
            <a:extLst>
              <a:ext uri="{FF2B5EF4-FFF2-40B4-BE49-F238E27FC236}">
                <a16:creationId xmlns:a16="http://schemas.microsoft.com/office/drawing/2014/main" id="{9555C9AE-9585-8FE1-3175-E3F20FC98AA4}"/>
              </a:ext>
            </a:extLst>
          </p:cNvPr>
          <p:cNvSpPr txBox="1"/>
          <p:nvPr/>
        </p:nvSpPr>
        <p:spPr>
          <a:xfrm>
            <a:off x="10854495" y="4623274"/>
            <a:ext cx="1440550" cy="923330"/>
          </a:xfrm>
          <a:prstGeom prst="rect">
            <a:avLst/>
          </a:prstGeom>
          <a:noFill/>
        </p:spPr>
        <p:txBody>
          <a:bodyPr wrap="square" rtlCol="0">
            <a:spAutoFit/>
          </a:bodyPr>
          <a:lstStyle/>
          <a:p>
            <a:pPr algn="ctr"/>
            <a:r>
              <a:rPr lang="en-US" i="1" dirty="0"/>
              <a:t>A Mexican Free-tailed bat</a:t>
            </a:r>
          </a:p>
        </p:txBody>
      </p:sp>
    </p:spTree>
    <p:extLst>
      <p:ext uri="{BB962C8B-B14F-4D97-AF65-F5344CB8AC3E}">
        <p14:creationId xmlns:p14="http://schemas.microsoft.com/office/powerpoint/2010/main" val="382028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293662" y="6447860"/>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C627FD72-51B4-9C2B-DBF8-ADF749C5D425}"/>
              </a:ext>
              <a:ext uri="{C183D7F6-B498-43B3-948B-1728B52AA6E4}">
                <adec:decorative xmlns:adec="http://schemas.microsoft.com/office/drawing/2017/decorative" val="0"/>
              </a:ext>
            </a:extLst>
          </p:cNvPr>
          <p:cNvSpPr txBox="1">
            <a:spLocks noGrp="1"/>
          </p:cNvSpPr>
          <p:nvPr>
            <p:ph type="title"/>
          </p:nvPr>
        </p:nvSpPr>
        <p:spPr>
          <a:xfrm>
            <a:off x="1737480" y="-140553"/>
            <a:ext cx="879565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Natural Resources</a:t>
            </a:r>
            <a:br>
              <a:rPr lang="en-US" sz="4400" dirty="0">
                <a:latin typeface="Gotham Medium"/>
              </a:rPr>
            </a:br>
            <a:r>
              <a:rPr lang="en-US" sz="3200" i="1" dirty="0">
                <a:solidFill>
                  <a:schemeClr val="bg2">
                    <a:lumMod val="50000"/>
                  </a:schemeClr>
                </a:solidFill>
                <a:latin typeface="Gotham Medium"/>
              </a:rPr>
              <a:t>The Coastal Plains</a:t>
            </a:r>
            <a:endParaRPr lang="en-US" sz="4400" dirty="0">
              <a:latin typeface="Gotham Medium"/>
            </a:endParaRPr>
          </a:p>
        </p:txBody>
      </p:sp>
      <p:sp>
        <p:nvSpPr>
          <p:cNvPr id="16" name="TextBox 15">
            <a:extLst>
              <a:ext uri="{FF2B5EF4-FFF2-40B4-BE49-F238E27FC236}">
                <a16:creationId xmlns:a16="http://schemas.microsoft.com/office/drawing/2014/main" id="{6678EA8C-59E3-FA7C-8EC8-EB9BCD540E70}"/>
              </a:ext>
              <a:ext uri="{C183D7F6-B498-43B3-948B-1728B52AA6E4}">
                <adec:decorative xmlns:adec="http://schemas.microsoft.com/office/drawing/2017/decorative" val="0"/>
              </a:ext>
            </a:extLst>
          </p:cNvPr>
          <p:cNvSpPr txBox="1"/>
          <p:nvPr/>
        </p:nvSpPr>
        <p:spPr>
          <a:xfrm>
            <a:off x="1698449" y="1287198"/>
            <a:ext cx="5282367" cy="3416320"/>
          </a:xfrm>
          <a:prstGeom prst="rect">
            <a:avLst/>
          </a:prstGeom>
          <a:noFill/>
        </p:spPr>
        <p:txBody>
          <a:bodyPr wrap="square" rtlCol="0">
            <a:spAutoFit/>
          </a:bodyPr>
          <a:lstStyle/>
          <a:p>
            <a:r>
              <a:rPr lang="en-US" sz="2400" dirty="0">
                <a:solidFill>
                  <a:schemeClr val="accent2">
                    <a:lumMod val="75000"/>
                  </a:schemeClr>
                </a:solidFill>
              </a:rPr>
              <a:t>	Like many areas of Texas, the Coastal Plains region is rich in oil and natural gas. People use these resources for energy to power their cars and heat their homes and businesses. The early American Indians in this region often used the oil that seeped out of the soil for medicinal purposes to treat skin diseases, and as fuel for their fires. </a:t>
            </a:r>
          </a:p>
        </p:txBody>
      </p:sp>
      <p:sp>
        <p:nvSpPr>
          <p:cNvPr id="20" name="TextBox 19">
            <a:extLst>
              <a:ext uri="{FF2B5EF4-FFF2-40B4-BE49-F238E27FC236}">
                <a16:creationId xmlns:a16="http://schemas.microsoft.com/office/drawing/2014/main" id="{2B8BA499-CA52-94A9-DE78-0C24B1768545}"/>
              </a:ext>
            </a:extLst>
          </p:cNvPr>
          <p:cNvSpPr txBox="1"/>
          <p:nvPr/>
        </p:nvSpPr>
        <p:spPr>
          <a:xfrm>
            <a:off x="1698450" y="4616605"/>
            <a:ext cx="6152009" cy="2492990"/>
          </a:xfrm>
          <a:prstGeom prst="rect">
            <a:avLst/>
          </a:prstGeom>
          <a:noFill/>
        </p:spPr>
        <p:txBody>
          <a:bodyPr wrap="square" rtlCol="0">
            <a:spAutoFit/>
          </a:bodyPr>
          <a:lstStyle/>
          <a:p>
            <a:r>
              <a:rPr lang="en-US" sz="2300" dirty="0">
                <a:solidFill>
                  <a:srgbClr val="002060"/>
                </a:solidFill>
              </a:rPr>
              <a:t>	The Piney Woods provides lumber for construction. Additionally, the rich soil, abundant rainfall, and numerous water sources make the region perfect for agriculture and fishing for Texans today, as well as early Texas people who lived in the region hundreds of years ago. </a:t>
            </a:r>
          </a:p>
          <a:p>
            <a:endParaRPr lang="en-US" dirty="0"/>
          </a:p>
        </p:txBody>
      </p:sp>
      <p:pic>
        <p:nvPicPr>
          <p:cNvPr id="3" name="Picture 2">
            <a:extLst>
              <a:ext uri="{FF2B5EF4-FFF2-40B4-BE49-F238E27FC236}">
                <a16:creationId xmlns:a16="http://schemas.microsoft.com/office/drawing/2014/main" id="{3C8929EF-ACE8-6F78-D2F1-2FE6BCBE717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8550CB7-AB40-866B-A6CB-275B11A3EB94}"/>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88550CB7-AB40-866B-A6CB-275B11A3EB94}"/>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6BE7F8CC-A2EA-267C-7DA1-61D1216CEA71}"/>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0" name="Ink 9">
                <a:extLst>
                  <a:ext uri="{FF2B5EF4-FFF2-40B4-BE49-F238E27FC236}">
                    <a16:creationId xmlns:a16="http://schemas.microsoft.com/office/drawing/2014/main" id="{6BE7F8CC-A2EA-267C-7DA1-61D1216CEA71}"/>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0A10B1F-72BB-6106-CB7A-D5EB91EA5601}"/>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2" name="Ink 11">
                <a:extLst>
                  <a:ext uri="{FF2B5EF4-FFF2-40B4-BE49-F238E27FC236}">
                    <a16:creationId xmlns:a16="http://schemas.microsoft.com/office/drawing/2014/main" id="{50A10B1F-72BB-6106-CB7A-D5EB91EA5601}"/>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2D7B5E4-3649-00C9-19F9-F44BB0D26731}"/>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C2D7B5E4-3649-00C9-19F9-F44BB0D26731}"/>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0D6B1F79-318F-6F4E-E043-E577B3029631}"/>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14" name="Ink 13">
                <a:extLst>
                  <a:ext uri="{FF2B5EF4-FFF2-40B4-BE49-F238E27FC236}">
                    <a16:creationId xmlns:a16="http://schemas.microsoft.com/office/drawing/2014/main" id="{0D6B1F79-318F-6F4E-E043-E577B3029631}"/>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EF29EE5-0B6F-34C0-F98E-3703B0E25C23}"/>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15" name="Ink 14">
                <a:extLst>
                  <a:ext uri="{FF2B5EF4-FFF2-40B4-BE49-F238E27FC236}">
                    <a16:creationId xmlns:a16="http://schemas.microsoft.com/office/drawing/2014/main" id="{9EF29EE5-0B6F-34C0-F98E-3703B0E25C23}"/>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pic>
        <p:nvPicPr>
          <p:cNvPr id="1026" name="Picture 2" descr="A swampy area with tall trees in the Piney Woods forest">
            <a:extLst>
              <a:ext uri="{FF2B5EF4-FFF2-40B4-BE49-F238E27FC236}">
                <a16:creationId xmlns:a16="http://schemas.microsoft.com/office/drawing/2014/main" id="{FBB945FB-D92F-5554-D0DC-35F46D6A01C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76536" y="1153319"/>
            <a:ext cx="3341914" cy="21850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5ADF500-3C57-5518-B4FB-E9CC26F24B82}"/>
              </a:ext>
            </a:extLst>
          </p:cNvPr>
          <p:cNvSpPr txBox="1"/>
          <p:nvPr/>
        </p:nvSpPr>
        <p:spPr>
          <a:xfrm>
            <a:off x="6955214" y="3351551"/>
            <a:ext cx="3341914" cy="646331"/>
          </a:xfrm>
          <a:prstGeom prst="rect">
            <a:avLst/>
          </a:prstGeom>
          <a:noFill/>
        </p:spPr>
        <p:txBody>
          <a:bodyPr wrap="square" rtlCol="0">
            <a:spAutoFit/>
          </a:bodyPr>
          <a:lstStyle/>
          <a:p>
            <a:pPr algn="ctr"/>
            <a:r>
              <a:rPr lang="en-US" i="1" dirty="0"/>
              <a:t>A swampy area of the Piney Woods Forest</a:t>
            </a:r>
          </a:p>
        </p:txBody>
      </p:sp>
      <p:pic>
        <p:nvPicPr>
          <p:cNvPr id="24" name="Picture 23" descr="A group of corn on the cob">
            <a:extLst>
              <a:ext uri="{FF2B5EF4-FFF2-40B4-BE49-F238E27FC236}">
                <a16:creationId xmlns:a16="http://schemas.microsoft.com/office/drawing/2014/main" id="{2CDCA1FF-3F1C-0C97-A229-4BF2503B395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57963" y="4196737"/>
            <a:ext cx="2143960" cy="1429307"/>
          </a:xfrm>
          <a:prstGeom prst="rect">
            <a:avLst/>
          </a:prstGeom>
        </p:spPr>
      </p:pic>
      <p:sp>
        <p:nvSpPr>
          <p:cNvPr id="25" name="TextBox 24">
            <a:extLst>
              <a:ext uri="{FF2B5EF4-FFF2-40B4-BE49-F238E27FC236}">
                <a16:creationId xmlns:a16="http://schemas.microsoft.com/office/drawing/2014/main" id="{38104478-30BE-064A-159C-EFCF2BA01731}"/>
              </a:ext>
            </a:extLst>
          </p:cNvPr>
          <p:cNvSpPr txBox="1"/>
          <p:nvPr/>
        </p:nvSpPr>
        <p:spPr>
          <a:xfrm>
            <a:off x="7657963" y="5440845"/>
            <a:ext cx="2421601" cy="923330"/>
          </a:xfrm>
          <a:prstGeom prst="rect">
            <a:avLst/>
          </a:prstGeom>
          <a:noFill/>
        </p:spPr>
        <p:txBody>
          <a:bodyPr wrap="square" rtlCol="0">
            <a:spAutoFit/>
          </a:bodyPr>
          <a:lstStyle/>
          <a:p>
            <a:pPr algn="ctr"/>
            <a:r>
              <a:rPr lang="en-US" i="1" dirty="0"/>
              <a:t>Maize, or corn, a common American Indian crop</a:t>
            </a:r>
          </a:p>
        </p:txBody>
      </p:sp>
      <p:sp>
        <p:nvSpPr>
          <p:cNvPr id="19" name="TextBox 18">
            <a:extLst>
              <a:ext uri="{FF2B5EF4-FFF2-40B4-BE49-F238E27FC236}">
                <a16:creationId xmlns:a16="http://schemas.microsoft.com/office/drawing/2014/main" id="{A49B2330-BFF8-DEA7-E8CE-5C33366BBFDD}"/>
              </a:ext>
            </a:extLst>
          </p:cNvPr>
          <p:cNvSpPr txBox="1"/>
          <p:nvPr/>
        </p:nvSpPr>
        <p:spPr>
          <a:xfrm>
            <a:off x="10032737" y="4872658"/>
            <a:ext cx="3197239" cy="369332"/>
          </a:xfrm>
          <a:prstGeom prst="rect">
            <a:avLst/>
          </a:prstGeom>
          <a:noFill/>
        </p:spPr>
        <p:txBody>
          <a:bodyPr wrap="square" rtlCol="0">
            <a:spAutoFit/>
          </a:bodyPr>
          <a:lstStyle/>
          <a:p>
            <a:pPr algn="ctr"/>
            <a:r>
              <a:rPr lang="en-US" i="1" dirty="0"/>
              <a:t>An oil rig</a:t>
            </a:r>
          </a:p>
        </p:txBody>
      </p:sp>
      <p:pic>
        <p:nvPicPr>
          <p:cNvPr id="18" name="Picture 17" descr="An oil rig ">
            <a:extLst>
              <a:ext uri="{FF2B5EF4-FFF2-40B4-BE49-F238E27FC236}">
                <a16:creationId xmlns:a16="http://schemas.microsoft.com/office/drawing/2014/main" id="{B3615CCC-FB77-A40B-4D4A-DEED6A811D0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32737" y="3498810"/>
            <a:ext cx="2159263" cy="2713474"/>
          </a:xfrm>
          <a:prstGeom prst="rect">
            <a:avLst/>
          </a:prstGeom>
        </p:spPr>
      </p:pic>
    </p:spTree>
    <p:extLst>
      <p:ext uri="{BB962C8B-B14F-4D97-AF65-F5344CB8AC3E}">
        <p14:creationId xmlns:p14="http://schemas.microsoft.com/office/powerpoint/2010/main" val="2619213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Chisos Mountains ">
            <a:extLst>
              <a:ext uri="{FF2B5EF4-FFF2-40B4-BE49-F238E27FC236}">
                <a16:creationId xmlns:a16="http://schemas.microsoft.com/office/drawing/2014/main" id="{B361655D-2E49-E631-0264-165BB9ACDE90}"/>
              </a:ext>
            </a:extLst>
          </p:cNvPr>
          <p:cNvPicPr>
            <a:picLocks noChangeAspect="1" noChangeArrowheads="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0" y="0"/>
            <a:ext cx="12191996" cy="82048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494697"/>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601027"/>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903212"/>
            <a:ext cx="1555071" cy="1583518"/>
          </a:xfrm>
          <a:prstGeom prst="rect">
            <a:avLst/>
          </a:prstGeom>
        </p:spPr>
      </p:pic>
      <p:sp>
        <p:nvSpPr>
          <p:cNvPr id="10" name="Title 5"/>
          <p:cNvSpPr txBox="1">
            <a:spLocks noGrp="1"/>
          </p:cNvSpPr>
          <p:nvPr>
            <p:ph type="title"/>
          </p:nvPr>
        </p:nvSpPr>
        <p:spPr>
          <a:xfrm>
            <a:off x="2622641" y="749803"/>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a:solidFill>
                  <a:schemeClr val="bg1"/>
                </a:solidFill>
                <a:latin typeface="Gotham Medium"/>
              </a:rPr>
              <a:t>The Mountains and Basins</a:t>
            </a:r>
          </a:p>
        </p:txBody>
      </p:sp>
      <p:sp>
        <p:nvSpPr>
          <p:cNvPr id="11" name="TextBox 10"/>
          <p:cNvSpPr txBox="1"/>
          <p:nvPr/>
        </p:nvSpPr>
        <p:spPr>
          <a:xfrm>
            <a:off x="31784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64867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E24FF466-5C9C-F864-919D-E4DACE389E3B}"/>
              </a:ext>
              <a:ext uri="{C183D7F6-B498-43B3-948B-1728B52AA6E4}">
                <adec:decorative xmlns:adec="http://schemas.microsoft.com/office/drawing/2017/decorative" val="0"/>
              </a:ext>
            </a:extLst>
          </p:cNvPr>
          <p:cNvSpPr txBox="1">
            <a:spLocks noGrp="1"/>
          </p:cNvSpPr>
          <p:nvPr>
            <p:ph type="title"/>
          </p:nvPr>
        </p:nvSpPr>
        <p:spPr>
          <a:xfrm>
            <a:off x="1737480" y="-140553"/>
            <a:ext cx="6916663"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Climate</a:t>
            </a:r>
            <a:br>
              <a:rPr lang="en-US" sz="4400" dirty="0">
                <a:latin typeface="Gotham Medium"/>
              </a:rPr>
            </a:br>
            <a:r>
              <a:rPr lang="en-US" sz="3200" i="1" dirty="0">
                <a:solidFill>
                  <a:schemeClr val="bg2">
                    <a:lumMod val="50000"/>
                  </a:schemeClr>
                </a:solidFill>
                <a:latin typeface="Gotham Medium"/>
              </a:rPr>
              <a:t>The Mountains and Basins</a:t>
            </a:r>
            <a:endParaRPr lang="en-US" sz="4400" dirty="0">
              <a:latin typeface="Gotham Medium"/>
            </a:endParaRPr>
          </a:p>
        </p:txBody>
      </p:sp>
      <p:pic>
        <p:nvPicPr>
          <p:cNvPr id="3" name="Picture 2">
            <a:extLst>
              <a:ext uri="{FF2B5EF4-FFF2-40B4-BE49-F238E27FC236}">
                <a16:creationId xmlns:a16="http://schemas.microsoft.com/office/drawing/2014/main" id="{3399F4F0-2993-1457-EDB0-7C86FFB1144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9F6FFCB-88A9-9696-DB09-348D5656A7B8}"/>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49F6FFCB-88A9-9696-DB09-348D5656A7B8}"/>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AE08C57-9EF7-4D09-6CE2-89035687924A}"/>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7AE08C57-9EF7-4D09-6CE2-89035687924A}"/>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DA11FDCE-D798-B7CA-2C2D-D822D99BA6C9}"/>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6" name="Ink 15">
                <a:extLst>
                  <a:ext uri="{FF2B5EF4-FFF2-40B4-BE49-F238E27FC236}">
                    <a16:creationId xmlns:a16="http://schemas.microsoft.com/office/drawing/2014/main" id="{DA11FDCE-D798-B7CA-2C2D-D822D99BA6C9}"/>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D5266796-A06C-EE41-D603-FA9F55C56789}"/>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7" name="Ink 16">
                <a:extLst>
                  <a:ext uri="{FF2B5EF4-FFF2-40B4-BE49-F238E27FC236}">
                    <a16:creationId xmlns:a16="http://schemas.microsoft.com/office/drawing/2014/main" id="{D5266796-A06C-EE41-D603-FA9F55C56789}"/>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44FE32E5-0029-9BE8-560F-8EADBC24479B}"/>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9" name="Ink 18">
                <a:extLst>
                  <a:ext uri="{FF2B5EF4-FFF2-40B4-BE49-F238E27FC236}">
                    <a16:creationId xmlns:a16="http://schemas.microsoft.com/office/drawing/2014/main" id="{44FE32E5-0029-9BE8-560F-8EADBC24479B}"/>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20" name="TextBox 19">
            <a:extLst>
              <a:ext uri="{FF2B5EF4-FFF2-40B4-BE49-F238E27FC236}">
                <a16:creationId xmlns:a16="http://schemas.microsoft.com/office/drawing/2014/main" id="{FBDF70E7-0BDD-2D0A-04A0-12B8840C1CCC}"/>
              </a:ext>
              <a:ext uri="{C183D7F6-B498-43B3-948B-1728B52AA6E4}">
                <adec:decorative xmlns:adec="http://schemas.microsoft.com/office/drawing/2017/decorative" val="0"/>
              </a:ext>
            </a:extLst>
          </p:cNvPr>
          <p:cNvSpPr txBox="1"/>
          <p:nvPr/>
        </p:nvSpPr>
        <p:spPr>
          <a:xfrm>
            <a:off x="1698449" y="1287198"/>
            <a:ext cx="4952721" cy="5770811"/>
          </a:xfrm>
          <a:prstGeom prst="rect">
            <a:avLst/>
          </a:prstGeom>
          <a:noFill/>
        </p:spPr>
        <p:txBody>
          <a:bodyPr wrap="square" rtlCol="0">
            <a:spAutoFit/>
          </a:bodyPr>
          <a:lstStyle/>
          <a:p>
            <a:r>
              <a:rPr lang="en-US" sz="2400" dirty="0">
                <a:solidFill>
                  <a:srgbClr val="002060"/>
                </a:solidFill>
              </a:rPr>
              <a:t>	The Mountains and Basins region has an </a:t>
            </a:r>
            <a:r>
              <a:rPr lang="en-US" sz="2400" i="1" dirty="0">
                <a:solidFill>
                  <a:srgbClr val="002060"/>
                </a:solidFill>
              </a:rPr>
              <a:t>arid*</a:t>
            </a:r>
            <a:r>
              <a:rPr lang="en-US" sz="2400" dirty="0">
                <a:solidFill>
                  <a:srgbClr val="002060"/>
                </a:solidFill>
              </a:rPr>
              <a:t> desert climate. It receives only 9 to 18 inches of rain annually and there are very few significant sources of water in the region. The signature climate characteristic of this region is its extreme </a:t>
            </a:r>
            <a:r>
              <a:rPr lang="en-US" sz="2400" i="1" dirty="0">
                <a:solidFill>
                  <a:srgbClr val="002060"/>
                </a:solidFill>
              </a:rPr>
              <a:t>aridity</a:t>
            </a:r>
            <a:r>
              <a:rPr lang="en-US" sz="2400" dirty="0">
                <a:solidFill>
                  <a:srgbClr val="002060"/>
                </a:solidFill>
              </a:rPr>
              <a:t>. </a:t>
            </a:r>
          </a:p>
          <a:p>
            <a:r>
              <a:rPr lang="en-US" sz="2400" dirty="0">
                <a:solidFill>
                  <a:schemeClr val="accent2">
                    <a:lumMod val="75000"/>
                  </a:schemeClr>
                </a:solidFill>
              </a:rPr>
              <a:t>	The winter is very short though cold, while the summer is long and hot. Due to the desert conditions of the region, the days are typically long and hot though the nights are cooler.</a:t>
            </a:r>
          </a:p>
          <a:p>
            <a:endParaRPr lang="en-US" sz="300" dirty="0">
              <a:solidFill>
                <a:schemeClr val="accent2">
                  <a:lumMod val="75000"/>
                </a:schemeClr>
              </a:solidFill>
            </a:endParaRPr>
          </a:p>
          <a:p>
            <a:r>
              <a:rPr lang="en-US" sz="2400" i="1" dirty="0">
                <a:solidFill>
                  <a:schemeClr val="accent6">
                    <a:lumMod val="50000"/>
                  </a:schemeClr>
                </a:solidFill>
              </a:rPr>
              <a:t>			*Arid: Very dry</a:t>
            </a:r>
            <a:endParaRPr lang="en-US" sz="2400" dirty="0">
              <a:solidFill>
                <a:schemeClr val="accent6">
                  <a:lumMod val="50000"/>
                </a:schemeClr>
              </a:solidFill>
            </a:endParaRPr>
          </a:p>
        </p:txBody>
      </p:sp>
      <p:pic>
        <p:nvPicPr>
          <p:cNvPr id="20482" name="Picture 2" descr="View of the Chihuahua Desert and the Chisos Mountains">
            <a:extLst>
              <a:ext uri="{FF2B5EF4-FFF2-40B4-BE49-F238E27FC236}">
                <a16:creationId xmlns:a16="http://schemas.microsoft.com/office/drawing/2014/main" id="{37649F95-F2D8-9E17-779B-A9DE282569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67893" y="2218807"/>
            <a:ext cx="5019211" cy="340827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E310265-36B8-8825-379E-93E93B604755}"/>
              </a:ext>
            </a:extLst>
          </p:cNvPr>
          <p:cNvSpPr txBox="1"/>
          <p:nvPr/>
        </p:nvSpPr>
        <p:spPr>
          <a:xfrm>
            <a:off x="6956093" y="5685490"/>
            <a:ext cx="4838114" cy="369332"/>
          </a:xfrm>
          <a:prstGeom prst="rect">
            <a:avLst/>
          </a:prstGeom>
          <a:noFill/>
        </p:spPr>
        <p:txBody>
          <a:bodyPr wrap="square" rtlCol="0">
            <a:spAutoFit/>
          </a:bodyPr>
          <a:lstStyle/>
          <a:p>
            <a:pPr algn="ctr"/>
            <a:r>
              <a:rPr lang="en-US" i="1" dirty="0"/>
              <a:t>The arid, desert conditions </a:t>
            </a:r>
          </a:p>
        </p:txBody>
      </p:sp>
    </p:spTree>
    <p:extLst>
      <p:ext uri="{BB962C8B-B14F-4D97-AF65-F5344CB8AC3E}">
        <p14:creationId xmlns:p14="http://schemas.microsoft.com/office/powerpoint/2010/main" val="170733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1544502" y="13062"/>
            <a:ext cx="9010288" cy="10972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Gotham Medium"/>
              </a:rPr>
              <a:t>Share with the class: </a:t>
            </a:r>
            <a:r>
              <a:rPr lang="en-US" dirty="0">
                <a:solidFill>
                  <a:schemeClr val="bg1"/>
                </a:solidFill>
                <a:latin typeface="Gotham Medium"/>
              </a:rPr>
              <a:t>day 1</a:t>
            </a: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a:effectLst>
            <a:outerShdw blurRad="50800" dist="50800" dir="7860000" algn="ctr" rotWithShape="0">
              <a:srgbClr val="000000">
                <a:alpha val="43137"/>
              </a:srgbClr>
            </a:outerShdw>
          </a:effectLst>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Speech Bubble: Rectangle with Corners Rounded 1">
            <a:extLst>
              <a:ext uri="{FF2B5EF4-FFF2-40B4-BE49-F238E27FC236}">
                <a16:creationId xmlns:a16="http://schemas.microsoft.com/office/drawing/2014/main" id="{D57234F5-8DF5-E33B-7FA8-61126981F77B}"/>
              </a:ext>
            </a:extLst>
          </p:cNvPr>
          <p:cNvSpPr/>
          <p:nvPr/>
        </p:nvSpPr>
        <p:spPr>
          <a:xfrm>
            <a:off x="2242457" y="1219616"/>
            <a:ext cx="5791200" cy="1502228"/>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The climate in our region is typically __________ </a:t>
            </a:r>
          </a:p>
        </p:txBody>
      </p:sp>
      <p:sp>
        <p:nvSpPr>
          <p:cNvPr id="3" name="Speech Bubble: Rectangle with Corners Rounded 2">
            <a:extLst>
              <a:ext uri="{FF2B5EF4-FFF2-40B4-BE49-F238E27FC236}">
                <a16:creationId xmlns:a16="http://schemas.microsoft.com/office/drawing/2014/main" id="{80B43A14-6692-85B9-EC43-6FAC64FB30B7}"/>
              </a:ext>
            </a:extLst>
          </p:cNvPr>
          <p:cNvSpPr/>
          <p:nvPr/>
        </p:nvSpPr>
        <p:spPr>
          <a:xfrm>
            <a:off x="5066836" y="2957132"/>
            <a:ext cx="6727371" cy="1502228"/>
          </a:xfrm>
          <a:prstGeom prst="wedgeRoundRectCallout">
            <a:avLst>
              <a:gd name="adj1" fmla="val -86998"/>
              <a:gd name="adj2" fmla="val 33514"/>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One of the landforms we have in this region is ________</a:t>
            </a:r>
          </a:p>
        </p:txBody>
      </p:sp>
      <p:sp>
        <p:nvSpPr>
          <p:cNvPr id="4" name="Speech Bubble: Rectangle with Corners Rounded 3">
            <a:extLst>
              <a:ext uri="{FF2B5EF4-FFF2-40B4-BE49-F238E27FC236}">
                <a16:creationId xmlns:a16="http://schemas.microsoft.com/office/drawing/2014/main" id="{85B3D1F5-2AC2-A115-C2B5-548CE28034AC}"/>
              </a:ext>
            </a:extLst>
          </p:cNvPr>
          <p:cNvSpPr/>
          <p:nvPr/>
        </p:nvSpPr>
        <p:spPr>
          <a:xfrm>
            <a:off x="2242457" y="4694648"/>
            <a:ext cx="5791200" cy="1502228"/>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A </a:t>
            </a:r>
            <a:r>
              <a:rPr lang="en-US" sz="4000" b="1" i="1" u="sng" dirty="0">
                <a:solidFill>
                  <a:schemeClr val="tx1">
                    <a:lumMod val="75000"/>
                    <a:lumOff val="25000"/>
                  </a:schemeClr>
                </a:solidFill>
              </a:rPr>
              <a:t>plant</a:t>
            </a:r>
            <a:r>
              <a:rPr lang="en-US" sz="4000" b="1" i="1" dirty="0">
                <a:solidFill>
                  <a:schemeClr val="tx1">
                    <a:lumMod val="75000"/>
                    <a:lumOff val="25000"/>
                  </a:schemeClr>
                </a:solidFill>
              </a:rPr>
              <a:t> / </a:t>
            </a:r>
            <a:r>
              <a:rPr lang="en-US" sz="4000" b="1" i="1" u="sng" dirty="0">
                <a:solidFill>
                  <a:schemeClr val="tx1">
                    <a:lumMod val="75000"/>
                    <a:lumOff val="25000"/>
                  </a:schemeClr>
                </a:solidFill>
              </a:rPr>
              <a:t>animal</a:t>
            </a:r>
            <a:r>
              <a:rPr lang="en-US" sz="4000" b="1" i="1" dirty="0">
                <a:solidFill>
                  <a:schemeClr val="tx1">
                    <a:lumMod val="75000"/>
                    <a:lumOff val="25000"/>
                  </a:schemeClr>
                </a:solidFill>
              </a:rPr>
              <a:t> </a:t>
            </a:r>
            <a:r>
              <a:rPr lang="en-US" sz="4000" dirty="0">
                <a:solidFill>
                  <a:srgbClr val="C00000"/>
                </a:solidFill>
              </a:rPr>
              <a:t>we have in this area is _______</a:t>
            </a:r>
          </a:p>
        </p:txBody>
      </p:sp>
      <p:pic>
        <p:nvPicPr>
          <p:cNvPr id="12" name="Graphic 11">
            <a:extLst>
              <a:ext uri="{FF2B5EF4-FFF2-40B4-BE49-F238E27FC236}">
                <a16:creationId xmlns:a16="http://schemas.microsoft.com/office/drawing/2014/main" id="{3B037C67-8C5D-8A43-64C6-7F2903197E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0671" y="295575"/>
            <a:ext cx="1502228" cy="1502228"/>
          </a:xfrm>
          <a:prstGeom prst="rect">
            <a:avLst/>
          </a:prstGeom>
        </p:spPr>
      </p:pic>
    </p:spTree>
    <p:extLst>
      <p:ext uri="{BB962C8B-B14F-4D97-AF65-F5344CB8AC3E}">
        <p14:creationId xmlns:p14="http://schemas.microsoft.com/office/powerpoint/2010/main" val="2746851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2FAA8E4D-D088-48D8-3880-5CA1A009F63E}"/>
              </a:ext>
              <a:ext uri="{C183D7F6-B498-43B3-948B-1728B52AA6E4}">
                <adec:decorative xmlns:adec="http://schemas.microsoft.com/office/drawing/2017/decorative" val="0"/>
              </a:ext>
            </a:extLst>
          </p:cNvPr>
          <p:cNvSpPr txBox="1">
            <a:spLocks noGrp="1"/>
          </p:cNvSpPr>
          <p:nvPr>
            <p:ph type="title"/>
          </p:nvPr>
        </p:nvSpPr>
        <p:spPr>
          <a:xfrm>
            <a:off x="1737481" y="-140553"/>
            <a:ext cx="6633634"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Geography</a:t>
            </a:r>
            <a:br>
              <a:rPr lang="en-US" sz="4400" dirty="0">
                <a:latin typeface="Gotham Medium"/>
              </a:rPr>
            </a:br>
            <a:r>
              <a:rPr lang="en-US" sz="3200" i="1" dirty="0">
                <a:solidFill>
                  <a:schemeClr val="bg2">
                    <a:lumMod val="50000"/>
                  </a:schemeClr>
                </a:solidFill>
                <a:latin typeface="Gotham Medium"/>
              </a:rPr>
              <a:t>The Mountains and Basins</a:t>
            </a:r>
            <a:endParaRPr lang="en-US" sz="4400" dirty="0">
              <a:latin typeface="Gotham Medium"/>
            </a:endParaRPr>
          </a:p>
        </p:txBody>
      </p:sp>
      <p:pic>
        <p:nvPicPr>
          <p:cNvPr id="3" name="Picture 2">
            <a:extLst>
              <a:ext uri="{FF2B5EF4-FFF2-40B4-BE49-F238E27FC236}">
                <a16:creationId xmlns:a16="http://schemas.microsoft.com/office/drawing/2014/main" id="{649F08D7-A4B6-98DD-5DE2-3B843895561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382DA6C-381C-B2E1-9248-A1F26F1A5133}"/>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F382DA6C-381C-B2E1-9248-A1F26F1A5133}"/>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597745C-1359-342F-B117-21ECA82837F6}"/>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0" name="Ink 9">
                <a:extLst>
                  <a:ext uri="{FF2B5EF4-FFF2-40B4-BE49-F238E27FC236}">
                    <a16:creationId xmlns:a16="http://schemas.microsoft.com/office/drawing/2014/main" id="{D597745C-1359-342F-B117-21ECA82837F6}"/>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7473388-8685-05A6-3AD5-5E73F232E89B}"/>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2" name="Ink 11">
                <a:extLst>
                  <a:ext uri="{FF2B5EF4-FFF2-40B4-BE49-F238E27FC236}">
                    <a16:creationId xmlns:a16="http://schemas.microsoft.com/office/drawing/2014/main" id="{57473388-8685-05A6-3AD5-5E73F232E89B}"/>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39A3B8FC-92BB-3818-685F-F0C944F409F8}"/>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3" name="Ink 12">
                <a:extLst>
                  <a:ext uri="{FF2B5EF4-FFF2-40B4-BE49-F238E27FC236}">
                    <a16:creationId xmlns:a16="http://schemas.microsoft.com/office/drawing/2014/main" id="{39A3B8FC-92BB-3818-685F-F0C944F409F8}"/>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7C1161C1-77FE-8458-269A-B558617956EB}"/>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4" name="Ink 13">
                <a:extLst>
                  <a:ext uri="{FF2B5EF4-FFF2-40B4-BE49-F238E27FC236}">
                    <a16:creationId xmlns:a16="http://schemas.microsoft.com/office/drawing/2014/main" id="{7C1161C1-77FE-8458-269A-B558617956EB}"/>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16" name="TextBox 15">
            <a:extLst>
              <a:ext uri="{FF2B5EF4-FFF2-40B4-BE49-F238E27FC236}">
                <a16:creationId xmlns:a16="http://schemas.microsoft.com/office/drawing/2014/main" id="{415F4A0A-6229-D363-0242-90EEF5B9DEDC}"/>
              </a:ext>
              <a:ext uri="{C183D7F6-B498-43B3-948B-1728B52AA6E4}">
                <adec:decorative xmlns:adec="http://schemas.microsoft.com/office/drawing/2017/decorative" val="0"/>
              </a:ext>
            </a:extLst>
          </p:cNvPr>
          <p:cNvSpPr txBox="1"/>
          <p:nvPr/>
        </p:nvSpPr>
        <p:spPr>
          <a:xfrm>
            <a:off x="1698450" y="1341628"/>
            <a:ext cx="4811208" cy="5632311"/>
          </a:xfrm>
          <a:prstGeom prst="rect">
            <a:avLst/>
          </a:prstGeom>
          <a:noFill/>
        </p:spPr>
        <p:txBody>
          <a:bodyPr wrap="square" rtlCol="0">
            <a:spAutoFit/>
          </a:bodyPr>
          <a:lstStyle/>
          <a:p>
            <a:r>
              <a:rPr lang="en-US" sz="2400" dirty="0">
                <a:solidFill>
                  <a:srgbClr val="002060"/>
                </a:solidFill>
              </a:rPr>
              <a:t>	The Mountains and Basins contains some of the most dramatic natural geographic landforms in Texas. There are three mountain ranges that stand at an elevation of approximately 7,000 to 8,000 feet each: The Chisos Mountains, Guadalupe Mountains, and Davis Mountains. </a:t>
            </a:r>
          </a:p>
          <a:p>
            <a:r>
              <a:rPr lang="en-US" sz="2400" dirty="0">
                <a:solidFill>
                  <a:schemeClr val="accent6">
                    <a:lumMod val="75000"/>
                  </a:schemeClr>
                </a:solidFill>
              </a:rPr>
              <a:t>	The Chihuahua Desert covers the entire region, and on the southern border of this region is the Rio Grande River, which today provides the border between Texas and Mexico.</a:t>
            </a:r>
          </a:p>
        </p:txBody>
      </p:sp>
      <p:pic>
        <p:nvPicPr>
          <p:cNvPr id="21508" name="Picture 4" descr="The Rio Grande River, running between to faces of a canyon">
            <a:extLst>
              <a:ext uri="{FF2B5EF4-FFF2-40B4-BE49-F238E27FC236}">
                <a16:creationId xmlns:a16="http://schemas.microsoft.com/office/drawing/2014/main" id="{89C46E19-2C16-E7F1-D35B-A35A9997B8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23137" y="151356"/>
            <a:ext cx="2377338" cy="3556129"/>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95CFEC3-9355-50CE-8D39-A8E764D74363}"/>
              </a:ext>
            </a:extLst>
          </p:cNvPr>
          <p:cNvSpPr txBox="1"/>
          <p:nvPr/>
        </p:nvSpPr>
        <p:spPr>
          <a:xfrm>
            <a:off x="9100474" y="2460160"/>
            <a:ext cx="2360895" cy="923330"/>
          </a:xfrm>
          <a:prstGeom prst="rect">
            <a:avLst/>
          </a:prstGeom>
          <a:noFill/>
        </p:spPr>
        <p:txBody>
          <a:bodyPr wrap="square" rtlCol="0">
            <a:spAutoFit/>
          </a:bodyPr>
          <a:lstStyle/>
          <a:p>
            <a:r>
              <a:rPr lang="en-US" i="1" dirty="0"/>
              <a:t>The Rio Grande, running between the Rio Grande Gorge</a:t>
            </a:r>
          </a:p>
        </p:txBody>
      </p:sp>
      <p:pic>
        <p:nvPicPr>
          <p:cNvPr id="21506" name="Picture 2" descr="This Chisos Mountains ">
            <a:extLst>
              <a:ext uri="{FF2B5EF4-FFF2-40B4-BE49-F238E27FC236}">
                <a16:creationId xmlns:a16="http://schemas.microsoft.com/office/drawing/2014/main" id="{899B2A04-7109-68E4-D533-15EE42290D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3137" y="3823811"/>
            <a:ext cx="3553159" cy="2429666"/>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52E05D4-5A4A-43E1-6B11-369CB323505F}"/>
              </a:ext>
            </a:extLst>
          </p:cNvPr>
          <p:cNvSpPr txBox="1"/>
          <p:nvPr/>
        </p:nvSpPr>
        <p:spPr>
          <a:xfrm>
            <a:off x="10387860" y="5267644"/>
            <a:ext cx="1458963" cy="646331"/>
          </a:xfrm>
          <a:prstGeom prst="rect">
            <a:avLst/>
          </a:prstGeom>
          <a:noFill/>
        </p:spPr>
        <p:txBody>
          <a:bodyPr wrap="square" rtlCol="0">
            <a:spAutoFit/>
          </a:bodyPr>
          <a:lstStyle/>
          <a:p>
            <a:r>
              <a:rPr lang="en-US" i="1" dirty="0"/>
              <a:t>The Chisos Mountains</a:t>
            </a:r>
          </a:p>
        </p:txBody>
      </p:sp>
    </p:spTree>
    <p:extLst>
      <p:ext uri="{BB962C8B-B14F-4D97-AF65-F5344CB8AC3E}">
        <p14:creationId xmlns:p14="http://schemas.microsoft.com/office/powerpoint/2010/main" val="1423403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094540" y="6446005"/>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291773BC-E0CF-A847-CEA1-4A55D18BA1A6}"/>
              </a:ext>
              <a:ext uri="{C183D7F6-B498-43B3-948B-1728B52AA6E4}">
                <adec:decorative xmlns:adec="http://schemas.microsoft.com/office/drawing/2017/decorative" val="0"/>
              </a:ext>
            </a:extLst>
          </p:cNvPr>
          <p:cNvSpPr txBox="1">
            <a:spLocks noGrp="1"/>
          </p:cNvSpPr>
          <p:nvPr>
            <p:ph type="title"/>
          </p:nvPr>
        </p:nvSpPr>
        <p:spPr>
          <a:xfrm>
            <a:off x="1737481" y="-140553"/>
            <a:ext cx="6633634"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Plant &amp; Animal Life</a:t>
            </a:r>
            <a:br>
              <a:rPr lang="en-US" sz="4400" dirty="0">
                <a:latin typeface="Gotham Medium"/>
              </a:rPr>
            </a:br>
            <a:r>
              <a:rPr lang="en-US" sz="3200" i="1" dirty="0">
                <a:solidFill>
                  <a:schemeClr val="bg2">
                    <a:lumMod val="50000"/>
                  </a:schemeClr>
                </a:solidFill>
                <a:latin typeface="Gotham Medium"/>
              </a:rPr>
              <a:t>The Mountains and Basins</a:t>
            </a:r>
            <a:endParaRPr lang="en-US" sz="4400" dirty="0">
              <a:latin typeface="Gotham Medium"/>
            </a:endParaRPr>
          </a:p>
        </p:txBody>
      </p:sp>
      <p:pic>
        <p:nvPicPr>
          <p:cNvPr id="3" name="Picture 2">
            <a:extLst>
              <a:ext uri="{FF2B5EF4-FFF2-40B4-BE49-F238E27FC236}">
                <a16:creationId xmlns:a16="http://schemas.microsoft.com/office/drawing/2014/main" id="{C8CB9566-AB89-25B0-433A-8BA6EB0CEDC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446C410-008B-7DE2-5F2B-1E52B5D20B1E}"/>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F446C410-008B-7DE2-5F2B-1E52B5D20B1E}"/>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5316521-95D4-045D-60B1-585A8A0174E4}"/>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0" name="Ink 9">
                <a:extLst>
                  <a:ext uri="{FF2B5EF4-FFF2-40B4-BE49-F238E27FC236}">
                    <a16:creationId xmlns:a16="http://schemas.microsoft.com/office/drawing/2014/main" id="{85316521-95D4-045D-60B1-585A8A0174E4}"/>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B0B47B4-8D4B-7CF8-0031-178FF256D6F8}"/>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2" name="Ink 11">
                <a:extLst>
                  <a:ext uri="{FF2B5EF4-FFF2-40B4-BE49-F238E27FC236}">
                    <a16:creationId xmlns:a16="http://schemas.microsoft.com/office/drawing/2014/main" id="{EB0B47B4-8D4B-7CF8-0031-178FF256D6F8}"/>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D9A1B802-6337-71F7-D9EF-D3A296775AFB}"/>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3" name="Ink 12">
                <a:extLst>
                  <a:ext uri="{FF2B5EF4-FFF2-40B4-BE49-F238E27FC236}">
                    <a16:creationId xmlns:a16="http://schemas.microsoft.com/office/drawing/2014/main" id="{D9A1B802-6337-71F7-D9EF-D3A296775AFB}"/>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34D2C43-4AA4-FEA7-5933-D0C82894A9EC}"/>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4" name="Ink 13">
                <a:extLst>
                  <a:ext uri="{FF2B5EF4-FFF2-40B4-BE49-F238E27FC236}">
                    <a16:creationId xmlns:a16="http://schemas.microsoft.com/office/drawing/2014/main" id="{A34D2C43-4AA4-FEA7-5933-D0C82894A9EC}"/>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15" name="TextBox 14">
            <a:extLst>
              <a:ext uri="{FF2B5EF4-FFF2-40B4-BE49-F238E27FC236}">
                <a16:creationId xmlns:a16="http://schemas.microsoft.com/office/drawing/2014/main" id="{BB58FF10-31D6-126E-3BA3-B0D6DAA118D9}"/>
              </a:ext>
              <a:ext uri="{C183D7F6-B498-43B3-948B-1728B52AA6E4}">
                <adec:decorative xmlns:adec="http://schemas.microsoft.com/office/drawing/2017/decorative" val="0"/>
              </a:ext>
            </a:extLst>
          </p:cNvPr>
          <p:cNvSpPr txBox="1"/>
          <p:nvPr/>
        </p:nvSpPr>
        <p:spPr>
          <a:xfrm>
            <a:off x="1698449" y="1314994"/>
            <a:ext cx="6004197" cy="5632311"/>
          </a:xfrm>
          <a:prstGeom prst="rect">
            <a:avLst/>
          </a:prstGeom>
          <a:noFill/>
        </p:spPr>
        <p:txBody>
          <a:bodyPr wrap="square" rtlCol="0">
            <a:spAutoFit/>
          </a:bodyPr>
          <a:lstStyle/>
          <a:p>
            <a:r>
              <a:rPr lang="en-US" sz="2400" dirty="0">
                <a:solidFill>
                  <a:srgbClr val="002060"/>
                </a:solidFill>
              </a:rPr>
              <a:t>	The Mountains and Basins are home to many species of plants and animals that are capable of surviving in the arid, desert conditions of the region.</a:t>
            </a:r>
            <a:r>
              <a:rPr lang="en-US" sz="2400" dirty="0">
                <a:solidFill>
                  <a:schemeClr val="accent6">
                    <a:lumMod val="75000"/>
                  </a:schemeClr>
                </a:solidFill>
              </a:rPr>
              <a:t>	</a:t>
            </a:r>
          </a:p>
          <a:p>
            <a:r>
              <a:rPr lang="en-US" sz="2400" dirty="0">
                <a:solidFill>
                  <a:schemeClr val="accent6">
                    <a:lumMod val="75000"/>
                  </a:schemeClr>
                </a:solidFill>
              </a:rPr>
              <a:t>	Desert plants like yucca, pinyon trees, and prickly pear cactus exist today and hundreds of years ago during the era of early Texas people. The fruit of the prickly pear, often known as</a:t>
            </a:r>
            <a:r>
              <a:rPr lang="en-US" sz="2400" i="1" dirty="0">
                <a:solidFill>
                  <a:schemeClr val="accent6">
                    <a:lumMod val="75000"/>
                  </a:schemeClr>
                </a:solidFill>
              </a:rPr>
              <a:t> tuna </a:t>
            </a:r>
            <a:r>
              <a:rPr lang="en-US" sz="2400" dirty="0">
                <a:solidFill>
                  <a:schemeClr val="accent6">
                    <a:lumMod val="75000"/>
                  </a:schemeClr>
                </a:solidFill>
              </a:rPr>
              <a:t>to early Texas people, were part of the diets of many American Indians. </a:t>
            </a:r>
          </a:p>
          <a:p>
            <a:r>
              <a:rPr lang="en-US" sz="2400" dirty="0">
                <a:solidFill>
                  <a:srgbClr val="C00000"/>
                </a:solidFill>
              </a:rPr>
              <a:t>	The region is also home to animals including gray banded kingsnakes, cougars (also known as mountain lions) and an animal similar to a wild boar known as a javelina. </a:t>
            </a:r>
          </a:p>
        </p:txBody>
      </p:sp>
      <p:pic>
        <p:nvPicPr>
          <p:cNvPr id="19" name="Picture 18" descr="A prickly pear cactus with &quot;tuna&quot; fruits">
            <a:extLst>
              <a:ext uri="{FF2B5EF4-FFF2-40B4-BE49-F238E27FC236}">
                <a16:creationId xmlns:a16="http://schemas.microsoft.com/office/drawing/2014/main" id="{41CF8F74-87F6-3970-C6BB-5392E6D3A556}"/>
              </a:ext>
            </a:extLst>
          </p:cNvPr>
          <p:cNvPicPr>
            <a:picLocks noChangeAspect="1"/>
          </p:cNvPicPr>
          <p:nvPr/>
        </p:nvPicPr>
        <p:blipFill rotWithShape="1">
          <a:blip r:embed="rId17">
            <a:extLst>
              <a:ext uri="{28A0092B-C50C-407E-A947-70E740481C1C}">
                <a14:useLocalDpi xmlns:a14="http://schemas.microsoft.com/office/drawing/2010/main" val="0"/>
              </a:ext>
            </a:extLst>
          </a:blip>
          <a:srcRect r="2179" b="11100"/>
          <a:stretch/>
        </p:blipFill>
        <p:spPr>
          <a:xfrm>
            <a:off x="7127945" y="-522387"/>
            <a:ext cx="3127445" cy="2286006"/>
          </a:xfrm>
          <a:prstGeom prst="rect">
            <a:avLst/>
          </a:prstGeom>
        </p:spPr>
      </p:pic>
      <p:sp>
        <p:nvSpPr>
          <p:cNvPr id="24" name="TextBox 23">
            <a:extLst>
              <a:ext uri="{FF2B5EF4-FFF2-40B4-BE49-F238E27FC236}">
                <a16:creationId xmlns:a16="http://schemas.microsoft.com/office/drawing/2014/main" id="{5064372A-8DB9-D561-859B-A35B6894D8CE}"/>
              </a:ext>
            </a:extLst>
          </p:cNvPr>
          <p:cNvSpPr txBox="1"/>
          <p:nvPr/>
        </p:nvSpPr>
        <p:spPr>
          <a:xfrm>
            <a:off x="8647758" y="1828850"/>
            <a:ext cx="1396578" cy="646331"/>
          </a:xfrm>
          <a:prstGeom prst="rect">
            <a:avLst/>
          </a:prstGeom>
          <a:noFill/>
        </p:spPr>
        <p:txBody>
          <a:bodyPr wrap="square" rtlCol="0">
            <a:spAutoFit/>
          </a:bodyPr>
          <a:lstStyle/>
          <a:p>
            <a:pPr algn="ctr"/>
            <a:r>
              <a:rPr lang="en-US" i="1" dirty="0"/>
              <a:t>Prickly Pear Cactus</a:t>
            </a:r>
          </a:p>
        </p:txBody>
      </p:sp>
      <p:pic>
        <p:nvPicPr>
          <p:cNvPr id="22530" name="Picture 2" descr="A javelina, or wild pig">
            <a:extLst>
              <a:ext uri="{FF2B5EF4-FFF2-40B4-BE49-F238E27FC236}">
                <a16:creationId xmlns:a16="http://schemas.microsoft.com/office/drawing/2014/main" id="{1BD84A80-53DD-F8B6-DDE0-D1F5016C46B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9106" r="27969" b="-2302"/>
          <a:stretch/>
        </p:blipFill>
        <p:spPr bwMode="auto">
          <a:xfrm>
            <a:off x="7672826" y="2475181"/>
            <a:ext cx="2127384" cy="2761233"/>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D05CDA-5CA5-CF93-FB8E-57C81DDEEE60}"/>
              </a:ext>
            </a:extLst>
          </p:cNvPr>
          <p:cNvSpPr txBox="1"/>
          <p:nvPr/>
        </p:nvSpPr>
        <p:spPr>
          <a:xfrm>
            <a:off x="7861271" y="5187150"/>
            <a:ext cx="1396578" cy="369332"/>
          </a:xfrm>
          <a:prstGeom prst="rect">
            <a:avLst/>
          </a:prstGeom>
          <a:noFill/>
        </p:spPr>
        <p:txBody>
          <a:bodyPr wrap="square" rtlCol="0">
            <a:spAutoFit/>
          </a:bodyPr>
          <a:lstStyle/>
          <a:p>
            <a:pPr algn="ctr"/>
            <a:r>
              <a:rPr lang="en-US" i="1" dirty="0"/>
              <a:t>Javelina</a:t>
            </a:r>
          </a:p>
        </p:txBody>
      </p:sp>
      <p:pic>
        <p:nvPicPr>
          <p:cNvPr id="17" name="Picture 16" descr="A yucca plant">
            <a:extLst>
              <a:ext uri="{FF2B5EF4-FFF2-40B4-BE49-F238E27FC236}">
                <a16:creationId xmlns:a16="http://schemas.microsoft.com/office/drawing/2014/main" id="{0CDB7E48-563C-28DE-239B-8DE2B1034182}"/>
              </a:ext>
            </a:extLst>
          </p:cNvPr>
          <p:cNvPicPr>
            <a:picLocks noChangeAspect="1"/>
          </p:cNvPicPr>
          <p:nvPr/>
        </p:nvPicPr>
        <p:blipFill rotWithShape="1">
          <a:blip r:embed="rId19">
            <a:extLst>
              <a:ext uri="{28A0092B-C50C-407E-A947-70E740481C1C}">
                <a14:useLocalDpi xmlns:a14="http://schemas.microsoft.com/office/drawing/2010/main" val="0"/>
              </a:ext>
            </a:extLst>
          </a:blip>
          <a:srcRect r="673" b="17463"/>
          <a:stretch/>
        </p:blipFill>
        <p:spPr>
          <a:xfrm>
            <a:off x="10591523" y="1259301"/>
            <a:ext cx="1922016" cy="2401576"/>
          </a:xfrm>
          <a:prstGeom prst="rect">
            <a:avLst/>
          </a:prstGeom>
        </p:spPr>
      </p:pic>
      <p:sp>
        <p:nvSpPr>
          <p:cNvPr id="25" name="TextBox 24">
            <a:extLst>
              <a:ext uri="{FF2B5EF4-FFF2-40B4-BE49-F238E27FC236}">
                <a16:creationId xmlns:a16="http://schemas.microsoft.com/office/drawing/2014/main" id="{675DC72C-3435-5921-AE84-9519F235BFA6}"/>
              </a:ext>
            </a:extLst>
          </p:cNvPr>
          <p:cNvSpPr txBox="1"/>
          <p:nvPr/>
        </p:nvSpPr>
        <p:spPr>
          <a:xfrm>
            <a:off x="10688899" y="3607408"/>
            <a:ext cx="1396578" cy="369332"/>
          </a:xfrm>
          <a:prstGeom prst="rect">
            <a:avLst/>
          </a:prstGeom>
          <a:noFill/>
        </p:spPr>
        <p:txBody>
          <a:bodyPr wrap="square" rtlCol="0">
            <a:spAutoFit/>
          </a:bodyPr>
          <a:lstStyle/>
          <a:p>
            <a:pPr algn="ctr"/>
            <a:r>
              <a:rPr lang="en-US" i="1" dirty="0"/>
              <a:t>Yucca Plant</a:t>
            </a:r>
          </a:p>
        </p:txBody>
      </p:sp>
      <p:pic>
        <p:nvPicPr>
          <p:cNvPr id="21" name="Picture 20" descr="Puma in fields">
            <a:extLst>
              <a:ext uri="{FF2B5EF4-FFF2-40B4-BE49-F238E27FC236}">
                <a16:creationId xmlns:a16="http://schemas.microsoft.com/office/drawing/2014/main" id="{D5DFD52A-B1CE-B6C7-F9DC-EF08DFDD196A}"/>
              </a:ext>
            </a:extLst>
          </p:cNvPr>
          <p:cNvPicPr>
            <a:picLocks noChangeAspect="1"/>
          </p:cNvPicPr>
          <p:nvPr/>
        </p:nvPicPr>
        <p:blipFill rotWithShape="1">
          <a:blip r:embed="rId20">
            <a:extLst>
              <a:ext uri="{28A0092B-C50C-407E-A947-70E740481C1C}">
                <a14:useLocalDpi xmlns:a14="http://schemas.microsoft.com/office/drawing/2010/main" val="0"/>
              </a:ext>
            </a:extLst>
          </a:blip>
          <a:srcRect l="48002" t="5607" r="940" b="24406"/>
          <a:stretch/>
        </p:blipFill>
        <p:spPr>
          <a:xfrm>
            <a:off x="10044336" y="4182029"/>
            <a:ext cx="1907779" cy="1743320"/>
          </a:xfrm>
          <a:prstGeom prst="rect">
            <a:avLst/>
          </a:prstGeom>
          <a:effectLst>
            <a:outerShdw blurRad="50800" dist="50800" dir="7860000" algn="ctr" rotWithShape="0">
              <a:srgbClr val="000000">
                <a:alpha val="43137"/>
              </a:srgbClr>
            </a:outerShdw>
          </a:effectLst>
        </p:spPr>
      </p:pic>
      <p:sp>
        <p:nvSpPr>
          <p:cNvPr id="26" name="TextBox 25">
            <a:extLst>
              <a:ext uri="{FF2B5EF4-FFF2-40B4-BE49-F238E27FC236}">
                <a16:creationId xmlns:a16="http://schemas.microsoft.com/office/drawing/2014/main" id="{C667D80E-E020-AC0E-E621-0C080B7C18AD}"/>
              </a:ext>
            </a:extLst>
          </p:cNvPr>
          <p:cNvSpPr txBox="1"/>
          <p:nvPr/>
        </p:nvSpPr>
        <p:spPr>
          <a:xfrm>
            <a:off x="9463566" y="5987511"/>
            <a:ext cx="2862460" cy="369332"/>
          </a:xfrm>
          <a:prstGeom prst="rect">
            <a:avLst/>
          </a:prstGeom>
          <a:noFill/>
        </p:spPr>
        <p:txBody>
          <a:bodyPr wrap="square" rtlCol="0">
            <a:spAutoFit/>
          </a:bodyPr>
          <a:lstStyle/>
          <a:p>
            <a:pPr algn="ctr"/>
            <a:r>
              <a:rPr lang="en-US" i="1" dirty="0"/>
              <a:t>Puma, or Mountain Lion</a:t>
            </a:r>
          </a:p>
        </p:txBody>
      </p:sp>
    </p:spTree>
    <p:extLst>
      <p:ext uri="{BB962C8B-B14F-4D97-AF65-F5344CB8AC3E}">
        <p14:creationId xmlns:p14="http://schemas.microsoft.com/office/powerpoint/2010/main" val="3121347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8040501D-6BCA-55AD-7764-E1213D5925C3}"/>
              </a:ext>
              <a:ext uri="{C183D7F6-B498-43B3-948B-1728B52AA6E4}">
                <adec:decorative xmlns:adec="http://schemas.microsoft.com/office/drawing/2017/decorative" val="0"/>
              </a:ext>
            </a:extLst>
          </p:cNvPr>
          <p:cNvSpPr txBox="1">
            <a:spLocks noGrp="1"/>
          </p:cNvSpPr>
          <p:nvPr>
            <p:ph type="title"/>
          </p:nvPr>
        </p:nvSpPr>
        <p:spPr>
          <a:xfrm>
            <a:off x="1737481" y="-140553"/>
            <a:ext cx="6633634"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Natural Resources</a:t>
            </a:r>
            <a:br>
              <a:rPr lang="en-US" sz="4400" dirty="0">
                <a:latin typeface="Gotham Medium"/>
              </a:rPr>
            </a:br>
            <a:r>
              <a:rPr lang="en-US" sz="3200" i="1" dirty="0">
                <a:solidFill>
                  <a:schemeClr val="bg2">
                    <a:lumMod val="50000"/>
                  </a:schemeClr>
                </a:solidFill>
                <a:latin typeface="Gotham Medium"/>
              </a:rPr>
              <a:t>The Mountains and Basins</a:t>
            </a:r>
            <a:endParaRPr lang="en-US" sz="4400" dirty="0">
              <a:latin typeface="Gotham Medium"/>
            </a:endParaRPr>
          </a:p>
        </p:txBody>
      </p:sp>
      <p:pic>
        <p:nvPicPr>
          <p:cNvPr id="3" name="Picture 2">
            <a:extLst>
              <a:ext uri="{FF2B5EF4-FFF2-40B4-BE49-F238E27FC236}">
                <a16:creationId xmlns:a16="http://schemas.microsoft.com/office/drawing/2014/main" id="{2EB24777-A2EE-C00C-8AE1-9F3E19EC70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C37BBE14-26B4-A2BD-7054-443EA8D28CAB}"/>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C37BBE14-26B4-A2BD-7054-443EA8D28CAB}"/>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773B1C0-AE53-280F-6807-BCB1116C733A}"/>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0" name="Ink 9">
                <a:extLst>
                  <a:ext uri="{FF2B5EF4-FFF2-40B4-BE49-F238E27FC236}">
                    <a16:creationId xmlns:a16="http://schemas.microsoft.com/office/drawing/2014/main" id="{A773B1C0-AE53-280F-6807-BCB1116C733A}"/>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DC78387-A2C7-9D0C-7567-6CD12FB0A297}"/>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2" name="Ink 11">
                <a:extLst>
                  <a:ext uri="{FF2B5EF4-FFF2-40B4-BE49-F238E27FC236}">
                    <a16:creationId xmlns:a16="http://schemas.microsoft.com/office/drawing/2014/main" id="{EDC78387-A2C7-9D0C-7567-6CD12FB0A297}"/>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7A9AF3B-2BE2-987A-6B6B-47279A1F42D6}"/>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3" name="Ink 12">
                <a:extLst>
                  <a:ext uri="{FF2B5EF4-FFF2-40B4-BE49-F238E27FC236}">
                    <a16:creationId xmlns:a16="http://schemas.microsoft.com/office/drawing/2014/main" id="{B7A9AF3B-2BE2-987A-6B6B-47279A1F42D6}"/>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2BE79BF3-32DA-8E29-8B95-F7D5B37EB307}"/>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4" name="Ink 13">
                <a:extLst>
                  <a:ext uri="{FF2B5EF4-FFF2-40B4-BE49-F238E27FC236}">
                    <a16:creationId xmlns:a16="http://schemas.microsoft.com/office/drawing/2014/main" id="{2BE79BF3-32DA-8E29-8B95-F7D5B37EB307}"/>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15" name="TextBox 14">
            <a:extLst>
              <a:ext uri="{FF2B5EF4-FFF2-40B4-BE49-F238E27FC236}">
                <a16:creationId xmlns:a16="http://schemas.microsoft.com/office/drawing/2014/main" id="{C65D4AA9-3890-C3E8-C8CA-89AC2E0B9861}"/>
              </a:ext>
              <a:ext uri="{C183D7F6-B498-43B3-948B-1728B52AA6E4}">
                <adec:decorative xmlns:adec="http://schemas.microsoft.com/office/drawing/2017/decorative" val="0"/>
              </a:ext>
            </a:extLst>
          </p:cNvPr>
          <p:cNvSpPr txBox="1"/>
          <p:nvPr/>
        </p:nvSpPr>
        <p:spPr>
          <a:xfrm>
            <a:off x="1698450" y="1341628"/>
            <a:ext cx="5585541" cy="6001643"/>
          </a:xfrm>
          <a:prstGeom prst="rect">
            <a:avLst/>
          </a:prstGeom>
          <a:noFill/>
        </p:spPr>
        <p:txBody>
          <a:bodyPr wrap="square" rtlCol="0">
            <a:spAutoFit/>
          </a:bodyPr>
          <a:lstStyle/>
          <a:p>
            <a:r>
              <a:rPr lang="en-US" sz="2400" dirty="0">
                <a:solidFill>
                  <a:srgbClr val="002060"/>
                </a:solidFill>
              </a:rPr>
              <a:t>	Like much of the rest of Texas, oil and natural gas are both natural resources of the Mountains and Basins region. The majority of these items are found only in the eastern part of the region, closest to the Great Plains.</a:t>
            </a:r>
            <a:endParaRPr lang="en-US" sz="2400" dirty="0">
              <a:solidFill>
                <a:schemeClr val="accent6">
                  <a:lumMod val="75000"/>
                </a:schemeClr>
              </a:solidFill>
            </a:endParaRPr>
          </a:p>
          <a:p>
            <a:r>
              <a:rPr lang="en-US" sz="2400" dirty="0">
                <a:solidFill>
                  <a:schemeClr val="accent6">
                    <a:lumMod val="75000"/>
                  </a:schemeClr>
                </a:solidFill>
              </a:rPr>
              <a:t>	Farming is limited in this region due to its extremely arid climate, though some farmers are able to grow cotton and vegetables, and raise chickens, sheep, cattle, and goats. Early Texas people had similar struggles hundreds of years ago in this difficult environment, but many were also able to take part in limited farming and hunting bison in the area. </a:t>
            </a:r>
          </a:p>
          <a:p>
            <a:r>
              <a:rPr lang="en-US" sz="2400" dirty="0">
                <a:solidFill>
                  <a:srgbClr val="C00000"/>
                </a:solidFill>
              </a:rPr>
              <a:t>	</a:t>
            </a:r>
          </a:p>
        </p:txBody>
      </p:sp>
      <p:pic>
        <p:nvPicPr>
          <p:cNvPr id="23554" name="Picture 2" descr="Primary view of object titled '[Cattle on a Ranch]'.">
            <a:extLst>
              <a:ext uri="{FF2B5EF4-FFF2-40B4-BE49-F238E27FC236}">
                <a16:creationId xmlns:a16="http://schemas.microsoft.com/office/drawing/2014/main" id="{0EA7686A-ECEE-478A-FDD8-76406308A27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020" t="9045" r="6337" b="8102"/>
          <a:stretch/>
        </p:blipFill>
        <p:spPr bwMode="auto">
          <a:xfrm>
            <a:off x="7303650" y="2417314"/>
            <a:ext cx="4685520" cy="2898106"/>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8C39855-5872-14ED-76C4-DE46430FEA54}"/>
              </a:ext>
            </a:extLst>
          </p:cNvPr>
          <p:cNvSpPr txBox="1"/>
          <p:nvPr/>
        </p:nvSpPr>
        <p:spPr>
          <a:xfrm>
            <a:off x="7458439" y="5305968"/>
            <a:ext cx="4460032" cy="369332"/>
          </a:xfrm>
          <a:prstGeom prst="rect">
            <a:avLst/>
          </a:prstGeom>
          <a:noFill/>
        </p:spPr>
        <p:txBody>
          <a:bodyPr wrap="square" rtlCol="0">
            <a:spAutoFit/>
          </a:bodyPr>
          <a:lstStyle/>
          <a:p>
            <a:pPr algn="ctr"/>
            <a:r>
              <a:rPr lang="en-US" i="1" dirty="0"/>
              <a:t>A cattle ranch in Pecos, Texas, 1930s</a:t>
            </a:r>
          </a:p>
        </p:txBody>
      </p:sp>
    </p:spTree>
    <p:extLst>
      <p:ext uri="{BB962C8B-B14F-4D97-AF65-F5344CB8AC3E}">
        <p14:creationId xmlns:p14="http://schemas.microsoft.com/office/powerpoint/2010/main" val="322196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3">
            <a:extLst>
              <a:ext uri="{FF2B5EF4-FFF2-40B4-BE49-F238E27FC236}">
                <a16:creationId xmlns:a16="http://schemas.microsoft.com/office/drawing/2014/main" id="{FA56A0EB-2561-B385-016D-9299353BC756}"/>
              </a:ext>
            </a:extLst>
          </p:cNvPr>
          <p:cNvSpPr txBox="1">
            <a:spLocks noGrp="1"/>
          </p:cNvSpPr>
          <p:nvPr>
            <p:ph type="title" idx="4294967295"/>
          </p:nvPr>
        </p:nvSpPr>
        <p:spPr>
          <a:xfrm>
            <a:off x="2021277" y="118865"/>
            <a:ext cx="9887694"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mn-lt"/>
                <a:ea typeface="+mn-ea"/>
                <a:cs typeface="+mn-cs"/>
              </a:rPr>
              <a:t>Exit Ticket – </a:t>
            </a:r>
            <a:r>
              <a:rPr kumimoji="0" lang="en-US" sz="6600" b="0" i="1" u="none" strike="noStrike" kern="1200" cap="none" spc="0" normalizeH="0" baseline="0" noProof="0" dirty="0">
                <a:ln>
                  <a:noFill/>
                </a:ln>
                <a:solidFill>
                  <a:schemeClr val="bg2">
                    <a:lumMod val="50000"/>
                  </a:schemeClr>
                </a:solidFill>
                <a:effectLst/>
                <a:uLnTx/>
                <a:uFillTx/>
                <a:latin typeface="+mn-lt"/>
                <a:ea typeface="+mn-ea"/>
                <a:cs typeface="+mn-cs"/>
              </a:rPr>
              <a:t>Day 1</a:t>
            </a:r>
          </a:p>
        </p:txBody>
      </p:sp>
      <p:pic>
        <p:nvPicPr>
          <p:cNvPr id="3" name="Picture 2" descr="An image of the chart from the Exit Ticket for Day 1">
            <a:extLst>
              <a:ext uri="{FF2B5EF4-FFF2-40B4-BE49-F238E27FC236}">
                <a16:creationId xmlns:a16="http://schemas.microsoft.com/office/drawing/2014/main" id="{BA906D4D-092C-C04A-ACAB-9CDF54A3F813}"/>
              </a:ext>
            </a:extLst>
          </p:cNvPr>
          <p:cNvPicPr>
            <a:picLocks noChangeAspect="1"/>
          </p:cNvPicPr>
          <p:nvPr/>
        </p:nvPicPr>
        <p:blipFill>
          <a:blip r:embed="rId5"/>
          <a:stretch>
            <a:fillRect/>
          </a:stretch>
        </p:blipFill>
        <p:spPr>
          <a:xfrm>
            <a:off x="2981952" y="1503485"/>
            <a:ext cx="8631130" cy="4123592"/>
          </a:xfrm>
          <a:prstGeom prst="rect">
            <a:avLst/>
          </a:prstGeom>
          <a:effectLst>
            <a:outerShdw blurRad="50800" dist="50800" dir="7860000" algn="ctr" rotWithShape="0">
              <a:srgbClr val="000000">
                <a:alpha val="43137"/>
              </a:srgbClr>
            </a:outerShdw>
          </a:effectLst>
        </p:spPr>
      </p:pic>
      <p:pic>
        <p:nvPicPr>
          <p:cNvPr id="10" name="Graphic 9">
            <a:extLst>
              <a:ext uri="{FF2B5EF4-FFF2-40B4-BE49-F238E27FC236}">
                <a16:creationId xmlns:a16="http://schemas.microsoft.com/office/drawing/2014/main" id="{97FA8897-B0A8-69A3-BA4F-D9BE0992683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7431" y="1503485"/>
            <a:ext cx="1071092" cy="1071092"/>
          </a:xfrm>
          <a:prstGeom prst="rect">
            <a:avLst/>
          </a:prstGeom>
        </p:spPr>
      </p:pic>
      <p:pic>
        <p:nvPicPr>
          <p:cNvPr id="12" name="Graphic 11">
            <a:extLst>
              <a:ext uri="{FF2B5EF4-FFF2-40B4-BE49-F238E27FC236}">
                <a16:creationId xmlns:a16="http://schemas.microsoft.com/office/drawing/2014/main" id="{DFB635AF-48B7-0F88-857F-9E280426AD4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539" y="3634703"/>
            <a:ext cx="925793" cy="925793"/>
          </a:xfrm>
          <a:prstGeom prst="rect">
            <a:avLst/>
          </a:prstGeom>
        </p:spPr>
      </p:pic>
    </p:spTree>
    <p:extLst>
      <p:ext uri="{BB962C8B-B14F-4D97-AF65-F5344CB8AC3E}">
        <p14:creationId xmlns:p14="http://schemas.microsoft.com/office/powerpoint/2010/main" val="1676642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3">
            <a:extLst>
              <a:ext uri="{FF2B5EF4-FFF2-40B4-BE49-F238E27FC236}">
                <a16:creationId xmlns:a16="http://schemas.microsoft.com/office/drawing/2014/main" id="{FA56A0EB-2561-B385-016D-9299353BC756}"/>
              </a:ext>
            </a:extLst>
          </p:cNvPr>
          <p:cNvSpPr txBox="1">
            <a:spLocks noGrp="1"/>
          </p:cNvSpPr>
          <p:nvPr>
            <p:ph type="title" idx="4294967295"/>
          </p:nvPr>
        </p:nvSpPr>
        <p:spPr>
          <a:xfrm>
            <a:off x="2021277" y="118865"/>
            <a:ext cx="9887694"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tx1"/>
                </a:solidFill>
                <a:effectLst/>
                <a:uLnTx/>
                <a:uFillTx/>
                <a:latin typeface="+mn-lt"/>
                <a:ea typeface="+mn-ea"/>
                <a:cs typeface="+mn-cs"/>
              </a:rPr>
              <a:t>Exit Ticket </a:t>
            </a:r>
            <a:r>
              <a:rPr kumimoji="0" lang="en-US" sz="6600" b="0" i="1" u="none" strike="noStrike" kern="1200" cap="none" spc="0" normalizeH="0" baseline="0" noProof="0" dirty="0">
                <a:ln>
                  <a:noFill/>
                </a:ln>
                <a:solidFill>
                  <a:schemeClr val="bg2">
                    <a:lumMod val="50000"/>
                  </a:schemeClr>
                </a:solidFill>
                <a:effectLst/>
                <a:uLnTx/>
                <a:uFillTx/>
                <a:latin typeface="+mn-lt"/>
                <a:ea typeface="+mn-ea"/>
                <a:cs typeface="+mn-cs"/>
              </a:rPr>
              <a:t>– Day 2</a:t>
            </a:r>
          </a:p>
        </p:txBody>
      </p:sp>
      <p:pic>
        <p:nvPicPr>
          <p:cNvPr id="3" name="Picture 2" descr="An image from the exit ticket for day 2 giving the writing prompt: Compare and contrast the geography, climate, natural resources, and plant and animal life of two Texas regions.">
            <a:extLst>
              <a:ext uri="{FF2B5EF4-FFF2-40B4-BE49-F238E27FC236}">
                <a16:creationId xmlns:a16="http://schemas.microsoft.com/office/drawing/2014/main" id="{AE09A1EF-3013-2D84-8022-2F9E7ADA9D62}"/>
              </a:ext>
            </a:extLst>
          </p:cNvPr>
          <p:cNvPicPr>
            <a:picLocks noChangeAspect="1"/>
          </p:cNvPicPr>
          <p:nvPr/>
        </p:nvPicPr>
        <p:blipFill>
          <a:blip r:embed="rId5"/>
          <a:stretch>
            <a:fillRect/>
          </a:stretch>
        </p:blipFill>
        <p:spPr>
          <a:xfrm>
            <a:off x="3001181" y="1905000"/>
            <a:ext cx="9026254" cy="3602333"/>
          </a:xfrm>
          <a:prstGeom prst="rect">
            <a:avLst/>
          </a:prstGeom>
          <a:effectLst>
            <a:outerShdw blurRad="50800" dist="50800" dir="7860000" algn="ctr" rotWithShape="0">
              <a:srgbClr val="000000">
                <a:alpha val="43137"/>
              </a:srgbClr>
            </a:outerShdw>
          </a:effectLst>
        </p:spPr>
      </p:pic>
      <p:pic>
        <p:nvPicPr>
          <p:cNvPr id="10" name="Graphic 9">
            <a:extLst>
              <a:ext uri="{FF2B5EF4-FFF2-40B4-BE49-F238E27FC236}">
                <a16:creationId xmlns:a16="http://schemas.microsoft.com/office/drawing/2014/main" id="{C5E4C2BD-1177-C5F7-9AD2-12C1D93F2BF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7045" y="1689309"/>
            <a:ext cx="1071092" cy="1071092"/>
          </a:xfrm>
          <a:prstGeom prst="rect">
            <a:avLst/>
          </a:prstGeom>
        </p:spPr>
      </p:pic>
      <p:pic>
        <p:nvPicPr>
          <p:cNvPr id="12" name="Graphic 11">
            <a:extLst>
              <a:ext uri="{FF2B5EF4-FFF2-40B4-BE49-F238E27FC236}">
                <a16:creationId xmlns:a16="http://schemas.microsoft.com/office/drawing/2014/main" id="{DFF978B4-E15F-C5D0-FD7B-33E5CDC1266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539" y="3634703"/>
            <a:ext cx="925793" cy="925793"/>
          </a:xfrm>
          <a:prstGeom prst="rect">
            <a:avLst/>
          </a:prstGeom>
        </p:spPr>
      </p:pic>
      <p:pic>
        <p:nvPicPr>
          <p:cNvPr id="13" name="Graphic 12">
            <a:extLst>
              <a:ext uri="{FF2B5EF4-FFF2-40B4-BE49-F238E27FC236}">
                <a16:creationId xmlns:a16="http://schemas.microsoft.com/office/drawing/2014/main" id="{53DCE4A6-A7C2-8E78-6B26-81D44659CEC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6086" y="5090230"/>
            <a:ext cx="842453" cy="842453"/>
          </a:xfrm>
          <a:prstGeom prst="rect">
            <a:avLst/>
          </a:prstGeom>
        </p:spPr>
      </p:pic>
      <p:pic>
        <p:nvPicPr>
          <p:cNvPr id="14" name="Graphic 13">
            <a:extLst>
              <a:ext uri="{FF2B5EF4-FFF2-40B4-BE49-F238E27FC236}">
                <a16:creationId xmlns:a16="http://schemas.microsoft.com/office/drawing/2014/main" id="{B279507E-8FCC-16D1-5BD3-A87B367F5DB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4873" y="1620692"/>
            <a:ext cx="1208326" cy="1208326"/>
          </a:xfrm>
          <a:prstGeom prst="rect">
            <a:avLst/>
          </a:prstGeom>
        </p:spPr>
      </p:pic>
    </p:spTree>
    <p:extLst>
      <p:ext uri="{BB962C8B-B14F-4D97-AF65-F5344CB8AC3E}">
        <p14:creationId xmlns:p14="http://schemas.microsoft.com/office/powerpoint/2010/main" val="72145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291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Essential Question</a:t>
            </a: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249C6CF-D82E-6A81-8C47-DE04FB6BAFB5}"/>
              </a:ext>
            </a:extLst>
          </p:cNvPr>
          <p:cNvSpPr txBox="1"/>
          <p:nvPr/>
        </p:nvSpPr>
        <p:spPr>
          <a:xfrm>
            <a:off x="1935479" y="2130641"/>
            <a:ext cx="8708847" cy="2585323"/>
          </a:xfrm>
          <a:prstGeom prst="rect">
            <a:avLst/>
          </a:prstGeom>
          <a:noFill/>
        </p:spPr>
        <p:txBody>
          <a:bodyPr wrap="square" rtlCol="0">
            <a:spAutoFit/>
          </a:bodyPr>
          <a:lstStyle/>
          <a:p>
            <a:r>
              <a:rPr lang="en-US" sz="5400" i="1" dirty="0">
                <a:solidFill>
                  <a:srgbClr val="C00000"/>
                </a:solidFill>
              </a:rPr>
              <a:t>What are the significant environmental characteristics of each region of Texas?</a:t>
            </a: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Tree>
    <p:extLst>
      <p:ext uri="{BB962C8B-B14F-4D97-AF65-F5344CB8AC3E}">
        <p14:creationId xmlns:p14="http://schemas.microsoft.com/office/powerpoint/2010/main" val="81700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291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In Today’s Lesson</a:t>
            </a: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
        <p:nvSpPr>
          <p:cNvPr id="4" name="TextBox 3">
            <a:extLst>
              <a:ext uri="{FF2B5EF4-FFF2-40B4-BE49-F238E27FC236}">
                <a16:creationId xmlns:a16="http://schemas.microsoft.com/office/drawing/2014/main" id="{92BAA726-7C6B-8A90-68A7-A97674A4B6F6}"/>
              </a:ext>
            </a:extLst>
          </p:cNvPr>
          <p:cNvSpPr txBox="1"/>
          <p:nvPr/>
        </p:nvSpPr>
        <p:spPr>
          <a:xfrm>
            <a:off x="1420121" y="1831085"/>
            <a:ext cx="10282022" cy="4401205"/>
          </a:xfrm>
          <a:prstGeom prst="rect">
            <a:avLst/>
          </a:prstGeom>
          <a:noFill/>
        </p:spPr>
        <p:txBody>
          <a:bodyPr wrap="square" rtlCol="0">
            <a:spAutoFit/>
          </a:bodyPr>
          <a:lstStyle/>
          <a:p>
            <a:pPr marL="914400" indent="-914400">
              <a:buFont typeface="+mj-lt"/>
              <a:buAutoNum type="arabicPeriod"/>
            </a:pPr>
            <a:r>
              <a:rPr lang="en-US" sz="4000" b="1" i="1" u="sng" dirty="0">
                <a:solidFill>
                  <a:srgbClr val="C00000"/>
                </a:solidFill>
              </a:rPr>
              <a:t>We will</a:t>
            </a:r>
            <a:r>
              <a:rPr lang="en-US" sz="4000" b="1" i="1" dirty="0">
                <a:solidFill>
                  <a:srgbClr val="C00000"/>
                </a:solidFill>
              </a:rPr>
              <a:t> </a:t>
            </a:r>
            <a:r>
              <a:rPr lang="en-US" sz="4000" i="1" dirty="0">
                <a:solidFill>
                  <a:srgbClr val="C00000"/>
                </a:solidFill>
              </a:rPr>
              <a:t>examine the climate, geography, natural resources, and plant and animal life of each Texas region</a:t>
            </a:r>
          </a:p>
          <a:p>
            <a:pPr marL="914400" indent="-914400">
              <a:buFont typeface="+mj-lt"/>
              <a:buAutoNum type="arabicPeriod"/>
            </a:pPr>
            <a:endParaRPr lang="en-US" sz="4000" i="1" dirty="0">
              <a:solidFill>
                <a:srgbClr val="C00000"/>
              </a:solidFill>
            </a:endParaRPr>
          </a:p>
          <a:p>
            <a:pPr marL="914400" indent="-914400">
              <a:buFont typeface="+mj-lt"/>
              <a:buAutoNum type="arabicPeriod"/>
            </a:pPr>
            <a:r>
              <a:rPr lang="en-US" sz="4000" b="1" i="1" u="sng" dirty="0">
                <a:solidFill>
                  <a:srgbClr val="002060"/>
                </a:solidFill>
              </a:rPr>
              <a:t>I will</a:t>
            </a:r>
            <a:r>
              <a:rPr lang="en-US" sz="4000" b="1" i="1" dirty="0">
                <a:solidFill>
                  <a:srgbClr val="002060"/>
                </a:solidFill>
              </a:rPr>
              <a:t> </a:t>
            </a:r>
            <a:r>
              <a:rPr lang="en-US" sz="4000" i="1" dirty="0">
                <a:solidFill>
                  <a:srgbClr val="002060"/>
                </a:solidFill>
              </a:rPr>
              <a:t>identify and record significant characteristics of each region on my guided note chart</a:t>
            </a:r>
          </a:p>
        </p:txBody>
      </p:sp>
    </p:spTree>
    <p:extLst>
      <p:ext uri="{BB962C8B-B14F-4D97-AF65-F5344CB8AC3E}">
        <p14:creationId xmlns:p14="http://schemas.microsoft.com/office/powerpoint/2010/main" val="378497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5">
            <a:extLst>
              <a:ext uri="{FF2B5EF4-FFF2-40B4-BE49-F238E27FC236}">
                <a16:creationId xmlns:a16="http://schemas.microsoft.com/office/drawing/2014/main" id="{EF2E95C4-B88C-021F-7C25-1CA10C72BFE4}"/>
              </a:ext>
            </a:extLst>
          </p:cNvPr>
          <p:cNvSpPr txBox="1">
            <a:spLocks noGrp="1"/>
          </p:cNvSpPr>
          <p:nvPr>
            <p:ph type="title"/>
          </p:nvPr>
        </p:nvSpPr>
        <p:spPr>
          <a:xfrm>
            <a:off x="1837509" y="35666"/>
            <a:ext cx="9864090" cy="17242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i="1" dirty="0">
                <a:latin typeface="Gotham Medium"/>
              </a:rPr>
              <a:t>Warm-up: </a:t>
            </a:r>
            <a:r>
              <a:rPr lang="en-US" sz="7200" i="1" dirty="0">
                <a:solidFill>
                  <a:schemeClr val="bg2">
                    <a:lumMod val="50000"/>
                  </a:schemeClr>
                </a:solidFill>
                <a:latin typeface="Gotham Medium"/>
              </a:rPr>
              <a:t>Day 2</a:t>
            </a:r>
            <a:br>
              <a:rPr lang="en-US" sz="4400" dirty="0">
                <a:latin typeface="Gotham Medium"/>
              </a:rPr>
            </a:br>
            <a:r>
              <a:rPr lang="en-US" sz="3200" dirty="0">
                <a:latin typeface="Gotham Medium"/>
              </a:rPr>
              <a:t>Follow the directions to complete your warm-up </a:t>
            </a:r>
            <a:endParaRPr lang="en-US" sz="4400" dirty="0">
              <a:latin typeface="Gotham Medium"/>
            </a:endParaRPr>
          </a:p>
        </p:txBody>
      </p:sp>
      <p:pic>
        <p:nvPicPr>
          <p:cNvPr id="12" name="Picture 11" descr="An image from the exit ticket showing the graphic organizer chart to help organize information about two regions of your choice.">
            <a:extLst>
              <a:ext uri="{FF2B5EF4-FFF2-40B4-BE49-F238E27FC236}">
                <a16:creationId xmlns:a16="http://schemas.microsoft.com/office/drawing/2014/main" id="{23928FDB-5764-0273-E0BF-6ED6C0A61103}"/>
              </a:ext>
            </a:extLst>
          </p:cNvPr>
          <p:cNvPicPr>
            <a:picLocks noChangeAspect="1"/>
          </p:cNvPicPr>
          <p:nvPr/>
        </p:nvPicPr>
        <p:blipFill>
          <a:blip r:embed="rId5"/>
          <a:stretch>
            <a:fillRect/>
          </a:stretch>
        </p:blipFill>
        <p:spPr>
          <a:xfrm>
            <a:off x="3235009" y="2079747"/>
            <a:ext cx="8239596" cy="3265601"/>
          </a:xfrm>
          <a:prstGeom prst="rect">
            <a:avLst/>
          </a:prstGeom>
        </p:spPr>
      </p:pic>
      <p:pic>
        <p:nvPicPr>
          <p:cNvPr id="13" name="Graphic 12">
            <a:extLst>
              <a:ext uri="{FF2B5EF4-FFF2-40B4-BE49-F238E27FC236}">
                <a16:creationId xmlns:a16="http://schemas.microsoft.com/office/drawing/2014/main" id="{0D25A9FD-EFF1-3711-2CAE-185A54EB745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43959" y="2079747"/>
            <a:ext cx="1071092" cy="1071092"/>
          </a:xfrm>
          <a:prstGeom prst="rect">
            <a:avLst/>
          </a:prstGeom>
        </p:spPr>
      </p:pic>
      <p:pic>
        <p:nvPicPr>
          <p:cNvPr id="14" name="Graphic 13">
            <a:extLst>
              <a:ext uri="{FF2B5EF4-FFF2-40B4-BE49-F238E27FC236}">
                <a16:creationId xmlns:a16="http://schemas.microsoft.com/office/drawing/2014/main" id="{17E91D45-A345-D983-0852-4D4B8F18A63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16609" y="3840462"/>
            <a:ext cx="925793" cy="925793"/>
          </a:xfrm>
          <a:prstGeom prst="rect">
            <a:avLst/>
          </a:prstGeom>
        </p:spPr>
      </p:pic>
      <p:pic>
        <p:nvPicPr>
          <p:cNvPr id="15" name="Graphic 14">
            <a:extLst>
              <a:ext uri="{FF2B5EF4-FFF2-40B4-BE49-F238E27FC236}">
                <a16:creationId xmlns:a16="http://schemas.microsoft.com/office/drawing/2014/main" id="{3AEEABAA-EE85-1BE9-18BA-72EFB9FB8DE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99949" y="5455878"/>
            <a:ext cx="842453" cy="842453"/>
          </a:xfrm>
          <a:prstGeom prst="rect">
            <a:avLst/>
          </a:prstGeom>
        </p:spPr>
      </p:pic>
      <p:sp>
        <p:nvSpPr>
          <p:cNvPr id="16" name="TextBox 15">
            <a:extLst>
              <a:ext uri="{FF2B5EF4-FFF2-40B4-BE49-F238E27FC236}">
                <a16:creationId xmlns:a16="http://schemas.microsoft.com/office/drawing/2014/main" id="{1AB8EB1F-1791-5501-9816-7FA413565AAE}"/>
              </a:ext>
            </a:extLst>
          </p:cNvPr>
          <p:cNvSpPr txBox="1"/>
          <p:nvPr/>
        </p:nvSpPr>
        <p:spPr>
          <a:xfrm>
            <a:off x="3250057" y="5484130"/>
            <a:ext cx="8451542" cy="523220"/>
          </a:xfrm>
          <a:prstGeom prst="rect">
            <a:avLst/>
          </a:prstGeom>
          <a:noFill/>
        </p:spPr>
        <p:txBody>
          <a:bodyPr wrap="square" rtlCol="0">
            <a:spAutoFit/>
          </a:bodyPr>
          <a:lstStyle/>
          <a:p>
            <a:r>
              <a:rPr lang="en-US" sz="2800" dirty="0"/>
              <a:t>Discuss with a shoulder partner when you are finished</a:t>
            </a:r>
          </a:p>
        </p:txBody>
      </p:sp>
    </p:spTree>
    <p:extLst>
      <p:ext uri="{BB962C8B-B14F-4D97-AF65-F5344CB8AC3E}">
        <p14:creationId xmlns:p14="http://schemas.microsoft.com/office/powerpoint/2010/main" val="207353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1544502" y="13062"/>
            <a:ext cx="9010288" cy="10972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Gotham Medium"/>
              </a:rPr>
              <a:t>Share with the class: </a:t>
            </a:r>
            <a:r>
              <a:rPr lang="en-US" dirty="0">
                <a:solidFill>
                  <a:schemeClr val="bg1"/>
                </a:solidFill>
                <a:latin typeface="Gotham Medium"/>
              </a:rPr>
              <a:t>Day 2 </a:t>
            </a: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a:effectLst>
            <a:outerShdw blurRad="50800" dist="50800" dir="7860000" algn="ctr" rotWithShape="0">
              <a:srgbClr val="000000">
                <a:alpha val="43137"/>
              </a:srgbClr>
            </a:outerShdw>
          </a:effectLst>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Speech Bubble: Rectangle with Corners Rounded 1">
            <a:extLst>
              <a:ext uri="{FF2B5EF4-FFF2-40B4-BE49-F238E27FC236}">
                <a16:creationId xmlns:a16="http://schemas.microsoft.com/office/drawing/2014/main" id="{D57234F5-8DF5-E33B-7FA8-61126981F77B}"/>
              </a:ext>
            </a:extLst>
          </p:cNvPr>
          <p:cNvSpPr/>
          <p:nvPr/>
        </p:nvSpPr>
        <p:spPr>
          <a:xfrm>
            <a:off x="2296885" y="1561063"/>
            <a:ext cx="5791200" cy="1502228"/>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Both the ____ and ____ regions have _______</a:t>
            </a:r>
          </a:p>
        </p:txBody>
      </p:sp>
      <p:sp>
        <p:nvSpPr>
          <p:cNvPr id="3" name="Speech Bubble: Rectangle with Corners Rounded 2">
            <a:extLst>
              <a:ext uri="{FF2B5EF4-FFF2-40B4-BE49-F238E27FC236}">
                <a16:creationId xmlns:a16="http://schemas.microsoft.com/office/drawing/2014/main" id="{80B43A14-6692-85B9-EC43-6FAC64FB30B7}"/>
              </a:ext>
            </a:extLst>
          </p:cNvPr>
          <p:cNvSpPr/>
          <p:nvPr/>
        </p:nvSpPr>
        <p:spPr>
          <a:xfrm>
            <a:off x="5066836" y="3794709"/>
            <a:ext cx="6548221" cy="2344834"/>
          </a:xfrm>
          <a:prstGeom prst="wedgeRoundRectCallout">
            <a:avLst>
              <a:gd name="adj1" fmla="val -86998"/>
              <a:gd name="adj2" fmla="val 33514"/>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The _____ region has _____ , while the _______ region has __________</a:t>
            </a:r>
          </a:p>
        </p:txBody>
      </p:sp>
      <p:pic>
        <p:nvPicPr>
          <p:cNvPr id="12" name="Graphic 11">
            <a:extLst>
              <a:ext uri="{FF2B5EF4-FFF2-40B4-BE49-F238E27FC236}">
                <a16:creationId xmlns:a16="http://schemas.microsoft.com/office/drawing/2014/main" id="{3B037C67-8C5D-8A43-64C6-7F2903197E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0671" y="295575"/>
            <a:ext cx="1502228" cy="1502228"/>
          </a:xfrm>
          <a:prstGeom prst="rect">
            <a:avLst/>
          </a:prstGeom>
        </p:spPr>
      </p:pic>
    </p:spTree>
    <p:extLst>
      <p:ext uri="{BB962C8B-B14F-4D97-AF65-F5344CB8AC3E}">
        <p14:creationId xmlns:p14="http://schemas.microsoft.com/office/powerpoint/2010/main" val="332538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49042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Essential Question</a:t>
            </a:r>
            <a:br>
              <a:rPr lang="en-US" sz="8000" dirty="0">
                <a:solidFill>
                  <a:schemeClr val="bg1"/>
                </a:solidFill>
                <a:latin typeface="Gotham Medium"/>
              </a:rPr>
            </a:br>
            <a:r>
              <a:rPr lang="en-US" sz="4000" dirty="0">
                <a:solidFill>
                  <a:schemeClr val="bg1"/>
                </a:solidFill>
                <a:latin typeface="Gotham Medium"/>
              </a:rPr>
              <a:t>Day 2</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249C6CF-D82E-6A81-8C47-DE04FB6BAFB5}"/>
              </a:ext>
            </a:extLst>
          </p:cNvPr>
          <p:cNvSpPr txBox="1"/>
          <p:nvPr/>
        </p:nvSpPr>
        <p:spPr>
          <a:xfrm>
            <a:off x="1935479" y="2130641"/>
            <a:ext cx="8708847" cy="3416320"/>
          </a:xfrm>
          <a:prstGeom prst="rect">
            <a:avLst/>
          </a:prstGeom>
          <a:noFill/>
        </p:spPr>
        <p:txBody>
          <a:bodyPr wrap="square" rtlCol="0">
            <a:spAutoFit/>
          </a:bodyPr>
          <a:lstStyle/>
          <a:p>
            <a:r>
              <a:rPr lang="en-US" sz="5400" i="1" dirty="0">
                <a:solidFill>
                  <a:srgbClr val="C00000"/>
                </a:solidFill>
              </a:rPr>
              <a:t>How might the distinct characteristics of each region affect early American Indians who settled there? </a:t>
            </a: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Tree>
    <p:extLst>
      <p:ext uri="{BB962C8B-B14F-4D97-AF65-F5344CB8AC3E}">
        <p14:creationId xmlns:p14="http://schemas.microsoft.com/office/powerpoint/2010/main" val="19528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75757" y="211530"/>
            <a:ext cx="8240486" cy="129195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In Today’s Lesson</a:t>
            </a:r>
            <a:br>
              <a:rPr lang="en-US" sz="8000" dirty="0">
                <a:solidFill>
                  <a:schemeClr val="bg1"/>
                </a:solidFill>
                <a:latin typeface="Gotham Medium"/>
              </a:rPr>
            </a:br>
            <a:r>
              <a:rPr lang="en-US" sz="4400" dirty="0">
                <a:solidFill>
                  <a:schemeClr val="bg1"/>
                </a:solidFill>
                <a:latin typeface="Gotham Medium"/>
              </a:rPr>
              <a:t>Day 2</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
        <p:nvSpPr>
          <p:cNvPr id="4" name="TextBox 3">
            <a:extLst>
              <a:ext uri="{FF2B5EF4-FFF2-40B4-BE49-F238E27FC236}">
                <a16:creationId xmlns:a16="http://schemas.microsoft.com/office/drawing/2014/main" id="{92BAA726-7C6B-8A90-68A7-A97674A4B6F6}"/>
              </a:ext>
            </a:extLst>
          </p:cNvPr>
          <p:cNvSpPr txBox="1"/>
          <p:nvPr/>
        </p:nvSpPr>
        <p:spPr>
          <a:xfrm>
            <a:off x="1420121" y="1831085"/>
            <a:ext cx="10282022" cy="4401205"/>
          </a:xfrm>
          <a:prstGeom prst="rect">
            <a:avLst/>
          </a:prstGeom>
          <a:noFill/>
        </p:spPr>
        <p:txBody>
          <a:bodyPr wrap="square" rtlCol="0">
            <a:spAutoFit/>
          </a:bodyPr>
          <a:lstStyle/>
          <a:p>
            <a:pPr marL="914400" indent="-914400">
              <a:buFont typeface="+mj-lt"/>
              <a:buAutoNum type="arabicPeriod"/>
            </a:pPr>
            <a:r>
              <a:rPr lang="en-US" sz="4000" b="1" i="1" u="sng" dirty="0">
                <a:solidFill>
                  <a:srgbClr val="C00000"/>
                </a:solidFill>
              </a:rPr>
              <a:t>We will </a:t>
            </a:r>
            <a:r>
              <a:rPr lang="en-US" sz="4000" i="1" dirty="0">
                <a:solidFill>
                  <a:srgbClr val="C00000"/>
                </a:solidFill>
              </a:rPr>
              <a:t>compare and contrast the characteristics of two regions.</a:t>
            </a:r>
          </a:p>
          <a:p>
            <a:pPr marL="914400" indent="-914400">
              <a:buFont typeface="+mj-lt"/>
              <a:buAutoNum type="arabicPeriod"/>
            </a:pPr>
            <a:endParaRPr lang="en-US" sz="4000" i="1" dirty="0">
              <a:solidFill>
                <a:srgbClr val="C00000"/>
              </a:solidFill>
            </a:endParaRPr>
          </a:p>
          <a:p>
            <a:pPr marL="914400" indent="-914400">
              <a:buFont typeface="+mj-lt"/>
              <a:buAutoNum type="arabicPeriod"/>
            </a:pPr>
            <a:r>
              <a:rPr lang="en-US" sz="4000" b="1" i="1" u="sng" dirty="0">
                <a:solidFill>
                  <a:srgbClr val="002060"/>
                </a:solidFill>
              </a:rPr>
              <a:t>I will </a:t>
            </a:r>
            <a:r>
              <a:rPr lang="en-US" sz="4000" i="1" dirty="0">
                <a:solidFill>
                  <a:srgbClr val="002060"/>
                </a:solidFill>
              </a:rPr>
              <a:t>make a claim about which region I think early American Indians would have settled in based on the characteristics of the regions. </a:t>
            </a:r>
          </a:p>
        </p:txBody>
      </p:sp>
    </p:spTree>
    <p:extLst>
      <p:ext uri="{BB962C8B-B14F-4D97-AF65-F5344CB8AC3E}">
        <p14:creationId xmlns:p14="http://schemas.microsoft.com/office/powerpoint/2010/main" val="41935878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10340</TotalTime>
  <Words>4606</Words>
  <Application>Microsoft Office PowerPoint</Application>
  <PresentationFormat>Widescreen</PresentationFormat>
  <Paragraphs>241</Paragraphs>
  <Slides>34</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Aptos</vt:lpstr>
      <vt:lpstr>Aptos Display</vt:lpstr>
      <vt:lpstr>Arial</vt:lpstr>
      <vt:lpstr>Calibri</vt:lpstr>
      <vt:lpstr>Calibri Light</vt:lpstr>
      <vt:lpstr>Gotham Book</vt:lpstr>
      <vt:lpstr>Gotham Medium</vt:lpstr>
      <vt:lpstr>Josefin Sans</vt:lpstr>
      <vt:lpstr>Times New Roman</vt:lpstr>
      <vt:lpstr>1_Office Theme</vt:lpstr>
      <vt:lpstr>Office Theme</vt:lpstr>
      <vt:lpstr>Unit 1:  Natural Texas and Its People</vt:lpstr>
      <vt:lpstr>Warm-up: Day 1 Follow the directions below to complete your warm-up </vt:lpstr>
      <vt:lpstr>Share with the class: day 1</vt:lpstr>
      <vt:lpstr>Essential Question</vt:lpstr>
      <vt:lpstr>In Today’s Lesson</vt:lpstr>
      <vt:lpstr>Warm-up: Day 2 Follow the directions to complete your warm-up </vt:lpstr>
      <vt:lpstr>Share with the class: Day 2 </vt:lpstr>
      <vt:lpstr>Essential Question Day 2</vt:lpstr>
      <vt:lpstr>In Today’s Lesson Day 2</vt:lpstr>
      <vt:lpstr>Migrating to Texas</vt:lpstr>
      <vt:lpstr>The Four Regions of Texas </vt:lpstr>
      <vt:lpstr>Make a prediction</vt:lpstr>
      <vt:lpstr>The Great Plains</vt:lpstr>
      <vt:lpstr>Climate The Great Plains </vt:lpstr>
      <vt:lpstr>Geography The Great Plains </vt:lpstr>
      <vt:lpstr>Plant &amp; Animal Life The Great Plains </vt:lpstr>
      <vt:lpstr>Natural Resources The Great Plains </vt:lpstr>
      <vt:lpstr>The North Central Plains</vt:lpstr>
      <vt:lpstr>Climate The North Central Plains </vt:lpstr>
      <vt:lpstr>Geography The North Central Plains</vt:lpstr>
      <vt:lpstr>Plant &amp; Animal Life The North Central Plains</vt:lpstr>
      <vt:lpstr>Natural Resources The North Central Plains</vt:lpstr>
      <vt:lpstr>The Coastal Plains</vt:lpstr>
      <vt:lpstr>Climate The Coastal Plains </vt:lpstr>
      <vt:lpstr>Geography The Coastal Plains</vt:lpstr>
      <vt:lpstr>Plant &amp; Animal Life The Coastal Plains</vt:lpstr>
      <vt:lpstr>Natural Resources The Coastal Plains</vt:lpstr>
      <vt:lpstr>The Mountains and Basins</vt:lpstr>
      <vt:lpstr>Climate The Mountains and Basins</vt:lpstr>
      <vt:lpstr>Geography The Mountains and Basins</vt:lpstr>
      <vt:lpstr>Plant &amp; Animal Life The Mountains and Basins</vt:lpstr>
      <vt:lpstr>Natural Resources The Mountains and Basins</vt:lpstr>
      <vt:lpstr>Exit Ticket – Day 1</vt:lpstr>
      <vt:lpstr>Exit Ticket – Day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Natural Texas and Its People</dc:title>
  <dc:creator>Abubakar, Courtney</dc:creator>
  <cp:lastModifiedBy>Belden, Dreanna</cp:lastModifiedBy>
  <cp:revision>10</cp:revision>
  <dcterms:created xsi:type="dcterms:W3CDTF">2024-06-25T15:36:23Z</dcterms:created>
  <dcterms:modified xsi:type="dcterms:W3CDTF">2024-09-09T20:33:53Z</dcterms:modified>
</cp:coreProperties>
</file>