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39" r:id="rId2"/>
  </p:sldMasterIdLst>
  <p:notesMasterIdLst>
    <p:notesMasterId r:id="rId24"/>
  </p:notesMasterIdLst>
  <p:sldIdLst>
    <p:sldId id="257" r:id="rId3"/>
    <p:sldId id="275" r:id="rId4"/>
    <p:sldId id="291" r:id="rId5"/>
    <p:sldId id="304" r:id="rId6"/>
    <p:sldId id="287" r:id="rId7"/>
    <p:sldId id="286" r:id="rId8"/>
    <p:sldId id="312" r:id="rId9"/>
    <p:sldId id="311" r:id="rId10"/>
    <p:sldId id="310" r:id="rId11"/>
    <p:sldId id="316" r:id="rId12"/>
    <p:sldId id="307" r:id="rId13"/>
    <p:sldId id="309" r:id="rId14"/>
    <p:sldId id="308" r:id="rId15"/>
    <p:sldId id="317" r:id="rId16"/>
    <p:sldId id="313" r:id="rId17"/>
    <p:sldId id="318" r:id="rId18"/>
    <p:sldId id="314" r:id="rId19"/>
    <p:sldId id="315" r:id="rId20"/>
    <p:sldId id="319" r:id="rId21"/>
    <p:sldId id="322" r:id="rId22"/>
    <p:sldId id="32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3447" autoAdjust="0"/>
  </p:normalViewPr>
  <p:slideViewPr>
    <p:cSldViewPr snapToGrid="0">
      <p:cViewPr varScale="1">
        <p:scale>
          <a:sx n="57" d="100"/>
          <a:sy n="57" d="100"/>
        </p:scale>
        <p:origin x="628" y="32"/>
      </p:cViewPr>
      <p:guideLst/>
    </p:cSldViewPr>
  </p:slideViewPr>
  <p:outlineViewPr>
    <p:cViewPr>
      <p:scale>
        <a:sx n="33" d="100"/>
        <a:sy n="33" d="100"/>
      </p:scale>
      <p:origin x="0" y="-7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48D1B-85F8-4A0E-9686-A2D292EF929F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94CB-BF2E-4C3F-B36C-9A74D636B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302043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dc1611690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outh_Plains_Texas_Wind_Turbines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Topographic_maps_of_Texas#/media/File:Relief_map_of_Texas.pn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Compass_rose_simple.svg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exas_population_map.png#filelink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cryl.com/media/map-of-texas-849fe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300629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227701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Curtis, Edward S, photographer. A Wichita. , ca. 1927. Photograph. https://www.loc.gov/item/2006684278/.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680DF-FBC2-44B2-B7B0-5E8793897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Texas American Indian Heritage Society Dancers.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1997. Photograph, 35 mm.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https://texashistory.unt.edu/ark:/67531/metapth302043/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46A7A7-5F8E-48A6-988D-18E8FA12BE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2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WBAP-TV (Television station : Fort Worth, Tex.). [Houston skyline], photograph, 197X;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3"/>
              </a:rPr>
              <a:t>https://texashistory.unt.edu/ark:/67531/metadc1611690/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: accessed July 13, 2024),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highlight>
                  <a:srgbClr val="FFFFFF"/>
                </a:highlight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highlight>
                  <a:srgbClr val="FFFFFF"/>
                </a:highlight>
                <a:latin typeface="Josefin Sans" pitchFamily="2" charset="0"/>
              </a:rPr>
              <a:t>; crediting UNT Libraries Special Collections.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--South Plains Texas wind turbines. Wikimedia Images. 2016. </a:t>
            </a:r>
            <a:r>
              <a:rPr lang="en-US" dirty="0">
                <a:hlinkClick r:id="rId3"/>
              </a:rPr>
              <a:t>File:South Plains Texas Wind Turbines.jpg -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3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--Texas Geographic Map. Wikimedia Commons. </a:t>
            </a:r>
            <a:r>
              <a:rPr lang="en-US" dirty="0">
                <a:hlinkClick r:id="rId3"/>
              </a:rPr>
              <a:t>Relief map of Texas - </a:t>
            </a:r>
            <a:r>
              <a:rPr lang="en-US" dirty="0" err="1">
                <a:hlinkClick r:id="rId3"/>
              </a:rPr>
              <a:t>Category:Topographic</a:t>
            </a:r>
            <a:r>
              <a:rPr lang="en-US" dirty="0">
                <a:hlinkClick r:id="rId3"/>
              </a:rPr>
              <a:t> maps of Texas - Wikimedia Commons</a:t>
            </a:r>
            <a:endParaRPr lang="en-US" dirty="0"/>
          </a:p>
          <a:p>
            <a:r>
              <a:rPr lang="en-US" dirty="0"/>
              <a:t>-- Compass Rose. Wikimedia Commons. </a:t>
            </a:r>
            <a:r>
              <a:rPr lang="en-US" dirty="0">
                <a:hlinkClick r:id="rId4"/>
              </a:rPr>
              <a:t>File:Compass rose </a:t>
            </a:r>
            <a:r>
              <a:rPr lang="en-US" dirty="0" err="1">
                <a:hlinkClick r:id="rId4"/>
              </a:rPr>
              <a:t>simple.svg</a:t>
            </a:r>
            <a:r>
              <a:rPr lang="en-US" dirty="0">
                <a:hlinkClick r:id="rId4"/>
              </a:rPr>
              <a:t> -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45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--Texas Population Map. 2010 Census data. Background removed.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 </a:t>
            </a:r>
            <a:r>
              <a:rPr lang="en-US" dirty="0">
                <a:hlinkClick r:id="rId3"/>
              </a:rPr>
              <a:t>File:Texas population map.png - Wikimedia Commons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1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 Map of Texas. Public Domain Copyright Free Geographic Map. Picryl. </a:t>
            </a:r>
            <a:r>
              <a:rPr lang="en-US" dirty="0">
                <a:hlinkClick r:id="rId3"/>
              </a:rPr>
              <a:t>Map of Texas - Public domain copyright free geographic map - PICRYL - Public Domain Media Search Engine Public Domain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36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Alabama-Coushatta Indian Dancer.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1990. Photograph, 35 mm. The Portal to Texas History.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https://texashistory.unt.edu/ark:/67531/metapth300629/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42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----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Apache and Alabama-Coushatta Members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1974. Photograph, 35 mm.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Portal to Texas History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https://texashistory.unt.edu/ark:/67531/metapth227701/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5C94CB-BF2E-4C3F-B36C-9A74D636BA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5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20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9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0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73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14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31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19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9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8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63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1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44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9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2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0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3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9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8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7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3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8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1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.emf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15.png"/><Relationship Id="rId7" Type="http://schemas.openxmlformats.org/officeDocument/2006/relationships/image" Target="../media/image4.em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openxmlformats.org/officeDocument/2006/relationships/image" Target="../media/image2.emf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5.png"/><Relationship Id="rId7" Type="http://schemas.openxmlformats.org/officeDocument/2006/relationships/image" Target="../media/image4.emf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emf"/><Relationship Id="rId10" Type="http://schemas.openxmlformats.org/officeDocument/2006/relationships/image" Target="../media/image10.sv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11" Type="http://schemas.openxmlformats.org/officeDocument/2006/relationships/image" Target="../media/image25.jpeg"/><Relationship Id="rId5" Type="http://schemas.openxmlformats.org/officeDocument/2006/relationships/image" Target="../media/image9.png"/><Relationship Id="rId10" Type="http://schemas.openxmlformats.org/officeDocument/2006/relationships/image" Target="../media/image8.svg"/><Relationship Id="rId4" Type="http://schemas.openxmlformats.org/officeDocument/2006/relationships/image" Target="../media/image4.emf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10" Type="http://schemas.openxmlformats.org/officeDocument/2006/relationships/image" Target="../media/image25.jpe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emf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4.emf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map of texas with cities and names">
            <a:extLst>
              <a:ext uri="{FF2B5EF4-FFF2-40B4-BE49-F238E27FC236}">
                <a16:creationId xmlns:a16="http://schemas.microsoft.com/office/drawing/2014/main" id="{BBB1143E-89E1-E05C-CCFB-4CB0322981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377048" cy="3204134"/>
          </a:xfrm>
        </p:spPr>
        <p:txBody>
          <a:bodyPr anchor="b">
            <a:normAutofit/>
          </a:bodyPr>
          <a:lstStyle/>
          <a:p>
            <a:r>
              <a:rPr lang="en-US" sz="4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/>
              </a:rPr>
              <a:t>Unit 1: </a:t>
            </a:r>
            <a:br>
              <a:rPr lang="en-US" sz="4800" b="1" i="1" dirty="0">
                <a:latin typeface="Gotham Book"/>
              </a:rPr>
            </a:br>
            <a:r>
              <a:rPr lang="en-US" sz="5400" b="1" dirty="0">
                <a:latin typeface="Gotham Book"/>
              </a:rPr>
              <a:t>Natural Texas and Its People</a:t>
            </a:r>
            <a:endParaRPr lang="en-US" sz="4800" b="1" dirty="0">
              <a:latin typeface="Gotham Boo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170220" cy="150959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/>
              </a:rPr>
              <a:t>Lesson 7: </a:t>
            </a:r>
          </a:p>
          <a:p>
            <a:r>
              <a:rPr lang="en-US" sz="4000" b="1" i="1" dirty="0">
                <a:latin typeface="Gotham Book"/>
              </a:rPr>
              <a:t>Texas Today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81F151-B7B1-0EE5-46A7-EB692247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177" y="557349"/>
            <a:ext cx="940526" cy="344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11829" y="1993899"/>
            <a:ext cx="8303621" cy="22722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  <a:t>Natural and Human Geography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975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3" y="647866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557" y="-79956"/>
            <a:ext cx="10089157" cy="1124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latin typeface="Gotham Medium"/>
              </a:rPr>
              <a:t>Make a prediction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4967D-1831-8B3A-D3A6-21E42E006F88}"/>
              </a:ext>
            </a:extLst>
          </p:cNvPr>
          <p:cNvSpPr txBox="1"/>
          <p:nvPr/>
        </p:nvSpPr>
        <p:spPr>
          <a:xfrm>
            <a:off x="1777015" y="1092825"/>
            <a:ext cx="508903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Where do you think most Texans live today based on your prior knowledge of Texas geography and the map to the right? </a:t>
            </a:r>
          </a:p>
          <a:p>
            <a:endParaRPr lang="en-US" sz="1400" dirty="0"/>
          </a:p>
          <a:p>
            <a:r>
              <a:rPr lang="en-US" sz="3600" dirty="0">
                <a:solidFill>
                  <a:srgbClr val="002060"/>
                </a:solidFill>
              </a:rPr>
              <a:t>Where do you think they would be least likely to live? </a:t>
            </a:r>
          </a:p>
          <a:p>
            <a:endParaRPr lang="en-US" sz="1400" dirty="0"/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Explain your answer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6FCDAB7-39F1-AAB3-BA44-FC197BA8D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84806" y="15580"/>
            <a:ext cx="1071092" cy="1071092"/>
          </a:xfrm>
          <a:prstGeom prst="rect">
            <a:avLst/>
          </a:prstGeom>
        </p:spPr>
      </p:pic>
      <p:pic>
        <p:nvPicPr>
          <p:cNvPr id="2050" name="Picture 2" descr="A topographic map of Texas&#10;">
            <a:extLst>
              <a:ext uri="{FF2B5EF4-FFF2-40B4-BE49-F238E27FC236}">
                <a16:creationId xmlns:a16="http://schemas.microsoft.com/office/drawing/2014/main" id="{7D5F0E24-5DB5-9F90-1FFA-0AD35E1AA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8" y="1140566"/>
            <a:ext cx="5150733" cy="5092966"/>
          </a:xfrm>
          <a:prstGeom prst="rect">
            <a:avLst/>
          </a:prstGeom>
          <a:noFill/>
          <a:effectLst>
            <a:outerShdw blurRad="50800" dist="50800" dir="87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019AB6B-091B-663F-1708-33B8D14FC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541" y="4767943"/>
            <a:ext cx="1465589" cy="14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42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3" y="647866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557" y="-79956"/>
            <a:ext cx="10089157" cy="1124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latin typeface="Gotham Medium"/>
              </a:rPr>
              <a:t>Texas Population </a:t>
            </a:r>
            <a:r>
              <a:rPr lang="en-US" sz="6600" b="1" i="1" dirty="0">
                <a:latin typeface="Gotham Medium"/>
              </a:rPr>
              <a:t>Density*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01475-66BF-F705-3F35-418A229E66D5}"/>
              </a:ext>
            </a:extLst>
          </p:cNvPr>
          <p:cNvSpPr txBox="1"/>
          <p:nvPr/>
        </p:nvSpPr>
        <p:spPr>
          <a:xfrm>
            <a:off x="1641549" y="1038822"/>
            <a:ext cx="59240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C00000"/>
                </a:solidFill>
              </a:rPr>
              <a:t>Was your prediction from the previous slide correct? Share with the class. Use the map key to support your answer.</a:t>
            </a:r>
            <a:endParaRPr lang="en-US" sz="34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B814B3D-B4A6-C227-D9E5-C5CF23003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689280" y="2220398"/>
            <a:ext cx="1071092" cy="10710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8D2CF3-0BC6-26FB-4F84-34FFDD2CB4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777015" y="3428998"/>
            <a:ext cx="3378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Key: Population per square mile</a:t>
            </a:r>
          </a:p>
          <a:p>
            <a:pPr algn="ctr"/>
            <a:endParaRPr lang="en-US" sz="1200" b="1" i="1" dirty="0"/>
          </a:p>
          <a:p>
            <a:pPr algn="ctr"/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This map shows how many people live in a one-mile area.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277148-BC95-215E-C36A-2FC0DD2BAD1F}"/>
              </a:ext>
            </a:extLst>
          </p:cNvPr>
          <p:cNvSpPr txBox="1"/>
          <p:nvPr/>
        </p:nvSpPr>
        <p:spPr>
          <a:xfrm>
            <a:off x="1629151" y="6021537"/>
            <a:ext cx="351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</a:rPr>
              <a:t>*Density</a:t>
            </a:r>
            <a:r>
              <a:rPr lang="en-US" sz="2400" i="1" dirty="0">
                <a:solidFill>
                  <a:schemeClr val="bg2">
                    <a:lumMod val="25000"/>
                  </a:schemeClr>
                </a:solidFill>
              </a:rPr>
              <a:t>: How many are in one area </a:t>
            </a:r>
          </a:p>
        </p:txBody>
      </p:sp>
      <p:pic>
        <p:nvPicPr>
          <p:cNvPr id="1077" name="Picture 1076" descr="A map demonstrating the population density of Texas, with the majority of the most dense locations being located in the Coastal Plains region. ">
            <a:extLst>
              <a:ext uri="{FF2B5EF4-FFF2-40B4-BE49-F238E27FC236}">
                <a16:creationId xmlns:a16="http://schemas.microsoft.com/office/drawing/2014/main" id="{4FB87809-F169-68C2-AE04-8AED2AD868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1883" r="4029" b="17337"/>
          <a:stretch/>
        </p:blipFill>
        <p:spPr>
          <a:xfrm>
            <a:off x="6096000" y="779937"/>
            <a:ext cx="6128009" cy="5534458"/>
          </a:xfrm>
          <a:prstGeom prst="rect">
            <a:avLst/>
          </a:prstGeom>
        </p:spPr>
      </p:pic>
      <p:pic>
        <p:nvPicPr>
          <p:cNvPr id="1075" name="Picture 6" descr="Key to view the map demonstrating which locations on the map are more densely populated than others.">
            <a:extLst>
              <a:ext uri="{FF2B5EF4-FFF2-40B4-BE49-F238E27FC236}">
                <a16:creationId xmlns:a16="http://schemas.microsoft.com/office/drawing/2014/main" id="{A0D3AF50-7394-39F8-3826-5E3242C23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" t="66129" r="79064" b="1730"/>
          <a:stretch/>
        </p:blipFill>
        <p:spPr bwMode="auto">
          <a:xfrm>
            <a:off x="5264561" y="3649785"/>
            <a:ext cx="1771538" cy="301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9E3FE9-2CA8-8563-8089-C748CFC83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45119" y="268495"/>
            <a:ext cx="1205898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73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3" y="647866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557" y="-79956"/>
            <a:ext cx="10089157" cy="1124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latin typeface="Gotham Medium"/>
              </a:rPr>
              <a:t>Texas Urban Areas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261EF8-EC91-4740-9541-521733F38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8872" r="80779" b="72774"/>
          <a:stretch/>
        </p:blipFill>
        <p:spPr>
          <a:xfrm>
            <a:off x="2087184" y="3772078"/>
            <a:ext cx="2728388" cy="2269493"/>
          </a:xfrm>
          <a:prstGeom prst="rect">
            <a:avLst/>
          </a:prstGeom>
          <a:effectLst>
            <a:outerShdw blurRad="50800" dist="50800" dir="84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148C30B-6644-F06F-FA87-3059BF52A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6102" y="148793"/>
            <a:ext cx="1205898" cy="120589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C59B062-8D90-EF25-AAA3-D53F53CB6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09993" y="128768"/>
            <a:ext cx="1205897" cy="12058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AA28B6-E5A6-4B7D-0095-CD36A6A03B3C}"/>
              </a:ext>
            </a:extLst>
          </p:cNvPr>
          <p:cNvSpPr txBox="1"/>
          <p:nvPr/>
        </p:nvSpPr>
        <p:spPr>
          <a:xfrm>
            <a:off x="1594206" y="1197428"/>
            <a:ext cx="4032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What is the purpose of this map?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What do you think “urban areas” means?</a:t>
            </a:r>
          </a:p>
        </p:txBody>
      </p:sp>
      <p:pic>
        <p:nvPicPr>
          <p:cNvPr id="4" name="Picture 3" descr="A map showing Texas cities borders">
            <a:extLst>
              <a:ext uri="{FF2B5EF4-FFF2-40B4-BE49-F238E27FC236}">
                <a16:creationId xmlns:a16="http://schemas.microsoft.com/office/drawing/2014/main" id="{E53AB792-F887-B027-6C10-FE4A9F9335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2592" r="4311" b="4415"/>
          <a:stretch/>
        </p:blipFill>
        <p:spPr>
          <a:xfrm>
            <a:off x="5697392" y="1543389"/>
            <a:ext cx="6033322" cy="4610880"/>
          </a:xfrm>
          <a:prstGeom prst="rect">
            <a:avLst/>
          </a:prstGeom>
          <a:effectLst>
            <a:outerShdw blurRad="50800" dist="50800" dir="84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367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11829" y="1993899"/>
            <a:ext cx="8303621" cy="22722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Gotham Medium"/>
              </a:rPr>
              <a:t>Use the enlarged map on the following slide to label your map on your worksheet.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030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8F8261-1135-2BD9-0E98-CC5B1C0AA7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Enlarged map of Texas cities and borders</a:t>
            </a:r>
          </a:p>
        </p:txBody>
      </p:sp>
      <p:pic>
        <p:nvPicPr>
          <p:cNvPr id="2" name="Picture 1" descr="A map showing Texas cities borders">
            <a:extLst>
              <a:ext uri="{FF2B5EF4-FFF2-40B4-BE49-F238E27FC236}">
                <a16:creationId xmlns:a16="http://schemas.microsoft.com/office/drawing/2014/main" id="{BC3C9D4F-5063-DE97-9B2C-A3DF87BB7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7787" r="4425" b="10896"/>
          <a:stretch/>
        </p:blipFill>
        <p:spPr>
          <a:xfrm>
            <a:off x="87086" y="0"/>
            <a:ext cx="10058400" cy="6729984"/>
          </a:xfrm>
          <a:prstGeom prst="rect">
            <a:avLst/>
          </a:prstGeom>
          <a:effectLst>
            <a:outerShdw blurRad="50800" dist="50800" dir="84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146" name="Picture 2" descr="A map showing the borders of the 4 Texas regions&#10;">
            <a:extLst>
              <a:ext uri="{FF2B5EF4-FFF2-40B4-BE49-F238E27FC236}">
                <a16:creationId xmlns:a16="http://schemas.microsoft.com/office/drawing/2014/main" id="{4F719FFA-BDE1-7EAD-403A-1DF6D58AE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486" y="0"/>
            <a:ext cx="20288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71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 American Indian man performing a traditional dance in 1990.">
            <a:extLst>
              <a:ext uri="{FF2B5EF4-FFF2-40B4-BE49-F238E27FC236}">
                <a16:creationId xmlns:a16="http://schemas.microsoft.com/office/drawing/2014/main" id="{20DB75F7-9BBF-F4DF-DA47-55429DF8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-37534"/>
            <a:ext cx="12192004" cy="728784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" y="3459366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98634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1425" y="3988794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44187" y="3466588"/>
            <a:ext cx="8303621" cy="22722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  <a:t>American Indians in Texas Today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27203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80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3" y="647866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557" y="-79956"/>
            <a:ext cx="10849338" cy="11249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latin typeface="Gotham Medium"/>
              </a:rPr>
              <a:t>American Indians in Texas Today </a:t>
            </a:r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Gotham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2B83D-DCF9-D8B3-501B-F0E2A805832C}"/>
              </a:ext>
            </a:extLst>
          </p:cNvPr>
          <p:cNvSpPr txBox="1"/>
          <p:nvPr/>
        </p:nvSpPr>
        <p:spPr>
          <a:xfrm>
            <a:off x="1641557" y="1113065"/>
            <a:ext cx="51608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Today, there are three federally recognized American Indian tribes in Texas: the Alabama-Coushatta in east Texas, the Kickapoo Traditional in south Texas, and the Ysleta Del Sur Pueblo in west Texas. </a:t>
            </a:r>
          </a:p>
          <a:p>
            <a:endParaRPr lang="en-US" sz="1200" dirty="0"/>
          </a:p>
          <a:p>
            <a:r>
              <a:rPr lang="en-US" sz="3000" dirty="0">
                <a:solidFill>
                  <a:srgbClr val="002060"/>
                </a:solidFill>
              </a:rPr>
              <a:t>There are also more than 30 tribes that are not federally recognized like the Lipan-Apache tribe of south Texas. </a:t>
            </a:r>
          </a:p>
        </p:txBody>
      </p:sp>
      <p:pic>
        <p:nvPicPr>
          <p:cNvPr id="3074" name="Picture 2" descr="Members of the Alabama-Coushatta and Apache tribes at a tribal gathering in 1974. They are dressed in traditional clothing for their tribes.">
            <a:extLst>
              <a:ext uri="{FF2B5EF4-FFF2-40B4-BE49-F238E27FC236}">
                <a16:creationId xmlns:a16="http://schemas.microsoft.com/office/drawing/2014/main" id="{E1BF738F-4D50-F9CD-1451-9B3C78918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t="1" b="1108"/>
          <a:stretch/>
        </p:blipFill>
        <p:spPr bwMode="auto">
          <a:xfrm>
            <a:off x="6890656" y="1113065"/>
            <a:ext cx="4888033" cy="4642757"/>
          </a:xfrm>
          <a:prstGeom prst="rect">
            <a:avLst/>
          </a:prstGeom>
          <a:noFill/>
          <a:effectLst>
            <a:outerShdw blurRad="50800" dist="50800" dir="918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D652AA-5E80-01A3-2198-65CE32EBDE86}"/>
              </a:ext>
            </a:extLst>
          </p:cNvPr>
          <p:cNvSpPr txBox="1"/>
          <p:nvPr/>
        </p:nvSpPr>
        <p:spPr>
          <a:xfrm>
            <a:off x="6686135" y="5785626"/>
            <a:ext cx="516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Members of the Alabama-Coushatta and Apache tribes at a tribal gathering in 1974</a:t>
            </a:r>
          </a:p>
        </p:txBody>
      </p:sp>
    </p:spTree>
    <p:extLst>
      <p:ext uri="{BB962C8B-B14F-4D97-AF65-F5344CB8AC3E}">
        <p14:creationId xmlns:p14="http://schemas.microsoft.com/office/powerpoint/2010/main" val="397631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3" y="647866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557" y="-79956"/>
            <a:ext cx="5639293" cy="18662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latin typeface="Gotham Medium"/>
              </a:rPr>
              <a:t>American Indian Culture Today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2B83D-DCF9-D8B3-501B-F0E2A805832C}"/>
              </a:ext>
            </a:extLst>
          </p:cNvPr>
          <p:cNvSpPr txBox="1"/>
          <p:nvPr/>
        </p:nvSpPr>
        <p:spPr>
          <a:xfrm>
            <a:off x="1641548" y="1698171"/>
            <a:ext cx="60655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r>
              <a:rPr lang="en-US" sz="3200" dirty="0">
                <a:solidFill>
                  <a:srgbClr val="002060"/>
                </a:solidFill>
              </a:rPr>
              <a:t>Many members of American Indian tribes in Texas today keep their tribal culture and heritage alive in a variety of different ways. </a:t>
            </a:r>
          </a:p>
          <a:p>
            <a:endParaRPr lang="en-US" sz="1200" dirty="0">
              <a:solidFill>
                <a:srgbClr val="002060"/>
              </a:solidFill>
            </a:endParaRP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Gotham Book"/>
              </a:rPr>
              <a:t>Pictured here are dancers from the </a:t>
            </a:r>
            <a:r>
              <a:rPr lang="en-US" sz="3200" b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Gotham Book"/>
              </a:rPr>
              <a:t>Texas American Indian Heritage Society preparing to perform a traditional dance in 1997.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Gotham Book"/>
            </a:endParaRPr>
          </a:p>
        </p:txBody>
      </p:sp>
      <p:pic>
        <p:nvPicPr>
          <p:cNvPr id="4098" name="Picture 2" descr="Members of the Texas American Indian Heritage Society prepare to perform a traditional dance in traditional clothing. ">
            <a:extLst>
              <a:ext uri="{FF2B5EF4-FFF2-40B4-BE49-F238E27FC236}">
                <a16:creationId xmlns:a16="http://schemas.microsoft.com/office/drawing/2014/main" id="{5C325A57-168A-AB47-7D8C-1A9CB6C95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" b="10794"/>
          <a:stretch/>
        </p:blipFill>
        <p:spPr bwMode="auto">
          <a:xfrm>
            <a:off x="7831630" y="216833"/>
            <a:ext cx="4257998" cy="6117771"/>
          </a:xfrm>
          <a:prstGeom prst="rect">
            <a:avLst/>
          </a:prstGeom>
          <a:noFill/>
          <a:effectLst>
            <a:outerShdw blurRad="50800" dist="50800" dir="978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3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73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Texas Today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128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Exit Ticket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6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7300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Texas Today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128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Warm-up</a:t>
            </a:r>
            <a:endParaRPr lang="en-US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E60AB3F-A3B4-3EA6-7FFC-DBA7F77A02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Exit Ticket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400" dirty="0">
                <a:latin typeface="Gotham Medium"/>
              </a:rPr>
              <a:t>Follow the directions to complete your exit ticket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52D649-7250-D3A4-A761-F4BBE291B5CE}"/>
              </a:ext>
            </a:extLst>
          </p:cNvPr>
          <p:cNvSpPr txBox="1"/>
          <p:nvPr/>
        </p:nvSpPr>
        <p:spPr>
          <a:xfrm>
            <a:off x="2847627" y="1719106"/>
            <a:ext cx="50602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2060"/>
                </a:solidFill>
              </a:rPr>
              <a:t>Answer the multiple-choice question on your exit ticket based on the map available.</a:t>
            </a: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</a:rPr>
              <a:t>Write your response </a:t>
            </a: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sz="4000" dirty="0">
                <a:solidFill>
                  <a:srgbClr val="00B050"/>
                </a:solidFill>
              </a:rPr>
              <a:t>Discuss with a partner 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A01E00-8435-B2AE-8577-D1A9D0DA8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6527" y="5053391"/>
            <a:ext cx="1071092" cy="107109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4DA18D6-6986-77BC-EE32-C7ACABB82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5950" y="3858106"/>
            <a:ext cx="925793" cy="92579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ABB942-E595-E627-C45F-B0BB4E0FA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3897" y="1958592"/>
            <a:ext cx="1071092" cy="1071092"/>
          </a:xfrm>
          <a:prstGeom prst="rect">
            <a:avLst/>
          </a:prstGeom>
        </p:spPr>
      </p:pic>
      <p:pic>
        <p:nvPicPr>
          <p:cNvPr id="15" name="Picture 14" descr="A map of Texas showing the triangle of the most populated area between Dallas, San Antonio, and Houston.">
            <a:extLst>
              <a:ext uri="{FF2B5EF4-FFF2-40B4-BE49-F238E27FC236}">
                <a16:creationId xmlns:a16="http://schemas.microsoft.com/office/drawing/2014/main" id="{E49D85A9-DE92-257B-7639-F2B473094F9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670" y="1931807"/>
            <a:ext cx="4085537" cy="4085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041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>
                <a:solidFill>
                  <a:schemeClr val="bg1"/>
                </a:solidFill>
                <a:latin typeface="Gotham Medium"/>
              </a:rPr>
              <a:t>Share with the class </a:t>
            </a:r>
            <a:r>
              <a:rPr lang="en-US" sz="7300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2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Gotham Medium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27077" y="2191692"/>
            <a:ext cx="1524003" cy="1524003"/>
          </a:xfrm>
          <a:prstGeom prst="rect">
            <a:avLst/>
          </a:prstGeom>
        </p:spPr>
      </p:pic>
      <p:pic>
        <p:nvPicPr>
          <p:cNvPr id="2" name="Picture 1" descr="A map of Texas showing the triangle of the most populated area between Dallas, San Antonio, and Houston.">
            <a:extLst>
              <a:ext uri="{FF2B5EF4-FFF2-40B4-BE49-F238E27FC236}">
                <a16:creationId xmlns:a16="http://schemas.microsoft.com/office/drawing/2014/main" id="{A59B5FDE-833E-BABE-EC15-D7C74BDC33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995" y="1959430"/>
            <a:ext cx="4085537" cy="40855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6710578" y="1937657"/>
            <a:ext cx="5083629" cy="2982685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significance of the map is that _________</a:t>
            </a:r>
          </a:p>
        </p:txBody>
      </p:sp>
    </p:spTree>
    <p:extLst>
      <p:ext uri="{BB962C8B-B14F-4D97-AF65-F5344CB8AC3E}">
        <p14:creationId xmlns:p14="http://schemas.microsoft.com/office/powerpoint/2010/main" val="67456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38EDB2C2-3372-48DF-A685-9A05E9BB39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85950" y="-79957"/>
            <a:ext cx="10285536" cy="158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Warm-up</a:t>
            </a:r>
            <a:br>
              <a:rPr lang="en-US" sz="6600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</a:br>
            <a:r>
              <a:rPr lang="en-US" sz="4400" dirty="0">
                <a:latin typeface="Gotham Medium"/>
              </a:rPr>
              <a:t>Follow the directions to complete your warm-up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2A8A37-D9E0-5A14-43BC-D31AB53A82C4}"/>
              </a:ext>
            </a:extLst>
          </p:cNvPr>
          <p:cNvSpPr txBox="1"/>
          <p:nvPr/>
        </p:nvSpPr>
        <p:spPr>
          <a:xfrm>
            <a:off x="2847627" y="1719106"/>
            <a:ext cx="5060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2060"/>
                </a:solidFill>
              </a:rPr>
              <a:t>What would you put in a time capsule for people 500 years from now to learn about life in Texas today?</a:t>
            </a: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</a:rPr>
              <a:t>Write your response on your warm-up.</a:t>
            </a:r>
          </a:p>
          <a:p>
            <a:pPr algn="ctr"/>
            <a:endParaRPr lang="en-US" sz="1600" dirty="0">
              <a:solidFill>
                <a:srgbClr val="C00000"/>
              </a:solidFill>
            </a:endParaRPr>
          </a:p>
          <a:p>
            <a:pPr algn="ctr"/>
            <a:r>
              <a:rPr lang="en-US" sz="4000" dirty="0">
                <a:solidFill>
                  <a:srgbClr val="00B050"/>
                </a:solidFill>
              </a:rPr>
              <a:t>Discuss with a partner  </a:t>
            </a:r>
          </a:p>
        </p:txBody>
      </p:sp>
      <p:pic>
        <p:nvPicPr>
          <p:cNvPr id="13" name="Picture 12" descr="Magnifying glass and question mark">
            <a:extLst>
              <a:ext uri="{FF2B5EF4-FFF2-40B4-BE49-F238E27FC236}">
                <a16:creationId xmlns:a16="http://schemas.microsoft.com/office/drawing/2014/main" id="{85247DD4-135A-C3E1-6645-712F0D8A45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7619" r="22945"/>
          <a:stretch/>
        </p:blipFill>
        <p:spPr>
          <a:xfrm>
            <a:off x="8350942" y="2155371"/>
            <a:ext cx="3237988" cy="3188678"/>
          </a:xfrm>
          <a:prstGeom prst="rect">
            <a:avLst/>
          </a:prstGeom>
          <a:effectLst>
            <a:outerShdw blurRad="50800" dist="50800" dir="81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D82653A-FB34-D49C-1CBF-212B7AC43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73897" y="1958592"/>
            <a:ext cx="1071092" cy="107109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F161DEC-99B7-1032-5315-5126007E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3897" y="5219328"/>
            <a:ext cx="1071092" cy="107109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2C79970-0CFD-5DBD-F96D-C07D2F6B7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46546" y="3981263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3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3ED4920-A314-C832-2A0D-1BE434B25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8337" y="133433"/>
            <a:ext cx="8405949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300" dirty="0">
                <a:solidFill>
                  <a:schemeClr val="bg1"/>
                </a:solidFill>
                <a:latin typeface="Gotham Medium"/>
              </a:rPr>
              <a:t>Share with the class</a:t>
            </a:r>
            <a:endParaRPr lang="en-US" sz="2800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59F008-7EEC-2B33-BA5B-D33396B3E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41954" y="3476209"/>
            <a:ext cx="925793" cy="9257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CA3EA1-1001-B7A5-A421-32610B193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114603" y="1959430"/>
            <a:ext cx="1071092" cy="107109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8EE2F8C-2D85-FAC7-AB6D-6DE476A140B6}"/>
              </a:ext>
            </a:extLst>
          </p:cNvPr>
          <p:cNvSpPr/>
          <p:nvPr/>
        </p:nvSpPr>
        <p:spPr>
          <a:xfrm>
            <a:off x="3156859" y="1959430"/>
            <a:ext cx="8523513" cy="3265714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would put _________ in a time capsule for future people to learn about Texas today because ________________.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BACD64-9386-8056-1EFA-A1EF9055E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8347" y="3177103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71E54FE-3228-FC83-2DD5-6D5162FC7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chemeClr val="bg1"/>
                </a:solidFill>
                <a:latin typeface="Gotham Medium"/>
              </a:rPr>
              <a:t>Essential Question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CE043-7D6D-0005-11A2-0CC564E0D17E}"/>
              </a:ext>
            </a:extLst>
          </p:cNvPr>
          <p:cNvSpPr txBox="1"/>
          <p:nvPr/>
        </p:nvSpPr>
        <p:spPr>
          <a:xfrm>
            <a:off x="1045029" y="1828800"/>
            <a:ext cx="1036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defining characteristics of Texas today, and how do they compare with early Texas history? </a:t>
            </a:r>
          </a:p>
        </p:txBody>
      </p:sp>
    </p:spTree>
    <p:extLst>
      <p:ext uri="{BB962C8B-B14F-4D97-AF65-F5344CB8AC3E}">
        <p14:creationId xmlns:p14="http://schemas.microsoft.com/office/powerpoint/2010/main" val="317410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89311" y="-5390574"/>
            <a:ext cx="1524002" cy="12284631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6CC9DF-77CB-675E-BB9A-652A235CC7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chemeClr val="bg1"/>
                </a:solidFill>
                <a:latin typeface="Gotham Medium"/>
              </a:rPr>
              <a:t>In today’s lesson…</a:t>
            </a:r>
            <a:br>
              <a:rPr lang="en-US" sz="8800" dirty="0">
                <a:solidFill>
                  <a:schemeClr val="bg1"/>
                </a:solidFill>
                <a:latin typeface="Gotham Medium"/>
              </a:rPr>
            </a:br>
            <a:r>
              <a:rPr lang="en-US" sz="1800" dirty="0">
                <a:solidFill>
                  <a:schemeClr val="bg1"/>
                </a:solidFill>
                <a:latin typeface="Gotham Medium"/>
              </a:rPr>
              <a:t>Day 1</a:t>
            </a:r>
            <a:endParaRPr lang="en-US" sz="88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58F755-2814-BAC0-DB9A-A059B16CACA3}"/>
              </a:ext>
            </a:extLst>
          </p:cNvPr>
          <p:cNvSpPr txBox="1"/>
          <p:nvPr/>
        </p:nvSpPr>
        <p:spPr>
          <a:xfrm>
            <a:off x="1164771" y="1785257"/>
            <a:ext cx="1027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examine Texas geography, population, culture, and economy today.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 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a map of Texas including the major cities and bordering locations. I will answer comprehension questions about modern Texas.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76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2174964" y="2248919"/>
            <a:ext cx="8240486" cy="23775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Welcome to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Gotham Book"/>
              </a:rPr>
              <a:t>Texas Today!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</a:rPr>
            </a:br>
            <a:r>
              <a:rPr lang="en-US" sz="12800" dirty="0">
                <a:solidFill>
                  <a:schemeClr val="bg1">
                    <a:lumMod val="95000"/>
                  </a:schemeClr>
                </a:solidFill>
                <a:latin typeface="Gotham Book"/>
              </a:rPr>
              <a:t>Lesson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Gotham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9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373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11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31995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49B8E334-A4BE-41F5-BA77-3A185BE921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0343" y="-291668"/>
            <a:ext cx="10184524" cy="1707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solidFill>
                  <a:schemeClr val="bg1"/>
                </a:solidFill>
                <a:latin typeface="Gotham Medium"/>
              </a:rPr>
              <a:t>Welcome to Texas Today!</a:t>
            </a:r>
            <a:endParaRPr lang="en-US" sz="5400" dirty="0">
              <a:latin typeface="Gotham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119CDB-9394-06C0-298A-DAD0C40B2734}"/>
              </a:ext>
            </a:extLst>
          </p:cNvPr>
          <p:cNvSpPr txBox="1"/>
          <p:nvPr/>
        </p:nvSpPr>
        <p:spPr>
          <a:xfrm>
            <a:off x="206829" y="1600200"/>
            <a:ext cx="668383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Today, at 268,596 square miles and 30.3 million people, Texas is the second largest state in the nation both in terms of land mass and population.</a:t>
            </a:r>
          </a:p>
          <a:p>
            <a:endParaRPr lang="en-US" sz="1200" dirty="0"/>
          </a:p>
          <a:p>
            <a:r>
              <a:rPr lang="en-US" sz="2800" dirty="0">
                <a:solidFill>
                  <a:srgbClr val="C00000"/>
                </a:solidFill>
              </a:rPr>
              <a:t>Three of the top ten largest cities in the U.S. are located in Texas: Austin, Dallas, and Houston. In fact, Houston is the 4</a:t>
            </a:r>
            <a:r>
              <a:rPr lang="en-US" sz="2800" baseline="30000" dirty="0">
                <a:solidFill>
                  <a:srgbClr val="C00000"/>
                </a:solidFill>
              </a:rPr>
              <a:t>th</a:t>
            </a:r>
            <a:r>
              <a:rPr lang="en-US" sz="2800" dirty="0">
                <a:solidFill>
                  <a:srgbClr val="C00000"/>
                </a:solidFill>
              </a:rPr>
              <a:t> largest city in the country at over 2.3 million people!</a:t>
            </a:r>
          </a:p>
          <a:p>
            <a:endParaRPr lang="en-US" sz="1200" dirty="0"/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Texas industries like agriculture, energy, and oil and gas are so successful that Texas’ economy is the 8</a:t>
            </a:r>
            <a:r>
              <a:rPr lang="en-US" sz="280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largest in the world! </a:t>
            </a:r>
          </a:p>
        </p:txBody>
      </p:sp>
      <p:pic>
        <p:nvPicPr>
          <p:cNvPr id="2050" name="Picture 2" descr="A view of the Houston Texas skyline">
            <a:extLst>
              <a:ext uri="{FF2B5EF4-FFF2-40B4-BE49-F238E27FC236}">
                <a16:creationId xmlns:a16="http://schemas.microsoft.com/office/drawing/2014/main" id="{281AFF39-33AF-585B-D00B-124F475DD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" r="3143"/>
          <a:stretch/>
        </p:blipFill>
        <p:spPr bwMode="auto">
          <a:xfrm>
            <a:off x="6984196" y="1795151"/>
            <a:ext cx="5148942" cy="3452984"/>
          </a:xfrm>
          <a:prstGeom prst="rect">
            <a:avLst/>
          </a:prstGeom>
          <a:noFill/>
          <a:effectLst>
            <a:outerShdw blurRad="50800" dist="50800" dir="115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A047A6-180F-0612-D324-81E34FE52A9C}"/>
              </a:ext>
            </a:extLst>
          </p:cNvPr>
          <p:cNvSpPr txBox="1"/>
          <p:nvPr/>
        </p:nvSpPr>
        <p:spPr>
          <a:xfrm>
            <a:off x="6737243" y="5279348"/>
            <a:ext cx="549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 view of the Houston skyline</a:t>
            </a:r>
          </a:p>
        </p:txBody>
      </p:sp>
    </p:spTree>
    <p:extLst>
      <p:ext uri="{BB962C8B-B14F-4D97-AF65-F5344CB8AC3E}">
        <p14:creationId xmlns:p14="http://schemas.microsoft.com/office/powerpoint/2010/main" val="419543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3839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3" y="647866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1FA434E-E59B-4090-AF99-0D552B1F40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1557" y="-79956"/>
            <a:ext cx="10089157" cy="11249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latin typeface="Gotham Medium"/>
              </a:rPr>
              <a:t>Texas Economy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2B83D-DCF9-D8B3-501B-F0E2A805832C}"/>
              </a:ext>
            </a:extLst>
          </p:cNvPr>
          <p:cNvSpPr txBox="1"/>
          <p:nvPr/>
        </p:nvSpPr>
        <p:spPr>
          <a:xfrm>
            <a:off x="1666126" y="1150394"/>
            <a:ext cx="519187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C00000"/>
                </a:solidFill>
              </a:rPr>
              <a:t>Most people know Texas produces a large amount of oil and natural gas. Texas produces 42% of the nation’s oil – in other words, nearly half of all oil in the U.S. comes from Texas!</a:t>
            </a:r>
          </a:p>
          <a:p>
            <a:endParaRPr lang="en-US" sz="1600" dirty="0"/>
          </a:p>
          <a:p>
            <a:r>
              <a:rPr lang="en-US" sz="2900" dirty="0">
                <a:solidFill>
                  <a:srgbClr val="002060"/>
                </a:solidFill>
              </a:rPr>
              <a:t>Did you know that Texas is also the number one producer of wind energy in the nation? In fact, Texas wind energy accounts for nearly 25% of total wind energy generated in the U.S.</a:t>
            </a:r>
          </a:p>
        </p:txBody>
      </p:sp>
      <p:pic>
        <p:nvPicPr>
          <p:cNvPr id="1032" name="Picture 8" descr="A field of wind turbines in the South Texas Plains">
            <a:extLst>
              <a:ext uri="{FF2B5EF4-FFF2-40B4-BE49-F238E27FC236}">
                <a16:creationId xmlns:a16="http://schemas.microsoft.com/office/drawing/2014/main" id="{C000FEFC-8E3C-21D7-3BEC-FEECE1625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6" b="329"/>
          <a:stretch/>
        </p:blipFill>
        <p:spPr bwMode="auto">
          <a:xfrm>
            <a:off x="6779940" y="1150393"/>
            <a:ext cx="5305260" cy="4124134"/>
          </a:xfrm>
          <a:prstGeom prst="rect">
            <a:avLst/>
          </a:prstGeom>
          <a:noFill/>
          <a:effectLst>
            <a:outerShdw blurRad="50800" dist="50800" dir="8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672364-3467-6673-BE2A-F3C038D5C671}"/>
              </a:ext>
            </a:extLst>
          </p:cNvPr>
          <p:cNvSpPr txBox="1"/>
          <p:nvPr/>
        </p:nvSpPr>
        <p:spPr>
          <a:xfrm>
            <a:off x="6779940" y="5274527"/>
            <a:ext cx="5391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Wind turbines at work in the South Texas Plains</a:t>
            </a:r>
          </a:p>
        </p:txBody>
      </p:sp>
    </p:spTree>
    <p:extLst>
      <p:ext uri="{BB962C8B-B14F-4D97-AF65-F5344CB8AC3E}">
        <p14:creationId xmlns:p14="http://schemas.microsoft.com/office/powerpoint/2010/main" val="389789877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1177</Words>
  <Application>Microsoft Office PowerPoint</Application>
  <PresentationFormat>Widescreen</PresentationFormat>
  <Paragraphs>109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Aptos</vt:lpstr>
      <vt:lpstr>Arial</vt:lpstr>
      <vt:lpstr>Avenir Next LT Pro</vt:lpstr>
      <vt:lpstr>Calibri</vt:lpstr>
      <vt:lpstr>Calibri Light</vt:lpstr>
      <vt:lpstr>Gotham Book</vt:lpstr>
      <vt:lpstr>Gotham Medium</vt:lpstr>
      <vt:lpstr>Josefin Sans</vt:lpstr>
      <vt:lpstr>Times New Roman</vt:lpstr>
      <vt:lpstr>AccentBoxVTI</vt:lpstr>
      <vt:lpstr>Office Theme</vt:lpstr>
      <vt:lpstr>Unit 1:  Natural Texas and Its People</vt:lpstr>
      <vt:lpstr> Texas Today  Warm-up</vt:lpstr>
      <vt:lpstr>Warm-up Follow the directions to complete your warm-up</vt:lpstr>
      <vt:lpstr>Share with the class</vt:lpstr>
      <vt:lpstr>Essential Question</vt:lpstr>
      <vt:lpstr>In today’s lesson… Day 1</vt:lpstr>
      <vt:lpstr> Welcome to Texas Today!  Lesson</vt:lpstr>
      <vt:lpstr>Welcome to Texas Today!</vt:lpstr>
      <vt:lpstr>Texas Economy</vt:lpstr>
      <vt:lpstr>Natural and Human Geography</vt:lpstr>
      <vt:lpstr>Make a prediction</vt:lpstr>
      <vt:lpstr>Texas Population Density*</vt:lpstr>
      <vt:lpstr>Texas Urban Areas</vt:lpstr>
      <vt:lpstr>Use the enlarged map on the following slide to label your map on your worksheet.</vt:lpstr>
      <vt:lpstr>Enlarged map of Texas cities and borders</vt:lpstr>
      <vt:lpstr>American Indians in Texas Today</vt:lpstr>
      <vt:lpstr>American Indians in Texas Today 2</vt:lpstr>
      <vt:lpstr>American Indian Culture Today</vt:lpstr>
      <vt:lpstr> Texas Today  Exit Ticket</vt:lpstr>
      <vt:lpstr>Exit Ticket Follow the directions to complete your exit ticket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6</cp:revision>
  <dcterms:created xsi:type="dcterms:W3CDTF">2024-07-13T22:25:02Z</dcterms:created>
  <dcterms:modified xsi:type="dcterms:W3CDTF">2024-09-09T22:04:24Z</dcterms:modified>
</cp:coreProperties>
</file>