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6" r:id="rId3"/>
    <p:sldId id="303" r:id="rId4"/>
    <p:sldId id="275" r:id="rId5"/>
    <p:sldId id="284" r:id="rId6"/>
    <p:sldId id="309" r:id="rId7"/>
    <p:sldId id="316" r:id="rId8"/>
    <p:sldId id="317" r:id="rId9"/>
    <p:sldId id="305" r:id="rId10"/>
    <p:sldId id="259" r:id="rId11"/>
    <p:sldId id="318" r:id="rId12"/>
    <p:sldId id="319" r:id="rId13"/>
    <p:sldId id="265" r:id="rId14"/>
    <p:sldId id="314" r:id="rId15"/>
    <p:sldId id="313" r:id="rId16"/>
    <p:sldId id="315" r:id="rId17"/>
    <p:sldId id="306" r:id="rId18"/>
    <p:sldId id="297" r:id="rId19"/>
    <p:sldId id="29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5DB41-21AD-C84B-E1F2-87B3ABEA1B16}" name="Abubakar, Courtney" initials="CA" userId="S::Courtney.Abubakar@unt.edu::572c6853-bb71-45ed-bdc4-0b549993b5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D3809"/>
    <a:srgbClr val="156082"/>
    <a:srgbClr val="56901C"/>
    <a:srgbClr val="FBE3D6"/>
    <a:srgbClr val="FBAF97"/>
    <a:srgbClr val="993366"/>
    <a:srgbClr val="C00000"/>
    <a:srgbClr val="D28D32"/>
    <a:srgbClr val="B6CCFC"/>
    <a:srgbClr val="DAF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07" autoAdjust="0"/>
    <p:restoredTop sz="94660" autoAdjust="0"/>
  </p:normalViewPr>
  <p:slideViewPr>
    <p:cSldViewPr snapToGrid="0">
      <p:cViewPr varScale="1">
        <p:scale>
          <a:sx n="56" d="100"/>
          <a:sy n="56" d="100"/>
        </p:scale>
        <p:origin x="60" y="1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188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C94FB-994F-4C22-8A50-A9D9CE9D9977}"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680DF-FBC2-44B2-B7B0-5E8793897DE1}" type="slidenum">
              <a:rPr lang="en-US" smtClean="0"/>
              <a:t>‹#›</a:t>
            </a:fld>
            <a:endParaRPr lang="en-US"/>
          </a:p>
        </p:txBody>
      </p:sp>
    </p:spTree>
    <p:extLst>
      <p:ext uri="{BB962C8B-B14F-4D97-AF65-F5344CB8AC3E}">
        <p14:creationId xmlns:p14="http://schemas.microsoft.com/office/powerpoint/2010/main" val="311779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edu/object/indian-encampment-comanche-or-kiowa-dressing-skins-red-river:saam_1985.66.59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ga.gov/collection/art-object-page.50519.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5029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5029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ga.gov/collection/art-object-page.50519.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ga.gov/collection/art-object-page.50519.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ga.gov/collection/art-object-page.50519.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333333"/>
                </a:solidFill>
                <a:effectLst/>
                <a:highlight>
                  <a:srgbClr val="FFFFFF"/>
                </a:highlight>
                <a:latin typeface="Times New Roman" panose="02020603050405020304" pitchFamily="18" charset="0"/>
              </a:rPr>
              <a:t>Catlin, George. </a:t>
            </a:r>
            <a:r>
              <a:rPr lang="en-US" sz="1800" b="0" i="1" u="none" strike="noStrike" dirty="0">
                <a:solidFill>
                  <a:srgbClr val="333333"/>
                </a:solidFill>
                <a:effectLst/>
                <a:highlight>
                  <a:srgbClr val="FFFFFF"/>
                </a:highlight>
                <a:latin typeface="Times New Roman" panose="02020603050405020304" pitchFamily="18" charset="0"/>
              </a:rPr>
              <a:t>Indian Encampment, Comanche (or Kiowa) Dressing Skins, Red River</a:t>
            </a:r>
            <a:r>
              <a:rPr lang="en-US" sz="1800" b="0" i="0" u="none" strike="noStrike" dirty="0">
                <a:solidFill>
                  <a:srgbClr val="333333"/>
                </a:solidFill>
                <a:effectLst/>
                <a:highlight>
                  <a:srgbClr val="FFFFFF"/>
                </a:highlight>
                <a:latin typeface="Times New Roman" panose="02020603050405020304" pitchFamily="18" charset="0"/>
              </a:rPr>
              <a:t>, 1846-48. Oil on canvas, Smithsonian American Art Museum and its Renwick Gallery. </a:t>
            </a:r>
            <a:r>
              <a:rPr lang="en-US" sz="1800" b="0" i="0" u="sng" strike="noStrike" dirty="0">
                <a:solidFill>
                  <a:srgbClr val="1155CC"/>
                </a:solidFill>
                <a:effectLst/>
                <a:highlight>
                  <a:srgbClr val="FFFFFF"/>
                </a:highlight>
                <a:latin typeface="Times New Roman" panose="02020603050405020304" pitchFamily="18" charset="0"/>
                <a:hlinkClick r:id="rId3"/>
              </a:rPr>
              <a:t>https://www.si.edu/object/indian-encampment-comanche-or-kiowa-dressing-skins-red-river:saam_1985.66.597</a:t>
            </a:r>
            <a:r>
              <a:rPr lang="en-US" sz="1800" b="0" i="0" u="none" strike="noStrike" dirty="0">
                <a:solidFill>
                  <a:srgbClr val="333333"/>
                </a:solidFill>
                <a:effectLst/>
                <a:highlight>
                  <a:srgbClr val="FFFFFF"/>
                </a:highligh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a:t>
            </a:fld>
            <a:endParaRPr lang="en-US"/>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Catlin, George. </a:t>
            </a:r>
            <a:r>
              <a:rPr lang="en-US" sz="1800" b="0" i="1" u="none" strike="noStrike" dirty="0" err="1">
                <a:solidFill>
                  <a:srgbClr val="000000"/>
                </a:solidFill>
                <a:effectLst/>
                <a:latin typeface="Times New Roman" panose="02020603050405020304" pitchFamily="18" charset="0"/>
              </a:rPr>
              <a:t>Caddoe</a:t>
            </a:r>
            <a:r>
              <a:rPr lang="en-US" sz="1800" b="0" i="1" u="none" strike="noStrike" dirty="0">
                <a:solidFill>
                  <a:srgbClr val="000000"/>
                </a:solidFill>
                <a:effectLst/>
                <a:latin typeface="Times New Roman" panose="02020603050405020304" pitchFamily="18" charset="0"/>
              </a:rPr>
              <a:t> Indians Gathering Wild Strawberries</a:t>
            </a:r>
            <a:r>
              <a:rPr lang="en-US" sz="1800" b="0" i="0" u="none" strike="noStrike" dirty="0">
                <a:solidFill>
                  <a:srgbClr val="000000"/>
                </a:solidFill>
                <a:effectLst/>
                <a:latin typeface="Times New Roman" panose="02020603050405020304" pitchFamily="18" charset="0"/>
              </a:rPr>
              <a:t>. 1861-69. Oil on card mounted on paperboard. National Gallery of Art. </a:t>
            </a:r>
            <a:r>
              <a:rPr lang="en-US" sz="1800" b="0" i="0" u="sng" strike="noStrike" dirty="0">
                <a:solidFill>
                  <a:srgbClr val="1155CC"/>
                </a:solidFill>
                <a:effectLst/>
                <a:latin typeface="Times New Roman" panose="02020603050405020304" pitchFamily="18" charset="0"/>
                <a:hlinkClick r:id="rId3"/>
              </a:rPr>
              <a:t>https://www.nga.gov/collection/art-object-page.50519.html</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9</a:t>
            </a:fld>
            <a:endParaRPr lang="en-US"/>
          </a:p>
        </p:txBody>
      </p:sp>
    </p:spTree>
    <p:extLst>
      <p:ext uri="{BB962C8B-B14F-4D97-AF65-F5344CB8AC3E}">
        <p14:creationId xmlns:p14="http://schemas.microsoft.com/office/powerpoint/2010/main" val="308331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err="1">
                <a:solidFill>
                  <a:srgbClr val="000000"/>
                </a:solidFill>
                <a:effectLst/>
                <a:latin typeface="Times New Roman" panose="02020603050405020304" pitchFamily="18" charset="0"/>
              </a:rPr>
              <a:t>Brion</a:t>
            </a:r>
            <a:r>
              <a:rPr lang="en-US" sz="1800" b="0" i="0" u="none" strike="noStrike" dirty="0">
                <a:solidFill>
                  <a:srgbClr val="000000"/>
                </a:solidFill>
                <a:effectLst/>
                <a:latin typeface="Times New Roman" panose="02020603050405020304" pitchFamily="18" charset="0"/>
              </a:rPr>
              <a:t>, Henry F. and Edmond McClure. </a:t>
            </a:r>
            <a:r>
              <a:rPr lang="en-US" sz="1800" b="0" i="1" u="none" strike="noStrike" dirty="0">
                <a:solidFill>
                  <a:srgbClr val="000000"/>
                </a:solidFill>
                <a:effectLst/>
                <a:latin typeface="Times New Roman" panose="02020603050405020304" pitchFamily="18" charset="0"/>
              </a:rPr>
              <a:t>Photo Relief Map of North America. </a:t>
            </a:r>
            <a:r>
              <a:rPr lang="en-US" sz="1800" b="0" i="0" u="none" strike="noStrike" dirty="0">
                <a:solidFill>
                  <a:srgbClr val="000000"/>
                </a:solidFill>
                <a:effectLst/>
                <a:latin typeface="Times New Roman" panose="02020603050405020304" pitchFamily="18" charset="0"/>
              </a:rPr>
              <a:t>1885.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https://texashistory.unt.edu/ark:/67531/metapth50293</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10</a:t>
            </a:fld>
            <a:endParaRPr lang="en-US"/>
          </a:p>
        </p:txBody>
      </p:sp>
    </p:spTree>
    <p:extLst>
      <p:ext uri="{BB962C8B-B14F-4D97-AF65-F5344CB8AC3E}">
        <p14:creationId xmlns:p14="http://schemas.microsoft.com/office/powerpoint/2010/main" val="312718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err="1">
                <a:solidFill>
                  <a:srgbClr val="000000"/>
                </a:solidFill>
                <a:effectLst/>
                <a:latin typeface="Times New Roman" panose="02020603050405020304" pitchFamily="18" charset="0"/>
              </a:rPr>
              <a:t>Brion</a:t>
            </a:r>
            <a:r>
              <a:rPr lang="en-US" sz="1800" b="0" i="0" u="none" strike="noStrike" dirty="0">
                <a:solidFill>
                  <a:srgbClr val="000000"/>
                </a:solidFill>
                <a:effectLst/>
                <a:latin typeface="Times New Roman" panose="02020603050405020304" pitchFamily="18" charset="0"/>
              </a:rPr>
              <a:t>, Henry F. and Edmond McClure. </a:t>
            </a:r>
            <a:r>
              <a:rPr lang="en-US" sz="1800" b="0" i="1" u="none" strike="noStrike" dirty="0">
                <a:solidFill>
                  <a:srgbClr val="000000"/>
                </a:solidFill>
                <a:effectLst/>
                <a:latin typeface="Times New Roman" panose="02020603050405020304" pitchFamily="18" charset="0"/>
              </a:rPr>
              <a:t>Photo Relief Map of North America. </a:t>
            </a:r>
            <a:r>
              <a:rPr lang="en-US" sz="1800" b="0" i="0" u="none" strike="noStrike" dirty="0">
                <a:solidFill>
                  <a:srgbClr val="000000"/>
                </a:solidFill>
                <a:effectLst/>
                <a:latin typeface="Times New Roman" panose="02020603050405020304" pitchFamily="18" charset="0"/>
              </a:rPr>
              <a:t>1885.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https://texashistory.unt.edu/ark:/67531/metapth50293</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11</a:t>
            </a:fld>
            <a:endParaRPr lang="en-US"/>
          </a:p>
        </p:txBody>
      </p:sp>
    </p:spTree>
    <p:extLst>
      <p:ext uri="{BB962C8B-B14F-4D97-AF65-F5344CB8AC3E}">
        <p14:creationId xmlns:p14="http://schemas.microsoft.com/office/powerpoint/2010/main" val="282572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Microsoft Office Stock Image</a:t>
            </a:r>
          </a:p>
        </p:txBody>
      </p:sp>
      <p:sp>
        <p:nvSpPr>
          <p:cNvPr id="4" name="Slide Number Placeholder 3"/>
          <p:cNvSpPr>
            <a:spLocks noGrp="1"/>
          </p:cNvSpPr>
          <p:nvPr>
            <p:ph type="sldNum" sz="quarter" idx="5"/>
          </p:nvPr>
        </p:nvSpPr>
        <p:spPr/>
        <p:txBody>
          <a:bodyPr/>
          <a:lstStyle/>
          <a:p>
            <a:fld id="{C06680DF-FBC2-44B2-B7B0-5E8793897DE1}" type="slidenum">
              <a:rPr lang="en-US" smtClean="0"/>
              <a:t>12</a:t>
            </a:fld>
            <a:endParaRPr lang="en-US"/>
          </a:p>
        </p:txBody>
      </p:sp>
    </p:spTree>
    <p:extLst>
      <p:ext uri="{BB962C8B-B14F-4D97-AF65-F5344CB8AC3E}">
        <p14:creationId xmlns:p14="http://schemas.microsoft.com/office/powerpoint/2010/main" val="76985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Catlin, George. </a:t>
            </a:r>
            <a:r>
              <a:rPr lang="en-US" sz="1800" b="0" i="1" u="none" strike="noStrike" dirty="0" err="1">
                <a:solidFill>
                  <a:srgbClr val="000000"/>
                </a:solidFill>
                <a:effectLst/>
                <a:latin typeface="Times New Roman" panose="02020603050405020304" pitchFamily="18" charset="0"/>
              </a:rPr>
              <a:t>Caddoe</a:t>
            </a:r>
            <a:r>
              <a:rPr lang="en-US" sz="1800" b="0" i="1" u="none" strike="noStrike" dirty="0">
                <a:solidFill>
                  <a:srgbClr val="000000"/>
                </a:solidFill>
                <a:effectLst/>
                <a:latin typeface="Times New Roman" panose="02020603050405020304" pitchFamily="18" charset="0"/>
              </a:rPr>
              <a:t> Indians Gathering Wild Strawberries</a:t>
            </a:r>
            <a:r>
              <a:rPr lang="en-US" sz="1800" b="0" i="0" u="none" strike="noStrike" dirty="0">
                <a:solidFill>
                  <a:srgbClr val="000000"/>
                </a:solidFill>
                <a:effectLst/>
                <a:latin typeface="Times New Roman" panose="02020603050405020304" pitchFamily="18" charset="0"/>
              </a:rPr>
              <a:t>. 1861-69. Oil on card mounted on paperboard. National Gallery of Art. </a:t>
            </a:r>
            <a:r>
              <a:rPr lang="en-US" sz="1800" b="0" i="0" u="sng" strike="noStrike" dirty="0">
                <a:solidFill>
                  <a:srgbClr val="1155CC"/>
                </a:solidFill>
                <a:effectLst/>
                <a:latin typeface="Times New Roman" panose="02020603050405020304" pitchFamily="18" charset="0"/>
                <a:hlinkClick r:id="rId3"/>
              </a:rPr>
              <a:t>https://www.nga.gov/collection/art-object-page.50519.html</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13</a:t>
            </a:fld>
            <a:endParaRPr lang="en-US"/>
          </a:p>
        </p:txBody>
      </p:sp>
    </p:spTree>
    <p:extLst>
      <p:ext uri="{BB962C8B-B14F-4D97-AF65-F5344CB8AC3E}">
        <p14:creationId xmlns:p14="http://schemas.microsoft.com/office/powerpoint/2010/main" val="418449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Catlin, George. </a:t>
            </a:r>
            <a:r>
              <a:rPr lang="en-US" sz="1800" b="0" i="1" u="none" strike="noStrike" dirty="0" err="1">
                <a:solidFill>
                  <a:srgbClr val="000000"/>
                </a:solidFill>
                <a:effectLst/>
                <a:latin typeface="Times New Roman" panose="02020603050405020304" pitchFamily="18" charset="0"/>
              </a:rPr>
              <a:t>Caddoe</a:t>
            </a:r>
            <a:r>
              <a:rPr lang="en-US" sz="1800" b="0" i="1" u="none" strike="noStrike" dirty="0">
                <a:solidFill>
                  <a:srgbClr val="000000"/>
                </a:solidFill>
                <a:effectLst/>
                <a:latin typeface="Times New Roman" panose="02020603050405020304" pitchFamily="18" charset="0"/>
              </a:rPr>
              <a:t> Indians Gathering Wild Strawberries</a:t>
            </a:r>
            <a:r>
              <a:rPr lang="en-US" sz="1800" b="0" i="0" u="none" strike="noStrike" dirty="0">
                <a:solidFill>
                  <a:srgbClr val="000000"/>
                </a:solidFill>
                <a:effectLst/>
                <a:latin typeface="Times New Roman" panose="02020603050405020304" pitchFamily="18" charset="0"/>
              </a:rPr>
              <a:t>. 1861-69. Oil on card mounted on paperboard. National Gallery of Art. </a:t>
            </a:r>
            <a:r>
              <a:rPr lang="en-US" sz="1800" b="0" i="0" u="sng" strike="noStrike" dirty="0">
                <a:solidFill>
                  <a:srgbClr val="1155CC"/>
                </a:solidFill>
                <a:effectLst/>
                <a:latin typeface="Times New Roman" panose="02020603050405020304" pitchFamily="18" charset="0"/>
                <a:hlinkClick r:id="rId3"/>
              </a:rPr>
              <a:t>https://www.nga.gov/collection/art-object-page.50519.html</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14</a:t>
            </a:fld>
            <a:endParaRPr lang="en-US"/>
          </a:p>
        </p:txBody>
      </p:sp>
    </p:spTree>
    <p:extLst>
      <p:ext uri="{BB962C8B-B14F-4D97-AF65-F5344CB8AC3E}">
        <p14:creationId xmlns:p14="http://schemas.microsoft.com/office/powerpoint/2010/main" val="291158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Catlin, George. </a:t>
            </a:r>
            <a:r>
              <a:rPr lang="en-US" sz="1800" b="0" i="1" u="none" strike="noStrike" dirty="0" err="1">
                <a:solidFill>
                  <a:srgbClr val="000000"/>
                </a:solidFill>
                <a:effectLst/>
                <a:latin typeface="Times New Roman" panose="02020603050405020304" pitchFamily="18" charset="0"/>
              </a:rPr>
              <a:t>Caddoe</a:t>
            </a:r>
            <a:r>
              <a:rPr lang="en-US" sz="1800" b="0" i="1" u="none" strike="noStrike" dirty="0">
                <a:solidFill>
                  <a:srgbClr val="000000"/>
                </a:solidFill>
                <a:effectLst/>
                <a:latin typeface="Times New Roman" panose="02020603050405020304" pitchFamily="18" charset="0"/>
              </a:rPr>
              <a:t> Indians Gathering Wild Strawberries</a:t>
            </a:r>
            <a:r>
              <a:rPr lang="en-US" sz="1800" b="0" i="0" u="none" strike="noStrike" dirty="0">
                <a:solidFill>
                  <a:srgbClr val="000000"/>
                </a:solidFill>
                <a:effectLst/>
                <a:latin typeface="Times New Roman" panose="02020603050405020304" pitchFamily="18" charset="0"/>
              </a:rPr>
              <a:t>. 1861-69. Oil on card mounted on paperboard. National Gallery of Art. </a:t>
            </a:r>
            <a:r>
              <a:rPr lang="en-US" sz="1800" b="0" i="0" u="sng" strike="noStrike" dirty="0">
                <a:solidFill>
                  <a:srgbClr val="1155CC"/>
                </a:solidFill>
                <a:effectLst/>
                <a:latin typeface="Times New Roman" panose="02020603050405020304" pitchFamily="18" charset="0"/>
                <a:hlinkClick r:id="rId3"/>
              </a:rPr>
              <a:t>https://www.nga.gov/collection/art-object-page.50519.html</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15</a:t>
            </a:fld>
            <a:endParaRPr lang="en-US"/>
          </a:p>
        </p:txBody>
      </p:sp>
    </p:spTree>
    <p:extLst>
      <p:ext uri="{BB962C8B-B14F-4D97-AF65-F5344CB8AC3E}">
        <p14:creationId xmlns:p14="http://schemas.microsoft.com/office/powerpoint/2010/main" val="185770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Microsoft Office Stock Image</a:t>
            </a:r>
          </a:p>
        </p:txBody>
      </p:sp>
      <p:sp>
        <p:nvSpPr>
          <p:cNvPr id="4" name="Slide Number Placeholder 3"/>
          <p:cNvSpPr>
            <a:spLocks noGrp="1"/>
          </p:cNvSpPr>
          <p:nvPr>
            <p:ph type="sldNum" sz="quarter" idx="5"/>
          </p:nvPr>
        </p:nvSpPr>
        <p:spPr/>
        <p:txBody>
          <a:bodyPr/>
          <a:lstStyle/>
          <a:p>
            <a:fld id="{C06680DF-FBC2-44B2-B7B0-5E8793897DE1}" type="slidenum">
              <a:rPr lang="en-US" smtClean="0"/>
              <a:t>18</a:t>
            </a:fld>
            <a:endParaRPr lang="en-US"/>
          </a:p>
        </p:txBody>
      </p:sp>
    </p:spTree>
    <p:extLst>
      <p:ext uri="{BB962C8B-B14F-4D97-AF65-F5344CB8AC3E}">
        <p14:creationId xmlns:p14="http://schemas.microsoft.com/office/powerpoint/2010/main" val="374428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F254C2-8FE9-4351-BEE5-47FB6DDF39A5}"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6310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254C2-8FE9-4351-BEE5-47FB6DDF39A5}"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115505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254C2-8FE9-4351-BEE5-47FB6DDF39A5}"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399444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2186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93124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84000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67520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16642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39863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70780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3389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254C2-8FE9-4351-BEE5-47FB6DDF39A5}"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109261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69665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38876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8/26/2024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8197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F254C2-8FE9-4351-BEE5-47FB6DDF39A5}"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374392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F254C2-8FE9-4351-BEE5-47FB6DDF39A5}"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419254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F254C2-8FE9-4351-BEE5-47FB6DDF39A5}"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358807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F254C2-8FE9-4351-BEE5-47FB6DDF39A5}"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236453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254C2-8FE9-4351-BEE5-47FB6DDF39A5}"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268041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F254C2-8FE9-4351-BEE5-47FB6DDF39A5}"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23464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F254C2-8FE9-4351-BEE5-47FB6DDF39A5}"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26CFC-39EF-4F40-A1E1-DF2218A9AEFE}" type="slidenum">
              <a:rPr lang="en-US" smtClean="0"/>
              <a:t>‹#›</a:t>
            </a:fld>
            <a:endParaRPr lang="en-US"/>
          </a:p>
        </p:txBody>
      </p:sp>
    </p:spTree>
    <p:extLst>
      <p:ext uri="{BB962C8B-B14F-4D97-AF65-F5344CB8AC3E}">
        <p14:creationId xmlns:p14="http://schemas.microsoft.com/office/powerpoint/2010/main" val="137984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F254C2-8FE9-4351-BEE5-47FB6DDF39A5}" type="datetimeFigureOut">
              <a:rPr lang="en-US" smtClean="0"/>
              <a:t>8/26/2024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26CFC-39EF-4F40-A1E1-DF2218A9AEFE}" type="slidenum">
              <a:rPr lang="en-US" smtClean="0"/>
              <a:t>‹#›</a:t>
            </a:fld>
            <a:endParaRPr lang="en-US"/>
          </a:p>
        </p:txBody>
      </p:sp>
    </p:spTree>
    <p:extLst>
      <p:ext uri="{BB962C8B-B14F-4D97-AF65-F5344CB8AC3E}">
        <p14:creationId xmlns:p14="http://schemas.microsoft.com/office/powerpoint/2010/main" val="2035376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8/26/2024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466643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18.jp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3.emf"/><Relationship Id="rId15" Type="http://schemas.openxmlformats.org/officeDocument/2006/relationships/image" Target="../media/image20.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18.jp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3.emf"/><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svg"/><Relationship Id="rId3" Type="http://schemas.openxmlformats.org/officeDocument/2006/relationships/image" Target="../media/image18.jpg"/><Relationship Id="rId7" Type="http://schemas.openxmlformats.org/officeDocument/2006/relationships/image" Target="../media/image25.svg"/><Relationship Id="rId12"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4.png"/><Relationship Id="rId11" Type="http://schemas.openxmlformats.org/officeDocument/2006/relationships/image" Target="../media/image5.svg"/><Relationship Id="rId5" Type="http://schemas.openxmlformats.org/officeDocument/2006/relationships/image" Target="../media/image3.emf"/><Relationship Id="rId15" Type="http://schemas.openxmlformats.org/officeDocument/2006/relationships/image" Target="../media/image11.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3" Type="http://schemas.openxmlformats.org/officeDocument/2006/relationships/image" Target="../media/image18.jpg"/><Relationship Id="rId7" Type="http://schemas.openxmlformats.org/officeDocument/2006/relationships/image" Target="../media/image7.sv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5.sv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3" Type="http://schemas.openxmlformats.org/officeDocument/2006/relationships/image" Target="../media/image18.jpg"/><Relationship Id="rId7" Type="http://schemas.openxmlformats.org/officeDocument/2006/relationships/image" Target="../media/image7.sv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5.sv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emf"/><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3.emf"/><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90338" y="640080"/>
            <a:ext cx="3734014" cy="3566160"/>
          </a:xfrm>
        </p:spPr>
        <p:txBody>
          <a:bodyPr anchor="b">
            <a:normAutofit/>
          </a:bodyPr>
          <a:lstStyle/>
          <a:p>
            <a:pPr algn="l"/>
            <a:r>
              <a:rPr lang="en-US" sz="5400" b="1" i="1" dirty="0">
                <a:solidFill>
                  <a:schemeClr val="tx1">
                    <a:lumMod val="50000"/>
                    <a:lumOff val="50000"/>
                  </a:schemeClr>
                </a:solidFill>
                <a:latin typeface="Gotham Book "/>
              </a:rPr>
              <a:t>Unit 1: </a:t>
            </a:r>
            <a:r>
              <a:rPr lang="en-US" sz="6600" b="1" dirty="0">
                <a:solidFill>
                  <a:srgbClr val="CE0215"/>
                </a:solidFill>
                <a:latin typeface="Gotham Book "/>
              </a:rPr>
              <a:t>Natural Texas and Its </a:t>
            </a:r>
            <a:r>
              <a:rPr lang="en-US" sz="6600" b="1" dirty="0">
                <a:solidFill>
                  <a:srgbClr val="C00000"/>
                </a:solidFill>
                <a:latin typeface="Gotham Book "/>
              </a:rPr>
              <a:t>People</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890339" y="4636008"/>
            <a:ext cx="3734014" cy="1572768"/>
          </a:xfrm>
        </p:spPr>
        <p:txBody>
          <a:bodyPr>
            <a:normAutofit/>
          </a:bodyPr>
          <a:lstStyle/>
          <a:p>
            <a:pPr algn="l"/>
            <a:r>
              <a:rPr lang="en-US" sz="3600" b="1" i="1" dirty="0">
                <a:solidFill>
                  <a:schemeClr val="tx1">
                    <a:lumMod val="65000"/>
                    <a:lumOff val="35000"/>
                  </a:schemeClr>
                </a:solidFill>
                <a:latin typeface="Gotham Book "/>
              </a:rPr>
              <a:t>Lesson 1: </a:t>
            </a:r>
          </a:p>
          <a:p>
            <a:pPr algn="l"/>
            <a:r>
              <a:rPr lang="en-US" sz="4000" b="1" i="1" dirty="0">
                <a:solidFill>
                  <a:srgbClr val="CE0215"/>
                </a:solidFill>
                <a:latin typeface="Gotham Book "/>
              </a:rPr>
              <a:t>The Big Picture</a:t>
            </a:r>
          </a:p>
        </p:txBody>
      </p:sp>
      <p:pic>
        <p:nvPicPr>
          <p:cNvPr id="1028" name="Picture 4" descr="A painting of several Native American teepees with Indigenous people working on animal skins outside.">
            <a:extLst>
              <a:ext uri="{FF2B5EF4-FFF2-40B4-BE49-F238E27FC236}">
                <a16:creationId xmlns:a16="http://schemas.microsoft.com/office/drawing/2014/main" id="{8FF134C8-7AB6-9BBC-9D1C-9DF248F383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03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46124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67C8E53-5779-8E21-B311-4BAAC82ECAF2}"/>
              </a:ext>
            </a:extLst>
          </p:cNvPr>
          <p:cNvSpPr txBox="1">
            <a:spLocks noGrp="1"/>
          </p:cNvSpPr>
          <p:nvPr>
            <p:ph type="title"/>
          </p:nvPr>
        </p:nvSpPr>
        <p:spPr>
          <a:xfrm>
            <a:off x="1975757" y="220479"/>
            <a:ext cx="8240486" cy="12670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chemeClr val="bg1"/>
                </a:solidFill>
                <a:latin typeface="Gotham Medium"/>
              </a:rPr>
              <a:t>The First People in Texas </a:t>
            </a:r>
            <a:br>
              <a:rPr lang="en-US" sz="6600" dirty="0">
                <a:solidFill>
                  <a:schemeClr val="bg1"/>
                </a:solidFill>
                <a:latin typeface="Gotham Medium"/>
              </a:rPr>
            </a:br>
            <a:r>
              <a:rPr lang="en-US" sz="4900" dirty="0">
                <a:solidFill>
                  <a:schemeClr val="bg1"/>
                </a:solidFill>
                <a:latin typeface="Gotham Medium"/>
              </a:rPr>
              <a:t>Background</a:t>
            </a:r>
            <a:endParaRPr lang="en-US" sz="6600" dirty="0">
              <a:solidFill>
                <a:schemeClr val="bg1"/>
              </a:solidFill>
              <a:latin typeface="Gotham Medium"/>
            </a:endParaRPr>
          </a:p>
        </p:txBody>
      </p:sp>
      <p:pic>
        <p:nvPicPr>
          <p:cNvPr id="16" name="Graphic 15">
            <a:extLst>
              <a:ext uri="{FF2B5EF4-FFF2-40B4-BE49-F238E27FC236}">
                <a16:creationId xmlns:a16="http://schemas.microsoft.com/office/drawing/2014/main" id="{F4E50478-8CC4-4ADF-B4A2-A4CA0BC17DA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6394" y="2822949"/>
            <a:ext cx="1071092" cy="1071092"/>
          </a:xfrm>
          <a:prstGeom prst="rect">
            <a:avLst/>
          </a:prstGeom>
        </p:spPr>
      </p:pic>
      <p:pic>
        <p:nvPicPr>
          <p:cNvPr id="17" name="Graphic 16">
            <a:extLst>
              <a:ext uri="{FF2B5EF4-FFF2-40B4-BE49-F238E27FC236}">
                <a16:creationId xmlns:a16="http://schemas.microsoft.com/office/drawing/2014/main" id="{13490589-1A18-44F4-A118-C7DD3428602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2452" y="3985428"/>
            <a:ext cx="925793" cy="925793"/>
          </a:xfrm>
          <a:prstGeom prst="rect">
            <a:avLst/>
          </a:prstGeom>
        </p:spPr>
      </p:pic>
      <p:pic>
        <p:nvPicPr>
          <p:cNvPr id="18" name="Graphic 17">
            <a:extLst>
              <a:ext uri="{FF2B5EF4-FFF2-40B4-BE49-F238E27FC236}">
                <a16:creationId xmlns:a16="http://schemas.microsoft.com/office/drawing/2014/main" id="{07BE88CA-BA9E-470A-5A43-96E2AB2114C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6086" y="5090230"/>
            <a:ext cx="842453" cy="842453"/>
          </a:xfrm>
          <a:prstGeom prst="rect">
            <a:avLst/>
          </a:prstGeom>
        </p:spPr>
      </p:pic>
      <p:pic>
        <p:nvPicPr>
          <p:cNvPr id="19" name="Graphic 18">
            <a:extLst>
              <a:ext uri="{FF2B5EF4-FFF2-40B4-BE49-F238E27FC236}">
                <a16:creationId xmlns:a16="http://schemas.microsoft.com/office/drawing/2014/main" id="{1DC96F82-CF7F-8354-85B1-1E0DB501ECF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13156" y="1574845"/>
            <a:ext cx="1208326" cy="1208326"/>
          </a:xfrm>
          <a:prstGeom prst="rect">
            <a:avLst/>
          </a:prstGeom>
        </p:spPr>
      </p:pic>
      <p:sp>
        <p:nvSpPr>
          <p:cNvPr id="3" name="TextBox 2">
            <a:extLst>
              <a:ext uri="{FF2B5EF4-FFF2-40B4-BE49-F238E27FC236}">
                <a16:creationId xmlns:a16="http://schemas.microsoft.com/office/drawing/2014/main" id="{20A7C3E8-5C09-1A8D-535C-2AF9A9E36414}"/>
              </a:ext>
            </a:extLst>
          </p:cNvPr>
          <p:cNvSpPr txBox="1"/>
          <p:nvPr/>
        </p:nvSpPr>
        <p:spPr>
          <a:xfrm>
            <a:off x="137161" y="1574845"/>
            <a:ext cx="6017590" cy="5016758"/>
          </a:xfrm>
          <a:prstGeom prst="rect">
            <a:avLst/>
          </a:prstGeom>
          <a:noFill/>
        </p:spPr>
        <p:txBody>
          <a:bodyPr wrap="square" rtlCol="0">
            <a:spAutoFit/>
          </a:bodyPr>
          <a:lstStyle/>
          <a:p>
            <a:r>
              <a:rPr lang="en-US" sz="3200" dirty="0">
                <a:solidFill>
                  <a:srgbClr val="56901C"/>
                </a:solidFill>
              </a:rPr>
              <a:t>	</a:t>
            </a:r>
            <a:r>
              <a:rPr lang="en-US" sz="3200" dirty="0">
                <a:solidFill>
                  <a:srgbClr val="56901C"/>
                </a:solidFill>
                <a:latin typeface="Gotham Book "/>
              </a:rPr>
              <a:t>The first evidence of human life in Texas dates back to approximately 12,000 years ago. These first people migrated into Texas from the Great Plains, most likely following herds of animals that they depended on for food. As they migrated into Texas, they spread out in search of resources and good places to live. </a:t>
            </a:r>
          </a:p>
        </p:txBody>
      </p:sp>
      <p:pic>
        <p:nvPicPr>
          <p:cNvPr id="11" name="Graphic 10">
            <a:extLst>
              <a:ext uri="{FF2B5EF4-FFF2-40B4-BE49-F238E27FC236}">
                <a16:creationId xmlns:a16="http://schemas.microsoft.com/office/drawing/2014/main" id="{D3E66E3E-72B3-F7D5-3B2C-224F8C7AC65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9777463">
            <a:off x="7619987" y="1546865"/>
            <a:ext cx="914400" cy="3175781"/>
          </a:xfrm>
          <a:prstGeom prst="rect">
            <a:avLst/>
          </a:prstGeom>
        </p:spPr>
      </p:pic>
      <p:pic>
        <p:nvPicPr>
          <p:cNvPr id="2" name="Picture 2" descr="A map of North America with an arrow showing the route the earliest people took from present-day Alaska south toward Texas">
            <a:extLst>
              <a:ext uri="{FF2B5EF4-FFF2-40B4-BE49-F238E27FC236}">
                <a16:creationId xmlns:a16="http://schemas.microsoft.com/office/drawing/2014/main" id="{4040C2EF-A34A-72DC-92A5-881712745A6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7413" y="972900"/>
            <a:ext cx="4311108" cy="5373036"/>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46124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67C8E53-5779-8E21-B311-4BAAC82ECAF2}"/>
              </a:ext>
            </a:extLst>
          </p:cNvPr>
          <p:cNvSpPr txBox="1">
            <a:spLocks noGrp="1"/>
          </p:cNvSpPr>
          <p:nvPr>
            <p:ph type="title"/>
          </p:nvPr>
        </p:nvSpPr>
        <p:spPr>
          <a:xfrm>
            <a:off x="1975757" y="220479"/>
            <a:ext cx="8240486" cy="12670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chemeClr val="bg1"/>
                </a:solidFill>
                <a:latin typeface="Gotham Medium"/>
              </a:rPr>
              <a:t>The First People in Texas </a:t>
            </a:r>
            <a:br>
              <a:rPr lang="en-US" sz="6600" dirty="0">
                <a:solidFill>
                  <a:schemeClr val="bg1"/>
                </a:solidFill>
                <a:latin typeface="Gotham Medium"/>
              </a:rPr>
            </a:br>
            <a:r>
              <a:rPr lang="en-US" sz="4900" dirty="0">
                <a:solidFill>
                  <a:schemeClr val="bg1"/>
                </a:solidFill>
                <a:latin typeface="Gotham Medium"/>
              </a:rPr>
              <a:t>Background </a:t>
            </a:r>
            <a:r>
              <a:rPr lang="en-US" sz="4900" dirty="0">
                <a:solidFill>
                  <a:srgbClr val="CD3809"/>
                </a:solidFill>
                <a:latin typeface="Gotham Medium"/>
              </a:rPr>
              <a:t>2</a:t>
            </a:r>
            <a:endParaRPr lang="en-US" sz="6600" dirty="0">
              <a:solidFill>
                <a:srgbClr val="CD3809"/>
              </a:solidFill>
              <a:latin typeface="Gotham Medium"/>
            </a:endParaRPr>
          </a:p>
        </p:txBody>
      </p:sp>
      <p:pic>
        <p:nvPicPr>
          <p:cNvPr id="16" name="Graphic 15">
            <a:extLst>
              <a:ext uri="{FF2B5EF4-FFF2-40B4-BE49-F238E27FC236}">
                <a16:creationId xmlns:a16="http://schemas.microsoft.com/office/drawing/2014/main" id="{F4E50478-8CC4-4ADF-B4A2-A4CA0BC17DA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6394" y="2822949"/>
            <a:ext cx="1071092" cy="1071092"/>
          </a:xfrm>
          <a:prstGeom prst="rect">
            <a:avLst/>
          </a:prstGeom>
        </p:spPr>
      </p:pic>
      <p:pic>
        <p:nvPicPr>
          <p:cNvPr id="17" name="Graphic 16">
            <a:extLst>
              <a:ext uri="{FF2B5EF4-FFF2-40B4-BE49-F238E27FC236}">
                <a16:creationId xmlns:a16="http://schemas.microsoft.com/office/drawing/2014/main" id="{13490589-1A18-44F4-A118-C7DD3428602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2452" y="3985428"/>
            <a:ext cx="925793" cy="925793"/>
          </a:xfrm>
          <a:prstGeom prst="rect">
            <a:avLst/>
          </a:prstGeom>
        </p:spPr>
      </p:pic>
      <p:pic>
        <p:nvPicPr>
          <p:cNvPr id="18" name="Graphic 17">
            <a:extLst>
              <a:ext uri="{FF2B5EF4-FFF2-40B4-BE49-F238E27FC236}">
                <a16:creationId xmlns:a16="http://schemas.microsoft.com/office/drawing/2014/main" id="{07BE88CA-BA9E-470A-5A43-96E2AB2114C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6086" y="5090230"/>
            <a:ext cx="842453" cy="842453"/>
          </a:xfrm>
          <a:prstGeom prst="rect">
            <a:avLst/>
          </a:prstGeom>
        </p:spPr>
      </p:pic>
      <p:pic>
        <p:nvPicPr>
          <p:cNvPr id="19" name="Graphic 18">
            <a:extLst>
              <a:ext uri="{FF2B5EF4-FFF2-40B4-BE49-F238E27FC236}">
                <a16:creationId xmlns:a16="http://schemas.microsoft.com/office/drawing/2014/main" id="{1DC96F82-CF7F-8354-85B1-1E0DB501ECF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13156" y="1574845"/>
            <a:ext cx="1208326" cy="1208326"/>
          </a:xfrm>
          <a:prstGeom prst="rect">
            <a:avLst/>
          </a:prstGeom>
        </p:spPr>
      </p:pic>
      <p:sp>
        <p:nvSpPr>
          <p:cNvPr id="3" name="TextBox 2">
            <a:extLst>
              <a:ext uri="{FF2B5EF4-FFF2-40B4-BE49-F238E27FC236}">
                <a16:creationId xmlns:a16="http://schemas.microsoft.com/office/drawing/2014/main" id="{20A7C3E8-5C09-1A8D-535C-2AF9A9E36414}"/>
              </a:ext>
            </a:extLst>
          </p:cNvPr>
          <p:cNvSpPr txBox="1"/>
          <p:nvPr/>
        </p:nvSpPr>
        <p:spPr>
          <a:xfrm>
            <a:off x="137161" y="1574845"/>
            <a:ext cx="6705762" cy="5170646"/>
          </a:xfrm>
          <a:prstGeom prst="rect">
            <a:avLst/>
          </a:prstGeom>
          <a:noFill/>
        </p:spPr>
        <p:txBody>
          <a:bodyPr wrap="square" rtlCol="0">
            <a:spAutoFit/>
          </a:bodyPr>
          <a:lstStyle/>
          <a:p>
            <a:r>
              <a:rPr lang="en-US" sz="3000" dirty="0">
                <a:solidFill>
                  <a:srgbClr val="156082"/>
                </a:solidFill>
              </a:rPr>
              <a:t>	 It’s important to note that “Texas” as we know it now didn’t exist back then. The land was there, of course, but there were no borders to distinguish it from any other land around. These first people most likely didn’t call it Texas. In fact, the state we know now with its unique borders wouldn’t exist until thousands of years after these first people. In this unit, we will call it Texas because that’s how we understand the location of the land.</a:t>
            </a:r>
          </a:p>
        </p:txBody>
      </p:sp>
      <p:pic>
        <p:nvPicPr>
          <p:cNvPr id="2" name="Picture 2" descr="A close-up shot of the previous map of North America. This map is focused on Texas.">
            <a:extLst>
              <a:ext uri="{FF2B5EF4-FFF2-40B4-BE49-F238E27FC236}">
                <a16:creationId xmlns:a16="http://schemas.microsoft.com/office/drawing/2014/main" id="{D654AFCC-378D-D5CC-C4E3-553FFD29621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9807" y="1718317"/>
            <a:ext cx="4724400" cy="4429125"/>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1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B8DB80-97D1-EA50-CAF2-2FC1FD38447E}"/>
              </a:ext>
              <a:ext uri="{C183D7F6-B498-43B3-948B-1728B52AA6E4}">
                <adec:decorative xmlns:adec="http://schemas.microsoft.com/office/drawing/2017/decorative" val="1"/>
              </a:ext>
            </a:extLst>
          </p:cNvPr>
          <p:cNvSpPr/>
          <p:nvPr/>
        </p:nvSpPr>
        <p:spPr>
          <a:xfrm>
            <a:off x="-222070" y="1012011"/>
            <a:ext cx="6794320" cy="988239"/>
          </a:xfrm>
          <a:prstGeom prst="rect">
            <a:avLst/>
          </a:prstGeom>
          <a:solidFill>
            <a:srgbClr val="C93741"/>
          </a:solidFill>
          <a:ln>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762BC5-5FEA-955E-D89C-8DB67FA61250}"/>
              </a:ext>
              <a:ext uri="{C183D7F6-B498-43B3-948B-1728B52AA6E4}">
                <adec:decorative xmlns:adec="http://schemas.microsoft.com/office/drawing/2017/decorative" val="1"/>
              </a:ext>
            </a:extLst>
          </p:cNvPr>
          <p:cNvSpPr/>
          <p:nvPr/>
        </p:nvSpPr>
        <p:spPr>
          <a:xfrm>
            <a:off x="190041" y="4270937"/>
            <a:ext cx="6027879" cy="1661233"/>
          </a:xfrm>
          <a:prstGeom prst="rect">
            <a:avLst/>
          </a:prstGeom>
          <a:solidFill>
            <a:srgbClr val="FBE3D6"/>
          </a:solidFill>
          <a:ln>
            <a:solidFill>
              <a:schemeClr val="accent2">
                <a:lumMod val="60000"/>
                <a:lumOff val="40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3F322-D965-8534-845A-8F31C4353B6A}"/>
              </a:ext>
            </a:extLst>
          </p:cNvPr>
          <p:cNvSpPr>
            <a:spLocks noGrp="1"/>
          </p:cNvSpPr>
          <p:nvPr>
            <p:ph type="title"/>
          </p:nvPr>
        </p:nvSpPr>
        <p:spPr>
          <a:xfrm>
            <a:off x="511777" y="141988"/>
            <a:ext cx="5582699" cy="870023"/>
          </a:xfrm>
        </p:spPr>
        <p:txBody>
          <a:bodyPr vert="horz" lIns="91440" tIns="45720" rIns="91440" bIns="45720" rtlCol="0" anchor="b">
            <a:noAutofit/>
          </a:bodyPr>
          <a:lstStyle/>
          <a:p>
            <a:r>
              <a:rPr lang="en-US" sz="6000" b="1" dirty="0">
                <a:latin typeface="Gotham Book "/>
              </a:rPr>
              <a:t>Let’s dig deeper! </a:t>
            </a:r>
          </a:p>
        </p:txBody>
      </p:sp>
      <p:sp>
        <p:nvSpPr>
          <p:cNvPr id="4" name="Text Placeholder 3">
            <a:extLst>
              <a:ext uri="{FF2B5EF4-FFF2-40B4-BE49-F238E27FC236}">
                <a16:creationId xmlns:a16="http://schemas.microsoft.com/office/drawing/2014/main" id="{96DB991C-F6CA-158D-9F6C-55F1718EC434}"/>
              </a:ext>
            </a:extLst>
          </p:cNvPr>
          <p:cNvSpPr>
            <a:spLocks noGrp="1"/>
          </p:cNvSpPr>
          <p:nvPr>
            <p:ph type="body" sz="half" idx="2"/>
          </p:nvPr>
        </p:nvSpPr>
        <p:spPr>
          <a:xfrm>
            <a:off x="235856" y="1012011"/>
            <a:ext cx="6210664" cy="5987977"/>
          </a:xfrm>
        </p:spPr>
        <p:txBody>
          <a:bodyPr vert="horz" lIns="91440" tIns="45720" rIns="91440" bIns="45720" rtlCol="0">
            <a:noAutofit/>
          </a:bodyPr>
          <a:lstStyle/>
          <a:p>
            <a:r>
              <a:rPr lang="en-US" sz="3200" b="1" dirty="0">
                <a:solidFill>
                  <a:schemeClr val="bg1"/>
                </a:solidFill>
                <a:latin typeface="Gotham Book "/>
              </a:rPr>
              <a:t>Consider all the information you know so far…</a:t>
            </a:r>
          </a:p>
          <a:p>
            <a:endParaRPr lang="en-US" sz="1100" b="1" dirty="0">
              <a:solidFill>
                <a:schemeClr val="bg1"/>
              </a:solidFill>
              <a:latin typeface="Gotham Book "/>
            </a:endParaRPr>
          </a:p>
          <a:p>
            <a:pPr marL="342900" indent="-342900">
              <a:buFont typeface="Arial" panose="020B0604020202020204" pitchFamily="34" charset="0"/>
              <a:buChar char="•"/>
            </a:pPr>
            <a:r>
              <a:rPr lang="en-US" sz="3200" i="1" dirty="0">
                <a:latin typeface="Gotham Book "/>
              </a:rPr>
              <a:t>The image</a:t>
            </a:r>
          </a:p>
          <a:p>
            <a:pPr marL="342900" indent="-342900">
              <a:buFont typeface="Arial" panose="020B0604020202020204" pitchFamily="34" charset="0"/>
              <a:buChar char="•"/>
            </a:pPr>
            <a:r>
              <a:rPr lang="en-US" sz="3200" i="1" dirty="0">
                <a:latin typeface="Gotham Book "/>
              </a:rPr>
              <a:t>The class information</a:t>
            </a:r>
          </a:p>
          <a:p>
            <a:pPr marL="342900" indent="-342900">
              <a:buFont typeface="Arial" panose="020B0604020202020204" pitchFamily="34" charset="0"/>
              <a:buChar char="•"/>
            </a:pPr>
            <a:r>
              <a:rPr lang="en-US" sz="3200" i="1" dirty="0">
                <a:latin typeface="Gotham Book "/>
              </a:rPr>
              <a:t>What you already know</a:t>
            </a:r>
          </a:p>
          <a:p>
            <a:endParaRPr lang="en-US" dirty="0">
              <a:latin typeface="Gotham Book "/>
            </a:endParaRPr>
          </a:p>
          <a:p>
            <a:r>
              <a:rPr lang="en-US" sz="3200" dirty="0">
                <a:latin typeface="Gotham Book "/>
              </a:rPr>
              <a:t>Answer questions 1 through 4, making </a:t>
            </a:r>
            <a:r>
              <a:rPr lang="en-US" sz="3200" b="1" i="1" dirty="0">
                <a:solidFill>
                  <a:srgbClr val="C00000"/>
                </a:solidFill>
                <a:latin typeface="Gotham Book "/>
              </a:rPr>
              <a:t>inferences</a:t>
            </a:r>
            <a:r>
              <a:rPr lang="en-US" sz="3200" b="1" i="1" dirty="0">
                <a:latin typeface="Gotham Book "/>
              </a:rPr>
              <a:t>* </a:t>
            </a:r>
            <a:r>
              <a:rPr lang="en-US" sz="3200" dirty="0">
                <a:latin typeface="Gotham Book "/>
              </a:rPr>
              <a:t>about the image based on your knowledge.</a:t>
            </a:r>
          </a:p>
          <a:p>
            <a:endParaRPr lang="en-US" sz="800" dirty="0">
              <a:latin typeface="Gotham Book "/>
            </a:endParaRPr>
          </a:p>
          <a:p>
            <a:endParaRPr lang="en-US" sz="800" dirty="0">
              <a:latin typeface="Gotham Book "/>
            </a:endParaRPr>
          </a:p>
          <a:p>
            <a:r>
              <a:rPr lang="en-US" sz="2400" b="1" i="1" dirty="0">
                <a:solidFill>
                  <a:schemeClr val="tx1">
                    <a:lumMod val="65000"/>
                    <a:lumOff val="35000"/>
                  </a:schemeClr>
                </a:solidFill>
                <a:latin typeface="Gotham Book "/>
              </a:rPr>
              <a:t>*</a:t>
            </a:r>
            <a:r>
              <a:rPr lang="en-US" sz="2400" b="1" i="1" dirty="0">
                <a:solidFill>
                  <a:srgbClr val="C00000"/>
                </a:solidFill>
                <a:latin typeface="Gotham Book "/>
              </a:rPr>
              <a:t>Inferences</a:t>
            </a:r>
            <a:r>
              <a:rPr lang="en-US" sz="2400" i="1" dirty="0">
                <a:solidFill>
                  <a:schemeClr val="tx1">
                    <a:lumMod val="65000"/>
                    <a:lumOff val="35000"/>
                  </a:schemeClr>
                </a:solidFill>
                <a:latin typeface="Gotham Book "/>
              </a:rPr>
              <a:t>: Educated guesses </a:t>
            </a:r>
          </a:p>
          <a:p>
            <a:r>
              <a:rPr lang="en-US" sz="3200" dirty="0"/>
              <a:t>  </a:t>
            </a:r>
          </a:p>
        </p:txBody>
      </p:sp>
      <p:pic>
        <p:nvPicPr>
          <p:cNvPr id="6" name="Picture 5" descr="Person outdoors wearing waterproof garden boots, with one foot on shovel, digging soil">
            <a:extLst>
              <a:ext uri="{FF2B5EF4-FFF2-40B4-BE49-F238E27FC236}">
                <a16:creationId xmlns:a16="http://schemas.microsoft.com/office/drawing/2014/main" id="{3975888E-8702-9064-553D-23D03FC7755E}"/>
              </a:ext>
            </a:extLst>
          </p:cNvPr>
          <p:cNvPicPr>
            <a:picLocks noChangeAspect="1"/>
          </p:cNvPicPr>
          <p:nvPr/>
        </p:nvPicPr>
        <p:blipFill rotWithShape="1">
          <a:blip r:embed="rId3">
            <a:extLst>
              <a:ext uri="{28A0092B-C50C-407E-A947-70E740481C1C}">
                <a14:useLocalDpi xmlns:a14="http://schemas.microsoft.com/office/drawing/2010/main" val="0"/>
              </a:ext>
            </a:extLst>
          </a:blip>
          <a:srcRect l="12745" t="-1" r="34199" b="-1"/>
          <a:stretch/>
        </p:blipFill>
        <p:spPr>
          <a:xfrm>
            <a:off x="6712211" y="10"/>
            <a:ext cx="545100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8" name="Graphic 7">
            <a:extLst>
              <a:ext uri="{FF2B5EF4-FFF2-40B4-BE49-F238E27FC236}">
                <a16:creationId xmlns:a16="http://schemas.microsoft.com/office/drawing/2014/main" id="{F6091906-B66C-065D-895E-63975C6991D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8432" y="5358856"/>
            <a:ext cx="1357156" cy="1357156"/>
          </a:xfrm>
          <a:prstGeom prst="rect">
            <a:avLst/>
          </a:prstGeom>
        </p:spPr>
      </p:pic>
    </p:spTree>
    <p:extLst>
      <p:ext uri="{BB962C8B-B14F-4D97-AF65-F5344CB8AC3E}">
        <p14:creationId xmlns:p14="http://schemas.microsoft.com/office/powerpoint/2010/main" val="403831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67C8E53-5779-8E21-B311-4BAAC82ECAF2}"/>
              </a:ext>
            </a:extLst>
          </p:cNvPr>
          <p:cNvSpPr txBox="1">
            <a:spLocks noGrp="1"/>
          </p:cNvSpPr>
          <p:nvPr>
            <p:ph type="title"/>
          </p:nvPr>
        </p:nvSpPr>
        <p:spPr>
          <a:xfrm>
            <a:off x="1935479" y="13061"/>
            <a:ext cx="8240486"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dirty="0">
                <a:solidFill>
                  <a:schemeClr val="bg1"/>
                </a:solidFill>
                <a:latin typeface="Gotham Medium"/>
              </a:rPr>
              <a:t>Essential Ideas Reading Passage</a:t>
            </a:r>
            <a:br>
              <a:rPr lang="en-US" sz="4400" dirty="0">
                <a:solidFill>
                  <a:schemeClr val="bg1"/>
                </a:solidFill>
                <a:latin typeface="Gotham Medium"/>
              </a:rPr>
            </a:br>
            <a:r>
              <a:rPr lang="en-US" sz="3200" dirty="0">
                <a:solidFill>
                  <a:schemeClr val="bg1"/>
                </a:solidFill>
                <a:latin typeface="Gotham Medium"/>
              </a:rPr>
              <a:t>First Read Through</a:t>
            </a:r>
            <a:br>
              <a:rPr lang="en-US" sz="4400" dirty="0">
                <a:latin typeface="Gotham Medium"/>
              </a:rPr>
            </a:br>
            <a:endParaRPr lang="en-US" sz="4400" dirty="0">
              <a:latin typeface="Gotham Medium"/>
            </a:endParaRPr>
          </a:p>
        </p:txBody>
      </p:sp>
      <p:sp>
        <p:nvSpPr>
          <p:cNvPr id="12" name="TextBox 11">
            <a:extLst>
              <a:ext uri="{FF2B5EF4-FFF2-40B4-BE49-F238E27FC236}">
                <a16:creationId xmlns:a16="http://schemas.microsoft.com/office/drawing/2014/main" id="{7C6C204A-284B-CCE5-14DD-0ED22915B962}"/>
              </a:ext>
            </a:extLst>
          </p:cNvPr>
          <p:cNvSpPr txBox="1"/>
          <p:nvPr/>
        </p:nvSpPr>
        <p:spPr>
          <a:xfrm>
            <a:off x="1294805" y="1902123"/>
            <a:ext cx="5644625" cy="4524315"/>
          </a:xfrm>
          <a:prstGeom prst="rect">
            <a:avLst/>
          </a:prstGeom>
          <a:noFill/>
        </p:spPr>
        <p:txBody>
          <a:bodyPr wrap="square" rtlCol="0">
            <a:spAutoFit/>
          </a:bodyPr>
          <a:lstStyle/>
          <a:p>
            <a:pPr marL="342900" indent="-342900">
              <a:buAutoNum type="arabicPeriod"/>
            </a:pPr>
            <a:r>
              <a:rPr lang="en-US" sz="3600" dirty="0">
                <a:solidFill>
                  <a:srgbClr val="C00000"/>
                </a:solidFill>
                <a:latin typeface="Gotham Book "/>
              </a:rPr>
              <a:t>Follow along as your teacher reads the passage.</a:t>
            </a:r>
          </a:p>
          <a:p>
            <a:pPr marL="342900" indent="-342900">
              <a:buAutoNum type="arabicPeriod"/>
            </a:pPr>
            <a:r>
              <a:rPr lang="en-US" sz="3600" dirty="0">
                <a:solidFill>
                  <a:srgbClr val="156082"/>
                </a:solidFill>
                <a:highlight>
                  <a:srgbClr val="FFFF00"/>
                </a:highlight>
                <a:latin typeface="Gotham Book "/>
              </a:rPr>
              <a:t>Highlight</a:t>
            </a:r>
            <a:r>
              <a:rPr lang="en-US" sz="3600" dirty="0">
                <a:solidFill>
                  <a:srgbClr val="156082"/>
                </a:solidFill>
                <a:latin typeface="Gotham Book "/>
              </a:rPr>
              <a:t> or </a:t>
            </a:r>
            <a:r>
              <a:rPr lang="en-US" sz="3600" u="sng" dirty="0">
                <a:solidFill>
                  <a:srgbClr val="156082"/>
                </a:solidFill>
                <a:latin typeface="Gotham Book "/>
              </a:rPr>
              <a:t>draw a star</a:t>
            </a:r>
            <a:r>
              <a:rPr lang="en-US" sz="3600" dirty="0">
                <a:solidFill>
                  <a:srgbClr val="156082"/>
                </a:solidFill>
                <a:latin typeface="Gotham Book "/>
              </a:rPr>
              <a:t>       next to information you think is important. </a:t>
            </a:r>
          </a:p>
          <a:p>
            <a:pPr marL="342900" indent="-342900">
              <a:buAutoNum type="arabicPeriod"/>
            </a:pPr>
            <a:r>
              <a:rPr lang="en-US" sz="3600" dirty="0">
                <a:solidFill>
                  <a:srgbClr val="993366"/>
                </a:solidFill>
                <a:latin typeface="Gotham Book "/>
              </a:rPr>
              <a:t>Write a Question Mark next to anything you that you have questions about</a:t>
            </a:r>
            <a:r>
              <a:rPr lang="en-US" sz="3600" dirty="0">
                <a:solidFill>
                  <a:srgbClr val="993366"/>
                </a:solidFill>
              </a:rPr>
              <a:t>. </a:t>
            </a:r>
          </a:p>
        </p:txBody>
      </p:sp>
      <p:pic>
        <p:nvPicPr>
          <p:cNvPr id="14" name="Graphic 13">
            <a:extLst>
              <a:ext uri="{FF2B5EF4-FFF2-40B4-BE49-F238E27FC236}">
                <a16:creationId xmlns:a16="http://schemas.microsoft.com/office/drawing/2014/main" id="{F200A2CE-8775-2612-BDF3-9A989F7C2A9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55722" y="3036043"/>
            <a:ext cx="675757" cy="675757"/>
          </a:xfrm>
          <a:prstGeom prst="rect">
            <a:avLst/>
          </a:prstGeom>
        </p:spPr>
      </p:pic>
      <p:pic>
        <p:nvPicPr>
          <p:cNvPr id="15" name="Graphic 14">
            <a:extLst>
              <a:ext uri="{FF2B5EF4-FFF2-40B4-BE49-F238E27FC236}">
                <a16:creationId xmlns:a16="http://schemas.microsoft.com/office/drawing/2014/main" id="{F5EF75CB-C8D6-5B24-12CF-22CC489C105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4571" y="1796639"/>
            <a:ext cx="925793" cy="925793"/>
          </a:xfrm>
          <a:prstGeom prst="rect">
            <a:avLst/>
          </a:prstGeom>
        </p:spPr>
      </p:pic>
      <p:pic>
        <p:nvPicPr>
          <p:cNvPr id="16" name="Graphic 15">
            <a:extLst>
              <a:ext uri="{FF2B5EF4-FFF2-40B4-BE49-F238E27FC236}">
                <a16:creationId xmlns:a16="http://schemas.microsoft.com/office/drawing/2014/main" id="{F4E50478-8CC4-4ADF-B4A2-A4CA0BC17DA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16394" y="2822949"/>
            <a:ext cx="1071092" cy="1071092"/>
          </a:xfrm>
          <a:prstGeom prst="rect">
            <a:avLst/>
          </a:prstGeom>
        </p:spPr>
      </p:pic>
      <p:pic>
        <p:nvPicPr>
          <p:cNvPr id="17" name="Graphic 16">
            <a:extLst>
              <a:ext uri="{FF2B5EF4-FFF2-40B4-BE49-F238E27FC236}">
                <a16:creationId xmlns:a16="http://schemas.microsoft.com/office/drawing/2014/main" id="{13490589-1A18-44F4-A118-C7DD342860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2452" y="3985428"/>
            <a:ext cx="925793" cy="925793"/>
          </a:xfrm>
          <a:prstGeom prst="rect">
            <a:avLst/>
          </a:prstGeom>
        </p:spPr>
      </p:pic>
      <p:pic>
        <p:nvPicPr>
          <p:cNvPr id="18" name="Graphic 17">
            <a:extLst>
              <a:ext uri="{FF2B5EF4-FFF2-40B4-BE49-F238E27FC236}">
                <a16:creationId xmlns:a16="http://schemas.microsoft.com/office/drawing/2014/main" id="{07BE88CA-BA9E-470A-5A43-96E2AB2114C3}"/>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96086" y="5090230"/>
            <a:ext cx="842453" cy="842453"/>
          </a:xfrm>
          <a:prstGeom prst="rect">
            <a:avLst/>
          </a:prstGeom>
        </p:spPr>
      </p:pic>
      <p:pic>
        <p:nvPicPr>
          <p:cNvPr id="19" name="Graphic 18">
            <a:extLst>
              <a:ext uri="{FF2B5EF4-FFF2-40B4-BE49-F238E27FC236}">
                <a16:creationId xmlns:a16="http://schemas.microsoft.com/office/drawing/2014/main" id="{1DC96F82-CF7F-8354-85B1-1E0DB501ECF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13156" y="1574845"/>
            <a:ext cx="1208326" cy="1208326"/>
          </a:xfrm>
          <a:prstGeom prst="rect">
            <a:avLst/>
          </a:prstGeom>
        </p:spPr>
      </p:pic>
      <p:pic>
        <p:nvPicPr>
          <p:cNvPr id="20" name="Graphic 19">
            <a:extLst>
              <a:ext uri="{FF2B5EF4-FFF2-40B4-BE49-F238E27FC236}">
                <a16:creationId xmlns:a16="http://schemas.microsoft.com/office/drawing/2014/main" id="{90B78580-EDE0-E5A0-8790-6467BBD660F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5197" y="3326231"/>
            <a:ext cx="659197" cy="659197"/>
          </a:xfrm>
          <a:prstGeom prst="rect">
            <a:avLst/>
          </a:prstGeom>
        </p:spPr>
      </p:pic>
      <p:pic>
        <p:nvPicPr>
          <p:cNvPr id="21" name="Graphic 20">
            <a:extLst>
              <a:ext uri="{FF2B5EF4-FFF2-40B4-BE49-F238E27FC236}">
                <a16:creationId xmlns:a16="http://schemas.microsoft.com/office/drawing/2014/main" id="{BFA74577-BFCF-311D-98B6-3D8D21D06A2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5838" y="4817453"/>
            <a:ext cx="659197" cy="659197"/>
          </a:xfrm>
          <a:prstGeom prst="rect">
            <a:avLst/>
          </a:prstGeom>
        </p:spPr>
      </p:pic>
      <p:pic>
        <p:nvPicPr>
          <p:cNvPr id="2" name="Picture 1" descr="A painting of a group of Native Americans picking wild berries in a field near a forested area.">
            <a:extLst>
              <a:ext uri="{FF2B5EF4-FFF2-40B4-BE49-F238E27FC236}">
                <a16:creationId xmlns:a16="http://schemas.microsoft.com/office/drawing/2014/main" id="{03AAA646-C920-99F6-7985-C1567121A2E3}"/>
              </a:ext>
            </a:extLst>
          </p:cNvPr>
          <p:cNvPicPr>
            <a:picLocks noChangeAspect="1"/>
          </p:cNvPicPr>
          <p:nvPr/>
        </p:nvPicPr>
        <p:blipFill>
          <a:blip r:embed="rId16"/>
          <a:stretch>
            <a:fillRect/>
          </a:stretch>
        </p:blipFill>
        <p:spPr>
          <a:xfrm>
            <a:off x="6847523" y="2494181"/>
            <a:ext cx="5164731" cy="347353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4634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67C8E53-5779-8E21-B311-4BAAC82ECAF2}"/>
              </a:ext>
            </a:extLst>
          </p:cNvPr>
          <p:cNvSpPr txBox="1">
            <a:spLocks noGrp="1"/>
          </p:cNvSpPr>
          <p:nvPr>
            <p:ph type="title"/>
          </p:nvPr>
        </p:nvSpPr>
        <p:spPr>
          <a:xfrm>
            <a:off x="1935479" y="13061"/>
            <a:ext cx="8240486" cy="1902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dirty="0">
                <a:solidFill>
                  <a:schemeClr val="bg1"/>
                </a:solidFill>
                <a:latin typeface="Gotham Medium"/>
              </a:rPr>
              <a:t>Essential Ideas Reading Passage</a:t>
            </a:r>
            <a:br>
              <a:rPr lang="en-US" sz="4400" dirty="0">
                <a:solidFill>
                  <a:schemeClr val="bg1"/>
                </a:solidFill>
                <a:latin typeface="Gotham Medium"/>
              </a:rPr>
            </a:br>
            <a:r>
              <a:rPr lang="en-US" sz="3200" dirty="0">
                <a:solidFill>
                  <a:schemeClr val="bg1"/>
                </a:solidFill>
                <a:latin typeface="Gotham Medium"/>
              </a:rPr>
              <a:t>Second Read Through</a:t>
            </a:r>
            <a:br>
              <a:rPr lang="en-US" sz="4400" dirty="0">
                <a:latin typeface="Gotham Medium"/>
              </a:rPr>
            </a:br>
            <a:endParaRPr lang="en-US" sz="4400" dirty="0">
              <a:latin typeface="Gotham Medium"/>
            </a:endParaRPr>
          </a:p>
        </p:txBody>
      </p:sp>
      <p:sp>
        <p:nvSpPr>
          <p:cNvPr id="12" name="TextBox 11">
            <a:extLst>
              <a:ext uri="{FF2B5EF4-FFF2-40B4-BE49-F238E27FC236}">
                <a16:creationId xmlns:a16="http://schemas.microsoft.com/office/drawing/2014/main" id="{7C6C204A-284B-CCE5-14DD-0ED22915B962}"/>
              </a:ext>
            </a:extLst>
          </p:cNvPr>
          <p:cNvSpPr txBox="1"/>
          <p:nvPr/>
        </p:nvSpPr>
        <p:spPr>
          <a:xfrm>
            <a:off x="1104285" y="1915830"/>
            <a:ext cx="5494436" cy="5016758"/>
          </a:xfrm>
          <a:prstGeom prst="rect">
            <a:avLst/>
          </a:prstGeom>
          <a:noFill/>
        </p:spPr>
        <p:txBody>
          <a:bodyPr wrap="square" rtlCol="0">
            <a:spAutoFit/>
          </a:bodyPr>
          <a:lstStyle/>
          <a:p>
            <a:pPr marL="342900" indent="-342900">
              <a:buAutoNum type="arabicPeriod"/>
            </a:pPr>
            <a:r>
              <a:rPr lang="en-US" sz="3200" dirty="0">
                <a:solidFill>
                  <a:srgbClr val="C00000"/>
                </a:solidFill>
                <a:latin typeface="Gotham Book "/>
              </a:rPr>
              <a:t>Follow along as your classmates read the passage.</a:t>
            </a:r>
          </a:p>
          <a:p>
            <a:pPr marL="342900" indent="-342900">
              <a:buAutoNum type="arabicPeriod"/>
            </a:pPr>
            <a:r>
              <a:rPr lang="en-US" sz="3200" dirty="0">
                <a:solidFill>
                  <a:srgbClr val="156082"/>
                </a:solidFill>
                <a:latin typeface="Gotham Book "/>
              </a:rPr>
              <a:t>After each paragraph, write a three- to five-word summary of the paragraph in your own words</a:t>
            </a:r>
            <a:endParaRPr lang="en-US" sz="3600" dirty="0">
              <a:solidFill>
                <a:srgbClr val="156082"/>
              </a:solidFill>
              <a:latin typeface="Gotham Book "/>
            </a:endParaRPr>
          </a:p>
          <a:p>
            <a:pPr marL="342900" indent="-342900">
              <a:buAutoNum type="arabicPeriod"/>
            </a:pPr>
            <a:r>
              <a:rPr lang="en-US" sz="3200" dirty="0">
                <a:solidFill>
                  <a:srgbClr val="993366"/>
                </a:solidFill>
                <a:latin typeface="Gotham Book "/>
              </a:rPr>
              <a:t>After all three paragraphs, try to determine what ideas or themes are common in all of them. Discuss with the class.</a:t>
            </a:r>
          </a:p>
        </p:txBody>
      </p:sp>
      <p:pic>
        <p:nvPicPr>
          <p:cNvPr id="15" name="Graphic 14">
            <a:extLst>
              <a:ext uri="{FF2B5EF4-FFF2-40B4-BE49-F238E27FC236}">
                <a16:creationId xmlns:a16="http://schemas.microsoft.com/office/drawing/2014/main" id="{F5EF75CB-C8D6-5B24-12CF-22CC489C105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281" y="1796639"/>
            <a:ext cx="925793" cy="925793"/>
          </a:xfrm>
          <a:prstGeom prst="rect">
            <a:avLst/>
          </a:prstGeom>
        </p:spPr>
      </p:pic>
      <p:pic>
        <p:nvPicPr>
          <p:cNvPr id="16" name="Graphic 15">
            <a:extLst>
              <a:ext uri="{FF2B5EF4-FFF2-40B4-BE49-F238E27FC236}">
                <a16:creationId xmlns:a16="http://schemas.microsoft.com/office/drawing/2014/main" id="{F4E50478-8CC4-4ADF-B4A2-A4CA0BC17D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6394" y="2822949"/>
            <a:ext cx="1071092" cy="1071092"/>
          </a:xfrm>
          <a:prstGeom prst="rect">
            <a:avLst/>
          </a:prstGeom>
        </p:spPr>
      </p:pic>
      <p:pic>
        <p:nvPicPr>
          <p:cNvPr id="17" name="Graphic 16">
            <a:extLst>
              <a:ext uri="{FF2B5EF4-FFF2-40B4-BE49-F238E27FC236}">
                <a16:creationId xmlns:a16="http://schemas.microsoft.com/office/drawing/2014/main" id="{13490589-1A18-44F4-A118-C7DD3428602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2452" y="3985428"/>
            <a:ext cx="925793" cy="925793"/>
          </a:xfrm>
          <a:prstGeom prst="rect">
            <a:avLst/>
          </a:prstGeom>
        </p:spPr>
      </p:pic>
      <p:pic>
        <p:nvPicPr>
          <p:cNvPr id="18" name="Graphic 17">
            <a:extLst>
              <a:ext uri="{FF2B5EF4-FFF2-40B4-BE49-F238E27FC236}">
                <a16:creationId xmlns:a16="http://schemas.microsoft.com/office/drawing/2014/main" id="{07BE88CA-BA9E-470A-5A43-96E2AB2114C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2950" y="5659222"/>
            <a:ext cx="842453" cy="842453"/>
          </a:xfrm>
          <a:prstGeom prst="rect">
            <a:avLst/>
          </a:prstGeom>
        </p:spPr>
      </p:pic>
      <p:pic>
        <p:nvPicPr>
          <p:cNvPr id="19" name="Graphic 18">
            <a:extLst>
              <a:ext uri="{FF2B5EF4-FFF2-40B4-BE49-F238E27FC236}">
                <a16:creationId xmlns:a16="http://schemas.microsoft.com/office/drawing/2014/main" id="{1DC96F82-CF7F-8354-85B1-1E0DB501ECF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156" y="1574845"/>
            <a:ext cx="1208326" cy="1208326"/>
          </a:xfrm>
          <a:prstGeom prst="rect">
            <a:avLst/>
          </a:prstGeom>
        </p:spPr>
      </p:pic>
      <p:pic>
        <p:nvPicPr>
          <p:cNvPr id="20" name="Graphic 19">
            <a:extLst>
              <a:ext uri="{FF2B5EF4-FFF2-40B4-BE49-F238E27FC236}">
                <a16:creationId xmlns:a16="http://schemas.microsoft.com/office/drawing/2014/main" id="{90B78580-EDE0-E5A0-8790-6467BBD660F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6337" y="3326231"/>
            <a:ext cx="659197" cy="659197"/>
          </a:xfrm>
          <a:prstGeom prst="rect">
            <a:avLst/>
          </a:prstGeom>
        </p:spPr>
      </p:pic>
      <p:pic>
        <p:nvPicPr>
          <p:cNvPr id="21" name="Graphic 20">
            <a:extLst>
              <a:ext uri="{FF2B5EF4-FFF2-40B4-BE49-F238E27FC236}">
                <a16:creationId xmlns:a16="http://schemas.microsoft.com/office/drawing/2014/main" id="{BFA74577-BFCF-311D-98B6-3D8D21D06A2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5206" y="4817453"/>
            <a:ext cx="659197" cy="659197"/>
          </a:xfrm>
          <a:prstGeom prst="rect">
            <a:avLst/>
          </a:prstGeom>
        </p:spPr>
      </p:pic>
      <p:pic>
        <p:nvPicPr>
          <p:cNvPr id="2" name="Picture 1" descr="A painting of a group of Native Americans picking wild berries in a field near a forested area.">
            <a:extLst>
              <a:ext uri="{FF2B5EF4-FFF2-40B4-BE49-F238E27FC236}">
                <a16:creationId xmlns:a16="http://schemas.microsoft.com/office/drawing/2014/main" id="{03AAA646-C920-99F6-7985-C1567121A2E3}"/>
              </a:ext>
            </a:extLst>
          </p:cNvPr>
          <p:cNvPicPr>
            <a:picLocks noChangeAspect="1"/>
          </p:cNvPicPr>
          <p:nvPr/>
        </p:nvPicPr>
        <p:blipFill>
          <a:blip r:embed="rId14"/>
          <a:stretch>
            <a:fillRect/>
          </a:stretch>
        </p:blipFill>
        <p:spPr>
          <a:xfrm>
            <a:off x="6847523" y="2494181"/>
            <a:ext cx="5164731" cy="3473535"/>
          </a:xfrm>
          <a:prstGeom prst="rect">
            <a:avLst/>
          </a:prstGeom>
          <a:effectLst>
            <a:outerShdw blurRad="50800" dist="38100" dir="8100000" algn="tr" rotWithShape="0">
              <a:prstClr val="black">
                <a:alpha val="40000"/>
              </a:prstClr>
            </a:outerShdw>
          </a:effectLst>
        </p:spPr>
      </p:pic>
      <p:pic>
        <p:nvPicPr>
          <p:cNvPr id="3" name="Graphic 2">
            <a:extLst>
              <a:ext uri="{FF2B5EF4-FFF2-40B4-BE49-F238E27FC236}">
                <a16:creationId xmlns:a16="http://schemas.microsoft.com/office/drawing/2014/main" id="{D1E4F122-6CD0-7BE3-E60C-B2130F1A9E6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85883" y="5299451"/>
            <a:ext cx="842453" cy="842453"/>
          </a:xfrm>
          <a:prstGeom prst="rect">
            <a:avLst/>
          </a:prstGeom>
        </p:spPr>
      </p:pic>
    </p:spTree>
    <p:extLst>
      <p:ext uri="{BB962C8B-B14F-4D97-AF65-F5344CB8AC3E}">
        <p14:creationId xmlns:p14="http://schemas.microsoft.com/office/powerpoint/2010/main" val="248085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567C8E53-5779-8E21-B311-4BAAC82ECAF2}"/>
              </a:ext>
            </a:extLst>
          </p:cNvPr>
          <p:cNvSpPr txBox="1">
            <a:spLocks noGrp="1"/>
          </p:cNvSpPr>
          <p:nvPr>
            <p:ph type="title"/>
          </p:nvPr>
        </p:nvSpPr>
        <p:spPr>
          <a:xfrm>
            <a:off x="1935479" y="13061"/>
            <a:ext cx="8240486"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dirty="0">
                <a:solidFill>
                  <a:schemeClr val="bg1"/>
                </a:solidFill>
                <a:latin typeface="Gotham Medium"/>
              </a:rPr>
              <a:t>Essential Ideas Reading Passage</a:t>
            </a:r>
            <a:br>
              <a:rPr lang="en-US" sz="4400" dirty="0">
                <a:solidFill>
                  <a:schemeClr val="bg1"/>
                </a:solidFill>
                <a:latin typeface="Gotham Medium"/>
              </a:rPr>
            </a:br>
            <a:r>
              <a:rPr lang="en-US" sz="3200" dirty="0">
                <a:solidFill>
                  <a:schemeClr val="bg1"/>
                </a:solidFill>
                <a:latin typeface="Gotham Medium"/>
              </a:rPr>
              <a:t>Final Read Through</a:t>
            </a:r>
            <a:br>
              <a:rPr lang="en-US" sz="4400" dirty="0">
                <a:latin typeface="Gotham Medium"/>
              </a:rPr>
            </a:br>
            <a:endParaRPr lang="en-US" sz="4400" dirty="0">
              <a:latin typeface="Gotham Medium"/>
            </a:endParaRPr>
          </a:p>
        </p:txBody>
      </p:sp>
      <p:sp>
        <p:nvSpPr>
          <p:cNvPr id="12" name="TextBox 11">
            <a:extLst>
              <a:ext uri="{FF2B5EF4-FFF2-40B4-BE49-F238E27FC236}">
                <a16:creationId xmlns:a16="http://schemas.microsoft.com/office/drawing/2014/main" id="{7C6C204A-284B-CCE5-14DD-0ED22915B962}"/>
              </a:ext>
            </a:extLst>
          </p:cNvPr>
          <p:cNvSpPr txBox="1"/>
          <p:nvPr/>
        </p:nvSpPr>
        <p:spPr>
          <a:xfrm>
            <a:off x="1294805" y="1815035"/>
            <a:ext cx="5644625" cy="5016758"/>
          </a:xfrm>
          <a:prstGeom prst="rect">
            <a:avLst/>
          </a:prstGeom>
          <a:noFill/>
        </p:spPr>
        <p:txBody>
          <a:bodyPr wrap="square" rtlCol="0">
            <a:spAutoFit/>
          </a:bodyPr>
          <a:lstStyle/>
          <a:p>
            <a:pPr marL="342900" indent="-342900">
              <a:buAutoNum type="arabicPeriod"/>
            </a:pPr>
            <a:r>
              <a:rPr lang="en-US" sz="3200" dirty="0">
                <a:solidFill>
                  <a:srgbClr val="C00000"/>
                </a:solidFill>
                <a:latin typeface="Gotham Book "/>
              </a:rPr>
              <a:t>Read through the passage a final time to yourself.</a:t>
            </a:r>
          </a:p>
          <a:p>
            <a:pPr marL="342900" indent="-342900">
              <a:buAutoNum type="arabicPeriod"/>
            </a:pPr>
            <a:r>
              <a:rPr lang="en-US" sz="3200" dirty="0">
                <a:solidFill>
                  <a:srgbClr val="156082"/>
                </a:solidFill>
                <a:latin typeface="Gotham Book "/>
              </a:rPr>
              <a:t>Answer the questions that follow using context clues from the passage.</a:t>
            </a:r>
          </a:p>
          <a:p>
            <a:pPr marL="342900" indent="-342900">
              <a:buAutoNum type="arabicPeriod"/>
            </a:pPr>
            <a:r>
              <a:rPr lang="en-US" sz="3200" dirty="0">
                <a:solidFill>
                  <a:srgbClr val="993366"/>
                </a:solidFill>
                <a:latin typeface="Gotham Book "/>
              </a:rPr>
              <a:t> Use your short summaries in the margins to write your own summary of the entire passage. Discuss with the class.</a:t>
            </a:r>
          </a:p>
        </p:txBody>
      </p:sp>
      <p:pic>
        <p:nvPicPr>
          <p:cNvPr id="15" name="Graphic 14">
            <a:extLst>
              <a:ext uri="{FF2B5EF4-FFF2-40B4-BE49-F238E27FC236}">
                <a16:creationId xmlns:a16="http://schemas.microsoft.com/office/drawing/2014/main" id="{F5EF75CB-C8D6-5B24-12CF-22CC489C105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571" y="1796639"/>
            <a:ext cx="925793" cy="925793"/>
          </a:xfrm>
          <a:prstGeom prst="rect">
            <a:avLst/>
          </a:prstGeom>
        </p:spPr>
      </p:pic>
      <p:pic>
        <p:nvPicPr>
          <p:cNvPr id="16" name="Graphic 15">
            <a:extLst>
              <a:ext uri="{FF2B5EF4-FFF2-40B4-BE49-F238E27FC236}">
                <a16:creationId xmlns:a16="http://schemas.microsoft.com/office/drawing/2014/main" id="{F4E50478-8CC4-4ADF-B4A2-A4CA0BC17D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6394" y="2822949"/>
            <a:ext cx="1071092" cy="1071092"/>
          </a:xfrm>
          <a:prstGeom prst="rect">
            <a:avLst/>
          </a:prstGeom>
        </p:spPr>
      </p:pic>
      <p:pic>
        <p:nvPicPr>
          <p:cNvPr id="17" name="Graphic 16">
            <a:extLst>
              <a:ext uri="{FF2B5EF4-FFF2-40B4-BE49-F238E27FC236}">
                <a16:creationId xmlns:a16="http://schemas.microsoft.com/office/drawing/2014/main" id="{13490589-1A18-44F4-A118-C7DD3428602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2452" y="3985428"/>
            <a:ext cx="925793" cy="925793"/>
          </a:xfrm>
          <a:prstGeom prst="rect">
            <a:avLst/>
          </a:prstGeom>
        </p:spPr>
      </p:pic>
      <p:pic>
        <p:nvPicPr>
          <p:cNvPr id="18" name="Graphic 17">
            <a:extLst>
              <a:ext uri="{FF2B5EF4-FFF2-40B4-BE49-F238E27FC236}">
                <a16:creationId xmlns:a16="http://schemas.microsoft.com/office/drawing/2014/main" id="{07BE88CA-BA9E-470A-5A43-96E2AB2114C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6086" y="5090230"/>
            <a:ext cx="842453" cy="842453"/>
          </a:xfrm>
          <a:prstGeom prst="rect">
            <a:avLst/>
          </a:prstGeom>
        </p:spPr>
      </p:pic>
      <p:pic>
        <p:nvPicPr>
          <p:cNvPr id="19" name="Graphic 18">
            <a:extLst>
              <a:ext uri="{FF2B5EF4-FFF2-40B4-BE49-F238E27FC236}">
                <a16:creationId xmlns:a16="http://schemas.microsoft.com/office/drawing/2014/main" id="{1DC96F82-CF7F-8354-85B1-1E0DB501ECF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156" y="1574845"/>
            <a:ext cx="1208326" cy="1208326"/>
          </a:xfrm>
          <a:prstGeom prst="rect">
            <a:avLst/>
          </a:prstGeom>
        </p:spPr>
      </p:pic>
      <p:pic>
        <p:nvPicPr>
          <p:cNvPr id="20" name="Graphic 19">
            <a:extLst>
              <a:ext uri="{FF2B5EF4-FFF2-40B4-BE49-F238E27FC236}">
                <a16:creationId xmlns:a16="http://schemas.microsoft.com/office/drawing/2014/main" id="{90B78580-EDE0-E5A0-8790-6467BBD660F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2194" y="3148536"/>
            <a:ext cx="659197" cy="659197"/>
          </a:xfrm>
          <a:prstGeom prst="rect">
            <a:avLst/>
          </a:prstGeom>
        </p:spPr>
      </p:pic>
      <p:pic>
        <p:nvPicPr>
          <p:cNvPr id="21" name="Graphic 20">
            <a:extLst>
              <a:ext uri="{FF2B5EF4-FFF2-40B4-BE49-F238E27FC236}">
                <a16:creationId xmlns:a16="http://schemas.microsoft.com/office/drawing/2014/main" id="{BFA74577-BFCF-311D-98B6-3D8D21D06A2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5838" y="4686824"/>
            <a:ext cx="659197" cy="659197"/>
          </a:xfrm>
          <a:prstGeom prst="rect">
            <a:avLst/>
          </a:prstGeom>
        </p:spPr>
      </p:pic>
      <p:pic>
        <p:nvPicPr>
          <p:cNvPr id="2" name="Picture 1" descr="A painting of a group of Native Americans picking wild berries in a field near a forested area.">
            <a:extLst>
              <a:ext uri="{FF2B5EF4-FFF2-40B4-BE49-F238E27FC236}">
                <a16:creationId xmlns:a16="http://schemas.microsoft.com/office/drawing/2014/main" id="{03AAA646-C920-99F6-7985-C1567121A2E3}"/>
              </a:ext>
            </a:extLst>
          </p:cNvPr>
          <p:cNvPicPr>
            <a:picLocks noChangeAspect="1"/>
          </p:cNvPicPr>
          <p:nvPr/>
        </p:nvPicPr>
        <p:blipFill>
          <a:blip r:embed="rId14"/>
          <a:stretch>
            <a:fillRect/>
          </a:stretch>
        </p:blipFill>
        <p:spPr>
          <a:xfrm>
            <a:off x="6847523" y="2494181"/>
            <a:ext cx="5164731" cy="3473535"/>
          </a:xfrm>
          <a:prstGeom prst="rect">
            <a:avLst/>
          </a:prstGeom>
          <a:effectLst>
            <a:outerShdw blurRad="50800" dist="38100" dir="8100000" algn="tr" rotWithShape="0">
              <a:prstClr val="black">
                <a:alpha val="40000"/>
              </a:prstClr>
            </a:outerShdw>
          </a:effectLst>
        </p:spPr>
      </p:pic>
      <p:pic>
        <p:nvPicPr>
          <p:cNvPr id="3" name="Graphic 2">
            <a:extLst>
              <a:ext uri="{FF2B5EF4-FFF2-40B4-BE49-F238E27FC236}">
                <a16:creationId xmlns:a16="http://schemas.microsoft.com/office/drawing/2014/main" id="{677B4DAC-E262-0ECF-66C9-6F788E944B8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4209" y="5474057"/>
            <a:ext cx="842453" cy="842453"/>
          </a:xfrm>
          <a:prstGeom prst="rect">
            <a:avLst/>
          </a:prstGeom>
        </p:spPr>
      </p:pic>
    </p:spTree>
    <p:extLst>
      <p:ext uri="{BB962C8B-B14F-4D97-AF65-F5344CB8AC3E}">
        <p14:creationId xmlns:p14="http://schemas.microsoft.com/office/powerpoint/2010/main" val="1368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solidFill>
                  <a:schemeClr val="bg1">
                    <a:lumMod val="85000"/>
                  </a:schemeClr>
                </a:solidFill>
                <a:latin typeface="Gotham Medium"/>
              </a:rPr>
              <a:t>The Big Picture</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38170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2045970" y="422910"/>
            <a:ext cx="9144000" cy="553212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u="sng" dirty="0">
                <a:solidFill>
                  <a:srgbClr val="C93741"/>
                </a:solidFill>
                <a:latin typeface="Gotham Book "/>
              </a:rPr>
              <a:t>Special Note: </a:t>
            </a:r>
            <a:br>
              <a:rPr lang="en-US" sz="4400" dirty="0">
                <a:latin typeface="Gotham Book "/>
              </a:rPr>
            </a:br>
            <a:br>
              <a:rPr lang="en-US" sz="4400" dirty="0">
                <a:latin typeface="Gotham Book "/>
              </a:rPr>
            </a:br>
            <a:r>
              <a:rPr lang="en-US" sz="4000" dirty="0">
                <a:latin typeface="Gotham Book "/>
              </a:rPr>
              <a:t>In the 8</a:t>
            </a:r>
            <a:r>
              <a:rPr lang="en-US" sz="4000" baseline="30000" dirty="0">
                <a:latin typeface="Gotham Book "/>
              </a:rPr>
              <a:t>th</a:t>
            </a:r>
            <a:r>
              <a:rPr lang="en-US" sz="4000" dirty="0">
                <a:latin typeface="Gotham Book "/>
              </a:rPr>
              <a:t> grade, you will take a </a:t>
            </a:r>
            <a:r>
              <a:rPr lang="en-US" sz="4000" b="1" i="1" dirty="0">
                <a:solidFill>
                  <a:srgbClr val="C93741"/>
                </a:solidFill>
                <a:latin typeface="Gotham Book "/>
              </a:rPr>
              <a:t>Social Studies STAAR test</a:t>
            </a:r>
            <a:r>
              <a:rPr lang="en-US" sz="4000" dirty="0">
                <a:latin typeface="Gotham Book "/>
              </a:rPr>
              <a:t> that has several new types of questions on it. </a:t>
            </a:r>
            <a:br>
              <a:rPr lang="en-US" sz="4000" dirty="0">
                <a:latin typeface="Gotham Book "/>
              </a:rPr>
            </a:br>
            <a:br>
              <a:rPr lang="en-US" sz="4000" dirty="0">
                <a:latin typeface="Gotham Book "/>
              </a:rPr>
            </a:br>
            <a:r>
              <a:rPr lang="en-US" sz="4000" dirty="0">
                <a:latin typeface="Gotham Book "/>
              </a:rPr>
              <a:t>Our </a:t>
            </a:r>
            <a:r>
              <a:rPr lang="en-US" sz="4000" b="1" i="1" dirty="0">
                <a:solidFill>
                  <a:srgbClr val="C93741"/>
                </a:solidFill>
                <a:latin typeface="Gotham Book "/>
              </a:rPr>
              <a:t>Exit Tickets </a:t>
            </a:r>
            <a:r>
              <a:rPr lang="en-US" sz="4000" dirty="0">
                <a:latin typeface="Gotham Book "/>
              </a:rPr>
              <a:t>introduce these new types of questions. Practice now to become an expert on how to answer these questions in 8</a:t>
            </a:r>
            <a:r>
              <a:rPr lang="en-US" sz="4000" baseline="30000" dirty="0">
                <a:latin typeface="Gotham Book "/>
              </a:rPr>
              <a:t>th</a:t>
            </a:r>
            <a:r>
              <a:rPr lang="en-US" sz="4000" dirty="0">
                <a:latin typeface="Gotham Book "/>
              </a:rPr>
              <a:t> grade!</a:t>
            </a:r>
            <a:endParaRPr lang="en-US" sz="4400" dirty="0">
              <a:latin typeface="Gotham Book "/>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646AC7AC-F4AA-4601-9EB0-2737AD6FFA2C}"/>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2" name="Graphic 1" descr="Eyes">
            <a:extLst>
              <a:ext uri="{FF2B5EF4-FFF2-40B4-BE49-F238E27FC236}">
                <a16:creationId xmlns:a16="http://schemas.microsoft.com/office/drawing/2014/main" id="{FBE741E9-1897-288C-D419-0F741B7C04A5}"/>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25309" y="-173429"/>
            <a:ext cx="2241441" cy="2241441"/>
          </a:xfrm>
          <a:prstGeom prst="rect">
            <a:avLst/>
          </a:prstGeom>
        </p:spPr>
      </p:pic>
    </p:spTree>
    <p:extLst>
      <p:ext uri="{BB962C8B-B14F-4D97-AF65-F5344CB8AC3E}">
        <p14:creationId xmlns:p14="http://schemas.microsoft.com/office/powerpoint/2010/main" val="1572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2045970" y="13061"/>
            <a:ext cx="8508820" cy="15216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900" b="1" dirty="0">
                <a:latin typeface="Gotham Medium"/>
              </a:rPr>
              <a:t>Exit Ticket</a:t>
            </a:r>
            <a:endParaRPr lang="en-US" sz="44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2" name="Picture 1">
            <a:extLst>
              <a:ext uri="{FF2B5EF4-FFF2-40B4-BE49-F238E27FC236}">
                <a16:creationId xmlns:a16="http://schemas.microsoft.com/office/drawing/2014/main" id="{3795EE35-8F6D-5833-6FF9-F721496340AD}"/>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1555" r="21882"/>
          <a:stretch/>
        </p:blipFill>
        <p:spPr>
          <a:xfrm>
            <a:off x="7490498" y="1503723"/>
            <a:ext cx="4412567" cy="4388305"/>
          </a:xfrm>
          <a:prstGeom prst="rect">
            <a:avLst/>
          </a:prstGeom>
          <a:effectLst>
            <a:outerShdw blurRad="50800" dist="50800" dir="7860000" algn="ctr" rotWithShape="0">
              <a:srgbClr val="000000">
                <a:alpha val="43137"/>
              </a:srgbClr>
            </a:outerShdw>
          </a:effectLst>
        </p:spPr>
      </p:pic>
      <p:sp>
        <p:nvSpPr>
          <p:cNvPr id="16" name="TextBox 15">
            <a:extLst>
              <a:ext uri="{FF2B5EF4-FFF2-40B4-BE49-F238E27FC236}">
                <a16:creationId xmlns:a16="http://schemas.microsoft.com/office/drawing/2014/main" id="{419EE3B0-BFEC-5F96-5E31-4EC9903E4D90}"/>
              </a:ext>
            </a:extLst>
          </p:cNvPr>
          <p:cNvSpPr txBox="1"/>
          <p:nvPr/>
        </p:nvSpPr>
        <p:spPr>
          <a:xfrm>
            <a:off x="2984070" y="2382591"/>
            <a:ext cx="4254934" cy="3139321"/>
          </a:xfrm>
          <a:prstGeom prst="rect">
            <a:avLst/>
          </a:prstGeom>
          <a:noFill/>
        </p:spPr>
        <p:txBody>
          <a:bodyPr wrap="square" rtlCol="0">
            <a:spAutoFit/>
          </a:bodyPr>
          <a:lstStyle/>
          <a:p>
            <a:pPr marL="342900" indent="-342900">
              <a:buAutoNum type="arabicPeriod"/>
            </a:pPr>
            <a:r>
              <a:rPr lang="en-US" sz="3600" dirty="0">
                <a:solidFill>
                  <a:srgbClr val="156082"/>
                </a:solidFill>
                <a:latin typeface="Gotham Book "/>
              </a:rPr>
              <a:t>Read the passage.</a:t>
            </a:r>
          </a:p>
          <a:p>
            <a:pPr marL="342900" indent="-342900">
              <a:buAutoNum type="arabicPeriod"/>
            </a:pPr>
            <a:r>
              <a:rPr lang="en-US" sz="3600" dirty="0">
                <a:solidFill>
                  <a:srgbClr val="56901C"/>
                </a:solidFill>
                <a:latin typeface="Gotham Book "/>
              </a:rPr>
              <a:t>Answer the question based on </a:t>
            </a:r>
            <a:r>
              <a:rPr lang="en-US" sz="3600" b="1" i="1" dirty="0">
                <a:solidFill>
                  <a:srgbClr val="56901C"/>
                </a:solidFill>
                <a:latin typeface="Gotham Book "/>
              </a:rPr>
              <a:t>excerpts*</a:t>
            </a:r>
            <a:r>
              <a:rPr lang="en-US" sz="3600" dirty="0">
                <a:solidFill>
                  <a:srgbClr val="56901C"/>
                </a:solidFill>
                <a:latin typeface="Gotham Book "/>
              </a:rPr>
              <a:t> from the passage. </a:t>
            </a:r>
          </a:p>
          <a:p>
            <a:pPr marL="342900" indent="-342900">
              <a:buAutoNum type="arabicPeriod"/>
            </a:pPr>
            <a:endParaRPr lang="en-US" dirty="0"/>
          </a:p>
        </p:txBody>
      </p:sp>
      <p:sp>
        <p:nvSpPr>
          <p:cNvPr id="17" name="TextBox 16">
            <a:extLst>
              <a:ext uri="{FF2B5EF4-FFF2-40B4-BE49-F238E27FC236}">
                <a16:creationId xmlns:a16="http://schemas.microsoft.com/office/drawing/2014/main" id="{FD4963F0-49E4-88E0-1EDD-63DFC51BE13D}"/>
              </a:ext>
            </a:extLst>
          </p:cNvPr>
          <p:cNvSpPr txBox="1"/>
          <p:nvPr/>
        </p:nvSpPr>
        <p:spPr>
          <a:xfrm>
            <a:off x="1760220" y="6126480"/>
            <a:ext cx="5360670" cy="461665"/>
          </a:xfrm>
          <a:prstGeom prst="rect">
            <a:avLst/>
          </a:prstGeom>
          <a:noFill/>
        </p:spPr>
        <p:txBody>
          <a:bodyPr wrap="square" rtlCol="0">
            <a:spAutoFit/>
          </a:bodyPr>
          <a:lstStyle/>
          <a:p>
            <a:r>
              <a:rPr lang="en-US" sz="2400" b="1" i="1" dirty="0">
                <a:solidFill>
                  <a:schemeClr val="bg2">
                    <a:lumMod val="50000"/>
                  </a:schemeClr>
                </a:solidFill>
              </a:rPr>
              <a:t>*</a:t>
            </a:r>
            <a:r>
              <a:rPr lang="en-US" sz="2400" b="1" i="1" dirty="0">
                <a:solidFill>
                  <a:schemeClr val="bg2">
                    <a:lumMod val="50000"/>
                  </a:schemeClr>
                </a:solidFill>
                <a:latin typeface="Gotham Book "/>
              </a:rPr>
              <a:t>Excerpt: </a:t>
            </a:r>
            <a:r>
              <a:rPr lang="en-US" sz="2400" i="1" dirty="0">
                <a:solidFill>
                  <a:schemeClr val="bg2">
                    <a:lumMod val="50000"/>
                  </a:schemeClr>
                </a:solidFill>
                <a:latin typeface="Gotham Book "/>
              </a:rPr>
              <a:t>A short part of a larger text</a:t>
            </a:r>
            <a:endParaRPr lang="en-US" sz="2400" b="1" i="1" dirty="0">
              <a:solidFill>
                <a:schemeClr val="bg2">
                  <a:lumMod val="50000"/>
                </a:schemeClr>
              </a:solidFill>
              <a:latin typeface="Gotham Book "/>
            </a:endParaRPr>
          </a:p>
        </p:txBody>
      </p:sp>
      <p:pic>
        <p:nvPicPr>
          <p:cNvPr id="18" name="Graphic 17">
            <a:extLst>
              <a:ext uri="{FF2B5EF4-FFF2-40B4-BE49-F238E27FC236}">
                <a16:creationId xmlns:a16="http://schemas.microsoft.com/office/drawing/2014/main" id="{006B8620-954E-490B-27BE-3695B1A9C3B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4502" y="2038548"/>
            <a:ext cx="1289211" cy="1289211"/>
          </a:xfrm>
          <a:prstGeom prst="rect">
            <a:avLst/>
          </a:prstGeom>
        </p:spPr>
      </p:pic>
      <p:pic>
        <p:nvPicPr>
          <p:cNvPr id="19" name="Graphic 18">
            <a:extLst>
              <a:ext uri="{FF2B5EF4-FFF2-40B4-BE49-F238E27FC236}">
                <a16:creationId xmlns:a16="http://schemas.microsoft.com/office/drawing/2014/main" id="{3839AB9F-6E90-430E-5014-D7FCC6B5B0E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39412" y="3257569"/>
            <a:ext cx="1099389" cy="1099389"/>
          </a:xfrm>
          <a:prstGeom prst="rect">
            <a:avLst/>
          </a:prstGeom>
        </p:spPr>
      </p:pic>
    </p:spTree>
    <p:extLst>
      <p:ext uri="{BB962C8B-B14F-4D97-AF65-F5344CB8AC3E}">
        <p14:creationId xmlns:p14="http://schemas.microsoft.com/office/powerpoint/2010/main" val="69953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3149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Gotham Book "/>
              </a:rPr>
              <a:t>Helpful Action Guide</a:t>
            </a:r>
            <a:endParaRPr lang="en-US" dirty="0">
              <a:latin typeface="Gotham Book "/>
            </a:endParaRPr>
          </a:p>
        </p:txBody>
      </p:sp>
      <p:sp>
        <p:nvSpPr>
          <p:cNvPr id="2" name="TextBox 1">
            <a:extLst>
              <a:ext uri="{FF2B5EF4-FFF2-40B4-BE49-F238E27FC236}">
                <a16:creationId xmlns:a16="http://schemas.microsoft.com/office/drawing/2014/main" id="{DA3AFE18-F6DB-43DB-539E-5B3641626C84}"/>
              </a:ext>
            </a:extLst>
          </p:cNvPr>
          <p:cNvSpPr txBox="1"/>
          <p:nvPr/>
        </p:nvSpPr>
        <p:spPr>
          <a:xfrm>
            <a:off x="261257" y="1611086"/>
            <a:ext cx="11532950" cy="584775"/>
          </a:xfrm>
          <a:prstGeom prst="rect">
            <a:avLst/>
          </a:prstGeom>
          <a:noFill/>
        </p:spPr>
        <p:txBody>
          <a:bodyPr wrap="square" rtlCol="0">
            <a:spAutoFit/>
          </a:bodyPr>
          <a:lstStyle/>
          <a:p>
            <a:pPr algn="ctr"/>
            <a:r>
              <a:rPr lang="en-US" sz="3200" dirty="0">
                <a:latin typeface="Gotham Book "/>
              </a:rPr>
              <a:t>Look for these icons on each slide to help you know what to do.</a:t>
            </a:r>
          </a:p>
        </p:txBody>
      </p:sp>
      <p:sp>
        <p:nvSpPr>
          <p:cNvPr id="6" name="Rectangle 5">
            <a:extLst>
              <a:ext uri="{FF2B5EF4-FFF2-40B4-BE49-F238E27FC236}">
                <a16:creationId xmlns:a16="http://schemas.microsoft.com/office/drawing/2014/main" id="{2308FBC4-1073-F013-8DD6-068716F4B771}"/>
              </a:ext>
              <a:ext uri="{C183D7F6-B498-43B3-948B-1728B52AA6E4}">
                <adec:decorative xmlns:adec="http://schemas.microsoft.com/office/drawing/2017/decorative" val="1"/>
              </a:ext>
            </a:extLst>
          </p:cNvPr>
          <p:cNvSpPr/>
          <p:nvPr/>
        </p:nvSpPr>
        <p:spPr>
          <a:xfrm>
            <a:off x="9453371" y="4290221"/>
            <a:ext cx="2461445" cy="1896343"/>
          </a:xfrm>
          <a:prstGeom prst="rect">
            <a:avLst/>
          </a:prstGeom>
          <a:solidFill>
            <a:srgbClr val="56901C"/>
          </a:solidFill>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F02B1D-6F71-E898-B42B-ADBC758A92F5}"/>
              </a:ext>
              <a:ext uri="{C183D7F6-B498-43B3-948B-1728B52AA6E4}">
                <adec:decorative xmlns:adec="http://schemas.microsoft.com/office/drawing/2017/decorative" val="1"/>
              </a:ext>
            </a:extLst>
          </p:cNvPr>
          <p:cNvSpPr/>
          <p:nvPr/>
        </p:nvSpPr>
        <p:spPr>
          <a:xfrm>
            <a:off x="6391276" y="4294279"/>
            <a:ext cx="2585532" cy="1892285"/>
          </a:xfrm>
          <a:prstGeom prst="rect">
            <a:avLst/>
          </a:prstGeom>
          <a:solidFill>
            <a:srgbClr val="993366"/>
          </a:solidFill>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4E824C-797F-6A89-1002-8155334ECDF1}"/>
              </a:ext>
              <a:ext uri="{C183D7F6-B498-43B3-948B-1728B52AA6E4}">
                <adec:decorative xmlns:adec="http://schemas.microsoft.com/office/drawing/2017/decorative" val="1"/>
              </a:ext>
            </a:extLst>
          </p:cNvPr>
          <p:cNvSpPr/>
          <p:nvPr/>
        </p:nvSpPr>
        <p:spPr>
          <a:xfrm>
            <a:off x="3442706" y="4336319"/>
            <a:ext cx="2481803" cy="1850245"/>
          </a:xfrm>
          <a:prstGeom prst="rect">
            <a:avLst/>
          </a:prstGeom>
          <a:solidFill>
            <a:srgbClr val="156082"/>
          </a:solidFill>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A98FBD-01DF-D158-B632-11696B8B7204}"/>
              </a:ext>
              <a:ext uri="{C183D7F6-B498-43B3-948B-1728B52AA6E4}">
                <adec:decorative xmlns:adec="http://schemas.microsoft.com/office/drawing/2017/decorative" val="1"/>
              </a:ext>
            </a:extLst>
          </p:cNvPr>
          <p:cNvSpPr/>
          <p:nvPr/>
        </p:nvSpPr>
        <p:spPr>
          <a:xfrm>
            <a:off x="445116" y="4348466"/>
            <a:ext cx="2481803" cy="1850245"/>
          </a:xfrm>
          <a:prstGeom prst="rect">
            <a:avLst/>
          </a:prstGeom>
          <a:solidFill>
            <a:srgbClr val="C93741"/>
          </a:solidFill>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rain in head outline">
            <a:extLst>
              <a:ext uri="{FF2B5EF4-FFF2-40B4-BE49-F238E27FC236}">
                <a16:creationId xmlns:a16="http://schemas.microsoft.com/office/drawing/2014/main" id="{FA1488CF-F77B-194C-BF9A-4977E0C8D0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255" y="2470624"/>
            <a:ext cx="1633045" cy="1633045"/>
          </a:xfrm>
          <a:prstGeom prst="rect">
            <a:avLst/>
          </a:prstGeom>
        </p:spPr>
      </p:pic>
      <p:sp>
        <p:nvSpPr>
          <p:cNvPr id="15" name="TextBox 14">
            <a:extLst>
              <a:ext uri="{FF2B5EF4-FFF2-40B4-BE49-F238E27FC236}">
                <a16:creationId xmlns:a16="http://schemas.microsoft.com/office/drawing/2014/main" id="{05D4030B-5BF9-1437-F4A8-9477835E6C20}"/>
              </a:ext>
            </a:extLst>
          </p:cNvPr>
          <p:cNvSpPr txBox="1"/>
          <p:nvPr/>
        </p:nvSpPr>
        <p:spPr>
          <a:xfrm>
            <a:off x="391107" y="4396497"/>
            <a:ext cx="2589820" cy="1200329"/>
          </a:xfrm>
          <a:prstGeom prst="rect">
            <a:avLst/>
          </a:prstGeom>
          <a:noFill/>
        </p:spPr>
        <p:txBody>
          <a:bodyPr wrap="square" rtlCol="0">
            <a:spAutoFit/>
          </a:bodyPr>
          <a:lstStyle/>
          <a:p>
            <a:pPr algn="ctr"/>
            <a:r>
              <a:rPr lang="en-US" sz="2400" b="1" u="sng" dirty="0">
                <a:solidFill>
                  <a:schemeClr val="bg1"/>
                </a:solidFill>
                <a:latin typeface="Gotham Book "/>
              </a:rPr>
              <a:t>Think</a:t>
            </a:r>
          </a:p>
          <a:p>
            <a:pPr algn="ctr"/>
            <a:r>
              <a:rPr lang="en-US" sz="2400" dirty="0">
                <a:solidFill>
                  <a:schemeClr val="bg1"/>
                </a:solidFill>
                <a:latin typeface="Gotham Book "/>
              </a:rPr>
              <a:t>Consider, infer, compare, etc.</a:t>
            </a:r>
          </a:p>
        </p:txBody>
      </p:sp>
      <p:pic>
        <p:nvPicPr>
          <p:cNvPr id="21" name="Graphic 20" descr="Eyes">
            <a:extLst>
              <a:ext uri="{FF2B5EF4-FFF2-40B4-BE49-F238E27FC236}">
                <a16:creationId xmlns:a16="http://schemas.microsoft.com/office/drawing/2014/main" id="{F512A2C4-9736-27D5-03E5-F11CFF98130E}"/>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22726" y="2135431"/>
            <a:ext cx="2241441" cy="2241441"/>
          </a:xfrm>
          <a:prstGeom prst="rect">
            <a:avLst/>
          </a:prstGeom>
        </p:spPr>
      </p:pic>
      <p:sp>
        <p:nvSpPr>
          <p:cNvPr id="16" name="TextBox 15">
            <a:extLst>
              <a:ext uri="{FF2B5EF4-FFF2-40B4-BE49-F238E27FC236}">
                <a16:creationId xmlns:a16="http://schemas.microsoft.com/office/drawing/2014/main" id="{7E919D59-5DFC-920D-D5EE-8B8824064FDB}"/>
              </a:ext>
            </a:extLst>
          </p:cNvPr>
          <p:cNvSpPr txBox="1"/>
          <p:nvPr/>
        </p:nvSpPr>
        <p:spPr>
          <a:xfrm>
            <a:off x="3554028" y="4396497"/>
            <a:ext cx="2375470" cy="1200329"/>
          </a:xfrm>
          <a:prstGeom prst="rect">
            <a:avLst/>
          </a:prstGeom>
          <a:noFill/>
        </p:spPr>
        <p:txBody>
          <a:bodyPr wrap="square" rtlCol="0">
            <a:spAutoFit/>
          </a:bodyPr>
          <a:lstStyle/>
          <a:p>
            <a:pPr algn="ctr"/>
            <a:r>
              <a:rPr lang="en-US" sz="2400" b="1" u="sng" dirty="0">
                <a:solidFill>
                  <a:schemeClr val="bg1"/>
                </a:solidFill>
              </a:rPr>
              <a:t>Look</a:t>
            </a:r>
          </a:p>
          <a:p>
            <a:pPr algn="ctr"/>
            <a:r>
              <a:rPr lang="en-US" sz="2400" dirty="0">
                <a:solidFill>
                  <a:schemeClr val="bg1"/>
                </a:solidFill>
              </a:rPr>
              <a:t>Notice, examine, etc.</a:t>
            </a:r>
          </a:p>
        </p:txBody>
      </p:sp>
      <p:pic>
        <p:nvPicPr>
          <p:cNvPr id="17" name="Graphic 16" descr="Pencil">
            <a:extLst>
              <a:ext uri="{FF2B5EF4-FFF2-40B4-BE49-F238E27FC236}">
                <a16:creationId xmlns:a16="http://schemas.microsoft.com/office/drawing/2014/main" id="{52EA4F1E-D0E0-E068-D6BB-70C167CD0169}"/>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8209" y="2393499"/>
            <a:ext cx="1627810" cy="1627810"/>
          </a:xfrm>
          <a:prstGeom prst="rect">
            <a:avLst/>
          </a:prstGeom>
        </p:spPr>
      </p:pic>
      <p:sp>
        <p:nvSpPr>
          <p:cNvPr id="18" name="TextBox 17">
            <a:extLst>
              <a:ext uri="{FF2B5EF4-FFF2-40B4-BE49-F238E27FC236}">
                <a16:creationId xmlns:a16="http://schemas.microsoft.com/office/drawing/2014/main" id="{8FB4A5A8-7556-B999-01AF-BF2171850D71}"/>
              </a:ext>
            </a:extLst>
          </p:cNvPr>
          <p:cNvSpPr txBox="1"/>
          <p:nvPr/>
        </p:nvSpPr>
        <p:spPr>
          <a:xfrm>
            <a:off x="6386988" y="4387426"/>
            <a:ext cx="2589820" cy="1566301"/>
          </a:xfrm>
          <a:prstGeom prst="rect">
            <a:avLst/>
          </a:prstGeom>
          <a:solidFill>
            <a:srgbClr val="993366"/>
          </a:solidFill>
        </p:spPr>
        <p:txBody>
          <a:bodyPr wrap="square" rtlCol="0">
            <a:spAutoFit/>
          </a:bodyPr>
          <a:lstStyle/>
          <a:p>
            <a:pPr algn="ctr"/>
            <a:r>
              <a:rPr lang="en-US" sz="2400" b="1" u="sng" dirty="0">
                <a:solidFill>
                  <a:schemeClr val="bg1"/>
                </a:solidFill>
              </a:rPr>
              <a:t>Write</a:t>
            </a:r>
          </a:p>
          <a:p>
            <a:pPr algn="ctr"/>
            <a:r>
              <a:rPr lang="en-US" sz="2400" dirty="0">
                <a:solidFill>
                  <a:schemeClr val="bg1"/>
                </a:solidFill>
              </a:rPr>
              <a:t>Explain, summarize, define, etc. </a:t>
            </a:r>
          </a:p>
        </p:txBody>
      </p:sp>
      <p:pic>
        <p:nvPicPr>
          <p:cNvPr id="19" name="Graphic 18" descr="Microphone">
            <a:extLst>
              <a:ext uri="{FF2B5EF4-FFF2-40B4-BE49-F238E27FC236}">
                <a16:creationId xmlns:a16="http://schemas.microsoft.com/office/drawing/2014/main" id="{0C153D9F-A7E0-57D5-92DD-52800131B8B3}"/>
              </a:ext>
              <a:ext uri="{C183D7F6-B498-43B3-948B-1728B52AA6E4}">
                <adec:decorative xmlns:adec="http://schemas.microsoft.com/office/drawing/2017/decorative" val="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50237" y="2449268"/>
            <a:ext cx="1613769" cy="1613769"/>
          </a:xfrm>
          <a:prstGeom prst="rect">
            <a:avLst/>
          </a:prstGeom>
        </p:spPr>
      </p:pic>
      <p:sp>
        <p:nvSpPr>
          <p:cNvPr id="20" name="TextBox 19">
            <a:extLst>
              <a:ext uri="{FF2B5EF4-FFF2-40B4-BE49-F238E27FC236}">
                <a16:creationId xmlns:a16="http://schemas.microsoft.com/office/drawing/2014/main" id="{88E9D9A0-1C82-1C24-5B9E-C071EB5170C3}"/>
              </a:ext>
            </a:extLst>
          </p:cNvPr>
          <p:cNvSpPr txBox="1"/>
          <p:nvPr/>
        </p:nvSpPr>
        <p:spPr>
          <a:xfrm>
            <a:off x="9453370" y="4385003"/>
            <a:ext cx="2461445" cy="1569660"/>
          </a:xfrm>
          <a:prstGeom prst="rect">
            <a:avLst/>
          </a:prstGeom>
          <a:solidFill>
            <a:srgbClr val="56901C"/>
          </a:solidFill>
        </p:spPr>
        <p:txBody>
          <a:bodyPr wrap="square" rtlCol="0">
            <a:spAutoFit/>
          </a:bodyPr>
          <a:lstStyle/>
          <a:p>
            <a:pPr algn="ctr"/>
            <a:r>
              <a:rPr lang="en-US" sz="2400" b="1" u="sng" dirty="0">
                <a:solidFill>
                  <a:schemeClr val="bg1"/>
                </a:solidFill>
              </a:rPr>
              <a:t>Speak</a:t>
            </a:r>
          </a:p>
          <a:p>
            <a:pPr algn="ctr"/>
            <a:r>
              <a:rPr lang="en-US" sz="2400" dirty="0">
                <a:solidFill>
                  <a:schemeClr val="bg1"/>
                </a:solidFill>
              </a:rPr>
              <a:t>Share with a partner or the class</a:t>
            </a:r>
          </a:p>
        </p:txBody>
      </p:sp>
      <p:sp>
        <p:nvSpPr>
          <p:cNvPr id="9" name="TextBox 8"/>
          <p:cNvSpPr txBox="1"/>
          <p:nvPr/>
        </p:nvSpPr>
        <p:spPr>
          <a:xfrm>
            <a:off x="8108724" y="647560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199405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solidFill>
                  <a:schemeClr val="bg1">
                    <a:lumMod val="85000"/>
                  </a:schemeClr>
                </a:solidFill>
                <a:latin typeface="Gotham Book"/>
              </a:rPr>
              <a:t>The Big Picture</a:t>
            </a:r>
            <a:br>
              <a:rPr lang="en-US" dirty="0">
                <a:latin typeface="Gotham Book"/>
              </a:rPr>
            </a:br>
            <a:r>
              <a:rPr lang="en-US" sz="11500" b="1" dirty="0">
                <a:solidFill>
                  <a:schemeClr val="bg1"/>
                </a:solidFill>
                <a:latin typeface="Gotham Book"/>
              </a:rPr>
              <a:t>Warm-up</a:t>
            </a:r>
            <a:endParaRPr lang="en-US" b="1" dirty="0">
              <a:solidFill>
                <a:schemeClr val="bg1"/>
              </a:solidFill>
              <a:latin typeface="Gotham Book"/>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1630787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67372" y="2913370"/>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2" name="Picture 1">
            <a:extLst>
              <a:ext uri="{FF2B5EF4-FFF2-40B4-BE49-F238E27FC236}">
                <a16:creationId xmlns:a16="http://schemas.microsoft.com/office/drawing/2014/main" id="{997A4C34-BEC9-F7AB-5BC6-A7215F4F9C3C}"/>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5212" t="3773" r="10115" b="5221"/>
          <a:stretch/>
        </p:blipFill>
        <p:spPr>
          <a:xfrm>
            <a:off x="9074315" y="1993473"/>
            <a:ext cx="2719892" cy="3551307"/>
          </a:xfrm>
          <a:prstGeom prst="rect">
            <a:avLst/>
          </a:prstGeom>
        </p:spPr>
      </p:pic>
      <p:sp>
        <p:nvSpPr>
          <p:cNvPr id="10" name="Title 5"/>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sp>
        <p:nvSpPr>
          <p:cNvPr id="21" name="TextBox 20">
            <a:extLst>
              <a:ext uri="{FF2B5EF4-FFF2-40B4-BE49-F238E27FC236}">
                <a16:creationId xmlns:a16="http://schemas.microsoft.com/office/drawing/2014/main" id="{7B39A07B-7B86-0FA4-AE4B-CEF7B101C547}"/>
              </a:ext>
            </a:extLst>
          </p:cNvPr>
          <p:cNvSpPr txBox="1"/>
          <p:nvPr/>
        </p:nvSpPr>
        <p:spPr>
          <a:xfrm>
            <a:off x="3301217" y="1851352"/>
            <a:ext cx="5663300" cy="4770537"/>
          </a:xfrm>
          <a:prstGeom prst="rect">
            <a:avLst/>
          </a:prstGeom>
          <a:noFill/>
        </p:spPr>
        <p:txBody>
          <a:bodyPr wrap="square" rtlCol="0">
            <a:spAutoFit/>
          </a:bodyPr>
          <a:lstStyle/>
          <a:p>
            <a:pPr marL="342900" indent="-342900">
              <a:buFont typeface="+mj-lt"/>
              <a:buAutoNum type="arabicPeriod"/>
            </a:pPr>
            <a:r>
              <a:rPr lang="en-US" sz="2600" dirty="0">
                <a:solidFill>
                  <a:srgbClr val="C00000"/>
                </a:solidFill>
              </a:rPr>
              <a:t>Read each scenario under the column titled “</a:t>
            </a:r>
            <a:r>
              <a:rPr lang="en-US" sz="2600" b="1" dirty="0">
                <a:solidFill>
                  <a:srgbClr val="C00000"/>
                </a:solidFill>
              </a:rPr>
              <a:t>What’s the issue?”</a:t>
            </a:r>
          </a:p>
          <a:p>
            <a:pPr marL="342900" indent="-342900">
              <a:buFont typeface="+mj-lt"/>
              <a:buAutoNum type="arabicPeriod"/>
            </a:pPr>
            <a:r>
              <a:rPr lang="en-US" sz="2600" dirty="0">
                <a:solidFill>
                  <a:srgbClr val="0070C0"/>
                </a:solidFill>
              </a:rPr>
              <a:t>Think about how you would respond to each situation today and 1000 years ago.</a:t>
            </a:r>
            <a:endParaRPr lang="en-US" sz="2600" b="1" dirty="0">
              <a:solidFill>
                <a:srgbClr val="0070C0"/>
              </a:solidFill>
            </a:endParaRPr>
          </a:p>
          <a:p>
            <a:pPr marL="342900" indent="-342900">
              <a:buFont typeface="+mj-lt"/>
              <a:buAutoNum type="arabicPeriod"/>
            </a:pPr>
            <a:r>
              <a:rPr lang="en-US" sz="2600" dirty="0">
                <a:solidFill>
                  <a:srgbClr val="993366"/>
                </a:solidFill>
              </a:rPr>
              <a:t>Write your answers on your warm-up sheet.</a:t>
            </a:r>
          </a:p>
          <a:p>
            <a:pPr marL="342900" indent="-342900">
              <a:buFont typeface="+mj-lt"/>
              <a:buAutoNum type="arabicPeriod"/>
            </a:pPr>
            <a:r>
              <a:rPr lang="en-US" sz="2600" dirty="0">
                <a:solidFill>
                  <a:srgbClr val="56901C"/>
                </a:solidFill>
              </a:rPr>
              <a:t>While you wait for class to begin, share your responses with a shoulder partner.</a:t>
            </a:r>
          </a:p>
          <a:p>
            <a:pPr marL="342900" indent="-342900">
              <a:buFont typeface="+mj-lt"/>
              <a:buAutoNum type="arabicPeriod"/>
            </a:pPr>
            <a:r>
              <a:rPr lang="en-US" sz="2600" dirty="0"/>
              <a:t>Do </a:t>
            </a:r>
            <a:r>
              <a:rPr lang="en-US" sz="2600" b="1" dirty="0"/>
              <a:t>not</a:t>
            </a:r>
            <a:r>
              <a:rPr lang="en-US" sz="2600" dirty="0"/>
              <a:t> complete the </a:t>
            </a:r>
            <a:r>
              <a:rPr lang="en-US" sz="2600" b="1" dirty="0"/>
              <a:t>Exit Ticket </a:t>
            </a:r>
            <a:r>
              <a:rPr lang="en-US" sz="2600" dirty="0"/>
              <a:t>yet. </a:t>
            </a:r>
          </a:p>
          <a:p>
            <a:pPr marL="342900" indent="-342900">
              <a:buFont typeface="+mj-lt"/>
              <a:buAutoNum type="arabicPeriod"/>
            </a:pPr>
            <a:endParaRPr lang="en-US" dirty="0"/>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27" name="Graphic 26">
            <a:extLst>
              <a:ext uri="{FF2B5EF4-FFF2-40B4-BE49-F238E27FC236}">
                <a16:creationId xmlns:a16="http://schemas.microsoft.com/office/drawing/2014/main" id="{B11B7FE4-0BD9-13A2-EA20-69FB6E279FC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26320" y="1614623"/>
            <a:ext cx="1208326" cy="1208326"/>
          </a:xfrm>
          <a:prstGeom prst="rect">
            <a:avLst/>
          </a:prstGeom>
        </p:spPr>
      </p:pic>
      <p:pic>
        <p:nvPicPr>
          <p:cNvPr id="28" name="Graphic 27">
            <a:extLst>
              <a:ext uri="{FF2B5EF4-FFF2-40B4-BE49-F238E27FC236}">
                <a16:creationId xmlns:a16="http://schemas.microsoft.com/office/drawing/2014/main" id="{4372213C-8649-ED78-BA55-82AF009D585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75113" y="2698034"/>
            <a:ext cx="1071092" cy="1071092"/>
          </a:xfrm>
          <a:prstGeom prst="rect">
            <a:avLst/>
          </a:prstGeom>
        </p:spPr>
      </p:pic>
      <p:pic>
        <p:nvPicPr>
          <p:cNvPr id="29" name="Graphic 28">
            <a:extLst>
              <a:ext uri="{FF2B5EF4-FFF2-40B4-BE49-F238E27FC236}">
                <a16:creationId xmlns:a16="http://schemas.microsoft.com/office/drawing/2014/main" id="{90867523-B059-008B-13BE-D2D41C48642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99055" y="3860513"/>
            <a:ext cx="925793" cy="925793"/>
          </a:xfrm>
          <a:prstGeom prst="rect">
            <a:avLst/>
          </a:prstGeom>
        </p:spPr>
      </p:pic>
      <p:pic>
        <p:nvPicPr>
          <p:cNvPr id="30" name="Graphic 29">
            <a:extLst>
              <a:ext uri="{FF2B5EF4-FFF2-40B4-BE49-F238E27FC236}">
                <a16:creationId xmlns:a16="http://schemas.microsoft.com/office/drawing/2014/main" id="{DB957E78-CADB-78BD-E6A4-918A0B712E97}"/>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5421" y="4965315"/>
            <a:ext cx="842453" cy="842453"/>
          </a:xfrm>
          <a:prstGeom prst="rect">
            <a:avLst/>
          </a:prstGeom>
        </p:spPr>
      </p:pic>
      <p:pic>
        <p:nvPicPr>
          <p:cNvPr id="32" name="Graphic 31">
            <a:extLst>
              <a:ext uri="{FF2B5EF4-FFF2-40B4-BE49-F238E27FC236}">
                <a16:creationId xmlns:a16="http://schemas.microsoft.com/office/drawing/2014/main" id="{30176C88-EE0C-101D-D37E-0775B06739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6394" y="2822949"/>
            <a:ext cx="1071092" cy="1071092"/>
          </a:xfrm>
          <a:prstGeom prst="rect">
            <a:avLst/>
          </a:prstGeom>
        </p:spPr>
      </p:pic>
      <p:pic>
        <p:nvPicPr>
          <p:cNvPr id="33" name="Graphic 32">
            <a:extLst>
              <a:ext uri="{FF2B5EF4-FFF2-40B4-BE49-F238E27FC236}">
                <a16:creationId xmlns:a16="http://schemas.microsoft.com/office/drawing/2014/main" id="{A785EACC-4A6E-A703-DB91-E85A2E309EC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2452" y="3985428"/>
            <a:ext cx="925793" cy="925793"/>
          </a:xfrm>
          <a:prstGeom prst="rect">
            <a:avLst/>
          </a:prstGeom>
        </p:spPr>
      </p:pic>
      <p:pic>
        <p:nvPicPr>
          <p:cNvPr id="34" name="Graphic 33">
            <a:extLst>
              <a:ext uri="{FF2B5EF4-FFF2-40B4-BE49-F238E27FC236}">
                <a16:creationId xmlns:a16="http://schemas.microsoft.com/office/drawing/2014/main" id="{FC096A18-47C0-8EE3-086D-CB197FCF4631}"/>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6086" y="5090230"/>
            <a:ext cx="842453" cy="842453"/>
          </a:xfrm>
          <a:prstGeom prst="rect">
            <a:avLst/>
          </a:prstGeom>
        </p:spPr>
      </p:pic>
      <p:pic>
        <p:nvPicPr>
          <p:cNvPr id="35" name="Graphic 34">
            <a:extLst>
              <a:ext uri="{FF2B5EF4-FFF2-40B4-BE49-F238E27FC236}">
                <a16:creationId xmlns:a16="http://schemas.microsoft.com/office/drawing/2014/main" id="{07560415-B332-E1C4-B849-5DCFB5B5D51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156" y="1574845"/>
            <a:ext cx="1208326" cy="1208326"/>
          </a:xfrm>
          <a:prstGeom prst="rect">
            <a:avLst/>
          </a:prstGeom>
        </p:spPr>
      </p:pic>
    </p:spTree>
    <p:extLst>
      <p:ext uri="{BB962C8B-B14F-4D97-AF65-F5344CB8AC3E}">
        <p14:creationId xmlns:p14="http://schemas.microsoft.com/office/powerpoint/2010/main" val="285063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1"/>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chemeClr val="bg1"/>
                </a:solidFill>
                <a:latin typeface="Gotham Medium"/>
              </a:rPr>
              <a:t>Warm-up</a:t>
            </a:r>
            <a:r>
              <a:rPr lang="en-US" sz="4000" b="1" dirty="0">
                <a:solidFill>
                  <a:schemeClr val="bg1"/>
                </a:solidFill>
                <a:latin typeface="Gotham Medium"/>
              </a:rPr>
              <a:t>:</a:t>
            </a:r>
            <a:r>
              <a:rPr lang="en-US" b="1" dirty="0">
                <a:solidFill>
                  <a:schemeClr val="bg1"/>
                </a:solidFill>
                <a:latin typeface="Gotham Medium"/>
              </a:rPr>
              <a:t> </a:t>
            </a:r>
            <a:br>
              <a:rPr lang="en-US" sz="4400" b="1" dirty="0">
                <a:solidFill>
                  <a:schemeClr val="bg1"/>
                </a:solidFill>
                <a:latin typeface="Gotham Medium"/>
              </a:rPr>
            </a:br>
            <a:r>
              <a:rPr lang="en-US" sz="6700" dirty="0">
                <a:solidFill>
                  <a:schemeClr val="bg1"/>
                </a:solidFill>
                <a:latin typeface="Gotham Medium"/>
              </a:rPr>
              <a:t>Share with the class</a:t>
            </a:r>
            <a:br>
              <a:rPr lang="en-US" sz="4400" dirty="0">
                <a:latin typeface="Gotham Medium"/>
              </a:rPr>
            </a:br>
            <a:endParaRPr lang="en-US" sz="4400" dirty="0">
              <a:latin typeface="Gotham Medium"/>
            </a:endParaRPr>
          </a:p>
        </p:txBody>
      </p:sp>
      <p:sp>
        <p:nvSpPr>
          <p:cNvPr id="3" name="TextBox 2">
            <a:extLst>
              <a:ext uri="{FF2B5EF4-FFF2-40B4-BE49-F238E27FC236}">
                <a16:creationId xmlns:a16="http://schemas.microsoft.com/office/drawing/2014/main" id="{D9A63979-5283-DCA8-0C9B-DA2133A30A37}"/>
              </a:ext>
            </a:extLst>
          </p:cNvPr>
          <p:cNvSpPr txBox="1"/>
          <p:nvPr/>
        </p:nvSpPr>
        <p:spPr>
          <a:xfrm>
            <a:off x="520925" y="3535496"/>
            <a:ext cx="11069594" cy="446276"/>
          </a:xfrm>
          <a:prstGeom prst="rect">
            <a:avLst/>
          </a:prstGeom>
          <a:noFill/>
        </p:spPr>
        <p:txBody>
          <a:bodyPr wrap="square" rtlCol="0">
            <a:spAutoFit/>
          </a:bodyPr>
          <a:lstStyle/>
          <a:p>
            <a:r>
              <a:rPr lang="en-US" sz="2300" b="1" i="1" dirty="0">
                <a:solidFill>
                  <a:schemeClr val="tx1">
                    <a:lumMod val="50000"/>
                    <a:lumOff val="50000"/>
                  </a:schemeClr>
                </a:solidFill>
                <a:latin typeface="Gotham Book "/>
              </a:rPr>
              <a:t>Directions</a:t>
            </a:r>
            <a:r>
              <a:rPr lang="en-US" sz="2300" i="1" dirty="0">
                <a:solidFill>
                  <a:schemeClr val="tx1">
                    <a:lumMod val="50000"/>
                    <a:lumOff val="50000"/>
                  </a:schemeClr>
                </a:solidFill>
                <a:latin typeface="Gotham Book "/>
              </a:rPr>
              <a:t>: Use the sentence stem example below to share your answer with the class</a:t>
            </a:r>
          </a:p>
        </p:txBody>
      </p:sp>
      <p:pic>
        <p:nvPicPr>
          <p:cNvPr id="4" name="Graphic 3">
            <a:extLst>
              <a:ext uri="{FF2B5EF4-FFF2-40B4-BE49-F238E27FC236}">
                <a16:creationId xmlns:a16="http://schemas.microsoft.com/office/drawing/2014/main" id="{C42E0433-250F-4453-1FDA-046532916B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22" y="4419331"/>
            <a:ext cx="1337153" cy="1337153"/>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1" name="Speech Bubble: Rectangle with Corners Rounded 10">
            <a:extLst>
              <a:ext uri="{FF2B5EF4-FFF2-40B4-BE49-F238E27FC236}">
                <a16:creationId xmlns:a16="http://schemas.microsoft.com/office/drawing/2014/main" id="{8736CC7E-51EA-7D19-44C6-44332C2FEF2C}"/>
              </a:ext>
            </a:extLst>
          </p:cNvPr>
          <p:cNvSpPr/>
          <p:nvPr/>
        </p:nvSpPr>
        <p:spPr>
          <a:xfrm>
            <a:off x="2517125" y="4106312"/>
            <a:ext cx="8819453" cy="2044117"/>
          </a:xfrm>
          <a:prstGeom prst="wedgeRoundRectCallout">
            <a:avLst>
              <a:gd name="adj1" fmla="val -42074"/>
              <a:gd name="adj2" fmla="val 74290"/>
              <a:gd name="adj3" fmla="val 16667"/>
            </a:avLst>
          </a:prstGeom>
          <a:solidFill>
            <a:srgbClr val="FBE3D6"/>
          </a:solidFill>
          <a:ln w="28575">
            <a:solidFill>
              <a:srgbClr val="CD3809"/>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3600" b="1" dirty="0">
                <a:solidFill>
                  <a:schemeClr val="tx1"/>
                </a:solidFill>
                <a:latin typeface="Gotham Book "/>
              </a:rPr>
              <a:t>“When </a:t>
            </a:r>
            <a:r>
              <a:rPr lang="en-US" sz="3600" b="1" i="1" dirty="0">
                <a:solidFill>
                  <a:schemeClr val="bg1">
                    <a:lumMod val="50000"/>
                  </a:schemeClr>
                </a:solidFill>
                <a:latin typeface="Gotham Book "/>
              </a:rPr>
              <a:t>I</a:t>
            </a:r>
            <a:r>
              <a:rPr lang="en-US" sz="3600" b="1" i="1" u="sng" dirty="0">
                <a:solidFill>
                  <a:schemeClr val="bg1">
                    <a:lumMod val="50000"/>
                  </a:schemeClr>
                </a:solidFill>
                <a:latin typeface="Gotham Book "/>
              </a:rPr>
              <a:t>’m hungry</a:t>
            </a:r>
            <a:r>
              <a:rPr lang="en-US" sz="3600" b="1" i="1" dirty="0">
                <a:solidFill>
                  <a:schemeClr val="bg1">
                    <a:lumMod val="50000"/>
                  </a:schemeClr>
                </a:solidFill>
                <a:latin typeface="Gotham Book "/>
              </a:rPr>
              <a:t> </a:t>
            </a:r>
            <a:r>
              <a:rPr lang="en-US" sz="3600" b="1" dirty="0">
                <a:solidFill>
                  <a:schemeClr val="tx1"/>
                </a:solidFill>
                <a:latin typeface="Gotham Book "/>
              </a:rPr>
              <a:t>today, I </a:t>
            </a:r>
            <a:r>
              <a:rPr lang="en-US" sz="3600" b="1" dirty="0">
                <a:solidFill>
                  <a:schemeClr val="tx1">
                    <a:lumMod val="50000"/>
                    <a:lumOff val="50000"/>
                  </a:schemeClr>
                </a:solidFill>
                <a:latin typeface="Gotham Book "/>
              </a:rPr>
              <a:t>_________,</a:t>
            </a:r>
            <a:r>
              <a:rPr lang="en-US" sz="3600" b="1" dirty="0">
                <a:solidFill>
                  <a:schemeClr val="tx1"/>
                </a:solidFill>
                <a:latin typeface="Gotham Book "/>
              </a:rPr>
              <a:t> but 1000 years ago I would have probably </a:t>
            </a:r>
            <a:r>
              <a:rPr lang="en-US" sz="3600" b="1" dirty="0">
                <a:solidFill>
                  <a:schemeClr val="tx1">
                    <a:lumMod val="50000"/>
                    <a:lumOff val="50000"/>
                  </a:schemeClr>
                </a:solidFill>
                <a:latin typeface="Gotham Book "/>
              </a:rPr>
              <a:t>__________.”</a:t>
            </a:r>
          </a:p>
        </p:txBody>
      </p:sp>
      <p:pic>
        <p:nvPicPr>
          <p:cNvPr id="12" name="Picture 11" descr="An image of the chart from the warm-up assignment">
            <a:extLst>
              <a:ext uri="{FF2B5EF4-FFF2-40B4-BE49-F238E27FC236}">
                <a16:creationId xmlns:a16="http://schemas.microsoft.com/office/drawing/2014/main" id="{3C617404-66D8-F8DA-EB45-19855CDA2265}"/>
              </a:ext>
            </a:extLst>
          </p:cNvPr>
          <p:cNvPicPr>
            <a:picLocks noChangeAspect="1"/>
          </p:cNvPicPr>
          <p:nvPr/>
        </p:nvPicPr>
        <p:blipFill>
          <a:blip r:embed="rId6"/>
          <a:stretch>
            <a:fillRect/>
          </a:stretch>
        </p:blipFill>
        <p:spPr>
          <a:xfrm>
            <a:off x="330398" y="1755480"/>
            <a:ext cx="11445803" cy="1481563"/>
          </a:xfrm>
          <a:prstGeom prst="rect">
            <a:avLst/>
          </a:prstGeom>
          <a:effectLst>
            <a:outerShdw blurRad="50800" dist="50800" dir="7860000" algn="ctr" rotWithShape="0">
              <a:srgbClr val="000000">
                <a:alpha val="43137"/>
              </a:srgbClr>
            </a:outerShdw>
          </a:effectLst>
        </p:spPr>
      </p:pic>
    </p:spTree>
    <p:extLst>
      <p:ext uri="{BB962C8B-B14F-4D97-AF65-F5344CB8AC3E}">
        <p14:creationId xmlns:p14="http://schemas.microsoft.com/office/powerpoint/2010/main" val="3200719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325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9" name="TextBox 8"/>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A1ACA8B1-1101-481F-FFFE-3F561BDF40A2}"/>
              </a:ext>
            </a:extLst>
          </p:cNvPr>
          <p:cNvSpPr txBox="1"/>
          <p:nvPr/>
        </p:nvSpPr>
        <p:spPr>
          <a:xfrm>
            <a:off x="1935479" y="2133600"/>
            <a:ext cx="8351521" cy="2585323"/>
          </a:xfrm>
          <a:prstGeom prst="rect">
            <a:avLst/>
          </a:prstGeom>
          <a:noFill/>
        </p:spPr>
        <p:txBody>
          <a:bodyPr wrap="square" rtlCol="0">
            <a:spAutoFit/>
          </a:bodyPr>
          <a:lstStyle/>
          <a:p>
            <a:pPr algn="ctr"/>
            <a:r>
              <a:rPr lang="en-US" sz="5400" i="1" dirty="0">
                <a:solidFill>
                  <a:srgbClr val="C00000"/>
                </a:solidFill>
                <a:latin typeface="Gotham Book "/>
              </a:rPr>
              <a:t>What are the major themes of </a:t>
            </a:r>
            <a:r>
              <a:rPr lang="en-US" sz="5400" b="1" i="1" dirty="0">
                <a:solidFill>
                  <a:srgbClr val="C00000"/>
                </a:solidFill>
                <a:latin typeface="Gotham Book "/>
              </a:rPr>
              <a:t>Unit 1: Natural Texas and Its People</a:t>
            </a:r>
            <a:r>
              <a:rPr lang="en-US" sz="5400" i="1" dirty="0">
                <a:solidFill>
                  <a:srgbClr val="C00000"/>
                </a:solidFill>
                <a:latin typeface="Gotham Book "/>
              </a:rPr>
              <a:t>?</a:t>
            </a:r>
          </a:p>
        </p:txBody>
      </p:sp>
    </p:spTree>
    <p:extLst>
      <p:ext uri="{BB962C8B-B14F-4D97-AF65-F5344CB8AC3E}">
        <p14:creationId xmlns:p14="http://schemas.microsoft.com/office/powerpoint/2010/main" val="252426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325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A1ACA8B1-1101-481F-FFFE-3F561BDF40A2}"/>
              </a:ext>
            </a:extLst>
          </p:cNvPr>
          <p:cNvSpPr txBox="1"/>
          <p:nvPr/>
        </p:nvSpPr>
        <p:spPr>
          <a:xfrm>
            <a:off x="836022" y="1734224"/>
            <a:ext cx="10439399" cy="4401205"/>
          </a:xfrm>
          <a:prstGeom prst="rect">
            <a:avLst/>
          </a:prstGeom>
          <a:noFill/>
        </p:spPr>
        <p:txBody>
          <a:bodyPr wrap="square" rtlCol="0">
            <a:spAutoFit/>
          </a:bodyPr>
          <a:lstStyle/>
          <a:p>
            <a:pPr marL="914400" indent="-914400">
              <a:buFont typeface="+mj-lt"/>
              <a:buAutoNum type="arabicPeriod"/>
            </a:pPr>
            <a:r>
              <a:rPr lang="en-US" sz="4000" b="1" i="1" u="sng" dirty="0">
                <a:solidFill>
                  <a:srgbClr val="56901C"/>
                </a:solidFill>
                <a:latin typeface="Gotham Book "/>
              </a:rPr>
              <a:t>We will </a:t>
            </a:r>
            <a:r>
              <a:rPr lang="en-US" sz="4000" i="1" dirty="0">
                <a:solidFill>
                  <a:srgbClr val="56901C"/>
                </a:solidFill>
                <a:latin typeface="Gotham Book "/>
              </a:rPr>
              <a:t>identify the main idea of this unit by analyzing a primary source and reading a short passage </a:t>
            </a:r>
          </a:p>
          <a:p>
            <a:pPr marL="914400" indent="-914400">
              <a:buFont typeface="+mj-lt"/>
              <a:buAutoNum type="arabicPeriod"/>
            </a:pPr>
            <a:endParaRPr lang="en-US" sz="4000" i="1" dirty="0">
              <a:solidFill>
                <a:srgbClr val="56901C"/>
              </a:solidFill>
              <a:latin typeface="Gotham Book "/>
            </a:endParaRPr>
          </a:p>
          <a:p>
            <a:pPr marL="914400" indent="-914400">
              <a:buFont typeface="+mj-lt"/>
              <a:buAutoNum type="arabicPeriod"/>
            </a:pPr>
            <a:r>
              <a:rPr lang="en-US" sz="4000" b="1" i="1" u="sng" dirty="0">
                <a:solidFill>
                  <a:srgbClr val="002060"/>
                </a:solidFill>
                <a:latin typeface="Gotham Book "/>
              </a:rPr>
              <a:t>I will </a:t>
            </a:r>
            <a:r>
              <a:rPr lang="en-US" sz="4000" i="1" dirty="0">
                <a:solidFill>
                  <a:srgbClr val="002060"/>
                </a:solidFill>
                <a:latin typeface="Gotham Book "/>
              </a:rPr>
              <a:t>make inferences and predictions about an image and summarize the main idea of a short passage.</a:t>
            </a:r>
          </a:p>
        </p:txBody>
      </p:sp>
    </p:spTree>
    <p:extLst>
      <p:ext uri="{BB962C8B-B14F-4D97-AF65-F5344CB8AC3E}">
        <p14:creationId xmlns:p14="http://schemas.microsoft.com/office/powerpoint/2010/main" val="9779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solidFill>
                  <a:schemeClr val="bg1">
                    <a:lumMod val="85000"/>
                  </a:schemeClr>
                </a:solidFill>
                <a:latin typeface="Gotham Medium"/>
              </a:rPr>
              <a:t>The Big Picture</a:t>
            </a:r>
            <a:br>
              <a:rPr lang="en-US" dirty="0">
                <a:latin typeface="Gotham Medium"/>
              </a:rPr>
            </a:br>
            <a:r>
              <a:rPr lang="en-US" sz="11500" b="1" dirty="0">
                <a:solidFill>
                  <a:schemeClr val="bg1"/>
                </a:solidFill>
                <a:latin typeface="Gotham Medium"/>
              </a:rPr>
              <a:t>Lesson</a:t>
            </a:r>
            <a:endParaRPr lang="en-US" b="1" dirty="0">
              <a:solidFill>
                <a:schemeClr val="bg1"/>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113168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24ACDA-31CB-1A25-8022-B74EA76F2281}"/>
              </a:ext>
              <a:ext uri="{C183D7F6-B498-43B3-948B-1728B52AA6E4}">
                <adec:decorative xmlns:adec="http://schemas.microsoft.com/office/drawing/2017/decorative" val="1"/>
              </a:ext>
            </a:extLst>
          </p:cNvPr>
          <p:cNvSpPr/>
          <p:nvPr/>
        </p:nvSpPr>
        <p:spPr>
          <a:xfrm>
            <a:off x="-176350" y="1876688"/>
            <a:ext cx="5305981" cy="714314"/>
          </a:xfrm>
          <a:prstGeom prst="rect">
            <a:avLst/>
          </a:prstGeom>
          <a:solidFill>
            <a:srgbClr val="C9374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2250" y="5422900"/>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144000" cy="154086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a:latin typeface="Gotham Medium"/>
              </a:rPr>
              <a:t>The Big Picture</a:t>
            </a:r>
            <a:r>
              <a:rPr lang="en-US" sz="5400" b="1" i="1" dirty="0">
                <a:latin typeface="Gotham Medium"/>
              </a:rPr>
              <a:t>:</a:t>
            </a:r>
            <a:br>
              <a:rPr lang="en-US" sz="3600" dirty="0">
                <a:latin typeface="Gotham Medium"/>
              </a:rPr>
            </a:br>
            <a:r>
              <a:rPr lang="en-US" sz="3600" dirty="0">
                <a:latin typeface="Gotham Medium"/>
              </a:rPr>
              <a:t>What are the major themes of this unit?</a:t>
            </a:r>
          </a:p>
        </p:txBody>
      </p:sp>
      <p:sp>
        <p:nvSpPr>
          <p:cNvPr id="3" name="TextBox 2">
            <a:extLst>
              <a:ext uri="{FF2B5EF4-FFF2-40B4-BE49-F238E27FC236}">
                <a16:creationId xmlns:a16="http://schemas.microsoft.com/office/drawing/2014/main" id="{2D3E0B3B-DE9D-ACB2-C3E7-77CD6A9D81A5}"/>
              </a:ext>
            </a:extLst>
          </p:cNvPr>
          <p:cNvSpPr txBox="1"/>
          <p:nvPr/>
        </p:nvSpPr>
        <p:spPr>
          <a:xfrm>
            <a:off x="457467" y="1879677"/>
            <a:ext cx="4966970" cy="4739759"/>
          </a:xfrm>
          <a:prstGeom prst="rect">
            <a:avLst/>
          </a:prstGeom>
          <a:noFill/>
        </p:spPr>
        <p:txBody>
          <a:bodyPr wrap="square" rtlCol="0">
            <a:spAutoFit/>
          </a:bodyPr>
          <a:lstStyle/>
          <a:p>
            <a:pPr algn="ctr"/>
            <a:r>
              <a:rPr lang="en-US" sz="3600" b="1" i="1" dirty="0">
                <a:solidFill>
                  <a:schemeClr val="bg1"/>
                </a:solidFill>
                <a:latin typeface="Gotham Book "/>
              </a:rPr>
              <a:t>Analyze an Image:</a:t>
            </a:r>
          </a:p>
          <a:p>
            <a:pPr algn="ctr"/>
            <a:endParaRPr lang="en-US" sz="2000" b="1" i="1" dirty="0">
              <a:latin typeface="Gotham Book "/>
            </a:endParaRPr>
          </a:p>
          <a:p>
            <a:pPr marL="742950" indent="-742950">
              <a:buAutoNum type="arabicPeriod"/>
            </a:pPr>
            <a:r>
              <a:rPr lang="en-US" sz="3200" dirty="0">
                <a:solidFill>
                  <a:srgbClr val="156082"/>
                </a:solidFill>
                <a:latin typeface="Gotham Book "/>
              </a:rPr>
              <a:t>Describe three things you notice in the image</a:t>
            </a:r>
          </a:p>
          <a:p>
            <a:pPr marL="742950" indent="-742950">
              <a:buAutoNum type="arabicPeriod"/>
            </a:pPr>
            <a:r>
              <a:rPr lang="en-US" sz="3200" dirty="0">
                <a:solidFill>
                  <a:srgbClr val="56901C"/>
                </a:solidFill>
                <a:effectLst/>
                <a:latin typeface="Gotham Book "/>
                <a:ea typeface="Times New Roman" panose="02020603050405020304" pitchFamily="18" charset="0"/>
                <a:cs typeface="Times New Roman" panose="02020603050405020304" pitchFamily="18" charset="0"/>
              </a:rPr>
              <a:t>Based on the image, what are two things you predict we might learn in this unit?</a:t>
            </a:r>
          </a:p>
          <a:p>
            <a:br>
              <a:rPr lang="en-US" sz="1800" dirty="0">
                <a:effectLst/>
                <a:latin typeface="Aptos" panose="020B0004020202020204" pitchFamily="34" charset="0"/>
                <a:ea typeface="Times New Roman" panose="02020603050405020304" pitchFamily="18" charset="0"/>
                <a:cs typeface="Times New Roman" panose="02020603050405020304" pitchFamily="18" charset="0"/>
              </a:rPr>
            </a:br>
            <a:endParaRPr lang="en-US" sz="3600" i="1" dirty="0"/>
          </a:p>
        </p:txBody>
      </p:sp>
      <p:pic>
        <p:nvPicPr>
          <p:cNvPr id="2" name="Picture 1" descr="A painting of a group of Native Americans picking wild berries in a field near a forested area.">
            <a:extLst>
              <a:ext uri="{FF2B5EF4-FFF2-40B4-BE49-F238E27FC236}">
                <a16:creationId xmlns:a16="http://schemas.microsoft.com/office/drawing/2014/main" id="{03013837-C740-BA80-7774-72CE43F8CA34}"/>
              </a:ext>
            </a:extLst>
          </p:cNvPr>
          <p:cNvPicPr>
            <a:picLocks noChangeAspect="1"/>
          </p:cNvPicPr>
          <p:nvPr/>
        </p:nvPicPr>
        <p:blipFill>
          <a:blip r:embed="rId5"/>
          <a:stretch>
            <a:fillRect/>
          </a:stretch>
        </p:blipFill>
        <p:spPr>
          <a:xfrm>
            <a:off x="5424437" y="1879677"/>
            <a:ext cx="6545313" cy="4402044"/>
          </a:xfrm>
          <a:prstGeom prst="rect">
            <a:avLst/>
          </a:prstGeom>
          <a:effectLst>
            <a:outerShdw blurRad="50800" dist="38100" dir="8100000" algn="tr" rotWithShape="0">
              <a:prstClr val="black">
                <a:alpha val="40000"/>
              </a:prstClr>
            </a:outerShdw>
          </a:effectLst>
        </p:spPr>
      </p:pic>
      <p:pic>
        <p:nvPicPr>
          <p:cNvPr id="4" name="Graphic 3">
            <a:extLst>
              <a:ext uri="{FF2B5EF4-FFF2-40B4-BE49-F238E27FC236}">
                <a16:creationId xmlns:a16="http://schemas.microsoft.com/office/drawing/2014/main" id="{4DD37AFE-1D31-A23C-49A8-DFCA03093B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33412" y="246950"/>
            <a:ext cx="1119562" cy="1119562"/>
          </a:xfrm>
          <a:prstGeom prst="rect">
            <a:avLst/>
          </a:prstGeom>
        </p:spPr>
      </p:pic>
      <p:sp>
        <p:nvSpPr>
          <p:cNvPr id="10" name="TextBox 9">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34056400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0de1992-07c6-480f-a318-a1afcba03983}" enabled="0" method="" siteId="{70de1992-07c6-480f-a318-a1afcba03983}" removed="1"/>
</clbl:labelList>
</file>

<file path=docProps/app.xml><?xml version="1.0" encoding="utf-8"?>
<Properties xmlns="http://schemas.openxmlformats.org/officeDocument/2006/extended-properties" xmlns:vt="http://schemas.openxmlformats.org/officeDocument/2006/docPropsVTypes">
  <Template>Office Theme</Template>
  <TotalTime>9623</TotalTime>
  <Words>1205</Words>
  <Application>Microsoft Office PowerPoint</Application>
  <PresentationFormat>Widescreen</PresentationFormat>
  <Paragraphs>104</Paragraphs>
  <Slides>18</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Aptos</vt:lpstr>
      <vt:lpstr>Aptos Display</vt:lpstr>
      <vt:lpstr>Arial</vt:lpstr>
      <vt:lpstr>Calibri</vt:lpstr>
      <vt:lpstr>Calibri Light</vt:lpstr>
      <vt:lpstr>Gotham Book</vt:lpstr>
      <vt:lpstr>Gotham Book </vt:lpstr>
      <vt:lpstr>Gotham Medium</vt:lpstr>
      <vt:lpstr>Times New Roman</vt:lpstr>
      <vt:lpstr>Office Theme</vt:lpstr>
      <vt:lpstr>1_Office Theme</vt:lpstr>
      <vt:lpstr>Unit 1: Natural Texas and Its People</vt:lpstr>
      <vt:lpstr>Helpful Action Guide</vt:lpstr>
      <vt:lpstr>The Big Picture Warm-up</vt:lpstr>
      <vt:lpstr>Warm-up: Follow the directions below to complete your warm-up </vt:lpstr>
      <vt:lpstr>Warm-up:  Share with the class </vt:lpstr>
      <vt:lpstr>Essential Question</vt:lpstr>
      <vt:lpstr>In today’s lesson…</vt:lpstr>
      <vt:lpstr>The Big Picture Lesson</vt:lpstr>
      <vt:lpstr>The Big Picture: What are the major themes of this unit?</vt:lpstr>
      <vt:lpstr>The First People in Texas  Background</vt:lpstr>
      <vt:lpstr>The First People in Texas  Background 2</vt:lpstr>
      <vt:lpstr>Let’s dig deeper! </vt:lpstr>
      <vt:lpstr>Essential Ideas Reading Passage First Read Through </vt:lpstr>
      <vt:lpstr>Essential Ideas Reading Passage Second Read Through </vt:lpstr>
      <vt:lpstr>Essential Ideas Reading Passage Final Read Through </vt:lpstr>
      <vt:lpstr>The Big Picture Exit Ticket</vt:lpstr>
      <vt:lpstr>Special Note:   In the 8th grade, you will take a Social Studies STAAR test that has several new types of questions on it.   Our Exit Tickets introduce these new types of questions. Practice now to become an expert on how to answer these questions in 8th grade!</vt:lpstr>
      <vt:lpstr>Exit Ticket</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Abubakar, Courtney</cp:lastModifiedBy>
  <cp:revision>19</cp:revision>
  <dcterms:created xsi:type="dcterms:W3CDTF">2024-06-14T14:38:23Z</dcterms:created>
  <dcterms:modified xsi:type="dcterms:W3CDTF">2024-08-26T14:30:12Z</dcterms:modified>
</cp:coreProperties>
</file>