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56" r:id="rId3"/>
    <p:sldId id="275" r:id="rId4"/>
    <p:sldId id="284" r:id="rId5"/>
    <p:sldId id="309" r:id="rId6"/>
    <p:sldId id="316" r:id="rId7"/>
    <p:sldId id="317" r:id="rId8"/>
    <p:sldId id="286" r:id="rId9"/>
    <p:sldId id="287" r:id="rId10"/>
    <p:sldId id="288" r:id="rId11"/>
    <p:sldId id="292" r:id="rId12"/>
    <p:sldId id="289" r:id="rId13"/>
    <p:sldId id="290" r:id="rId14"/>
    <p:sldId id="291" r:id="rId15"/>
    <p:sldId id="293" r:id="rId16"/>
    <p:sldId id="318" r:id="rId17"/>
    <p:sldId id="296" r:id="rId18"/>
    <p:sldId id="31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73B34"/>
    <a:srgbClr val="215F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37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EDF696-ED9B-43AA-B05C-617AD933C5FC}"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553BC-ED17-4B1C-A8BF-A0631850F820}" type="slidenum">
              <a:rPr lang="en-US" smtClean="0"/>
              <a:t>‹#›</a:t>
            </a:fld>
            <a:endParaRPr lang="en-US"/>
          </a:p>
        </p:txBody>
      </p:sp>
    </p:spTree>
    <p:extLst>
      <p:ext uri="{BB962C8B-B14F-4D97-AF65-F5344CB8AC3E}">
        <p14:creationId xmlns:p14="http://schemas.microsoft.com/office/powerpoint/2010/main" val="531038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exashistory.unt.edu/ark:/67531/metapth1662408/"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exashistory.unt.edu/ark:/67531/metadc1924454/?q=bluebonnet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exashistory.unt.edu/ark:/67531/metapth86054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exashistory.unt.edu/ark:/67531/metadc1980434/"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exashistory.unt.edu/ark:/67531/metadc1980434/"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i.edu/object/archives/components/sova-naa-photolot-89-8-ref1110"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Times New Roman" panose="02020603050405020304" pitchFamily="18" charset="0"/>
              </a:rPr>
              <a:t>Griffith, G.E., S.A. Bryce, J.M. </a:t>
            </a:r>
            <a:r>
              <a:rPr lang="en-US" sz="1800" b="0" i="0" u="none" strike="noStrike" dirty="0" err="1">
                <a:solidFill>
                  <a:srgbClr val="000000"/>
                </a:solidFill>
                <a:effectLst/>
                <a:latin typeface="Times New Roman" panose="02020603050405020304" pitchFamily="18" charset="0"/>
              </a:rPr>
              <a:t>Omernik</a:t>
            </a:r>
            <a:r>
              <a:rPr lang="en-US" sz="1800" b="0" i="0" u="none" strike="noStrike" dirty="0">
                <a:solidFill>
                  <a:srgbClr val="000000"/>
                </a:solidFill>
                <a:effectLst/>
                <a:latin typeface="Times New Roman" panose="02020603050405020304" pitchFamily="18" charset="0"/>
              </a:rPr>
              <a:t>, J.A. Comstock, A.C. Rogers, B. Harrison, S.L. Hatch, et. al. </a:t>
            </a:r>
            <a:r>
              <a:rPr lang="en-US" sz="1800" b="0" i="1" u="none" strike="noStrike" dirty="0">
                <a:solidFill>
                  <a:srgbClr val="000000"/>
                </a:solidFill>
                <a:effectLst/>
                <a:latin typeface="Times New Roman" panose="02020603050405020304" pitchFamily="18" charset="0"/>
              </a:rPr>
              <a:t>Ecoregions of Texas, </a:t>
            </a:r>
            <a:r>
              <a:rPr lang="en-US" sz="1800" b="0" i="0" u="none" strike="noStrike" dirty="0">
                <a:solidFill>
                  <a:srgbClr val="000000"/>
                </a:solidFill>
                <a:effectLst/>
                <a:latin typeface="Times New Roman" panose="02020603050405020304" pitchFamily="18" charset="0"/>
              </a:rPr>
              <a:t>2004; 1:250,000 scale. The Portal to Texas </a:t>
            </a:r>
            <a:r>
              <a:rPr lang="en-US" sz="1800" b="0" i="0" u="none" strike="noStrike" dirty="0" err="1">
                <a:solidFill>
                  <a:srgbClr val="000000"/>
                </a:solidFill>
                <a:effectLst/>
                <a:latin typeface="Times New Roman" panose="02020603050405020304" pitchFamily="18" charset="0"/>
              </a:rPr>
              <a:t>History.</a:t>
            </a:r>
            <a:r>
              <a:rPr lang="en-US" sz="1800" b="0" i="0" u="sng" strike="noStrike" dirty="0" err="1">
                <a:solidFill>
                  <a:srgbClr val="1155CC"/>
                </a:solidFill>
                <a:effectLst/>
                <a:latin typeface="Times New Roman" panose="02020603050405020304" pitchFamily="18" charset="0"/>
                <a:hlinkClick r:id="rId3"/>
              </a:rPr>
              <a:t>https</a:t>
            </a:r>
            <a:r>
              <a:rPr lang="en-US" sz="1800" b="0" i="0" u="sng" strike="noStrike" dirty="0">
                <a:solidFill>
                  <a:srgbClr val="1155CC"/>
                </a:solidFill>
                <a:effectLst/>
                <a:latin typeface="Times New Roman" panose="02020603050405020304" pitchFamily="18" charset="0"/>
                <a:hlinkClick r:id="rId3"/>
              </a:rPr>
              <a:t>://texashistory.unt.edu/ark:/67531/metapth1662408/</a:t>
            </a:r>
            <a:r>
              <a:rPr lang="en-US" sz="1800" b="0" i="0" u="none" strike="noStrike" dirty="0">
                <a:solidFill>
                  <a:srgbClr val="000000"/>
                </a:solidFill>
                <a:effectLst/>
                <a:latin typeface="Times New Roman" panose="02020603050405020304" pitchFamily="18" charset="0"/>
              </a:rPr>
              <a:t>.   </a:t>
            </a:r>
            <a:endParaRPr lang="en-US" dirty="0"/>
          </a:p>
        </p:txBody>
      </p:sp>
      <p:sp>
        <p:nvSpPr>
          <p:cNvPr id="4" name="Slide Number Placeholder 3"/>
          <p:cNvSpPr>
            <a:spLocks noGrp="1"/>
          </p:cNvSpPr>
          <p:nvPr>
            <p:ph type="sldNum" sz="quarter" idx="5"/>
          </p:nvPr>
        </p:nvSpPr>
        <p:spPr/>
        <p:txBody>
          <a:bodyPr/>
          <a:lstStyle/>
          <a:p>
            <a:fld id="{C06680DF-FBC2-44B2-B7B0-5E8793897DE1}" type="slidenum">
              <a:rPr lang="en-US" smtClean="0"/>
              <a:t>1</a:t>
            </a:fld>
            <a:endParaRPr lang="en-US"/>
          </a:p>
        </p:txBody>
      </p:sp>
    </p:spTree>
    <p:extLst>
      <p:ext uri="{BB962C8B-B14F-4D97-AF65-F5344CB8AC3E}">
        <p14:creationId xmlns:p14="http://schemas.microsoft.com/office/powerpoint/2010/main" val="3111918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en-US" sz="1800" b="0" i="1" u="none" strike="noStrike" dirty="0">
                <a:solidFill>
                  <a:srgbClr val="000000"/>
                </a:solidFill>
                <a:effectLst/>
                <a:latin typeface="Times New Roman" panose="02020603050405020304" pitchFamily="18" charset="0"/>
              </a:rPr>
              <a:t>Drawing of Man with Spear and Shield</a:t>
            </a:r>
            <a:r>
              <a:rPr lang="en-US" sz="1800" b="0" i="0" u="none" strike="noStrike" dirty="0">
                <a:solidFill>
                  <a:srgbClr val="000000"/>
                </a:solidFill>
                <a:effectLst/>
                <a:latin typeface="Times New Roman" panose="02020603050405020304" pitchFamily="18" charset="0"/>
              </a:rPr>
              <a:t>. Photograph, 16 x 12 cm (6.29921 x 4.72441 in.). The Portal to Texas History. https://texashistory.unt.edu/ark:/67531/metapth842676/. </a:t>
            </a:r>
          </a:p>
          <a:p>
            <a:pPr marL="171450" indent="-171450">
              <a:buFontTx/>
              <a:buChar char="-"/>
            </a:pPr>
            <a:r>
              <a:rPr lang="en-US" i="1" dirty="0"/>
              <a:t>Photograph of a bluebonnet in Jasper Texas. </a:t>
            </a:r>
            <a:r>
              <a:rPr lang="en-US" i="0" dirty="0"/>
              <a:t>Photograph. Mallory Randy.</a:t>
            </a:r>
            <a:r>
              <a:rPr lang="en-US" i="1" dirty="0"/>
              <a:t> </a:t>
            </a:r>
            <a:r>
              <a:rPr lang="en-US" i="0" dirty="0"/>
              <a:t>The Portal to Texas History. </a:t>
            </a:r>
            <a:r>
              <a:rPr lang="en-US" dirty="0">
                <a:hlinkClick r:id="rId3"/>
              </a:rPr>
              <a:t>[Bluebonnet in Jasper, Texas] - The Portal to Texas History (unt.edu)</a:t>
            </a:r>
            <a:endParaRPr lang="en-US" i="1" dirty="0"/>
          </a:p>
        </p:txBody>
      </p:sp>
      <p:sp>
        <p:nvSpPr>
          <p:cNvPr id="4" name="Slide Number Placeholder 3"/>
          <p:cNvSpPr>
            <a:spLocks noGrp="1"/>
          </p:cNvSpPr>
          <p:nvPr>
            <p:ph type="sldNum" sz="quarter" idx="5"/>
          </p:nvPr>
        </p:nvSpPr>
        <p:spPr/>
        <p:txBody>
          <a:bodyPr/>
          <a:lstStyle/>
          <a:p>
            <a:fld id="{237553BC-ED17-4B1C-A8BF-A0631850F820}" type="slidenum">
              <a:rPr lang="en-US" smtClean="0"/>
              <a:t>8</a:t>
            </a:fld>
            <a:endParaRPr lang="en-US"/>
          </a:p>
        </p:txBody>
      </p:sp>
    </p:spTree>
    <p:extLst>
      <p:ext uri="{BB962C8B-B14F-4D97-AF65-F5344CB8AC3E}">
        <p14:creationId xmlns:p14="http://schemas.microsoft.com/office/powerpoint/2010/main" val="4150374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i="1" dirty="0"/>
          </a:p>
        </p:txBody>
      </p:sp>
      <p:sp>
        <p:nvSpPr>
          <p:cNvPr id="4" name="Slide Number Placeholder 3"/>
          <p:cNvSpPr>
            <a:spLocks noGrp="1"/>
          </p:cNvSpPr>
          <p:nvPr>
            <p:ph type="sldNum" sz="quarter" idx="5"/>
          </p:nvPr>
        </p:nvSpPr>
        <p:spPr/>
        <p:txBody>
          <a:bodyPr/>
          <a:lstStyle/>
          <a:p>
            <a:fld id="{237553BC-ED17-4B1C-A8BF-A0631850F820}" type="slidenum">
              <a:rPr lang="en-US" smtClean="0"/>
              <a:t>9</a:t>
            </a:fld>
            <a:endParaRPr lang="en-US"/>
          </a:p>
        </p:txBody>
      </p:sp>
    </p:spTree>
    <p:extLst>
      <p:ext uri="{BB962C8B-B14F-4D97-AF65-F5344CB8AC3E}">
        <p14:creationId xmlns:p14="http://schemas.microsoft.com/office/powerpoint/2010/main" val="2774141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800" b="0" i="0" u="none" strike="noStrike" dirty="0" err="1">
                <a:solidFill>
                  <a:srgbClr val="000000"/>
                </a:solidFill>
                <a:effectLst/>
                <a:latin typeface="Times New Roman" panose="02020603050405020304" pitchFamily="18" charset="0"/>
              </a:rPr>
              <a:t>Streng</a:t>
            </a:r>
            <a:r>
              <a:rPr lang="en-US" sz="1800" b="0" i="0" u="none" strike="noStrike" dirty="0">
                <a:solidFill>
                  <a:srgbClr val="000000"/>
                </a:solidFill>
                <a:effectLst/>
                <a:latin typeface="Times New Roman" panose="02020603050405020304" pitchFamily="18" charset="0"/>
              </a:rPr>
              <a:t>, Evelyn Fielder. </a:t>
            </a:r>
            <a:r>
              <a:rPr lang="en-US" sz="1800" b="0" i="1" u="none" strike="noStrike" dirty="0">
                <a:solidFill>
                  <a:srgbClr val="000000"/>
                </a:solidFill>
                <a:effectLst/>
                <a:latin typeface="Times New Roman" panose="02020603050405020304" pitchFamily="18" charset="0"/>
              </a:rPr>
              <a:t>Rio Grande River in Santa Elena Canyon 2</a:t>
            </a:r>
            <a:r>
              <a:rPr lang="en-US" sz="1800" b="0" i="0" u="none" strike="noStrike" dirty="0">
                <a:solidFill>
                  <a:srgbClr val="000000"/>
                </a:solidFill>
                <a:effectLst/>
                <a:latin typeface="Times New Roman" panose="02020603050405020304" pitchFamily="18" charset="0"/>
              </a:rPr>
              <a:t>. 1951. Photograph, 35 mm.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https://texashistory.unt.edu/ark:/67531/metapth860548/</a:t>
            </a:r>
            <a:r>
              <a:rPr lang="en-US" sz="1800" b="0" i="0" u="none" strike="noStrike" dirty="0">
                <a:solidFill>
                  <a:srgbClr val="000000"/>
                </a:solidFill>
                <a:effectLst/>
                <a:latin typeface="Times New Roman" panose="02020603050405020304" pitchFamily="18" charset="0"/>
              </a:rPr>
              <a:t>.</a:t>
            </a:r>
            <a:endParaRPr lang="en-US" i="1" dirty="0"/>
          </a:p>
        </p:txBody>
      </p:sp>
      <p:sp>
        <p:nvSpPr>
          <p:cNvPr id="4" name="Slide Number Placeholder 3"/>
          <p:cNvSpPr>
            <a:spLocks noGrp="1"/>
          </p:cNvSpPr>
          <p:nvPr>
            <p:ph type="sldNum" sz="quarter" idx="5"/>
          </p:nvPr>
        </p:nvSpPr>
        <p:spPr/>
        <p:txBody>
          <a:bodyPr/>
          <a:lstStyle/>
          <a:p>
            <a:fld id="{237553BC-ED17-4B1C-A8BF-A0631850F820}" type="slidenum">
              <a:rPr lang="en-US" smtClean="0"/>
              <a:t>10</a:t>
            </a:fld>
            <a:endParaRPr lang="en-US"/>
          </a:p>
        </p:txBody>
      </p:sp>
    </p:spTree>
    <p:extLst>
      <p:ext uri="{BB962C8B-B14F-4D97-AF65-F5344CB8AC3E}">
        <p14:creationId xmlns:p14="http://schemas.microsoft.com/office/powerpoint/2010/main" val="3145998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1" dirty="0"/>
              <a:t>Image from PowerPoint Stock images</a:t>
            </a:r>
          </a:p>
        </p:txBody>
      </p:sp>
      <p:sp>
        <p:nvSpPr>
          <p:cNvPr id="4" name="Slide Number Placeholder 3"/>
          <p:cNvSpPr>
            <a:spLocks noGrp="1"/>
          </p:cNvSpPr>
          <p:nvPr>
            <p:ph type="sldNum" sz="quarter" idx="5"/>
          </p:nvPr>
        </p:nvSpPr>
        <p:spPr/>
        <p:txBody>
          <a:bodyPr/>
          <a:lstStyle/>
          <a:p>
            <a:fld id="{237553BC-ED17-4B1C-A8BF-A0631850F820}" type="slidenum">
              <a:rPr lang="en-US" smtClean="0"/>
              <a:t>11</a:t>
            </a:fld>
            <a:endParaRPr lang="en-US"/>
          </a:p>
        </p:txBody>
      </p:sp>
    </p:spTree>
    <p:extLst>
      <p:ext uri="{BB962C8B-B14F-4D97-AF65-F5344CB8AC3E}">
        <p14:creationId xmlns:p14="http://schemas.microsoft.com/office/powerpoint/2010/main" val="3123558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1" dirty="0"/>
              <a:t>Images from PowerPoint stock images</a:t>
            </a:r>
          </a:p>
        </p:txBody>
      </p:sp>
      <p:sp>
        <p:nvSpPr>
          <p:cNvPr id="4" name="Slide Number Placeholder 3"/>
          <p:cNvSpPr>
            <a:spLocks noGrp="1"/>
          </p:cNvSpPr>
          <p:nvPr>
            <p:ph type="sldNum" sz="quarter" idx="5"/>
          </p:nvPr>
        </p:nvSpPr>
        <p:spPr/>
        <p:txBody>
          <a:bodyPr/>
          <a:lstStyle/>
          <a:p>
            <a:fld id="{237553BC-ED17-4B1C-A8BF-A0631850F820}" type="slidenum">
              <a:rPr lang="en-US" smtClean="0"/>
              <a:t>12</a:t>
            </a:fld>
            <a:endParaRPr lang="en-US"/>
          </a:p>
        </p:txBody>
      </p:sp>
    </p:spTree>
    <p:extLst>
      <p:ext uri="{BB962C8B-B14F-4D97-AF65-F5344CB8AC3E}">
        <p14:creationId xmlns:p14="http://schemas.microsoft.com/office/powerpoint/2010/main" val="3904684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800" b="0" i="0" u="none" strike="noStrike" dirty="0">
                <a:solidFill>
                  <a:srgbClr val="000000"/>
                </a:solidFill>
                <a:effectLst/>
                <a:latin typeface="Times New Roman" panose="02020603050405020304" pitchFamily="18" charset="0"/>
              </a:rPr>
              <a:t>Mallory, Randy. </a:t>
            </a:r>
            <a:r>
              <a:rPr lang="en-US" sz="1800" b="0" i="1" u="none" strike="noStrike" dirty="0">
                <a:solidFill>
                  <a:srgbClr val="000000"/>
                </a:solidFill>
                <a:effectLst/>
                <a:latin typeface="Times New Roman" panose="02020603050405020304" pitchFamily="18" charset="0"/>
              </a:rPr>
              <a:t>Sculpture in Caddo Mounds</a:t>
            </a:r>
            <a:r>
              <a:rPr lang="en-US" sz="1800" b="0" i="0" u="none" strike="noStrike" dirty="0">
                <a:solidFill>
                  <a:srgbClr val="000000"/>
                </a:solidFill>
                <a:effectLst/>
                <a:latin typeface="Times New Roman" panose="02020603050405020304" pitchFamily="18" charset="0"/>
              </a:rPr>
              <a:t>. July 2015. Photograph.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https://texashistory.unt.edu/ark:/67531/metadc1980434/</a:t>
            </a:r>
            <a:r>
              <a:rPr lang="en-US" sz="1800" b="0" i="0" u="none" strike="noStrike" dirty="0">
                <a:solidFill>
                  <a:srgbClr val="000000"/>
                </a:solidFill>
                <a:effectLst/>
                <a:latin typeface="Times New Roman" panose="02020603050405020304" pitchFamily="18" charset="0"/>
              </a:rPr>
              <a:t>. </a:t>
            </a:r>
            <a:endParaRPr lang="en-US" i="1" dirty="0"/>
          </a:p>
        </p:txBody>
      </p:sp>
      <p:sp>
        <p:nvSpPr>
          <p:cNvPr id="4" name="Slide Number Placeholder 3"/>
          <p:cNvSpPr>
            <a:spLocks noGrp="1"/>
          </p:cNvSpPr>
          <p:nvPr>
            <p:ph type="sldNum" sz="quarter" idx="5"/>
          </p:nvPr>
        </p:nvSpPr>
        <p:spPr/>
        <p:txBody>
          <a:bodyPr/>
          <a:lstStyle/>
          <a:p>
            <a:fld id="{237553BC-ED17-4B1C-A8BF-A0631850F820}" type="slidenum">
              <a:rPr lang="en-US" smtClean="0"/>
              <a:t>13</a:t>
            </a:fld>
            <a:endParaRPr lang="en-US"/>
          </a:p>
        </p:txBody>
      </p:sp>
    </p:spTree>
    <p:extLst>
      <p:ext uri="{BB962C8B-B14F-4D97-AF65-F5344CB8AC3E}">
        <p14:creationId xmlns:p14="http://schemas.microsoft.com/office/powerpoint/2010/main" val="3294668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800" b="0" i="0" u="none" strike="noStrike" dirty="0">
                <a:solidFill>
                  <a:srgbClr val="000000"/>
                </a:solidFill>
                <a:effectLst/>
                <a:latin typeface="Times New Roman" panose="02020603050405020304" pitchFamily="18" charset="0"/>
              </a:rPr>
              <a:t>Mallory, Randy. </a:t>
            </a:r>
            <a:r>
              <a:rPr lang="en-US" sz="1800" b="0" i="1" u="none" strike="noStrike" dirty="0">
                <a:solidFill>
                  <a:srgbClr val="000000"/>
                </a:solidFill>
                <a:effectLst/>
                <a:latin typeface="Times New Roman" panose="02020603050405020304" pitchFamily="18" charset="0"/>
              </a:rPr>
              <a:t>Sculpture in Caddo Mounds</a:t>
            </a:r>
            <a:r>
              <a:rPr lang="en-US" sz="1800" b="0" i="0" u="none" strike="noStrike" dirty="0">
                <a:solidFill>
                  <a:srgbClr val="000000"/>
                </a:solidFill>
                <a:effectLst/>
                <a:latin typeface="Times New Roman" panose="02020603050405020304" pitchFamily="18" charset="0"/>
              </a:rPr>
              <a:t>. July 2015. Photograph. The Portal to Texas History. </a:t>
            </a:r>
            <a:r>
              <a:rPr lang="en-US" sz="1800" b="0" i="0" u="sng" strike="noStrike" dirty="0">
                <a:solidFill>
                  <a:srgbClr val="1155CC"/>
                </a:solidFill>
                <a:effectLst/>
                <a:latin typeface="Times New Roman" panose="02020603050405020304" pitchFamily="18" charset="0"/>
                <a:hlinkClick r:id="rId3"/>
              </a:rPr>
              <a:t>https://texashistory.unt.edu/ark:/67531/metadc1980434/</a:t>
            </a:r>
            <a:r>
              <a:rPr lang="en-US" sz="1800" b="0" i="0" u="none" strike="noStrike" dirty="0">
                <a:solidFill>
                  <a:srgbClr val="000000"/>
                </a:solidFill>
                <a:effectLst/>
                <a:latin typeface="Times New Roman" panose="02020603050405020304" pitchFamily="18" charset="0"/>
              </a:rPr>
              <a:t>. </a:t>
            </a:r>
            <a:endParaRPr lang="en-US" i="1" dirty="0"/>
          </a:p>
        </p:txBody>
      </p:sp>
      <p:sp>
        <p:nvSpPr>
          <p:cNvPr id="4" name="Slide Number Placeholder 3"/>
          <p:cNvSpPr>
            <a:spLocks noGrp="1"/>
          </p:cNvSpPr>
          <p:nvPr>
            <p:ph type="sldNum" sz="quarter" idx="5"/>
          </p:nvPr>
        </p:nvSpPr>
        <p:spPr/>
        <p:txBody>
          <a:bodyPr/>
          <a:lstStyle/>
          <a:p>
            <a:fld id="{237553BC-ED17-4B1C-A8BF-A0631850F820}" type="slidenum">
              <a:rPr lang="en-US" smtClean="0"/>
              <a:t>14</a:t>
            </a:fld>
            <a:endParaRPr lang="en-US"/>
          </a:p>
        </p:txBody>
      </p:sp>
    </p:spTree>
    <p:extLst>
      <p:ext uri="{BB962C8B-B14F-4D97-AF65-F5344CB8AC3E}">
        <p14:creationId xmlns:p14="http://schemas.microsoft.com/office/powerpoint/2010/main" val="4203046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800" b="0" i="0" u="none" strike="noStrike" dirty="0">
                <a:solidFill>
                  <a:srgbClr val="000000"/>
                </a:solidFill>
                <a:effectLst/>
                <a:latin typeface="Times New Roman" panose="02020603050405020304" pitchFamily="18" charset="0"/>
              </a:rPr>
              <a:t>Carpenter, Charles H. </a:t>
            </a:r>
            <a:r>
              <a:rPr lang="en-US" sz="1800" b="0" i="1" u="none" strike="noStrike" dirty="0">
                <a:solidFill>
                  <a:srgbClr val="000000"/>
                </a:solidFill>
                <a:effectLst/>
                <a:latin typeface="Times New Roman" panose="02020603050405020304" pitchFamily="18" charset="0"/>
              </a:rPr>
              <a:t>Wichita Indian grass hut. Oklahoma. Hut exhibited at World's Fair, St Louis, Missouri. U. S. Indian School. </a:t>
            </a:r>
            <a:r>
              <a:rPr lang="en-US" sz="1800" b="0" i="0" u="none" strike="noStrike" dirty="0">
                <a:solidFill>
                  <a:srgbClr val="000000"/>
                </a:solidFill>
                <a:effectLst/>
                <a:latin typeface="Times New Roman" panose="02020603050405020304" pitchFamily="18" charset="0"/>
              </a:rPr>
              <a:t>1904. National Museum of Natural History. </a:t>
            </a:r>
            <a:r>
              <a:rPr lang="en-US" sz="1800" b="0" i="0" u="sng" strike="noStrike" dirty="0">
                <a:solidFill>
                  <a:srgbClr val="1155CC"/>
                </a:solidFill>
                <a:effectLst/>
                <a:latin typeface="Times New Roman" panose="02020603050405020304" pitchFamily="18" charset="0"/>
                <a:hlinkClick r:id="rId3"/>
              </a:rPr>
              <a:t>https://www.si.edu/object/archives/components/sova-naa-photolot-89-8-ref1110</a:t>
            </a:r>
            <a:r>
              <a:rPr lang="en-US" sz="1800" b="0" i="0" u="none" strike="noStrike" dirty="0">
                <a:solidFill>
                  <a:srgbClr val="000000"/>
                </a:solidFill>
                <a:effectLst/>
                <a:latin typeface="Times New Roman" panose="02020603050405020304" pitchFamily="18" charset="0"/>
              </a:rPr>
              <a:t>. </a:t>
            </a:r>
            <a:endParaRPr lang="en-US" i="1" dirty="0"/>
          </a:p>
        </p:txBody>
      </p:sp>
      <p:sp>
        <p:nvSpPr>
          <p:cNvPr id="4" name="Slide Number Placeholder 3"/>
          <p:cNvSpPr>
            <a:spLocks noGrp="1"/>
          </p:cNvSpPr>
          <p:nvPr>
            <p:ph type="sldNum" sz="quarter" idx="5"/>
          </p:nvPr>
        </p:nvSpPr>
        <p:spPr/>
        <p:txBody>
          <a:bodyPr/>
          <a:lstStyle/>
          <a:p>
            <a:fld id="{237553BC-ED17-4B1C-A8BF-A0631850F820}" type="slidenum">
              <a:rPr lang="en-US" smtClean="0"/>
              <a:t>15</a:t>
            </a:fld>
            <a:endParaRPr lang="en-US"/>
          </a:p>
        </p:txBody>
      </p:sp>
    </p:spTree>
    <p:extLst>
      <p:ext uri="{BB962C8B-B14F-4D97-AF65-F5344CB8AC3E}">
        <p14:creationId xmlns:p14="http://schemas.microsoft.com/office/powerpoint/2010/main" val="3013342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3051-DF23-075C-58F2-E705164DA6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117186-8B3A-32CD-678E-32D62648C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F2B53D-A850-49CD-C051-7E18667C4FE8}"/>
              </a:ext>
            </a:extLst>
          </p:cNvPr>
          <p:cNvSpPr>
            <a:spLocks noGrp="1"/>
          </p:cNvSpPr>
          <p:nvPr>
            <p:ph type="dt" sz="half" idx="10"/>
          </p:nvPr>
        </p:nvSpPr>
        <p:spPr/>
        <p:txBody>
          <a:bodyPr/>
          <a:lstStyle/>
          <a:p>
            <a:fld id="{3156BF6B-5C55-4B61-B863-8B6DAA273A57}" type="datetimeFigureOut">
              <a:rPr lang="en-US" smtClean="0"/>
              <a:t>9/9/2024</a:t>
            </a:fld>
            <a:endParaRPr lang="en-US"/>
          </a:p>
        </p:txBody>
      </p:sp>
      <p:sp>
        <p:nvSpPr>
          <p:cNvPr id="5" name="Footer Placeholder 4">
            <a:extLst>
              <a:ext uri="{FF2B5EF4-FFF2-40B4-BE49-F238E27FC236}">
                <a16:creationId xmlns:a16="http://schemas.microsoft.com/office/drawing/2014/main" id="{A3B1C8E0-FB8C-9DD5-4989-728356AD7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15C2F3-74CA-1432-1559-4A09DFA7DB5F}"/>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3367446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E6167-3326-3FE9-7B9A-E5ADF5F971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518985-55EC-2A5F-184D-6846B35455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01513-D29B-C09F-3A77-FF0322C85021}"/>
              </a:ext>
            </a:extLst>
          </p:cNvPr>
          <p:cNvSpPr>
            <a:spLocks noGrp="1"/>
          </p:cNvSpPr>
          <p:nvPr>
            <p:ph type="dt" sz="half" idx="10"/>
          </p:nvPr>
        </p:nvSpPr>
        <p:spPr/>
        <p:txBody>
          <a:bodyPr/>
          <a:lstStyle/>
          <a:p>
            <a:fld id="{3156BF6B-5C55-4B61-B863-8B6DAA273A57}" type="datetimeFigureOut">
              <a:rPr lang="en-US" smtClean="0"/>
              <a:t>9/9/2024</a:t>
            </a:fld>
            <a:endParaRPr lang="en-US"/>
          </a:p>
        </p:txBody>
      </p:sp>
      <p:sp>
        <p:nvSpPr>
          <p:cNvPr id="5" name="Footer Placeholder 4">
            <a:extLst>
              <a:ext uri="{FF2B5EF4-FFF2-40B4-BE49-F238E27FC236}">
                <a16:creationId xmlns:a16="http://schemas.microsoft.com/office/drawing/2014/main" id="{004EB0BB-0B06-849A-FC64-9575154400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E57404-7D3B-E829-2A31-D5DF50EF4827}"/>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1411682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FF13B9-DBB6-E789-0D06-16D550DDE0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CFDE6E-D5E5-2C63-D8FF-05C539AFCA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E79004-5CAF-4B4A-747E-35B696506FEE}"/>
              </a:ext>
            </a:extLst>
          </p:cNvPr>
          <p:cNvSpPr>
            <a:spLocks noGrp="1"/>
          </p:cNvSpPr>
          <p:nvPr>
            <p:ph type="dt" sz="half" idx="10"/>
          </p:nvPr>
        </p:nvSpPr>
        <p:spPr/>
        <p:txBody>
          <a:bodyPr/>
          <a:lstStyle/>
          <a:p>
            <a:fld id="{3156BF6B-5C55-4B61-B863-8B6DAA273A57}" type="datetimeFigureOut">
              <a:rPr lang="en-US" smtClean="0"/>
              <a:t>9/9/2024</a:t>
            </a:fld>
            <a:endParaRPr lang="en-US"/>
          </a:p>
        </p:txBody>
      </p:sp>
      <p:sp>
        <p:nvSpPr>
          <p:cNvPr id="5" name="Footer Placeholder 4">
            <a:extLst>
              <a:ext uri="{FF2B5EF4-FFF2-40B4-BE49-F238E27FC236}">
                <a16:creationId xmlns:a16="http://schemas.microsoft.com/office/drawing/2014/main" id="{C4709C20-B8F6-0113-E2B0-A790084F5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34DCAA-AD0C-FE32-E34C-BABA3ECA01D2}"/>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1538895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F254C2-8FE9-4351-BEE5-47FB6DDF39A5}"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1853428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F254C2-8FE9-4351-BEE5-47FB6DDF39A5}"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1935045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F254C2-8FE9-4351-BEE5-47FB6DDF39A5}"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2552036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F254C2-8FE9-4351-BEE5-47FB6DDF39A5}"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3057187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F254C2-8FE9-4351-BEE5-47FB6DDF39A5}" type="datetimeFigureOut">
              <a:rPr lang="en-US" smtClean="0"/>
              <a:t>9/9/2024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802646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F254C2-8FE9-4351-BEE5-47FB6DDF39A5}" type="datetimeFigureOut">
              <a:rPr lang="en-US" smtClean="0"/>
              <a:t>9/9/2024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2793081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F254C2-8FE9-4351-BEE5-47FB6DDF39A5}" type="datetimeFigureOut">
              <a:rPr lang="en-US" smtClean="0"/>
              <a:t>9/9/2024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17048935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F254C2-8FE9-4351-BEE5-47FB6DDF39A5}"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1115309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329A1-23B5-80D2-DCC3-1698DACA5B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4DA09A-B477-140C-B42A-D917C8E695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996A1C-BA2D-2F29-A0F6-7F369ABA6146}"/>
              </a:ext>
            </a:extLst>
          </p:cNvPr>
          <p:cNvSpPr>
            <a:spLocks noGrp="1"/>
          </p:cNvSpPr>
          <p:nvPr>
            <p:ph type="dt" sz="half" idx="10"/>
          </p:nvPr>
        </p:nvSpPr>
        <p:spPr/>
        <p:txBody>
          <a:bodyPr/>
          <a:lstStyle/>
          <a:p>
            <a:fld id="{3156BF6B-5C55-4B61-B863-8B6DAA273A57}" type="datetimeFigureOut">
              <a:rPr lang="en-US" smtClean="0"/>
              <a:t>9/9/2024</a:t>
            </a:fld>
            <a:endParaRPr lang="en-US"/>
          </a:p>
        </p:txBody>
      </p:sp>
      <p:sp>
        <p:nvSpPr>
          <p:cNvPr id="5" name="Footer Placeholder 4">
            <a:extLst>
              <a:ext uri="{FF2B5EF4-FFF2-40B4-BE49-F238E27FC236}">
                <a16:creationId xmlns:a16="http://schemas.microsoft.com/office/drawing/2014/main" id="{88B5F2ED-AFC3-82BF-642E-4BBFAFEE8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6C34A3-E537-13D5-97EB-5050A6B2DBCF}"/>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254937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F254C2-8FE9-4351-BEE5-47FB6DDF39A5}" type="datetimeFigureOut">
              <a:rPr lang="en-US" smtClean="0"/>
              <a:t>9/9/2024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5716977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F254C2-8FE9-4351-BEE5-47FB6DDF39A5}"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1814765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F254C2-8FE9-4351-BEE5-47FB6DDF39A5}" type="datetimeFigureOut">
              <a:rPr lang="en-US" smtClean="0"/>
              <a:t>9/9/2024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D26CFC-39EF-4F40-A1E1-DF2218A9AEFE}" type="slidenum">
              <a:rPr lang="en-US" smtClean="0"/>
              <a:t>‹#›</a:t>
            </a:fld>
            <a:endParaRPr lang="en-US"/>
          </a:p>
        </p:txBody>
      </p:sp>
    </p:spTree>
    <p:extLst>
      <p:ext uri="{BB962C8B-B14F-4D97-AF65-F5344CB8AC3E}">
        <p14:creationId xmlns:p14="http://schemas.microsoft.com/office/powerpoint/2010/main" val="2407493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1DF5E-6F23-BED4-15F4-F50A2DF8C8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D777FD-64EB-4A4A-45F3-1475C50E9D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1BC7B8-9BB9-4032-BE53-73E68F159F18}"/>
              </a:ext>
            </a:extLst>
          </p:cNvPr>
          <p:cNvSpPr>
            <a:spLocks noGrp="1"/>
          </p:cNvSpPr>
          <p:nvPr>
            <p:ph type="dt" sz="half" idx="10"/>
          </p:nvPr>
        </p:nvSpPr>
        <p:spPr/>
        <p:txBody>
          <a:bodyPr/>
          <a:lstStyle/>
          <a:p>
            <a:fld id="{3156BF6B-5C55-4B61-B863-8B6DAA273A57}" type="datetimeFigureOut">
              <a:rPr lang="en-US" smtClean="0"/>
              <a:t>9/9/2024</a:t>
            </a:fld>
            <a:endParaRPr lang="en-US"/>
          </a:p>
        </p:txBody>
      </p:sp>
      <p:sp>
        <p:nvSpPr>
          <p:cNvPr id="5" name="Footer Placeholder 4">
            <a:extLst>
              <a:ext uri="{FF2B5EF4-FFF2-40B4-BE49-F238E27FC236}">
                <a16:creationId xmlns:a16="http://schemas.microsoft.com/office/drawing/2014/main" id="{830F3624-CFF1-5E56-5EDB-1FCAC25F5A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563843-FA6D-BA50-E735-C60F76252C32}"/>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791702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A4C25-614C-5ABC-607A-563782828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1FCA8A-925A-C1E7-F2DB-FBAB075B44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8B31C1-FCE0-D387-8AD8-C1BD065D15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308917-C5BA-468C-82B6-AC05B84EFBA2}"/>
              </a:ext>
            </a:extLst>
          </p:cNvPr>
          <p:cNvSpPr>
            <a:spLocks noGrp="1"/>
          </p:cNvSpPr>
          <p:nvPr>
            <p:ph type="dt" sz="half" idx="10"/>
          </p:nvPr>
        </p:nvSpPr>
        <p:spPr/>
        <p:txBody>
          <a:bodyPr/>
          <a:lstStyle/>
          <a:p>
            <a:fld id="{3156BF6B-5C55-4B61-B863-8B6DAA273A57}" type="datetimeFigureOut">
              <a:rPr lang="en-US" smtClean="0"/>
              <a:t>9/9/2024</a:t>
            </a:fld>
            <a:endParaRPr lang="en-US"/>
          </a:p>
        </p:txBody>
      </p:sp>
      <p:sp>
        <p:nvSpPr>
          <p:cNvPr id="6" name="Footer Placeholder 5">
            <a:extLst>
              <a:ext uri="{FF2B5EF4-FFF2-40B4-BE49-F238E27FC236}">
                <a16:creationId xmlns:a16="http://schemas.microsoft.com/office/drawing/2014/main" id="{47F3B20F-0EF7-3A87-48BC-D9A030F7E5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D78D7-E80B-D54A-13EB-53D9FB3CCBA5}"/>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259996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C2DD1-C011-6494-7494-84E7974300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87152E-82F8-5938-DAB7-189674167C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F6B3AA-27E2-1C40-70A4-D73E1D205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A54476-1610-882F-BA3C-65B74EE275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9C265D-00C4-C235-6104-F0E1A3A343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526845-8A8C-75DD-E331-4AC4C5C7EB1D}"/>
              </a:ext>
            </a:extLst>
          </p:cNvPr>
          <p:cNvSpPr>
            <a:spLocks noGrp="1"/>
          </p:cNvSpPr>
          <p:nvPr>
            <p:ph type="dt" sz="half" idx="10"/>
          </p:nvPr>
        </p:nvSpPr>
        <p:spPr/>
        <p:txBody>
          <a:bodyPr/>
          <a:lstStyle/>
          <a:p>
            <a:fld id="{3156BF6B-5C55-4B61-B863-8B6DAA273A57}" type="datetimeFigureOut">
              <a:rPr lang="en-US" smtClean="0"/>
              <a:t>9/9/2024</a:t>
            </a:fld>
            <a:endParaRPr lang="en-US"/>
          </a:p>
        </p:txBody>
      </p:sp>
      <p:sp>
        <p:nvSpPr>
          <p:cNvPr id="8" name="Footer Placeholder 7">
            <a:extLst>
              <a:ext uri="{FF2B5EF4-FFF2-40B4-BE49-F238E27FC236}">
                <a16:creationId xmlns:a16="http://schemas.microsoft.com/office/drawing/2014/main" id="{3E6610CD-0C0A-0E2C-738C-444BC4D83C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B7161-273B-B400-10F6-3D1012629A51}"/>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2714222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93F88-BAD1-71F1-5D81-6D19FB372D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14AB91-DCD9-1AE2-4C3D-1F7569136126}"/>
              </a:ext>
            </a:extLst>
          </p:cNvPr>
          <p:cNvSpPr>
            <a:spLocks noGrp="1"/>
          </p:cNvSpPr>
          <p:nvPr>
            <p:ph type="dt" sz="half" idx="10"/>
          </p:nvPr>
        </p:nvSpPr>
        <p:spPr/>
        <p:txBody>
          <a:bodyPr/>
          <a:lstStyle/>
          <a:p>
            <a:fld id="{3156BF6B-5C55-4B61-B863-8B6DAA273A57}" type="datetimeFigureOut">
              <a:rPr lang="en-US" smtClean="0"/>
              <a:t>9/9/2024</a:t>
            </a:fld>
            <a:endParaRPr lang="en-US"/>
          </a:p>
        </p:txBody>
      </p:sp>
      <p:sp>
        <p:nvSpPr>
          <p:cNvPr id="4" name="Footer Placeholder 3">
            <a:extLst>
              <a:ext uri="{FF2B5EF4-FFF2-40B4-BE49-F238E27FC236}">
                <a16:creationId xmlns:a16="http://schemas.microsoft.com/office/drawing/2014/main" id="{4EFEB713-7009-E5A8-4455-2751E61718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3F2AB0-D438-1509-7A75-7BEB7A4945EA}"/>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557101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0A0269-DC84-0FC7-160B-48C60CB83D27}"/>
              </a:ext>
            </a:extLst>
          </p:cNvPr>
          <p:cNvSpPr>
            <a:spLocks noGrp="1"/>
          </p:cNvSpPr>
          <p:nvPr>
            <p:ph type="dt" sz="half" idx="10"/>
          </p:nvPr>
        </p:nvSpPr>
        <p:spPr/>
        <p:txBody>
          <a:bodyPr/>
          <a:lstStyle/>
          <a:p>
            <a:fld id="{3156BF6B-5C55-4B61-B863-8B6DAA273A57}" type="datetimeFigureOut">
              <a:rPr lang="en-US" smtClean="0"/>
              <a:t>9/9/2024</a:t>
            </a:fld>
            <a:endParaRPr lang="en-US"/>
          </a:p>
        </p:txBody>
      </p:sp>
      <p:sp>
        <p:nvSpPr>
          <p:cNvPr id="3" name="Footer Placeholder 2">
            <a:extLst>
              <a:ext uri="{FF2B5EF4-FFF2-40B4-BE49-F238E27FC236}">
                <a16:creationId xmlns:a16="http://schemas.microsoft.com/office/drawing/2014/main" id="{2A2E1D35-5DC9-66D3-AE5C-3965D99322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B094E2-9F65-5C45-37F3-D22618D83D2E}"/>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2138273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C5260-6B9E-840B-8DE6-6E987EC8DF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A8DE72-92DE-2F67-16F9-19C1C0484E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E2F141-30F2-ECCA-5D99-DF2D0AFDF9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202A80-4C77-FDAE-D88C-5D74245F5BE7}"/>
              </a:ext>
            </a:extLst>
          </p:cNvPr>
          <p:cNvSpPr>
            <a:spLocks noGrp="1"/>
          </p:cNvSpPr>
          <p:nvPr>
            <p:ph type="dt" sz="half" idx="10"/>
          </p:nvPr>
        </p:nvSpPr>
        <p:spPr/>
        <p:txBody>
          <a:bodyPr/>
          <a:lstStyle/>
          <a:p>
            <a:fld id="{3156BF6B-5C55-4B61-B863-8B6DAA273A57}" type="datetimeFigureOut">
              <a:rPr lang="en-US" smtClean="0"/>
              <a:t>9/9/2024</a:t>
            </a:fld>
            <a:endParaRPr lang="en-US"/>
          </a:p>
        </p:txBody>
      </p:sp>
      <p:sp>
        <p:nvSpPr>
          <p:cNvPr id="6" name="Footer Placeholder 5">
            <a:extLst>
              <a:ext uri="{FF2B5EF4-FFF2-40B4-BE49-F238E27FC236}">
                <a16:creationId xmlns:a16="http://schemas.microsoft.com/office/drawing/2014/main" id="{9FBDA10F-F063-CEF2-AD37-E13FC4BEEF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478032-2217-25BD-8410-57CBFC3F0D74}"/>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272404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1189-2EF4-D794-7C22-259ABB4897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8242FA-ABE1-613F-A7DF-3F1A8519E1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30B74A-94EF-81F9-E9AA-399992989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EB8085-3177-0136-F821-FE3D41D606B7}"/>
              </a:ext>
            </a:extLst>
          </p:cNvPr>
          <p:cNvSpPr>
            <a:spLocks noGrp="1"/>
          </p:cNvSpPr>
          <p:nvPr>
            <p:ph type="dt" sz="half" idx="10"/>
          </p:nvPr>
        </p:nvSpPr>
        <p:spPr/>
        <p:txBody>
          <a:bodyPr/>
          <a:lstStyle/>
          <a:p>
            <a:fld id="{3156BF6B-5C55-4B61-B863-8B6DAA273A57}" type="datetimeFigureOut">
              <a:rPr lang="en-US" smtClean="0"/>
              <a:t>9/9/2024</a:t>
            </a:fld>
            <a:endParaRPr lang="en-US"/>
          </a:p>
        </p:txBody>
      </p:sp>
      <p:sp>
        <p:nvSpPr>
          <p:cNvPr id="6" name="Footer Placeholder 5">
            <a:extLst>
              <a:ext uri="{FF2B5EF4-FFF2-40B4-BE49-F238E27FC236}">
                <a16:creationId xmlns:a16="http://schemas.microsoft.com/office/drawing/2014/main" id="{C64083F4-368B-A9DE-5254-C2F21F37C5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34007C-D7F2-EF49-AD53-8376DDBBA700}"/>
              </a:ext>
            </a:extLst>
          </p:cNvPr>
          <p:cNvSpPr>
            <a:spLocks noGrp="1"/>
          </p:cNvSpPr>
          <p:nvPr>
            <p:ph type="sldNum" sz="quarter" idx="12"/>
          </p:nvPr>
        </p:nvSpPr>
        <p:spPr/>
        <p:txBody>
          <a:bodyPr/>
          <a:lstStyle/>
          <a:p>
            <a:fld id="{EEC0E899-116A-4C04-BF06-565B3EF3A2FE}" type="slidenum">
              <a:rPr lang="en-US" smtClean="0"/>
              <a:t>‹#›</a:t>
            </a:fld>
            <a:endParaRPr lang="en-US"/>
          </a:p>
        </p:txBody>
      </p:sp>
    </p:spTree>
    <p:extLst>
      <p:ext uri="{BB962C8B-B14F-4D97-AF65-F5344CB8AC3E}">
        <p14:creationId xmlns:p14="http://schemas.microsoft.com/office/powerpoint/2010/main" val="4234845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1F8633-4B3B-2C0D-D721-BCD79B2E6E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7361A5-AB41-AE36-9193-DA51FB3FF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03C11-6472-FB16-95E2-34632DB74E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56BF6B-5C55-4B61-B863-8B6DAA273A57}" type="datetimeFigureOut">
              <a:rPr lang="en-US" smtClean="0"/>
              <a:t>9/9/2024</a:t>
            </a:fld>
            <a:endParaRPr lang="en-US"/>
          </a:p>
        </p:txBody>
      </p:sp>
      <p:sp>
        <p:nvSpPr>
          <p:cNvPr id="5" name="Footer Placeholder 4">
            <a:extLst>
              <a:ext uri="{FF2B5EF4-FFF2-40B4-BE49-F238E27FC236}">
                <a16:creationId xmlns:a16="http://schemas.microsoft.com/office/drawing/2014/main" id="{5047751C-55C4-89A5-D821-6E31F8B6A9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177D673-20EC-3B74-B9F7-CEF493A6F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C0E899-116A-4C04-BF06-565B3EF3A2FE}" type="slidenum">
              <a:rPr lang="en-US" smtClean="0"/>
              <a:t>‹#›</a:t>
            </a:fld>
            <a:endParaRPr lang="en-US"/>
          </a:p>
        </p:txBody>
      </p:sp>
    </p:spTree>
    <p:extLst>
      <p:ext uri="{BB962C8B-B14F-4D97-AF65-F5344CB8AC3E}">
        <p14:creationId xmlns:p14="http://schemas.microsoft.com/office/powerpoint/2010/main" val="1628181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F254C2-8FE9-4351-BEE5-47FB6DDF39A5}" type="datetimeFigureOut">
              <a:rPr lang="en-US" smtClean="0"/>
              <a:t>9/9/2024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CD26CFC-39EF-4F40-A1E1-DF2218A9AEFE}" type="slidenum">
              <a:rPr lang="en-US" smtClean="0"/>
              <a:t>‹#›</a:t>
            </a:fld>
            <a:endParaRPr lang="en-US"/>
          </a:p>
        </p:txBody>
      </p:sp>
    </p:spTree>
    <p:extLst>
      <p:ext uri="{BB962C8B-B14F-4D97-AF65-F5344CB8AC3E}">
        <p14:creationId xmlns:p14="http://schemas.microsoft.com/office/powerpoint/2010/main" val="83936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4.em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emf"/><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14.jpg"/><Relationship Id="rId4" Type="http://schemas.openxmlformats.org/officeDocument/2006/relationships/image" Target="../media/image4.emf"/><Relationship Id="rId9" Type="http://schemas.openxmlformats.org/officeDocument/2006/relationships/image" Target="../media/image11.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emf"/><Relationship Id="rId1" Type="http://schemas.openxmlformats.org/officeDocument/2006/relationships/slideLayout" Target="../slideLayouts/slideLayout15.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5.xml"/><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A map of the different geographic regions of Texas">
            <a:extLst>
              <a:ext uri="{FF2B5EF4-FFF2-40B4-BE49-F238E27FC236}">
                <a16:creationId xmlns:a16="http://schemas.microsoft.com/office/drawing/2014/main" id="{EF65C995-149C-9C6E-5573-26B7E4CD15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056" b="18827"/>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177" name="Rectangle 717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C0AF97-B1C7-ACDC-AA84-18DD3E14F324}"/>
              </a:ext>
            </a:extLst>
          </p:cNvPr>
          <p:cNvSpPr>
            <a:spLocks noGrp="1"/>
          </p:cNvSpPr>
          <p:nvPr>
            <p:ph type="ctrTitle"/>
          </p:nvPr>
        </p:nvSpPr>
        <p:spPr>
          <a:xfrm>
            <a:off x="8250362" y="743447"/>
            <a:ext cx="3445765" cy="3692028"/>
          </a:xfrm>
          <a:noFill/>
        </p:spPr>
        <p:txBody>
          <a:bodyPr>
            <a:normAutofit/>
          </a:bodyPr>
          <a:lstStyle/>
          <a:p>
            <a:pPr algn="l"/>
            <a:r>
              <a:rPr lang="en-US" sz="5200" b="1" i="1" dirty="0">
                <a:solidFill>
                  <a:schemeClr val="bg2">
                    <a:lumMod val="50000"/>
                  </a:schemeClr>
                </a:solidFill>
              </a:rPr>
              <a:t>Unit 1: </a:t>
            </a:r>
            <a:r>
              <a:rPr lang="en-US" sz="5200" b="1" dirty="0">
                <a:solidFill>
                  <a:srgbClr val="215F9A"/>
                </a:solidFill>
              </a:rPr>
              <a:t>Natural Texas and Its People</a:t>
            </a:r>
          </a:p>
        </p:txBody>
      </p:sp>
      <p:sp>
        <p:nvSpPr>
          <p:cNvPr id="3" name="Subtitle 2">
            <a:extLst>
              <a:ext uri="{FF2B5EF4-FFF2-40B4-BE49-F238E27FC236}">
                <a16:creationId xmlns:a16="http://schemas.microsoft.com/office/drawing/2014/main" id="{DE5E7D88-B411-0667-9CA2-7DAF8B9F01D0}"/>
              </a:ext>
            </a:extLst>
          </p:cNvPr>
          <p:cNvSpPr>
            <a:spLocks noGrp="1"/>
          </p:cNvSpPr>
          <p:nvPr>
            <p:ph type="subTitle" idx="1"/>
          </p:nvPr>
        </p:nvSpPr>
        <p:spPr>
          <a:xfrm>
            <a:off x="8402763" y="4629234"/>
            <a:ext cx="3445766" cy="1485319"/>
          </a:xfrm>
          <a:noFill/>
        </p:spPr>
        <p:txBody>
          <a:bodyPr>
            <a:normAutofit/>
          </a:bodyPr>
          <a:lstStyle/>
          <a:p>
            <a:pPr algn="l"/>
            <a:r>
              <a:rPr lang="en-US" sz="3200" b="1" i="1" dirty="0">
                <a:solidFill>
                  <a:schemeClr val="bg2">
                    <a:lumMod val="50000"/>
                  </a:schemeClr>
                </a:solidFill>
              </a:rPr>
              <a:t>Lesson 3: </a:t>
            </a:r>
          </a:p>
          <a:p>
            <a:pPr algn="l"/>
            <a:r>
              <a:rPr lang="en-US" sz="3200" b="1" i="1" dirty="0">
                <a:solidFill>
                  <a:srgbClr val="215F9A"/>
                </a:solidFill>
              </a:rPr>
              <a:t>Vocabulary</a:t>
            </a:r>
          </a:p>
        </p:txBody>
      </p:sp>
    </p:spTree>
    <p:extLst>
      <p:ext uri="{BB962C8B-B14F-4D97-AF65-F5344CB8AC3E}">
        <p14:creationId xmlns:p14="http://schemas.microsoft.com/office/powerpoint/2010/main" val="3688110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8241" y="-5329504"/>
            <a:ext cx="1524002" cy="1216249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465602"/>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8" name="Title 5"/>
          <p:cNvSpPr txBox="1">
            <a:spLocks noGrp="1"/>
          </p:cNvSpPr>
          <p:nvPr>
            <p:ph type="title"/>
          </p:nvPr>
        </p:nvSpPr>
        <p:spPr>
          <a:xfrm>
            <a:off x="1535516" y="-291668"/>
            <a:ext cx="10040325"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dirty="0">
                <a:solidFill>
                  <a:schemeClr val="bg1"/>
                </a:solidFill>
                <a:latin typeface="Gotham Medium"/>
              </a:rPr>
              <a:t>Physical Geographic Feature</a:t>
            </a:r>
            <a:r>
              <a:rPr lang="en-US" sz="7200" dirty="0">
                <a:solidFill>
                  <a:schemeClr val="bg1"/>
                </a:solidFill>
                <a:latin typeface="Gotham Medium"/>
              </a:rPr>
              <a:t>  </a:t>
            </a:r>
            <a:r>
              <a:rPr lang="en-US" sz="4000" i="1" dirty="0">
                <a:solidFill>
                  <a:schemeClr val="bg1">
                    <a:lumMod val="75000"/>
                  </a:schemeClr>
                </a:solidFill>
                <a:latin typeface="Gotham Medium"/>
              </a:rPr>
              <a:t>(n.)</a:t>
            </a:r>
            <a:endParaRPr lang="en-US" sz="4400" i="1" dirty="0">
              <a:solidFill>
                <a:schemeClr val="bg1">
                  <a:lumMod val="75000"/>
                </a:schemeClr>
              </a:solidFill>
              <a:latin typeface="Gotham Medium"/>
            </a:endParaRPr>
          </a:p>
        </p:txBody>
      </p:sp>
      <p:sp>
        <p:nvSpPr>
          <p:cNvPr id="14" name="TextBox 13">
            <a:extLst>
              <a:ext uri="{FF2B5EF4-FFF2-40B4-BE49-F238E27FC236}">
                <a16:creationId xmlns:a16="http://schemas.microsoft.com/office/drawing/2014/main" id="{1B7777DA-C66D-92AB-A594-4CBDCF63A474}"/>
              </a:ext>
            </a:extLst>
          </p:cNvPr>
          <p:cNvSpPr txBox="1"/>
          <p:nvPr/>
        </p:nvSpPr>
        <p:spPr>
          <a:xfrm>
            <a:off x="139336" y="1513743"/>
            <a:ext cx="6801395" cy="5416868"/>
          </a:xfrm>
          <a:prstGeom prst="rect">
            <a:avLst/>
          </a:prstGeom>
          <a:noFill/>
        </p:spPr>
        <p:txBody>
          <a:bodyPr wrap="square" rtlCol="0">
            <a:spAutoFit/>
          </a:bodyPr>
          <a:lstStyle/>
          <a:p>
            <a:r>
              <a:rPr lang="en-US" sz="2400" dirty="0"/>
              <a:t>	</a:t>
            </a:r>
            <a:r>
              <a:rPr lang="en-US" sz="2200" dirty="0"/>
              <a:t>Geography is the study of the earth and its features. Geography includes examining how the earth affects and is affected by human activity. This unit focuses on the geography of Texas and how it affected the lives of the Indigenous People who lived in this area thousands of years ago.</a:t>
            </a:r>
          </a:p>
          <a:p>
            <a:r>
              <a:rPr lang="en-US" sz="2200" dirty="0"/>
              <a:t>	 In order to successfully study geography, we must be familiar with the  </a:t>
            </a:r>
            <a:r>
              <a:rPr lang="en-US" sz="2200" b="1" i="1" dirty="0">
                <a:solidFill>
                  <a:srgbClr val="215F9A"/>
                </a:solidFill>
              </a:rPr>
              <a:t>physical geographic features</a:t>
            </a:r>
            <a:r>
              <a:rPr lang="en-US" sz="2200" dirty="0"/>
              <a:t> of the Texas. </a:t>
            </a:r>
            <a:r>
              <a:rPr lang="en-US" sz="2200" b="1" i="1" dirty="0">
                <a:solidFill>
                  <a:srgbClr val="215F9A"/>
                </a:solidFill>
              </a:rPr>
              <a:t>Physical geographic features </a:t>
            </a:r>
            <a:r>
              <a:rPr lang="en-US" sz="2200" dirty="0"/>
              <a:t>are the natural characteristics of the earth’s surface. The physical geographic features of Texas include diverse* landforms including deserts, mountains, plains, forests, lakes, and marshlands. Texas even boasts the second largest canyon in the United States! </a:t>
            </a:r>
          </a:p>
          <a:p>
            <a:endParaRPr lang="en-US" sz="1400" dirty="0">
              <a:solidFill>
                <a:schemeClr val="bg2">
                  <a:lumMod val="50000"/>
                </a:schemeClr>
              </a:solidFill>
            </a:endParaRPr>
          </a:p>
          <a:p>
            <a:r>
              <a:rPr lang="en-US" sz="2200" dirty="0">
                <a:solidFill>
                  <a:schemeClr val="bg2">
                    <a:lumMod val="50000"/>
                  </a:schemeClr>
                </a:solidFill>
              </a:rPr>
              <a:t>*</a:t>
            </a:r>
            <a:r>
              <a:rPr lang="en-US" sz="2200" b="1" i="1" dirty="0">
                <a:solidFill>
                  <a:schemeClr val="bg2">
                    <a:lumMod val="50000"/>
                  </a:schemeClr>
                </a:solidFill>
              </a:rPr>
              <a:t>Diverse</a:t>
            </a:r>
            <a:r>
              <a:rPr lang="en-US" sz="2200" dirty="0">
                <a:solidFill>
                  <a:schemeClr val="bg2">
                    <a:lumMod val="50000"/>
                  </a:schemeClr>
                </a:solidFill>
              </a:rPr>
              <a:t>: different</a:t>
            </a:r>
          </a:p>
        </p:txBody>
      </p:sp>
      <p:pic>
        <p:nvPicPr>
          <p:cNvPr id="3076" name="Picture 4" descr="An image of the Rio Grande River nestled between two rock faces of a canyon. ">
            <a:extLst>
              <a:ext uri="{FF2B5EF4-FFF2-40B4-BE49-F238E27FC236}">
                <a16:creationId xmlns:a16="http://schemas.microsoft.com/office/drawing/2014/main" id="{03E55F3D-8270-0B05-2E3E-30AE588ADD0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t="4965" r="613"/>
          <a:stretch/>
        </p:blipFill>
        <p:spPr bwMode="auto">
          <a:xfrm>
            <a:off x="8029304" y="1644617"/>
            <a:ext cx="2830286" cy="4048301"/>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8B5C7B-A9FF-B161-C725-A251811CFE89}"/>
              </a:ext>
            </a:extLst>
          </p:cNvPr>
          <p:cNvSpPr txBox="1"/>
          <p:nvPr/>
        </p:nvSpPr>
        <p:spPr>
          <a:xfrm>
            <a:off x="7493843" y="5692918"/>
            <a:ext cx="4008092" cy="584775"/>
          </a:xfrm>
          <a:prstGeom prst="rect">
            <a:avLst/>
          </a:prstGeom>
          <a:noFill/>
        </p:spPr>
        <p:txBody>
          <a:bodyPr wrap="square" rtlCol="0">
            <a:spAutoFit/>
          </a:bodyPr>
          <a:lstStyle/>
          <a:p>
            <a:pPr algn="ctr"/>
            <a:r>
              <a:rPr lang="en-US" sz="1600" dirty="0"/>
              <a:t>The Rio Grande River between two rock faces of a canyon</a:t>
            </a:r>
          </a:p>
        </p:txBody>
      </p:sp>
    </p:spTree>
    <p:extLst>
      <p:ext uri="{BB962C8B-B14F-4D97-AF65-F5344CB8AC3E}">
        <p14:creationId xmlns:p14="http://schemas.microsoft.com/office/powerpoint/2010/main" val="1454622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8241" y="-5329504"/>
            <a:ext cx="1524002" cy="1216249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8" name="Title 5"/>
          <p:cNvSpPr txBox="1">
            <a:spLocks noGrp="1"/>
          </p:cNvSpPr>
          <p:nvPr>
            <p:ph type="title"/>
          </p:nvPr>
        </p:nvSpPr>
        <p:spPr>
          <a:xfrm>
            <a:off x="1535516" y="-291668"/>
            <a:ext cx="10040325"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a:solidFill>
                  <a:schemeClr val="bg1"/>
                </a:solidFill>
                <a:latin typeface="Gotham Medium"/>
              </a:rPr>
              <a:t>Agriculture </a:t>
            </a:r>
            <a:r>
              <a:rPr lang="en-US" sz="4000" i="1" dirty="0">
                <a:solidFill>
                  <a:schemeClr val="bg1">
                    <a:lumMod val="75000"/>
                  </a:schemeClr>
                </a:solidFill>
                <a:latin typeface="Gotham Medium"/>
              </a:rPr>
              <a:t>(n.)</a:t>
            </a:r>
            <a:endParaRPr lang="en-US" sz="4400" i="1" dirty="0">
              <a:solidFill>
                <a:schemeClr val="bg1">
                  <a:lumMod val="75000"/>
                </a:schemeClr>
              </a:solidFill>
              <a:latin typeface="Gotham Medium"/>
            </a:endParaRPr>
          </a:p>
        </p:txBody>
      </p:sp>
      <p:sp>
        <p:nvSpPr>
          <p:cNvPr id="14" name="TextBox 13">
            <a:extLst>
              <a:ext uri="{FF2B5EF4-FFF2-40B4-BE49-F238E27FC236}">
                <a16:creationId xmlns:a16="http://schemas.microsoft.com/office/drawing/2014/main" id="{1B7777DA-C66D-92AB-A594-4CBDCF63A474}"/>
              </a:ext>
            </a:extLst>
          </p:cNvPr>
          <p:cNvSpPr txBox="1"/>
          <p:nvPr/>
        </p:nvSpPr>
        <p:spPr>
          <a:xfrm>
            <a:off x="165463" y="1593669"/>
            <a:ext cx="6261464" cy="5201424"/>
          </a:xfrm>
          <a:prstGeom prst="rect">
            <a:avLst/>
          </a:prstGeom>
          <a:noFill/>
        </p:spPr>
        <p:txBody>
          <a:bodyPr wrap="square" rtlCol="0">
            <a:spAutoFit/>
          </a:bodyPr>
          <a:lstStyle/>
          <a:p>
            <a:r>
              <a:rPr lang="en-US" sz="2400" dirty="0"/>
              <a:t>	</a:t>
            </a:r>
            <a:r>
              <a:rPr lang="en-US" sz="2200" dirty="0">
                <a:latin typeface="Gotham Book"/>
              </a:rPr>
              <a:t>One way people obtain food and other resources is by taking part in </a:t>
            </a:r>
            <a:r>
              <a:rPr lang="en-US" sz="2200" b="1" i="1" dirty="0">
                <a:solidFill>
                  <a:srgbClr val="215F9A"/>
                </a:solidFill>
                <a:latin typeface="Gotham Book"/>
              </a:rPr>
              <a:t>agriculture</a:t>
            </a:r>
            <a:r>
              <a:rPr lang="en-US" sz="2200" dirty="0">
                <a:latin typeface="Gotham Book"/>
              </a:rPr>
              <a:t>. Farming crops like vegetables, herbs, cotton, or rice is one way people provide for their needs. </a:t>
            </a:r>
          </a:p>
          <a:p>
            <a:r>
              <a:rPr lang="en-US" sz="2200" dirty="0">
                <a:latin typeface="Gotham Book"/>
              </a:rPr>
              <a:t>	Many early Texas people depended on </a:t>
            </a:r>
            <a:r>
              <a:rPr lang="en-US" sz="2200" b="1" i="1" dirty="0">
                <a:solidFill>
                  <a:srgbClr val="215F9A"/>
                </a:solidFill>
                <a:latin typeface="Gotham Book"/>
              </a:rPr>
              <a:t>agriculture</a:t>
            </a:r>
            <a:r>
              <a:rPr lang="en-US" sz="2200" dirty="0">
                <a:latin typeface="Gotham Book"/>
              </a:rPr>
              <a:t> to provide for their needs as well. There were no grocery stores or shopping centers to go buy fruits and vegetables a thousand years ago. If early Texas people wanted these items, they had to grow them themselves. </a:t>
            </a:r>
          </a:p>
          <a:p>
            <a:r>
              <a:rPr lang="en-US" sz="2200" dirty="0">
                <a:latin typeface="Gotham Book"/>
              </a:rPr>
              <a:t>	Three common crops often grown by American Indians living in the area that is now Texas were corn, beans, and squash. These three crops grew so well together, early people in Texas often referred to them as </a:t>
            </a:r>
            <a:r>
              <a:rPr lang="en-US" sz="2200" i="1" dirty="0">
                <a:latin typeface="Gotham Book"/>
              </a:rPr>
              <a:t>“the three sisters.”</a:t>
            </a:r>
          </a:p>
        </p:txBody>
      </p:sp>
      <p:pic>
        <p:nvPicPr>
          <p:cNvPr id="3" name="Picture 2" descr="People tending to crops in field">
            <a:extLst>
              <a:ext uri="{FF2B5EF4-FFF2-40B4-BE49-F238E27FC236}">
                <a16:creationId xmlns:a16="http://schemas.microsoft.com/office/drawing/2014/main" id="{E9C0F065-480A-A3C5-6649-F510C850B6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9381" y="2072640"/>
            <a:ext cx="5502873" cy="3661687"/>
          </a:xfrm>
          <a:prstGeom prst="rect">
            <a:avLst/>
          </a:prstGeom>
          <a:effectLst>
            <a:outerShdw blurRad="50800" dist="50800" dir="7860000" algn="ctr" rotWithShape="0">
              <a:srgbClr val="000000">
                <a:alpha val="43137"/>
              </a:srgbClr>
            </a:outerShdw>
          </a:effectLst>
        </p:spPr>
      </p:pic>
    </p:spTree>
    <p:extLst>
      <p:ext uri="{BB962C8B-B14F-4D97-AF65-F5344CB8AC3E}">
        <p14:creationId xmlns:p14="http://schemas.microsoft.com/office/powerpoint/2010/main" val="606925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unch of wheat ">
            <a:extLst>
              <a:ext uri="{FF2B5EF4-FFF2-40B4-BE49-F238E27FC236}">
                <a16:creationId xmlns:a16="http://schemas.microsoft.com/office/drawing/2014/main" id="{742CDE15-EF04-2777-AF69-C46076209E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54704">
            <a:off x="7716050" y="1705473"/>
            <a:ext cx="2274025" cy="3768553"/>
          </a:xfrm>
          <a:prstGeom prst="rect">
            <a:avLst/>
          </a:prstGeom>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8241" y="-5329504"/>
            <a:ext cx="1524002" cy="1216249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500438"/>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8" name="Title 5"/>
          <p:cNvSpPr txBox="1">
            <a:spLocks noGrp="1"/>
          </p:cNvSpPr>
          <p:nvPr>
            <p:ph type="title"/>
          </p:nvPr>
        </p:nvSpPr>
        <p:spPr>
          <a:xfrm>
            <a:off x="1535516" y="-291668"/>
            <a:ext cx="10040325"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a:solidFill>
                  <a:schemeClr val="bg1"/>
                </a:solidFill>
                <a:latin typeface="Gotham Medium"/>
              </a:rPr>
              <a:t>Natural Resources </a:t>
            </a:r>
            <a:r>
              <a:rPr lang="en-US" sz="4000" i="1" dirty="0">
                <a:solidFill>
                  <a:schemeClr val="bg1">
                    <a:lumMod val="75000"/>
                  </a:schemeClr>
                </a:solidFill>
                <a:latin typeface="Gotham Medium"/>
              </a:rPr>
              <a:t>(n.)</a:t>
            </a:r>
            <a:endParaRPr lang="en-US" sz="4400" i="1" dirty="0">
              <a:solidFill>
                <a:schemeClr val="bg1">
                  <a:lumMod val="75000"/>
                </a:schemeClr>
              </a:solidFill>
              <a:latin typeface="Gotham Medium"/>
            </a:endParaRPr>
          </a:p>
        </p:txBody>
      </p:sp>
      <p:sp>
        <p:nvSpPr>
          <p:cNvPr id="14" name="TextBox 13">
            <a:extLst>
              <a:ext uri="{FF2B5EF4-FFF2-40B4-BE49-F238E27FC236}">
                <a16:creationId xmlns:a16="http://schemas.microsoft.com/office/drawing/2014/main" id="{1B7777DA-C66D-92AB-A594-4CBDCF63A474}"/>
              </a:ext>
            </a:extLst>
          </p:cNvPr>
          <p:cNvSpPr txBox="1"/>
          <p:nvPr/>
        </p:nvSpPr>
        <p:spPr>
          <a:xfrm>
            <a:off x="113211" y="1581333"/>
            <a:ext cx="6984275" cy="5293757"/>
          </a:xfrm>
          <a:prstGeom prst="rect">
            <a:avLst/>
          </a:prstGeom>
          <a:noFill/>
        </p:spPr>
        <p:txBody>
          <a:bodyPr wrap="square" rtlCol="0">
            <a:spAutoFit/>
          </a:bodyPr>
          <a:lstStyle/>
          <a:p>
            <a:r>
              <a:rPr lang="en-US" sz="2400" dirty="0"/>
              <a:t>	</a:t>
            </a:r>
            <a:r>
              <a:rPr lang="en-US" sz="2200" b="1" i="1" dirty="0">
                <a:solidFill>
                  <a:srgbClr val="215F9A"/>
                </a:solidFill>
              </a:rPr>
              <a:t>Natural resources </a:t>
            </a:r>
            <a:r>
              <a:rPr lang="en-US" sz="2200" dirty="0"/>
              <a:t>are all around us in our every day lives. Some of you might live in a house made of lumber or bricks. You have probably ridden around in a car powered by gasoline oil. You might eat fruits, vegetables, or meat for your meals. You likely drink water, and if you don’t you really should!</a:t>
            </a:r>
          </a:p>
          <a:p>
            <a:r>
              <a:rPr lang="en-US" sz="2200" dirty="0"/>
              <a:t>	</a:t>
            </a:r>
            <a:r>
              <a:rPr lang="en-US" sz="2200" b="1" i="1" dirty="0">
                <a:solidFill>
                  <a:srgbClr val="215F9A"/>
                </a:solidFill>
              </a:rPr>
              <a:t>Natural resources </a:t>
            </a:r>
            <a:r>
              <a:rPr lang="en-US" sz="2200" dirty="0"/>
              <a:t>are all the items produced by the earth that people use in their lives</a:t>
            </a:r>
            <a:r>
              <a:rPr lang="en-US" sz="2200" dirty="0">
                <a:solidFill>
                  <a:srgbClr val="215F9A"/>
                </a:solidFill>
              </a:rPr>
              <a:t>. </a:t>
            </a:r>
            <a:r>
              <a:rPr lang="en-US" sz="2200" b="1" i="1" dirty="0">
                <a:solidFill>
                  <a:srgbClr val="215F9A"/>
                </a:solidFill>
              </a:rPr>
              <a:t>Natural resources </a:t>
            </a:r>
            <a:r>
              <a:rPr lang="en-US" sz="2200" dirty="0"/>
              <a:t>are also often used for </a:t>
            </a:r>
            <a:r>
              <a:rPr lang="en-US" sz="2200" i="1" dirty="0"/>
              <a:t>economic</a:t>
            </a:r>
            <a:r>
              <a:rPr lang="en-US" sz="2200" dirty="0"/>
              <a:t>* profit. </a:t>
            </a:r>
          </a:p>
          <a:p>
            <a:r>
              <a:rPr lang="en-US" sz="2200" i="1" dirty="0"/>
              <a:t>	</a:t>
            </a:r>
            <a:r>
              <a:rPr lang="en-US" sz="2200" dirty="0"/>
              <a:t>The early indigenous people living in Texas depended on the land and its </a:t>
            </a:r>
            <a:r>
              <a:rPr lang="en-US" sz="2200" b="1" i="1" dirty="0">
                <a:solidFill>
                  <a:srgbClr val="215F9A"/>
                </a:solidFill>
              </a:rPr>
              <a:t>natural resources </a:t>
            </a:r>
            <a:r>
              <a:rPr lang="en-US" sz="2200" dirty="0"/>
              <a:t>for food, shelter, warmth, clothing, and many more things!</a:t>
            </a:r>
          </a:p>
          <a:p>
            <a:endParaRPr lang="en-US" sz="3200" dirty="0"/>
          </a:p>
          <a:p>
            <a:r>
              <a:rPr lang="en-US" sz="2000" b="1" i="1" dirty="0">
                <a:solidFill>
                  <a:schemeClr val="bg2">
                    <a:lumMod val="50000"/>
                  </a:schemeClr>
                </a:solidFill>
              </a:rPr>
              <a:t>*Economic: </a:t>
            </a:r>
            <a:r>
              <a:rPr lang="en-US" sz="2000" dirty="0">
                <a:solidFill>
                  <a:schemeClr val="bg2">
                    <a:lumMod val="50000"/>
                  </a:schemeClr>
                </a:solidFill>
              </a:rPr>
              <a:t>related to the economy, or how people make and spend money</a:t>
            </a:r>
            <a:endParaRPr lang="en-US" sz="2000" b="1" i="1" dirty="0">
              <a:solidFill>
                <a:schemeClr val="bg2">
                  <a:lumMod val="50000"/>
                </a:schemeClr>
              </a:solidFill>
            </a:endParaRPr>
          </a:p>
        </p:txBody>
      </p:sp>
      <p:pic>
        <p:nvPicPr>
          <p:cNvPr id="13" name="Picture 12" descr="A glass of water with bubbles">
            <a:extLst>
              <a:ext uri="{FF2B5EF4-FFF2-40B4-BE49-F238E27FC236}">
                <a16:creationId xmlns:a16="http://schemas.microsoft.com/office/drawing/2014/main" id="{B617F051-6BB5-1817-3FAA-A7FE6ADFCD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9045" y="3171587"/>
            <a:ext cx="1798530" cy="2697795"/>
          </a:xfrm>
          <a:prstGeom prst="rect">
            <a:avLst/>
          </a:prstGeom>
        </p:spPr>
      </p:pic>
      <p:pic>
        <p:nvPicPr>
          <p:cNvPr id="22" name="Picture 21" descr="A wind turbine in a field">
            <a:extLst>
              <a:ext uri="{FF2B5EF4-FFF2-40B4-BE49-F238E27FC236}">
                <a16:creationId xmlns:a16="http://schemas.microsoft.com/office/drawing/2014/main" id="{383B3572-33D1-C14F-4F02-771EC24E1321}"/>
              </a:ext>
            </a:extLst>
          </p:cNvPr>
          <p:cNvPicPr>
            <a:picLocks noChangeAspect="1"/>
          </p:cNvPicPr>
          <p:nvPr/>
        </p:nvPicPr>
        <p:blipFill rotWithShape="1">
          <a:blip r:embed="rId7">
            <a:extLst>
              <a:ext uri="{28A0092B-C50C-407E-A947-70E740481C1C}">
                <a14:useLocalDpi xmlns:a14="http://schemas.microsoft.com/office/drawing/2010/main" val="0"/>
              </a:ext>
            </a:extLst>
          </a:blip>
          <a:srcRect l="56157" t="-5849" r="16842" b="11843"/>
          <a:stretch/>
        </p:blipFill>
        <p:spPr>
          <a:xfrm>
            <a:off x="9222377" y="-860864"/>
            <a:ext cx="3097885" cy="7190365"/>
          </a:xfrm>
          <a:prstGeom prst="rect">
            <a:avLst/>
          </a:prstGeom>
        </p:spPr>
      </p:pic>
      <p:pic>
        <p:nvPicPr>
          <p:cNvPr id="18" name="Picture 17" descr="A group of apples and squash">
            <a:extLst>
              <a:ext uri="{FF2B5EF4-FFF2-40B4-BE49-F238E27FC236}">
                <a16:creationId xmlns:a16="http://schemas.microsoft.com/office/drawing/2014/main" id="{71C59B38-CF1A-B4DA-CEA2-972D2B7D00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9981" y="4147985"/>
            <a:ext cx="3734303" cy="2489536"/>
          </a:xfrm>
          <a:prstGeom prst="rect">
            <a:avLst/>
          </a:prstGeom>
        </p:spPr>
      </p:pic>
    </p:spTree>
    <p:extLst>
      <p:ext uri="{BB962C8B-B14F-4D97-AF65-F5344CB8AC3E}">
        <p14:creationId xmlns:p14="http://schemas.microsoft.com/office/powerpoint/2010/main" val="2957127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8241" y="-5329504"/>
            <a:ext cx="1524002" cy="1216249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491729"/>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8" name="Title 5"/>
          <p:cNvSpPr txBox="1">
            <a:spLocks noGrp="1"/>
          </p:cNvSpPr>
          <p:nvPr>
            <p:ph type="title"/>
          </p:nvPr>
        </p:nvSpPr>
        <p:spPr>
          <a:xfrm>
            <a:off x="1535516" y="-291668"/>
            <a:ext cx="10040325"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a:solidFill>
                  <a:schemeClr val="bg1"/>
                </a:solidFill>
                <a:latin typeface="Gotham Medium"/>
              </a:rPr>
              <a:t>Culture </a:t>
            </a:r>
            <a:r>
              <a:rPr lang="en-US" sz="4000" i="1" dirty="0">
                <a:solidFill>
                  <a:schemeClr val="bg1">
                    <a:lumMod val="75000"/>
                  </a:schemeClr>
                </a:solidFill>
                <a:latin typeface="Gotham Medium"/>
              </a:rPr>
              <a:t>(n.)</a:t>
            </a:r>
            <a:endParaRPr lang="en-US" sz="4400" i="1" dirty="0">
              <a:solidFill>
                <a:schemeClr val="bg1">
                  <a:lumMod val="75000"/>
                </a:schemeClr>
              </a:solidFill>
              <a:latin typeface="Gotham Medium"/>
            </a:endParaRPr>
          </a:p>
        </p:txBody>
      </p:sp>
      <p:sp>
        <p:nvSpPr>
          <p:cNvPr id="14" name="TextBox 13">
            <a:extLst>
              <a:ext uri="{FF2B5EF4-FFF2-40B4-BE49-F238E27FC236}">
                <a16:creationId xmlns:a16="http://schemas.microsoft.com/office/drawing/2014/main" id="{1B7777DA-C66D-92AB-A594-4CBDCF63A474}"/>
              </a:ext>
            </a:extLst>
          </p:cNvPr>
          <p:cNvSpPr txBox="1"/>
          <p:nvPr/>
        </p:nvSpPr>
        <p:spPr>
          <a:xfrm>
            <a:off x="113211" y="1581333"/>
            <a:ext cx="6827519" cy="5262979"/>
          </a:xfrm>
          <a:prstGeom prst="rect">
            <a:avLst/>
          </a:prstGeom>
          <a:noFill/>
        </p:spPr>
        <p:txBody>
          <a:bodyPr wrap="square" rtlCol="0">
            <a:spAutoFit/>
          </a:bodyPr>
          <a:lstStyle/>
          <a:p>
            <a:r>
              <a:rPr lang="en-US" sz="2400" dirty="0"/>
              <a:t>	People do many things to survive. We feed ourselves, drink water, sleep, wear clothes to stay warm, and live in shelters for protection. </a:t>
            </a:r>
          </a:p>
          <a:p>
            <a:r>
              <a:rPr lang="en-US" sz="2400" dirty="0"/>
              <a:t>	Not everything we do is for survival, however. There are plenty of things we do for entertainment, beauty, fashion, or fun, to name a few. We do these things because of our interests, beliefs, and identities. They are part of our </a:t>
            </a:r>
            <a:r>
              <a:rPr lang="en-US" sz="2400" b="1" i="1" dirty="0">
                <a:solidFill>
                  <a:srgbClr val="215F9A"/>
                </a:solidFill>
              </a:rPr>
              <a:t>culture</a:t>
            </a:r>
            <a:r>
              <a:rPr lang="en-US" sz="2400" dirty="0"/>
              <a:t>.</a:t>
            </a:r>
          </a:p>
          <a:p>
            <a:r>
              <a:rPr lang="en-US" sz="2400" dirty="0"/>
              <a:t>	An example of </a:t>
            </a:r>
            <a:r>
              <a:rPr lang="en-US" sz="2400" b="1" i="1" dirty="0">
                <a:solidFill>
                  <a:srgbClr val="215F9A"/>
                </a:solidFill>
              </a:rPr>
              <a:t>culture</a:t>
            </a:r>
            <a:r>
              <a:rPr lang="en-US" sz="2400" dirty="0"/>
              <a:t> in your life might be listening to a certain type of music or watching and playing sports. An example of early Indigenous </a:t>
            </a:r>
            <a:r>
              <a:rPr lang="en-US" sz="2400" b="1" i="1" dirty="0">
                <a:solidFill>
                  <a:srgbClr val="215F9A"/>
                </a:solidFill>
              </a:rPr>
              <a:t>culture</a:t>
            </a:r>
            <a:r>
              <a:rPr lang="en-US" sz="2400" dirty="0"/>
              <a:t> in Texas might be creating beaded jewelry or painting on rocks.</a:t>
            </a:r>
          </a:p>
          <a:p>
            <a:r>
              <a:rPr lang="en-US" sz="2400" b="1" i="1" dirty="0"/>
              <a:t>	</a:t>
            </a:r>
            <a:endParaRPr lang="en-US" sz="2000" b="1" i="1" dirty="0"/>
          </a:p>
        </p:txBody>
      </p:sp>
      <p:pic>
        <p:nvPicPr>
          <p:cNvPr id="5122" name="Picture 2" descr="A clay sculpture of a seated person. ">
            <a:extLst>
              <a:ext uri="{FF2B5EF4-FFF2-40B4-BE49-F238E27FC236}">
                <a16:creationId xmlns:a16="http://schemas.microsoft.com/office/drawing/2014/main" id="{D4D93108-C34C-9674-8540-ADF60F97A4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73233" y="1598587"/>
            <a:ext cx="2862080" cy="3993063"/>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2359F2-B809-1D78-E46B-591853AD3C8E}"/>
              </a:ext>
            </a:extLst>
          </p:cNvPr>
          <p:cNvSpPr txBox="1"/>
          <p:nvPr/>
        </p:nvSpPr>
        <p:spPr>
          <a:xfrm>
            <a:off x="6940731" y="5625737"/>
            <a:ext cx="5138057" cy="646331"/>
          </a:xfrm>
          <a:prstGeom prst="rect">
            <a:avLst/>
          </a:prstGeom>
          <a:noFill/>
        </p:spPr>
        <p:txBody>
          <a:bodyPr wrap="square" rtlCol="0">
            <a:spAutoFit/>
          </a:bodyPr>
          <a:lstStyle/>
          <a:p>
            <a:pPr algn="ctr"/>
            <a:r>
              <a:rPr lang="en-US" i="1" dirty="0"/>
              <a:t>A sculpture created by the Caddo people of East Texas more than approximately 600 years ago. </a:t>
            </a:r>
          </a:p>
        </p:txBody>
      </p:sp>
    </p:spTree>
    <p:extLst>
      <p:ext uri="{BB962C8B-B14F-4D97-AF65-F5344CB8AC3E}">
        <p14:creationId xmlns:p14="http://schemas.microsoft.com/office/powerpoint/2010/main" val="2160172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8241" y="-5329504"/>
            <a:ext cx="1524002" cy="1216249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491729"/>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8" name="Title 5"/>
          <p:cNvSpPr txBox="1">
            <a:spLocks noGrp="1"/>
          </p:cNvSpPr>
          <p:nvPr>
            <p:ph type="title"/>
          </p:nvPr>
        </p:nvSpPr>
        <p:spPr>
          <a:xfrm>
            <a:off x="1535516" y="-291668"/>
            <a:ext cx="10040325"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a:solidFill>
                  <a:schemeClr val="bg1"/>
                </a:solidFill>
                <a:latin typeface="Gotham Medium"/>
              </a:rPr>
              <a:t>Nomadic </a:t>
            </a:r>
            <a:r>
              <a:rPr lang="en-US" sz="4000" i="1" dirty="0">
                <a:solidFill>
                  <a:schemeClr val="bg1">
                    <a:lumMod val="75000"/>
                  </a:schemeClr>
                </a:solidFill>
                <a:latin typeface="Gotham Medium"/>
              </a:rPr>
              <a:t>(adj.)</a:t>
            </a:r>
            <a:endParaRPr lang="en-US" sz="4400" i="1" dirty="0">
              <a:solidFill>
                <a:schemeClr val="bg1">
                  <a:lumMod val="75000"/>
                </a:schemeClr>
              </a:solidFill>
              <a:latin typeface="Gotham Medium"/>
            </a:endParaRPr>
          </a:p>
        </p:txBody>
      </p:sp>
      <p:sp>
        <p:nvSpPr>
          <p:cNvPr id="14" name="TextBox 13">
            <a:extLst>
              <a:ext uri="{FF2B5EF4-FFF2-40B4-BE49-F238E27FC236}">
                <a16:creationId xmlns:a16="http://schemas.microsoft.com/office/drawing/2014/main" id="{1B7777DA-C66D-92AB-A594-4CBDCF63A474}"/>
              </a:ext>
            </a:extLst>
          </p:cNvPr>
          <p:cNvSpPr txBox="1"/>
          <p:nvPr/>
        </p:nvSpPr>
        <p:spPr>
          <a:xfrm>
            <a:off x="113211" y="1581333"/>
            <a:ext cx="6810103" cy="5201424"/>
          </a:xfrm>
          <a:prstGeom prst="rect">
            <a:avLst/>
          </a:prstGeom>
          <a:noFill/>
        </p:spPr>
        <p:txBody>
          <a:bodyPr wrap="square" rtlCol="0">
            <a:spAutoFit/>
          </a:bodyPr>
          <a:lstStyle/>
          <a:p>
            <a:r>
              <a:rPr lang="en-US" sz="2400" dirty="0"/>
              <a:t>	</a:t>
            </a:r>
            <a:r>
              <a:rPr lang="en-US" sz="2200" dirty="0"/>
              <a:t>The lives of the early Texas people depended entirely on the land around them. The land they lived on influenced the clothes they wore, the shelters they built, and the food they ate. </a:t>
            </a:r>
          </a:p>
          <a:p>
            <a:r>
              <a:rPr lang="en-US" sz="2200" b="1" i="1" dirty="0"/>
              <a:t>	</a:t>
            </a:r>
            <a:r>
              <a:rPr lang="en-US" sz="2200" dirty="0"/>
              <a:t>Many tribes of American Indians were </a:t>
            </a:r>
            <a:r>
              <a:rPr lang="en-US" sz="2200" b="1" i="1" dirty="0">
                <a:solidFill>
                  <a:srgbClr val="215F9A"/>
                </a:solidFill>
              </a:rPr>
              <a:t>nomadic</a:t>
            </a:r>
            <a:r>
              <a:rPr lang="en-US" sz="2200" b="1" i="1" dirty="0"/>
              <a:t>, </a:t>
            </a:r>
            <a:r>
              <a:rPr lang="en-US" sz="2200" dirty="0"/>
              <a:t>moving frequently from place to place. There are many reasons a tribe would be </a:t>
            </a:r>
            <a:r>
              <a:rPr lang="en-US" sz="2200" b="1" i="1" dirty="0">
                <a:solidFill>
                  <a:srgbClr val="215F9A"/>
                </a:solidFill>
              </a:rPr>
              <a:t>nomadic</a:t>
            </a:r>
            <a:r>
              <a:rPr lang="en-US" sz="2200" dirty="0"/>
              <a:t>. Some regions of Texas don’t have good environments for agriculture. In these cases, nomadic tribes would be hunter-gatherers, hunting animals like deer and bison, or gathering wild berries, nuts, and roots.</a:t>
            </a:r>
          </a:p>
          <a:p>
            <a:r>
              <a:rPr lang="en-US" sz="2200" dirty="0"/>
              <a:t>	Hunter-gatherer tribes like the Comanche of the Great Plains or the Karankawa of the Coastal plains were typically </a:t>
            </a:r>
            <a:r>
              <a:rPr lang="en-US" sz="2200" b="1" i="1" dirty="0">
                <a:solidFill>
                  <a:srgbClr val="215F9A"/>
                </a:solidFill>
              </a:rPr>
              <a:t>nomadic</a:t>
            </a:r>
            <a:r>
              <a:rPr lang="en-US" sz="2200" dirty="0"/>
              <a:t>, moving often to follow their food sources and search for resources.</a:t>
            </a:r>
          </a:p>
        </p:txBody>
      </p:sp>
      <p:pic>
        <p:nvPicPr>
          <p:cNvPr id="6146" name="Picture 2" descr="A painting of a Comanche community with dozens of teepees in the background and Comanche people working on animal skins in the foreground">
            <a:extLst>
              <a:ext uri="{FF2B5EF4-FFF2-40B4-BE49-F238E27FC236}">
                <a16:creationId xmlns:a16="http://schemas.microsoft.com/office/drawing/2014/main" id="{E5640D9C-6E52-214B-4931-594135CB61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107" y="1581333"/>
            <a:ext cx="4870269" cy="3207821"/>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01A82EE-3CCE-B8A0-D58D-168F3F0B8B18}"/>
              </a:ext>
            </a:extLst>
          </p:cNvPr>
          <p:cNvSpPr txBox="1"/>
          <p:nvPr/>
        </p:nvSpPr>
        <p:spPr>
          <a:xfrm>
            <a:off x="7080069" y="4815840"/>
            <a:ext cx="4714138" cy="1477328"/>
          </a:xfrm>
          <a:prstGeom prst="rect">
            <a:avLst/>
          </a:prstGeom>
          <a:noFill/>
        </p:spPr>
        <p:txBody>
          <a:bodyPr wrap="square" rtlCol="0">
            <a:spAutoFit/>
          </a:bodyPr>
          <a:lstStyle/>
          <a:p>
            <a:pPr algn="ctr"/>
            <a:r>
              <a:rPr lang="en-US" i="1" dirty="0"/>
              <a:t>The Comanche people were </a:t>
            </a:r>
            <a:r>
              <a:rPr lang="en-US" b="1" i="1" dirty="0">
                <a:solidFill>
                  <a:srgbClr val="215F9A"/>
                </a:solidFill>
              </a:rPr>
              <a:t>nomads</a:t>
            </a:r>
            <a:r>
              <a:rPr lang="en-US" i="1" dirty="0"/>
              <a:t> who didn’t originally live in Texas. They migrated to Texas in the 1700s. They moved frequently across the Great Plains as part of their </a:t>
            </a:r>
            <a:r>
              <a:rPr lang="en-US" b="1" i="1" dirty="0">
                <a:solidFill>
                  <a:srgbClr val="215F9A"/>
                </a:solidFill>
              </a:rPr>
              <a:t>nomadic</a:t>
            </a:r>
            <a:r>
              <a:rPr lang="en-US" i="1" dirty="0"/>
              <a:t> lifestyle. </a:t>
            </a:r>
          </a:p>
        </p:txBody>
      </p:sp>
    </p:spTree>
    <p:extLst>
      <p:ext uri="{BB962C8B-B14F-4D97-AF65-F5344CB8AC3E}">
        <p14:creationId xmlns:p14="http://schemas.microsoft.com/office/powerpoint/2010/main" val="2886238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8241" y="-5329504"/>
            <a:ext cx="1524002" cy="1216249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491729"/>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8" name="Title 5"/>
          <p:cNvSpPr txBox="1">
            <a:spLocks noGrp="1"/>
          </p:cNvSpPr>
          <p:nvPr>
            <p:ph type="title"/>
          </p:nvPr>
        </p:nvSpPr>
        <p:spPr>
          <a:xfrm>
            <a:off x="1535516" y="-291668"/>
            <a:ext cx="10040325"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a:solidFill>
                  <a:schemeClr val="bg1"/>
                </a:solidFill>
                <a:latin typeface="Gotham Medium"/>
              </a:rPr>
              <a:t>Sedentary </a:t>
            </a:r>
            <a:r>
              <a:rPr lang="en-US" sz="4000" i="1" dirty="0">
                <a:solidFill>
                  <a:schemeClr val="bg1">
                    <a:lumMod val="75000"/>
                  </a:schemeClr>
                </a:solidFill>
                <a:latin typeface="Gotham Medium"/>
              </a:rPr>
              <a:t>(adj.)</a:t>
            </a:r>
            <a:endParaRPr lang="en-US" sz="4400" i="1" dirty="0">
              <a:solidFill>
                <a:schemeClr val="bg1">
                  <a:lumMod val="75000"/>
                </a:schemeClr>
              </a:solidFill>
              <a:latin typeface="Gotham Medium"/>
            </a:endParaRPr>
          </a:p>
        </p:txBody>
      </p:sp>
      <p:sp>
        <p:nvSpPr>
          <p:cNvPr id="14" name="TextBox 13">
            <a:extLst>
              <a:ext uri="{FF2B5EF4-FFF2-40B4-BE49-F238E27FC236}">
                <a16:creationId xmlns:a16="http://schemas.microsoft.com/office/drawing/2014/main" id="{1B7777DA-C66D-92AB-A594-4CBDCF63A474}"/>
              </a:ext>
            </a:extLst>
          </p:cNvPr>
          <p:cNvSpPr txBox="1"/>
          <p:nvPr/>
        </p:nvSpPr>
        <p:spPr>
          <a:xfrm>
            <a:off x="113211" y="1581333"/>
            <a:ext cx="6810103" cy="5201424"/>
          </a:xfrm>
          <a:prstGeom prst="rect">
            <a:avLst/>
          </a:prstGeom>
          <a:noFill/>
        </p:spPr>
        <p:txBody>
          <a:bodyPr wrap="square" rtlCol="0">
            <a:spAutoFit/>
          </a:bodyPr>
          <a:lstStyle/>
          <a:p>
            <a:r>
              <a:rPr lang="en-US" sz="2400" dirty="0"/>
              <a:t>	</a:t>
            </a:r>
            <a:r>
              <a:rPr lang="en-US" sz="2200" dirty="0"/>
              <a:t>Early Texas people depended on the land they lived on to provide for all of their needs. The clothes they wore, the shelters they built, and the food they ate all came from the land and its resources. </a:t>
            </a:r>
          </a:p>
          <a:p>
            <a:r>
              <a:rPr lang="en-US" sz="2200" dirty="0"/>
              <a:t>	In regions of Texas with fertile soil and a good climate, tribes could take part in </a:t>
            </a:r>
            <a:r>
              <a:rPr lang="en-US" sz="2200" b="1" i="1" dirty="0">
                <a:solidFill>
                  <a:schemeClr val="bg2">
                    <a:lumMod val="25000"/>
                  </a:schemeClr>
                </a:solidFill>
              </a:rPr>
              <a:t>agriculture</a:t>
            </a:r>
            <a:r>
              <a:rPr lang="en-US" sz="2200" b="1" i="1" dirty="0"/>
              <a:t>, </a:t>
            </a:r>
            <a:r>
              <a:rPr lang="en-US" sz="2200" dirty="0"/>
              <a:t>or farming crops. The primary crops many tribes grew were corn, beans, and squash. These three crops grew so well together, they were known as “the three sisters.”</a:t>
            </a:r>
          </a:p>
          <a:p>
            <a:r>
              <a:rPr lang="en-US" sz="2200" dirty="0"/>
              <a:t>	Tribes who took part in agriculture were primarily </a:t>
            </a:r>
            <a:r>
              <a:rPr lang="en-US" sz="2200" b="1" i="1" dirty="0">
                <a:solidFill>
                  <a:srgbClr val="215F9A"/>
                </a:solidFill>
              </a:rPr>
              <a:t>sedentary</a:t>
            </a:r>
            <a:r>
              <a:rPr lang="en-US" sz="2200" dirty="0"/>
              <a:t>, staying in one place, to tend to their farms and cultivate their crops. The Caddo of east Texas lived in large thriving, </a:t>
            </a:r>
            <a:r>
              <a:rPr lang="en-US" sz="2200" b="1" i="1" dirty="0">
                <a:solidFill>
                  <a:srgbClr val="215F9A"/>
                </a:solidFill>
              </a:rPr>
              <a:t>sedentary</a:t>
            </a:r>
            <a:r>
              <a:rPr lang="en-US" sz="2200" b="1" i="1" dirty="0"/>
              <a:t> </a:t>
            </a:r>
            <a:r>
              <a:rPr lang="en-US" sz="2200" dirty="0"/>
              <a:t>agricultural</a:t>
            </a:r>
            <a:r>
              <a:rPr lang="en-US" sz="2200" b="1" i="1" dirty="0"/>
              <a:t> </a:t>
            </a:r>
            <a:r>
              <a:rPr lang="en-US" sz="2200" dirty="0"/>
              <a:t>communities. </a:t>
            </a:r>
          </a:p>
        </p:txBody>
      </p:sp>
      <p:pic>
        <p:nvPicPr>
          <p:cNvPr id="8196" name="Picture 4" descr="A large, tall grass hut">
            <a:extLst>
              <a:ext uri="{FF2B5EF4-FFF2-40B4-BE49-F238E27FC236}">
                <a16:creationId xmlns:a16="http://schemas.microsoft.com/office/drawing/2014/main" id="{6708C870-B767-747F-910D-FD73E9A8A7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5193" y="1646200"/>
            <a:ext cx="4448175" cy="3429000"/>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6880635-5A6C-6634-BB14-908A834EC759}"/>
              </a:ext>
            </a:extLst>
          </p:cNvPr>
          <p:cNvSpPr txBox="1"/>
          <p:nvPr/>
        </p:nvSpPr>
        <p:spPr>
          <a:xfrm>
            <a:off x="7255193" y="5075200"/>
            <a:ext cx="4448175" cy="1200329"/>
          </a:xfrm>
          <a:prstGeom prst="rect">
            <a:avLst/>
          </a:prstGeom>
          <a:noFill/>
        </p:spPr>
        <p:txBody>
          <a:bodyPr wrap="square" rtlCol="0">
            <a:spAutoFit/>
          </a:bodyPr>
          <a:lstStyle/>
          <a:p>
            <a:pPr algn="ctr"/>
            <a:r>
              <a:rPr lang="en-US" b="1" i="1" dirty="0">
                <a:solidFill>
                  <a:srgbClr val="215F9A"/>
                </a:solidFill>
              </a:rPr>
              <a:t>Sedentary</a:t>
            </a:r>
            <a:r>
              <a:rPr lang="en-US" i="1" dirty="0"/>
              <a:t> tribes like the Caddo often built large permanent houses. Grass huts like these could be 50 feet tall and 60 feet wide. Several families would live inside.</a:t>
            </a:r>
          </a:p>
        </p:txBody>
      </p:sp>
    </p:spTree>
    <p:extLst>
      <p:ext uri="{BB962C8B-B14F-4D97-AF65-F5344CB8AC3E}">
        <p14:creationId xmlns:p14="http://schemas.microsoft.com/office/powerpoint/2010/main" val="28731668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44000"/>
          </a:blip>
          <a:srcRect l="8724" t="84492" b="1647"/>
          <a:stretch/>
        </p:blipFill>
        <p:spPr>
          <a:xfrm rot="5400000">
            <a:off x="-2656745" y="2677256"/>
            <a:ext cx="6858001" cy="1503485"/>
          </a:xfrm>
          <a:prstGeom prst="rect">
            <a:avLst/>
          </a:prstGeom>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69668"/>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sp>
        <p:nvSpPr>
          <p:cNvPr id="10" name="Title 5"/>
          <p:cNvSpPr txBox="1">
            <a:spLocks noGrp="1"/>
          </p:cNvSpPr>
          <p:nvPr>
            <p:ph type="title"/>
          </p:nvPr>
        </p:nvSpPr>
        <p:spPr>
          <a:xfrm>
            <a:off x="2045969" y="13061"/>
            <a:ext cx="8569779" cy="11459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b="1" dirty="0">
                <a:latin typeface="Gotham Medium"/>
              </a:rPr>
              <a:t>Share with the Class</a:t>
            </a:r>
            <a:endParaRPr lang="en-US" sz="2800" b="1" dirty="0">
              <a:latin typeface="Gotham Medium"/>
            </a:endParaRPr>
          </a:p>
        </p:txBody>
      </p:sp>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83097250-EC5A-4275-B663-5A536BE8629B}"/>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56757" y="2851432"/>
            <a:ext cx="6858003" cy="1503485"/>
          </a:xfrm>
          <a:prstGeom prst="rect">
            <a:avLst/>
          </a:prstGeom>
          <a:effectLst>
            <a:glow>
              <a:schemeClr val="accent1">
                <a:alpha val="40000"/>
              </a:schemeClr>
            </a:glow>
            <a:reflection blurRad="952500" stA="0" endPos="94000" dist="1181100" dir="5400000" sy="-100000" algn="bl" rotWithShape="0"/>
          </a:effectLst>
        </p:spPr>
      </p:pic>
      <p:sp>
        <p:nvSpPr>
          <p:cNvPr id="16" name="TextBox 15">
            <a:extLst>
              <a:ext uri="{FF2B5EF4-FFF2-40B4-BE49-F238E27FC236}">
                <a16:creationId xmlns:a16="http://schemas.microsoft.com/office/drawing/2014/main" id="{419EE3B0-BFEC-5F96-5E31-4EC9903E4D90}"/>
              </a:ext>
            </a:extLst>
          </p:cNvPr>
          <p:cNvSpPr txBox="1"/>
          <p:nvPr/>
        </p:nvSpPr>
        <p:spPr>
          <a:xfrm>
            <a:off x="2045969" y="1159012"/>
            <a:ext cx="9327425" cy="775597"/>
          </a:xfrm>
          <a:prstGeom prst="rect">
            <a:avLst/>
          </a:prstGeom>
          <a:noFill/>
        </p:spPr>
        <p:txBody>
          <a:bodyPr wrap="square" rtlCol="0">
            <a:spAutoFit/>
          </a:bodyPr>
          <a:lstStyle/>
          <a:p>
            <a:pPr marR="0">
              <a:lnSpc>
                <a:spcPct val="110000"/>
              </a:lnSpc>
              <a:spcBef>
                <a:spcPts val="0"/>
              </a:spcBef>
              <a:spcAft>
                <a:spcPts val="0"/>
              </a:spcAft>
            </a:pPr>
            <a:r>
              <a:rPr lang="en-US" sz="2400" b="1" i="1" dirty="0">
                <a:solidFill>
                  <a:schemeClr val="tx1">
                    <a:lumMod val="65000"/>
                    <a:lumOff val="35000"/>
                  </a:schemeClr>
                </a:solidFill>
                <a:effectLst/>
                <a:latin typeface="Aptos" panose="020B0004020202020204" pitchFamily="34" charset="0"/>
                <a:ea typeface="Times New Roman" panose="02020603050405020304" pitchFamily="18" charset="0"/>
                <a:cs typeface="Times New Roman" panose="02020603050405020304" pitchFamily="18" charset="0"/>
              </a:rPr>
              <a:t>Directions</a:t>
            </a:r>
            <a:r>
              <a:rPr lang="en-US" sz="2400" dirty="0">
                <a:solidFill>
                  <a:schemeClr val="tx1">
                    <a:lumMod val="65000"/>
                    <a:lumOff val="35000"/>
                  </a:schemeClr>
                </a:solidFill>
                <a:effectLst/>
                <a:latin typeface="Aptos" panose="020B0004020202020204" pitchFamily="34" charset="0"/>
                <a:ea typeface="Times New Roman" panose="02020603050405020304" pitchFamily="18" charset="0"/>
                <a:cs typeface="Times New Roman" panose="02020603050405020304" pitchFamily="18" charset="0"/>
              </a:rPr>
              <a:t>: Choose one term you completed to share with the class.</a:t>
            </a:r>
          </a:p>
          <a:p>
            <a:pPr marL="342900" indent="-342900">
              <a:buAutoNum type="arabicPeriod"/>
            </a:pPr>
            <a:endParaRPr lang="en-US" dirty="0"/>
          </a:p>
        </p:txBody>
      </p:sp>
      <p:pic>
        <p:nvPicPr>
          <p:cNvPr id="3" name="Graphic 2">
            <a:extLst>
              <a:ext uri="{FF2B5EF4-FFF2-40B4-BE49-F238E27FC236}">
                <a16:creationId xmlns:a16="http://schemas.microsoft.com/office/drawing/2014/main" id="{64B2484C-6E94-A387-B1C3-1C9AE4B7F1B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58582" y="2091845"/>
            <a:ext cx="1337153" cy="1337153"/>
          </a:xfrm>
          <a:prstGeom prst="rect">
            <a:avLst/>
          </a:prstGeom>
        </p:spPr>
      </p:pic>
      <p:sp>
        <p:nvSpPr>
          <p:cNvPr id="4" name="Speech Bubble: Rectangle with Corners Rounded 3">
            <a:extLst>
              <a:ext uri="{FF2B5EF4-FFF2-40B4-BE49-F238E27FC236}">
                <a16:creationId xmlns:a16="http://schemas.microsoft.com/office/drawing/2014/main" id="{EC70CDF2-CFAE-63B6-6AAC-3BD65A26782B}"/>
              </a:ext>
            </a:extLst>
          </p:cNvPr>
          <p:cNvSpPr/>
          <p:nvPr/>
        </p:nvSpPr>
        <p:spPr>
          <a:xfrm>
            <a:off x="2995749" y="1818381"/>
            <a:ext cx="8951863" cy="2779745"/>
          </a:xfrm>
          <a:prstGeom prst="wedgeRoundRectCallout">
            <a:avLst>
              <a:gd name="adj1" fmla="val -42074"/>
              <a:gd name="adj2" fmla="val 74290"/>
              <a:gd name="adj3" fmla="val 16667"/>
            </a:avLst>
          </a:prstGeom>
          <a:solidFill>
            <a:schemeClr val="bg1">
              <a:lumMod val="95000"/>
            </a:schemeClr>
          </a:solidFill>
          <a:ln w="28575">
            <a:solidFill>
              <a:srgbClr val="373B34"/>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3200" b="1" dirty="0">
                <a:solidFill>
                  <a:srgbClr val="002060"/>
                </a:solidFill>
              </a:rPr>
              <a:t>“</a:t>
            </a:r>
            <a:r>
              <a:rPr lang="en-US" sz="3200" b="1" i="1" u="sng" dirty="0">
                <a:solidFill>
                  <a:schemeClr val="bg2">
                    <a:lumMod val="50000"/>
                  </a:schemeClr>
                </a:solidFill>
              </a:rPr>
              <a:t>(Word / phrase) </a:t>
            </a:r>
            <a:r>
              <a:rPr lang="en-US" sz="3200" b="1" dirty="0">
                <a:solidFill>
                  <a:srgbClr val="002060"/>
                </a:solidFill>
              </a:rPr>
              <a:t>means______________.” </a:t>
            </a:r>
          </a:p>
          <a:p>
            <a:pPr marL="0" indent="0">
              <a:buNone/>
            </a:pPr>
            <a:r>
              <a:rPr lang="en-US" sz="3200" b="1" dirty="0">
                <a:solidFill>
                  <a:srgbClr val="002060"/>
                </a:solidFill>
              </a:rPr>
              <a:t> </a:t>
            </a:r>
            <a:endParaRPr lang="en-US" sz="1100" b="1" dirty="0">
              <a:solidFill>
                <a:srgbClr val="002060"/>
              </a:solidFill>
            </a:endParaRPr>
          </a:p>
          <a:p>
            <a:pPr marL="0" indent="0">
              <a:buNone/>
            </a:pPr>
            <a:r>
              <a:rPr lang="en-US" sz="3200" b="1" dirty="0">
                <a:solidFill>
                  <a:schemeClr val="accent5">
                    <a:lumMod val="75000"/>
                  </a:schemeClr>
                </a:solidFill>
              </a:rPr>
              <a:t>“An example of </a:t>
            </a:r>
            <a:r>
              <a:rPr lang="en-US" sz="3200" b="1" i="1" u="sng" dirty="0">
                <a:solidFill>
                  <a:schemeClr val="bg2">
                    <a:lumMod val="50000"/>
                  </a:schemeClr>
                </a:solidFill>
              </a:rPr>
              <a:t>(word / phrase) </a:t>
            </a:r>
            <a:r>
              <a:rPr lang="en-US" sz="3200" b="1" dirty="0">
                <a:solidFill>
                  <a:schemeClr val="accent5">
                    <a:lumMod val="75000"/>
                  </a:schemeClr>
                </a:solidFill>
              </a:rPr>
              <a:t>from the reading is _____________.”</a:t>
            </a:r>
            <a:endParaRPr lang="en-US" sz="3200" b="1" u="sng" dirty="0">
              <a:solidFill>
                <a:srgbClr val="7030A0"/>
              </a:solidFill>
            </a:endParaRPr>
          </a:p>
        </p:txBody>
      </p:sp>
    </p:spTree>
    <p:extLst>
      <p:ext uri="{BB962C8B-B14F-4D97-AF65-F5344CB8AC3E}">
        <p14:creationId xmlns:p14="http://schemas.microsoft.com/office/powerpoint/2010/main" val="699537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44000"/>
          </a:blip>
          <a:srcRect l="8724" t="84492" b="1647"/>
          <a:stretch/>
        </p:blipFill>
        <p:spPr>
          <a:xfrm rot="5400000">
            <a:off x="-2656745" y="2677256"/>
            <a:ext cx="6858001" cy="1503485"/>
          </a:xfrm>
          <a:prstGeom prst="rect">
            <a:avLst/>
          </a:prstGeom>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69668"/>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sp>
        <p:nvSpPr>
          <p:cNvPr id="10" name="Title 5"/>
          <p:cNvSpPr txBox="1">
            <a:spLocks noGrp="1"/>
          </p:cNvSpPr>
          <p:nvPr>
            <p:ph type="title"/>
          </p:nvPr>
        </p:nvSpPr>
        <p:spPr>
          <a:xfrm>
            <a:off x="2045970" y="13061"/>
            <a:ext cx="8508820" cy="15216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900" b="1" dirty="0">
                <a:latin typeface="Gotham Medium"/>
              </a:rPr>
              <a:t>Exit Ticket</a:t>
            </a:r>
            <a:endParaRPr lang="en-US" sz="4400" b="1" dirty="0">
              <a:latin typeface="Gotham Medium"/>
            </a:endParaRPr>
          </a:p>
        </p:txBody>
      </p:sp>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pic>
        <p:nvPicPr>
          <p:cNvPr id="9" name="Picture 8">
            <a:extLst>
              <a:ext uri="{FF2B5EF4-FFF2-40B4-BE49-F238E27FC236}">
                <a16:creationId xmlns:a16="http://schemas.microsoft.com/office/drawing/2014/main" id="{83097250-EC5A-4275-B663-5A536BE8629B}"/>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56757" y="2851432"/>
            <a:ext cx="6858003" cy="1503485"/>
          </a:xfrm>
          <a:prstGeom prst="rect">
            <a:avLst/>
          </a:prstGeom>
          <a:effectLst>
            <a:glow>
              <a:schemeClr val="accent1">
                <a:alpha val="40000"/>
              </a:schemeClr>
            </a:glow>
            <a:reflection blurRad="952500" stA="0" endPos="94000" dist="1181100" dir="5400000" sy="-100000" algn="bl" rotWithShape="0"/>
          </a:effectLst>
        </p:spPr>
      </p:pic>
      <p:pic>
        <p:nvPicPr>
          <p:cNvPr id="2" name="Picture 1">
            <a:extLst>
              <a:ext uri="{FF2B5EF4-FFF2-40B4-BE49-F238E27FC236}">
                <a16:creationId xmlns:a16="http://schemas.microsoft.com/office/drawing/2014/main" id="{3795EE35-8F6D-5833-6FF9-F721496340AD}"/>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1555" r="21882"/>
          <a:stretch/>
        </p:blipFill>
        <p:spPr>
          <a:xfrm>
            <a:off x="7490498" y="1503723"/>
            <a:ext cx="4412567" cy="4388305"/>
          </a:xfrm>
          <a:prstGeom prst="rect">
            <a:avLst/>
          </a:prstGeom>
          <a:effectLst>
            <a:outerShdw blurRad="50800" dist="50800" dir="7860000" algn="ctr" rotWithShape="0">
              <a:srgbClr val="000000">
                <a:alpha val="43137"/>
              </a:srgbClr>
            </a:outerShdw>
          </a:effectLst>
        </p:spPr>
      </p:pic>
      <p:sp>
        <p:nvSpPr>
          <p:cNvPr id="16" name="TextBox 15">
            <a:extLst>
              <a:ext uri="{FF2B5EF4-FFF2-40B4-BE49-F238E27FC236}">
                <a16:creationId xmlns:a16="http://schemas.microsoft.com/office/drawing/2014/main" id="{419EE3B0-BFEC-5F96-5E31-4EC9903E4D90}"/>
              </a:ext>
            </a:extLst>
          </p:cNvPr>
          <p:cNvSpPr txBox="1"/>
          <p:nvPr/>
        </p:nvSpPr>
        <p:spPr>
          <a:xfrm>
            <a:off x="2984070" y="1537849"/>
            <a:ext cx="4254934" cy="4161139"/>
          </a:xfrm>
          <a:prstGeom prst="rect">
            <a:avLst/>
          </a:prstGeom>
          <a:noFill/>
        </p:spPr>
        <p:txBody>
          <a:bodyPr wrap="square" rtlCol="0">
            <a:spAutoFit/>
          </a:bodyPr>
          <a:lstStyle/>
          <a:p>
            <a:pPr marR="0">
              <a:lnSpc>
                <a:spcPct val="110000"/>
              </a:lnSpc>
              <a:spcBef>
                <a:spcPts val="0"/>
              </a:spcBef>
              <a:spcAft>
                <a:spcPts val="0"/>
              </a:spcAft>
            </a:pPr>
            <a:r>
              <a:rPr lang="en-US" sz="2800" b="1" i="1" dirty="0">
                <a:effectLst/>
                <a:latin typeface="Aptos" panose="020B0004020202020204" pitchFamily="34" charset="0"/>
                <a:ea typeface="Times New Roman" panose="02020603050405020304" pitchFamily="18" charset="0"/>
                <a:cs typeface="Times New Roman" panose="02020603050405020304" pitchFamily="18" charset="0"/>
              </a:rPr>
              <a:t>Directions</a:t>
            </a:r>
            <a:r>
              <a:rPr lang="en-US" sz="2800" dirty="0">
                <a:effectLst/>
                <a:latin typeface="Aptos" panose="020B0004020202020204" pitchFamily="34" charset="0"/>
                <a:ea typeface="Times New Roman" panose="02020603050405020304" pitchFamily="18" charset="0"/>
                <a:cs typeface="Times New Roman" panose="02020603050405020304" pitchFamily="18" charset="0"/>
              </a:rPr>
              <a:t>: Determine which sentence best exemplifies each vocabulary term in the boxes. Write the letter of the sentence in the correct box below the statements. </a:t>
            </a:r>
          </a:p>
          <a:p>
            <a:pPr marL="342900" indent="-342900">
              <a:buAutoNum type="arabicPeriod"/>
            </a:pPr>
            <a:endParaRPr lang="en-US" dirty="0"/>
          </a:p>
        </p:txBody>
      </p:sp>
      <p:pic>
        <p:nvPicPr>
          <p:cNvPr id="18" name="Graphic 17">
            <a:extLst>
              <a:ext uri="{FF2B5EF4-FFF2-40B4-BE49-F238E27FC236}">
                <a16:creationId xmlns:a16="http://schemas.microsoft.com/office/drawing/2014/main" id="{006B8620-954E-490B-27BE-3695B1A9C3B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44502" y="1585701"/>
            <a:ext cx="1289211" cy="1289211"/>
          </a:xfrm>
          <a:prstGeom prst="rect">
            <a:avLst/>
          </a:prstGeom>
        </p:spPr>
      </p:pic>
      <p:pic>
        <p:nvPicPr>
          <p:cNvPr id="19" name="Graphic 18">
            <a:extLst>
              <a:ext uri="{FF2B5EF4-FFF2-40B4-BE49-F238E27FC236}">
                <a16:creationId xmlns:a16="http://schemas.microsoft.com/office/drawing/2014/main" id="{3839AB9F-6E90-430E-5014-D7FCC6B5B0EC}"/>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39412" y="2731260"/>
            <a:ext cx="1099389" cy="1099389"/>
          </a:xfrm>
          <a:prstGeom prst="rect">
            <a:avLst/>
          </a:prstGeom>
        </p:spPr>
      </p:pic>
    </p:spTree>
    <p:extLst>
      <p:ext uri="{BB962C8B-B14F-4D97-AF65-F5344CB8AC3E}">
        <p14:creationId xmlns:p14="http://schemas.microsoft.com/office/powerpoint/2010/main" val="3043859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44ED01-0C0E-4041-97B7-172E36E214B1}"/>
              </a:ext>
              <a:ext uri="{C183D7F6-B498-43B3-948B-1728B52AA6E4}">
                <adec:decorative xmlns:adec="http://schemas.microsoft.com/office/drawing/2017/decorative" val="1"/>
              </a:ext>
            </a:extLst>
          </p:cNvPr>
          <p:cNvPicPr>
            <a:picLocks noChangeAspect="1"/>
          </p:cNvPicPr>
          <p:nvPr/>
        </p:nvPicPr>
        <p:blipFill rotWithShape="1">
          <a:blip r:embed="rId2">
            <a:alphaModFix amt="24000"/>
          </a:blip>
          <a:srcRect l="19624" r="509" b="1646"/>
          <a:stretch/>
        </p:blipFill>
        <p:spPr>
          <a:xfrm rot="16200000">
            <a:off x="2667002" y="-2667002"/>
            <a:ext cx="6858000" cy="12192003"/>
          </a:xfrm>
          <a:prstGeom prst="rect">
            <a:avLst/>
          </a:prstGeom>
        </p:spPr>
      </p:pic>
      <p:sp>
        <p:nvSpPr>
          <p:cNvPr id="5" name="Rectangle 4">
            <a:extLst>
              <a:ext uri="{FF2B5EF4-FFF2-40B4-BE49-F238E27FC236}">
                <a16:creationId xmlns:a16="http://schemas.microsoft.com/office/drawing/2014/main" id="{1733E6DD-1667-2E41-9B2F-5255FB9E45DF}"/>
              </a:ext>
              <a:ext uri="{C183D7F6-B498-43B3-948B-1728B52AA6E4}">
                <adec:decorative xmlns:adec="http://schemas.microsoft.com/office/drawing/2017/decorative" val="1"/>
              </a:ext>
            </a:extLst>
          </p:cNvPr>
          <p:cNvSpPr/>
          <p:nvPr/>
        </p:nvSpPr>
        <p:spPr>
          <a:xfrm>
            <a:off x="0" y="1993900"/>
            <a:ext cx="12192000" cy="2527300"/>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79B2B87-1D73-E144-B83D-DB609F5544C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 y="1993900"/>
            <a:ext cx="2527301" cy="2527301"/>
          </a:xfrm>
          <a:prstGeom prst="rect">
            <a:avLst/>
          </a:prstGeom>
        </p:spPr>
      </p:pic>
      <p:pic>
        <p:nvPicPr>
          <p:cNvPr id="9" name="Content Placeholder 3">
            <a:extLst>
              <a:ext uri="{FF2B5EF4-FFF2-40B4-BE49-F238E27FC236}">
                <a16:creationId xmlns:a16="http://schemas.microsoft.com/office/drawing/2014/main" id="{D4C1C8D6-9BDF-244C-8118-D3AF7C07FBD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545870" y="2500730"/>
            <a:ext cx="1322782" cy="1346980"/>
          </a:xfrm>
          <a:prstGeom prst="rect">
            <a:avLst/>
          </a:prstGeom>
        </p:spPr>
      </p:pic>
      <p:sp>
        <p:nvSpPr>
          <p:cNvPr id="10" name="Title 5"/>
          <p:cNvSpPr txBox="1">
            <a:spLocks noGrp="1"/>
          </p:cNvSpPr>
          <p:nvPr>
            <p:ph type="title"/>
          </p:nvPr>
        </p:nvSpPr>
        <p:spPr>
          <a:xfrm>
            <a:off x="2174964" y="1993899"/>
            <a:ext cx="8240486" cy="24648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i="1" dirty="0">
                <a:solidFill>
                  <a:schemeClr val="bg1">
                    <a:lumMod val="85000"/>
                  </a:schemeClr>
                </a:solidFill>
                <a:latin typeface="Gotham Medium"/>
              </a:rPr>
              <a:t>Vocabulary</a:t>
            </a:r>
            <a:r>
              <a:rPr lang="en-US" dirty="0">
                <a:solidFill>
                  <a:schemeClr val="bg1">
                    <a:lumMod val="95000"/>
                  </a:schemeClr>
                </a:solidFill>
                <a:latin typeface="Gotham Medium"/>
              </a:rPr>
              <a:t> </a:t>
            </a:r>
            <a:br>
              <a:rPr lang="en-US" dirty="0">
                <a:solidFill>
                  <a:schemeClr val="bg1">
                    <a:lumMod val="95000"/>
                  </a:schemeClr>
                </a:solidFill>
                <a:latin typeface="Gotham Medium"/>
              </a:rPr>
            </a:br>
            <a:r>
              <a:rPr lang="en-US" sz="9600" dirty="0">
                <a:solidFill>
                  <a:schemeClr val="bg1">
                    <a:lumMod val="95000"/>
                  </a:schemeClr>
                </a:solidFill>
                <a:latin typeface="Gotham Medium"/>
              </a:rPr>
              <a:t>Warm-up</a:t>
            </a:r>
            <a:endParaRPr lang="en-US" dirty="0">
              <a:solidFill>
                <a:schemeClr val="bg1">
                  <a:lumMod val="95000"/>
                </a:schemeClr>
              </a:solidFill>
              <a:latin typeface="Gotham Medium"/>
            </a:endParaRPr>
          </a:p>
        </p:txBody>
      </p:sp>
      <p:sp>
        <p:nvSpPr>
          <p:cNvPr id="11" name="TextBox 10"/>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Tree>
    <p:extLst>
      <p:ext uri="{BB962C8B-B14F-4D97-AF65-F5344CB8AC3E}">
        <p14:creationId xmlns:p14="http://schemas.microsoft.com/office/powerpoint/2010/main" val="1630787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A5ACA2-3436-B048-BAB2-05A7A5B3BADB}"/>
              </a:ext>
              <a:ext uri="{C183D7F6-B498-43B3-948B-1728B52AA6E4}">
                <adec:decorative xmlns:adec="http://schemas.microsoft.com/office/drawing/2017/decorative" val="1"/>
              </a:ext>
            </a:extLst>
          </p:cNvPr>
          <p:cNvPicPr>
            <a:picLocks noChangeAspect="1"/>
          </p:cNvPicPr>
          <p:nvPr/>
        </p:nvPicPr>
        <p:blipFill rotWithShape="1">
          <a:blip r:embed="rId2">
            <a:lum bright="44000"/>
            <a:alphaModFix amt="9000"/>
          </a:blip>
          <a:srcRect l="8724" t="84492" b="1647"/>
          <a:stretch/>
        </p:blipFill>
        <p:spPr>
          <a:xfrm rot="5400000">
            <a:off x="-2656745" y="2677256"/>
            <a:ext cx="6858001" cy="1503485"/>
          </a:xfrm>
          <a:prstGeom prst="rect">
            <a:avLst/>
          </a:prstGeom>
          <a:effectLst>
            <a:outerShdw blurRad="50800" dist="50800" dir="5400000" algn="ctr" rotWithShape="0">
              <a:srgbClr val="000000"/>
            </a:outerShdw>
            <a:reflection endPos="65000" dist="762000" dir="5400000" sy="-100000" algn="bl" rotWithShape="0"/>
          </a:effectLst>
        </p:spPr>
      </p:pic>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a:off x="0" y="-2"/>
            <a:ext cx="1524002" cy="6858002"/>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9952" y="9900"/>
            <a:ext cx="1503485" cy="1503485"/>
          </a:xfrm>
          <a:prstGeom prst="rect">
            <a:avLst/>
          </a:prstGeom>
        </p:spPr>
      </p:pic>
      <p:pic>
        <p:nvPicPr>
          <p:cNvPr id="8" name="Content Placeholder 3">
            <a:extLst>
              <a:ext uri="{FF2B5EF4-FFF2-40B4-BE49-F238E27FC236}">
                <a16:creationId xmlns:a16="http://schemas.microsoft.com/office/drawing/2014/main" id="{5941A22A-3F85-CE42-A7DB-F61DA44481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73529" y="5627077"/>
            <a:ext cx="976941" cy="994812"/>
          </a:xfrm>
          <a:prstGeom prst="rect">
            <a:avLst/>
          </a:prstGeom>
        </p:spPr>
      </p:pic>
      <p:pic>
        <p:nvPicPr>
          <p:cNvPr id="9" name="Picture 8">
            <a:extLst>
              <a:ext uri="{FF2B5EF4-FFF2-40B4-BE49-F238E27FC236}">
                <a16:creationId xmlns:a16="http://schemas.microsoft.com/office/drawing/2014/main" id="{36376534-F36F-4D66-8116-A4F793EA6D72}"/>
              </a:ext>
              <a:ext uri="{C183D7F6-B498-43B3-948B-1728B52AA6E4}">
                <adec:decorative xmlns:adec="http://schemas.microsoft.com/office/drawing/2017/decorative" val="1"/>
              </a:ext>
            </a:extLst>
          </p:cNvPr>
          <p:cNvPicPr>
            <a:picLocks noChangeAspect="1"/>
          </p:cNvPicPr>
          <p:nvPr/>
        </p:nvPicPr>
        <p:blipFill rotWithShape="1">
          <a:blip r:embed="rId2">
            <a:alphaModFix amt="24000"/>
            <a:lum bright="31000"/>
          </a:blip>
          <a:srcRect l="8724" t="84492" b="1647"/>
          <a:stretch/>
        </p:blipFill>
        <p:spPr>
          <a:xfrm rot="5400000">
            <a:off x="-2662744" y="2650297"/>
            <a:ext cx="6858003" cy="1503485"/>
          </a:xfrm>
          <a:prstGeom prst="rect">
            <a:avLst/>
          </a:prstGeom>
          <a:effectLst>
            <a:glow>
              <a:schemeClr val="accent1">
                <a:alpha val="40000"/>
              </a:schemeClr>
            </a:glow>
            <a:reflection blurRad="952500" stA="0" endPos="94000" dist="1181100" dir="5400000" sy="-100000" algn="bl" rotWithShape="0"/>
          </a:effectLst>
        </p:spPr>
      </p:pic>
      <p:pic>
        <p:nvPicPr>
          <p:cNvPr id="2" name="Picture 1">
            <a:extLst>
              <a:ext uri="{FF2B5EF4-FFF2-40B4-BE49-F238E27FC236}">
                <a16:creationId xmlns:a16="http://schemas.microsoft.com/office/drawing/2014/main" id="{997A4C34-BEC9-F7AB-5BC6-A7215F4F9C3C}"/>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5212" t="3773" r="10115" b="5221"/>
          <a:stretch/>
        </p:blipFill>
        <p:spPr>
          <a:xfrm>
            <a:off x="9074315" y="1993473"/>
            <a:ext cx="2719892" cy="3551307"/>
          </a:xfrm>
          <a:prstGeom prst="rect">
            <a:avLst/>
          </a:prstGeom>
        </p:spPr>
      </p:pic>
      <p:sp>
        <p:nvSpPr>
          <p:cNvPr id="10" name="Title 5"/>
          <p:cNvSpPr txBox="1">
            <a:spLocks noGrp="1"/>
          </p:cNvSpPr>
          <p:nvPr>
            <p:ph type="title"/>
          </p:nvPr>
        </p:nvSpPr>
        <p:spPr>
          <a:xfrm>
            <a:off x="1837509" y="35666"/>
            <a:ext cx="9864090" cy="17242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200" b="1" i="1" dirty="0">
                <a:latin typeface="Gotham Medium"/>
              </a:rPr>
              <a:t>Warm-up:</a:t>
            </a:r>
            <a:br>
              <a:rPr lang="en-US" sz="4400" dirty="0">
                <a:latin typeface="Gotham Medium"/>
              </a:rPr>
            </a:br>
            <a:r>
              <a:rPr lang="en-US" sz="3200" dirty="0">
                <a:latin typeface="Gotham Medium"/>
              </a:rPr>
              <a:t>Follow the directions below to complete your warm-up </a:t>
            </a:r>
            <a:endParaRPr lang="en-US" sz="4400" dirty="0">
              <a:latin typeface="Gotham Medium"/>
            </a:endParaRPr>
          </a:p>
        </p:txBody>
      </p:sp>
      <p:sp>
        <p:nvSpPr>
          <p:cNvPr id="21" name="TextBox 20">
            <a:extLst>
              <a:ext uri="{FF2B5EF4-FFF2-40B4-BE49-F238E27FC236}">
                <a16:creationId xmlns:a16="http://schemas.microsoft.com/office/drawing/2014/main" id="{7B39A07B-7B86-0FA4-AE4B-CEF7B101C547}"/>
              </a:ext>
            </a:extLst>
          </p:cNvPr>
          <p:cNvSpPr txBox="1"/>
          <p:nvPr/>
        </p:nvSpPr>
        <p:spPr>
          <a:xfrm>
            <a:off x="3301217" y="1851352"/>
            <a:ext cx="5663300" cy="4770537"/>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lang="en-US" sz="2600" dirty="0">
                <a:solidFill>
                  <a:srgbClr val="C00000"/>
                </a:solidFill>
                <a:latin typeface="Gotham Book"/>
              </a:rPr>
              <a:t>Choose a popular slang word or phrase that you and your friends use, but an adult might not know.</a:t>
            </a:r>
            <a:endParaRPr kumimoji="0" lang="en-US" sz="2600" b="1" i="0" u="none" strike="noStrike" kern="1200" cap="none" spc="0" normalizeH="0" baseline="0" noProof="0" dirty="0">
              <a:ln>
                <a:noFill/>
              </a:ln>
              <a:solidFill>
                <a:srgbClr val="C00000"/>
              </a:solidFill>
              <a:effectLst/>
              <a:uLnTx/>
              <a:uFillTx/>
              <a:latin typeface="Gotham Book"/>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600" b="0" i="0" u="none" strike="noStrike" kern="1200" cap="none" spc="0" normalizeH="0" baseline="0" noProof="0" dirty="0">
                <a:ln>
                  <a:noFill/>
                </a:ln>
                <a:solidFill>
                  <a:srgbClr val="0070C0"/>
                </a:solidFill>
                <a:effectLst/>
                <a:uLnTx/>
                <a:uFillTx/>
                <a:latin typeface="Gotham Book"/>
              </a:rPr>
              <a:t>Define the term, give an antonym, use it in a complete sentence, and draw a visual representation of the term you chose.</a:t>
            </a:r>
            <a:endParaRPr kumimoji="0" lang="en-US" sz="2600" b="1" i="0" u="none" strike="noStrike" kern="1200" cap="none" spc="0" normalizeH="0" baseline="0" noProof="0" dirty="0">
              <a:ln>
                <a:noFill/>
              </a:ln>
              <a:solidFill>
                <a:srgbClr val="0070C0"/>
              </a:solidFill>
              <a:effectLst/>
              <a:uLnTx/>
              <a:uFillTx/>
              <a:latin typeface="Gotham Book"/>
            </a:endParaRP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600" b="0" i="0" u="none" strike="noStrike" kern="1200" cap="none" spc="0" normalizeH="0" baseline="0" noProof="0" dirty="0">
                <a:ln>
                  <a:noFill/>
                </a:ln>
                <a:solidFill>
                  <a:srgbClr val="56901C"/>
                </a:solidFill>
                <a:effectLst/>
                <a:uLnTx/>
                <a:uFillTx/>
                <a:latin typeface="Gotham Book"/>
              </a:rPr>
              <a:t>While you wait for class to begin, share your responses with a shoulder partner.</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600" b="0" i="0" u="none" strike="noStrike" kern="1200" cap="none" spc="0" normalizeH="0" baseline="0" noProof="0" dirty="0">
                <a:ln>
                  <a:noFill/>
                </a:ln>
                <a:solidFill>
                  <a:prstClr val="black"/>
                </a:solidFill>
                <a:effectLst/>
                <a:uLnTx/>
                <a:uFillTx/>
                <a:latin typeface="Gotham Book"/>
              </a:rPr>
              <a:t>Do </a:t>
            </a:r>
            <a:r>
              <a:rPr kumimoji="0" lang="en-US" sz="2600" b="1" i="0" u="none" strike="noStrike" kern="1200" cap="none" spc="0" normalizeH="0" baseline="0" noProof="0" dirty="0">
                <a:ln>
                  <a:noFill/>
                </a:ln>
                <a:solidFill>
                  <a:prstClr val="black"/>
                </a:solidFill>
                <a:effectLst/>
                <a:uLnTx/>
                <a:uFillTx/>
                <a:latin typeface="Gotham Book"/>
              </a:rPr>
              <a:t>not</a:t>
            </a:r>
            <a:r>
              <a:rPr kumimoji="0" lang="en-US" sz="2600" b="0" i="0" u="none" strike="noStrike" kern="1200" cap="none" spc="0" normalizeH="0" baseline="0" noProof="0" dirty="0">
                <a:ln>
                  <a:noFill/>
                </a:ln>
                <a:solidFill>
                  <a:prstClr val="black"/>
                </a:solidFill>
                <a:effectLst/>
                <a:uLnTx/>
                <a:uFillTx/>
                <a:latin typeface="Gotham Book"/>
              </a:rPr>
              <a:t> complete the </a:t>
            </a:r>
            <a:r>
              <a:rPr kumimoji="0" lang="en-US" sz="2600" b="1" i="0" u="none" strike="noStrike" kern="1200" cap="none" spc="0" normalizeH="0" baseline="0" noProof="0" dirty="0">
                <a:ln>
                  <a:noFill/>
                </a:ln>
                <a:solidFill>
                  <a:prstClr val="black"/>
                </a:solidFill>
                <a:effectLst/>
                <a:uLnTx/>
                <a:uFillTx/>
                <a:latin typeface="Gotham Book"/>
              </a:rPr>
              <a:t>Exit Ticket </a:t>
            </a:r>
            <a:r>
              <a:rPr kumimoji="0" lang="en-US" sz="2600" b="0" i="0" u="none" strike="noStrike" kern="1200" cap="none" spc="0" normalizeH="0" baseline="0" noProof="0" dirty="0">
                <a:ln>
                  <a:noFill/>
                </a:ln>
                <a:solidFill>
                  <a:prstClr val="black"/>
                </a:solidFill>
                <a:effectLst/>
                <a:uLnTx/>
                <a:uFillTx/>
                <a:latin typeface="Gotham Book"/>
              </a:rPr>
              <a:t>yet. </a:t>
            </a:r>
          </a:p>
          <a:p>
            <a:pPr marL="342900" marR="0" lvl="0" indent="-3429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xtBox 10">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Gotham Book" pitchFamily="2" charset="0"/>
                <a:ea typeface="+mn-ea"/>
                <a:cs typeface="Gotham Book" pitchFamily="2" charset="0"/>
              </a:rPr>
              <a:t>https://education.texashistory.unt.edu</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7" name="Graphic 26">
            <a:extLst>
              <a:ext uri="{FF2B5EF4-FFF2-40B4-BE49-F238E27FC236}">
                <a16:creationId xmlns:a16="http://schemas.microsoft.com/office/drawing/2014/main" id="{B11B7FE4-0BD9-13A2-EA20-69FB6E279FC3}"/>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926320" y="1614623"/>
            <a:ext cx="1208326" cy="1208326"/>
          </a:xfrm>
          <a:prstGeom prst="rect">
            <a:avLst/>
          </a:prstGeom>
        </p:spPr>
      </p:pic>
      <p:pic>
        <p:nvPicPr>
          <p:cNvPr id="28" name="Graphic 27">
            <a:extLst>
              <a:ext uri="{FF2B5EF4-FFF2-40B4-BE49-F238E27FC236}">
                <a16:creationId xmlns:a16="http://schemas.microsoft.com/office/drawing/2014/main" id="{4372213C-8649-ED78-BA55-82AF009D5854}"/>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91941" y="2831239"/>
            <a:ext cx="1071092" cy="1071092"/>
          </a:xfrm>
          <a:prstGeom prst="rect">
            <a:avLst/>
          </a:prstGeom>
        </p:spPr>
      </p:pic>
      <p:pic>
        <p:nvPicPr>
          <p:cNvPr id="29" name="Graphic 28">
            <a:extLst>
              <a:ext uri="{FF2B5EF4-FFF2-40B4-BE49-F238E27FC236}">
                <a16:creationId xmlns:a16="http://schemas.microsoft.com/office/drawing/2014/main" id="{90867523-B059-008B-13BE-D2D41C48642C}"/>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01628" y="3764375"/>
            <a:ext cx="925793" cy="925793"/>
          </a:xfrm>
          <a:prstGeom prst="rect">
            <a:avLst/>
          </a:prstGeom>
        </p:spPr>
      </p:pic>
      <p:pic>
        <p:nvPicPr>
          <p:cNvPr id="30" name="Graphic 29">
            <a:extLst>
              <a:ext uri="{FF2B5EF4-FFF2-40B4-BE49-F238E27FC236}">
                <a16:creationId xmlns:a16="http://schemas.microsoft.com/office/drawing/2014/main" id="{DB957E78-CADB-78BD-E6A4-918A0B712E97}"/>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95421" y="4965315"/>
            <a:ext cx="842453" cy="842453"/>
          </a:xfrm>
          <a:prstGeom prst="rect">
            <a:avLst/>
          </a:prstGeom>
        </p:spPr>
      </p:pic>
      <p:pic>
        <p:nvPicPr>
          <p:cNvPr id="32" name="Graphic 31">
            <a:extLst>
              <a:ext uri="{FF2B5EF4-FFF2-40B4-BE49-F238E27FC236}">
                <a16:creationId xmlns:a16="http://schemas.microsoft.com/office/drawing/2014/main" id="{30176C88-EE0C-101D-D37E-0775B067396B}"/>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16394" y="2822949"/>
            <a:ext cx="1071092" cy="1071092"/>
          </a:xfrm>
          <a:prstGeom prst="rect">
            <a:avLst/>
          </a:prstGeom>
        </p:spPr>
      </p:pic>
      <p:pic>
        <p:nvPicPr>
          <p:cNvPr id="33" name="Graphic 32">
            <a:extLst>
              <a:ext uri="{FF2B5EF4-FFF2-40B4-BE49-F238E27FC236}">
                <a16:creationId xmlns:a16="http://schemas.microsoft.com/office/drawing/2014/main" id="{A785EACC-4A6E-A703-DB91-E85A2E309ECA}"/>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92452" y="3985428"/>
            <a:ext cx="925793" cy="925793"/>
          </a:xfrm>
          <a:prstGeom prst="rect">
            <a:avLst/>
          </a:prstGeom>
        </p:spPr>
      </p:pic>
      <p:pic>
        <p:nvPicPr>
          <p:cNvPr id="34" name="Graphic 33">
            <a:extLst>
              <a:ext uri="{FF2B5EF4-FFF2-40B4-BE49-F238E27FC236}">
                <a16:creationId xmlns:a16="http://schemas.microsoft.com/office/drawing/2014/main" id="{FC096A18-47C0-8EE3-086D-CB197FCF4631}"/>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96086" y="5090230"/>
            <a:ext cx="842453" cy="842453"/>
          </a:xfrm>
          <a:prstGeom prst="rect">
            <a:avLst/>
          </a:prstGeom>
        </p:spPr>
      </p:pic>
      <p:pic>
        <p:nvPicPr>
          <p:cNvPr id="35" name="Graphic 34">
            <a:extLst>
              <a:ext uri="{FF2B5EF4-FFF2-40B4-BE49-F238E27FC236}">
                <a16:creationId xmlns:a16="http://schemas.microsoft.com/office/drawing/2014/main" id="{07560415-B332-E1C4-B849-5DCFB5B5D51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13156" y="1574845"/>
            <a:ext cx="1208326" cy="1208326"/>
          </a:xfrm>
          <a:prstGeom prst="rect">
            <a:avLst/>
          </a:prstGeom>
        </p:spPr>
      </p:pic>
    </p:spTree>
    <p:extLst>
      <p:ext uri="{BB962C8B-B14F-4D97-AF65-F5344CB8AC3E}">
        <p14:creationId xmlns:p14="http://schemas.microsoft.com/office/powerpoint/2010/main" val="2850630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65657" y="-5390574"/>
            <a:ext cx="1524002" cy="1228463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5313" y="220479"/>
            <a:ext cx="976941" cy="994812"/>
          </a:xfrm>
          <a:prstGeom prst="rect">
            <a:avLst/>
          </a:prstGeom>
        </p:spPr>
      </p:pic>
      <p:sp>
        <p:nvSpPr>
          <p:cNvPr id="8" name="Title 5"/>
          <p:cNvSpPr txBox="1">
            <a:spLocks noGrp="1"/>
          </p:cNvSpPr>
          <p:nvPr>
            <p:ph type="title"/>
          </p:nvPr>
        </p:nvSpPr>
        <p:spPr>
          <a:xfrm>
            <a:off x="1935479" y="13061"/>
            <a:ext cx="8240486" cy="2017261"/>
          </a:xfrm>
          <a:prstGeom prst="rect">
            <a:avLst/>
          </a:prstGeom>
        </p:spPr>
        <p:txBody>
          <a:bodyPr vert="horz" lIns="91440" tIns="45720" rIns="91440" bIns="45720" rtlCol="0" anchor="b">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chemeClr val="bg1"/>
                </a:solidFill>
                <a:latin typeface="Gotham Medium"/>
              </a:rPr>
              <a:t>Warm-up</a:t>
            </a:r>
            <a:r>
              <a:rPr lang="en-US" sz="4000" b="1" dirty="0">
                <a:solidFill>
                  <a:schemeClr val="bg1"/>
                </a:solidFill>
                <a:latin typeface="Gotham Medium"/>
              </a:rPr>
              <a:t>:</a:t>
            </a:r>
            <a:r>
              <a:rPr lang="en-US" b="1" dirty="0">
                <a:solidFill>
                  <a:schemeClr val="bg1"/>
                </a:solidFill>
                <a:latin typeface="Gotham Medium"/>
              </a:rPr>
              <a:t> </a:t>
            </a:r>
            <a:br>
              <a:rPr lang="en-US" sz="4400" b="1" dirty="0">
                <a:solidFill>
                  <a:schemeClr val="bg1"/>
                </a:solidFill>
                <a:latin typeface="Gotham Medium"/>
              </a:rPr>
            </a:br>
            <a:r>
              <a:rPr lang="en-US" sz="6700" dirty="0">
                <a:solidFill>
                  <a:schemeClr val="bg1"/>
                </a:solidFill>
                <a:latin typeface="Gotham Medium"/>
              </a:rPr>
              <a:t>Share with the class</a:t>
            </a:r>
            <a:br>
              <a:rPr lang="en-US" sz="4400" dirty="0">
                <a:latin typeface="Gotham Medium"/>
              </a:rPr>
            </a:br>
            <a:endParaRPr lang="en-US" sz="4400" dirty="0">
              <a:latin typeface="Gotham Medium"/>
            </a:endParaRPr>
          </a:p>
        </p:txBody>
      </p:sp>
      <p:sp>
        <p:nvSpPr>
          <p:cNvPr id="3" name="TextBox 2">
            <a:extLst>
              <a:ext uri="{FF2B5EF4-FFF2-40B4-BE49-F238E27FC236}">
                <a16:creationId xmlns:a16="http://schemas.microsoft.com/office/drawing/2014/main" id="{D9A63979-5283-DCA8-0C9B-DA2133A30A37}"/>
              </a:ext>
            </a:extLst>
          </p:cNvPr>
          <p:cNvSpPr txBox="1"/>
          <p:nvPr/>
        </p:nvSpPr>
        <p:spPr>
          <a:xfrm>
            <a:off x="665635" y="1607367"/>
            <a:ext cx="11069594" cy="446276"/>
          </a:xfrm>
          <a:prstGeom prst="rect">
            <a:avLst/>
          </a:prstGeom>
          <a:noFill/>
        </p:spPr>
        <p:txBody>
          <a:bodyPr wrap="square" rtlCol="0">
            <a:spAutoFit/>
          </a:bodyPr>
          <a:lstStyle/>
          <a:p>
            <a:r>
              <a:rPr lang="en-US" sz="2300" b="1" i="1" dirty="0">
                <a:solidFill>
                  <a:schemeClr val="tx1">
                    <a:lumMod val="50000"/>
                    <a:lumOff val="50000"/>
                  </a:schemeClr>
                </a:solidFill>
              </a:rPr>
              <a:t>Directions</a:t>
            </a:r>
            <a:r>
              <a:rPr lang="en-US" sz="2300" i="1" dirty="0">
                <a:solidFill>
                  <a:schemeClr val="tx1">
                    <a:lumMod val="50000"/>
                    <a:lumOff val="50000"/>
                  </a:schemeClr>
                </a:solidFill>
              </a:rPr>
              <a:t>: Use the sentence stem example below to share your answer with the class</a:t>
            </a:r>
          </a:p>
        </p:txBody>
      </p:sp>
      <p:pic>
        <p:nvPicPr>
          <p:cNvPr id="4" name="Graphic 3">
            <a:extLst>
              <a:ext uri="{FF2B5EF4-FFF2-40B4-BE49-F238E27FC236}">
                <a16:creationId xmlns:a16="http://schemas.microsoft.com/office/drawing/2014/main" id="{C42E0433-250F-4453-1FDA-046532916B8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472" y="2604619"/>
            <a:ext cx="1337153" cy="1337153"/>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11" name="Speech Bubble: Rectangle with Corners Rounded 10">
            <a:extLst>
              <a:ext uri="{FF2B5EF4-FFF2-40B4-BE49-F238E27FC236}">
                <a16:creationId xmlns:a16="http://schemas.microsoft.com/office/drawing/2014/main" id="{8736CC7E-51EA-7D19-44C6-44332C2FEF2C}"/>
              </a:ext>
            </a:extLst>
          </p:cNvPr>
          <p:cNvSpPr/>
          <p:nvPr/>
        </p:nvSpPr>
        <p:spPr>
          <a:xfrm>
            <a:off x="1816831" y="2156980"/>
            <a:ext cx="9521729" cy="3569585"/>
          </a:xfrm>
          <a:prstGeom prst="wedgeRoundRectCallout">
            <a:avLst>
              <a:gd name="adj1" fmla="val -42074"/>
              <a:gd name="adj2" fmla="val 74290"/>
              <a:gd name="adj3" fmla="val 16667"/>
            </a:avLst>
          </a:prstGeom>
          <a:solidFill>
            <a:schemeClr val="bg1">
              <a:lumMod val="95000"/>
            </a:schemeClr>
          </a:solidFill>
          <a:ln w="28575">
            <a:solidFill>
              <a:srgbClr val="373B34"/>
            </a:solidFill>
          </a:ln>
          <a:effectLst>
            <a:outerShdw blurRad="50800" dist="50800" dir="786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3200" b="1" dirty="0">
                <a:solidFill>
                  <a:srgbClr val="002060"/>
                </a:solidFill>
              </a:rPr>
              <a:t>“I chose the </a:t>
            </a:r>
            <a:r>
              <a:rPr lang="en-US" sz="3200" b="1" i="1" dirty="0">
                <a:solidFill>
                  <a:schemeClr val="bg2">
                    <a:lumMod val="50000"/>
                  </a:schemeClr>
                </a:solidFill>
              </a:rPr>
              <a:t>word / phrase </a:t>
            </a:r>
            <a:r>
              <a:rPr lang="en-US" sz="3200" b="1" dirty="0">
                <a:solidFill>
                  <a:srgbClr val="002060"/>
                </a:solidFill>
              </a:rPr>
              <a:t>__________.”  </a:t>
            </a:r>
          </a:p>
          <a:p>
            <a:pPr marL="0" indent="0">
              <a:buNone/>
            </a:pPr>
            <a:r>
              <a:rPr lang="en-US" sz="3200" b="1" dirty="0">
                <a:solidFill>
                  <a:schemeClr val="accent5">
                    <a:lumMod val="75000"/>
                  </a:schemeClr>
                </a:solidFill>
              </a:rPr>
              <a:t>“It means _____________.” </a:t>
            </a:r>
          </a:p>
          <a:p>
            <a:pPr marL="0" indent="0">
              <a:buNone/>
            </a:pPr>
            <a:r>
              <a:rPr lang="en-US" sz="3200" b="1" dirty="0">
                <a:solidFill>
                  <a:schemeClr val="accent6">
                    <a:lumMod val="75000"/>
                  </a:schemeClr>
                </a:solidFill>
              </a:rPr>
              <a:t>“An antonym for this </a:t>
            </a:r>
            <a:r>
              <a:rPr lang="en-US" sz="3200" b="1" i="1" dirty="0">
                <a:solidFill>
                  <a:schemeClr val="bg2">
                    <a:lumMod val="50000"/>
                  </a:schemeClr>
                </a:solidFill>
              </a:rPr>
              <a:t>word / phrase </a:t>
            </a:r>
            <a:r>
              <a:rPr lang="en-US" sz="3200" b="1" dirty="0">
                <a:solidFill>
                  <a:schemeClr val="accent6">
                    <a:lumMod val="75000"/>
                  </a:schemeClr>
                </a:solidFill>
              </a:rPr>
              <a:t>is _________.”</a:t>
            </a:r>
          </a:p>
          <a:p>
            <a:pPr marL="0" indent="0">
              <a:buNone/>
            </a:pPr>
            <a:r>
              <a:rPr lang="en-US" sz="3200" b="1" dirty="0">
                <a:solidFill>
                  <a:srgbClr val="C00000"/>
                </a:solidFill>
              </a:rPr>
              <a:t>“The sentence I created is ______________” </a:t>
            </a:r>
          </a:p>
          <a:p>
            <a:pPr marL="0" indent="0">
              <a:buNone/>
            </a:pPr>
            <a:r>
              <a:rPr lang="en-US" sz="3200" b="1" dirty="0">
                <a:solidFill>
                  <a:srgbClr val="7030A0"/>
                </a:solidFill>
              </a:rPr>
              <a:t>“The image I drew is ____________________” </a:t>
            </a:r>
          </a:p>
        </p:txBody>
      </p:sp>
    </p:spTree>
    <p:extLst>
      <p:ext uri="{BB962C8B-B14F-4D97-AF65-F5344CB8AC3E}">
        <p14:creationId xmlns:p14="http://schemas.microsoft.com/office/powerpoint/2010/main" val="3200719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65657" y="-5390574"/>
            <a:ext cx="1524002" cy="1228463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5313" y="220479"/>
            <a:ext cx="976941" cy="994812"/>
          </a:xfrm>
          <a:prstGeom prst="rect">
            <a:avLst/>
          </a:prstGeom>
        </p:spPr>
      </p:pic>
      <p:sp>
        <p:nvSpPr>
          <p:cNvPr id="8" name="Title 5"/>
          <p:cNvSpPr txBox="1">
            <a:spLocks noGrp="1"/>
          </p:cNvSpPr>
          <p:nvPr>
            <p:ph type="title"/>
          </p:nvPr>
        </p:nvSpPr>
        <p:spPr>
          <a:xfrm>
            <a:off x="1935479" y="13062"/>
            <a:ext cx="8240486" cy="132588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a:solidFill>
                  <a:schemeClr val="bg1"/>
                </a:solidFill>
                <a:latin typeface="Gotham Medium"/>
              </a:rPr>
              <a:t>Essential Question</a:t>
            </a:r>
          </a:p>
        </p:txBody>
      </p:sp>
      <p:sp>
        <p:nvSpPr>
          <p:cNvPr id="9" name="TextBox 8"/>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2" name="TextBox 1">
            <a:extLst>
              <a:ext uri="{FF2B5EF4-FFF2-40B4-BE49-F238E27FC236}">
                <a16:creationId xmlns:a16="http://schemas.microsoft.com/office/drawing/2014/main" id="{A1ACA8B1-1101-481F-FFFE-3F561BDF40A2}"/>
              </a:ext>
            </a:extLst>
          </p:cNvPr>
          <p:cNvSpPr txBox="1"/>
          <p:nvPr/>
        </p:nvSpPr>
        <p:spPr>
          <a:xfrm>
            <a:off x="1935479" y="2133600"/>
            <a:ext cx="8351521" cy="2585323"/>
          </a:xfrm>
          <a:prstGeom prst="rect">
            <a:avLst/>
          </a:prstGeom>
          <a:noFill/>
        </p:spPr>
        <p:txBody>
          <a:bodyPr wrap="square" rtlCol="0">
            <a:spAutoFit/>
          </a:bodyPr>
          <a:lstStyle/>
          <a:p>
            <a:pPr algn="ctr"/>
            <a:r>
              <a:rPr lang="en-US" sz="5400" i="1" dirty="0">
                <a:solidFill>
                  <a:srgbClr val="215F9A"/>
                </a:solidFill>
              </a:rPr>
              <a:t>What are the key terms that we need to know to be successful in this unit? </a:t>
            </a:r>
          </a:p>
        </p:txBody>
      </p:sp>
    </p:spTree>
    <p:extLst>
      <p:ext uri="{BB962C8B-B14F-4D97-AF65-F5344CB8AC3E}">
        <p14:creationId xmlns:p14="http://schemas.microsoft.com/office/powerpoint/2010/main" val="2524267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65657" y="-5390574"/>
            <a:ext cx="1524002" cy="1228463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5313" y="220479"/>
            <a:ext cx="976941" cy="994812"/>
          </a:xfrm>
          <a:prstGeom prst="rect">
            <a:avLst/>
          </a:prstGeom>
        </p:spPr>
      </p:pic>
      <p:sp>
        <p:nvSpPr>
          <p:cNvPr id="8" name="Title 5"/>
          <p:cNvSpPr txBox="1">
            <a:spLocks noGrp="1"/>
          </p:cNvSpPr>
          <p:nvPr>
            <p:ph type="title"/>
          </p:nvPr>
        </p:nvSpPr>
        <p:spPr>
          <a:xfrm>
            <a:off x="1935479" y="13062"/>
            <a:ext cx="8240486" cy="132588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a:solidFill>
                  <a:schemeClr val="bg1"/>
                </a:solidFill>
                <a:latin typeface="Gotham Medium"/>
              </a:rPr>
              <a:t>In today’s lesson…</a:t>
            </a:r>
          </a:p>
        </p:txBody>
      </p:sp>
      <p:sp>
        <p:nvSpPr>
          <p:cNvPr id="9" name="TextBox 8"/>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2" name="TextBox 1">
            <a:extLst>
              <a:ext uri="{FF2B5EF4-FFF2-40B4-BE49-F238E27FC236}">
                <a16:creationId xmlns:a16="http://schemas.microsoft.com/office/drawing/2014/main" id="{A1ACA8B1-1101-481F-FFFE-3F561BDF40A2}"/>
              </a:ext>
            </a:extLst>
          </p:cNvPr>
          <p:cNvSpPr txBox="1"/>
          <p:nvPr/>
        </p:nvSpPr>
        <p:spPr>
          <a:xfrm>
            <a:off x="836022" y="1734224"/>
            <a:ext cx="10439399" cy="3170099"/>
          </a:xfrm>
          <a:prstGeom prst="rect">
            <a:avLst/>
          </a:prstGeom>
          <a:noFill/>
        </p:spPr>
        <p:txBody>
          <a:bodyPr wrap="square" rtlCol="0">
            <a:spAutoFit/>
          </a:bodyPr>
          <a:lstStyle/>
          <a:p>
            <a:pPr marL="914400" indent="-914400">
              <a:buFont typeface="+mj-lt"/>
              <a:buAutoNum type="arabicPeriod"/>
            </a:pPr>
            <a:r>
              <a:rPr lang="en-US" sz="4000" b="1" i="1" u="sng" dirty="0">
                <a:solidFill>
                  <a:srgbClr val="56901C"/>
                </a:solidFill>
              </a:rPr>
              <a:t>We will </a:t>
            </a:r>
            <a:r>
              <a:rPr lang="en-US" sz="4000" i="1" dirty="0">
                <a:solidFill>
                  <a:srgbClr val="56901C"/>
                </a:solidFill>
              </a:rPr>
              <a:t>identify, define, and exemplify key terms for this unit.</a:t>
            </a:r>
          </a:p>
          <a:p>
            <a:pPr marL="914400" indent="-914400">
              <a:buFont typeface="+mj-lt"/>
              <a:buAutoNum type="arabicPeriod"/>
            </a:pPr>
            <a:endParaRPr lang="en-US" sz="4000" i="1" dirty="0">
              <a:solidFill>
                <a:srgbClr val="56901C"/>
              </a:solidFill>
            </a:endParaRPr>
          </a:p>
          <a:p>
            <a:pPr marL="914400" indent="-914400">
              <a:buFont typeface="+mj-lt"/>
              <a:buAutoNum type="arabicPeriod"/>
            </a:pPr>
            <a:r>
              <a:rPr lang="en-US" sz="4000" b="1" i="1" u="sng" dirty="0">
                <a:solidFill>
                  <a:srgbClr val="002060"/>
                </a:solidFill>
              </a:rPr>
              <a:t>I will </a:t>
            </a:r>
            <a:r>
              <a:rPr lang="en-US" sz="4000" i="1" dirty="0">
                <a:solidFill>
                  <a:srgbClr val="002060"/>
                </a:solidFill>
              </a:rPr>
              <a:t>define, give an example, an antonym, and image that represents each term. </a:t>
            </a:r>
          </a:p>
        </p:txBody>
      </p:sp>
    </p:spTree>
    <p:extLst>
      <p:ext uri="{BB962C8B-B14F-4D97-AF65-F5344CB8AC3E}">
        <p14:creationId xmlns:p14="http://schemas.microsoft.com/office/powerpoint/2010/main" val="97794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89311" y="-5390574"/>
            <a:ext cx="1524002" cy="1228463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8" name="Title 5"/>
          <p:cNvSpPr txBox="1">
            <a:spLocks noGrp="1"/>
          </p:cNvSpPr>
          <p:nvPr>
            <p:ph type="title"/>
          </p:nvPr>
        </p:nvSpPr>
        <p:spPr>
          <a:xfrm>
            <a:off x="1535516" y="-291668"/>
            <a:ext cx="10040325"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a:solidFill>
                  <a:schemeClr val="bg1"/>
                </a:solidFill>
                <a:latin typeface="Gotham Medium"/>
              </a:rPr>
              <a:t>Significant </a:t>
            </a:r>
            <a:r>
              <a:rPr lang="en-US" sz="4000" i="1" dirty="0">
                <a:solidFill>
                  <a:schemeClr val="bg1">
                    <a:lumMod val="75000"/>
                  </a:schemeClr>
                </a:solidFill>
                <a:latin typeface="Gotham Medium"/>
              </a:rPr>
              <a:t>(adj.)</a:t>
            </a:r>
            <a:endParaRPr lang="en-US" sz="4400" i="1" dirty="0">
              <a:solidFill>
                <a:schemeClr val="bg1">
                  <a:lumMod val="75000"/>
                </a:schemeClr>
              </a:solidFill>
              <a:latin typeface="Gotham Medium"/>
            </a:endParaRPr>
          </a:p>
        </p:txBody>
      </p:sp>
      <p:pic>
        <p:nvPicPr>
          <p:cNvPr id="6" name="Picture 5">
            <a:extLst>
              <a:ext uri="{FF2B5EF4-FFF2-40B4-BE49-F238E27FC236}">
                <a16:creationId xmlns:a16="http://schemas.microsoft.com/office/drawing/2014/main" id="{1FD417DF-FFDB-DBEA-9F79-3F84AFACC00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8598" t="844" r="17950" b="221"/>
          <a:stretch/>
        </p:blipFill>
        <p:spPr>
          <a:xfrm>
            <a:off x="7523958" y="2147278"/>
            <a:ext cx="4065999" cy="3566160"/>
          </a:xfrm>
          <a:prstGeom prst="rect">
            <a:avLst/>
          </a:prstGeom>
          <a:effectLst>
            <a:outerShdw blurRad="50800" dist="50800" dir="7860000" algn="ctr" rotWithShape="0">
              <a:srgbClr val="000000">
                <a:alpha val="43137"/>
              </a:srgbClr>
            </a:outerShdw>
          </a:effectLst>
        </p:spPr>
      </p:pic>
      <p:sp>
        <p:nvSpPr>
          <p:cNvPr id="11" name="TextBox 10">
            <a:extLst>
              <a:ext uri="{FF2B5EF4-FFF2-40B4-BE49-F238E27FC236}">
                <a16:creationId xmlns:a16="http://schemas.microsoft.com/office/drawing/2014/main" id="{AEBA3D10-7F91-DCAC-AABA-CEBC3193E508}"/>
              </a:ext>
            </a:extLst>
          </p:cNvPr>
          <p:cNvSpPr txBox="1"/>
          <p:nvPr/>
        </p:nvSpPr>
        <p:spPr>
          <a:xfrm>
            <a:off x="524748" y="1696869"/>
            <a:ext cx="6778090" cy="4924425"/>
          </a:xfrm>
          <a:prstGeom prst="rect">
            <a:avLst/>
          </a:prstGeom>
          <a:noFill/>
        </p:spPr>
        <p:txBody>
          <a:bodyPr wrap="square" rtlCol="0">
            <a:spAutoFit/>
          </a:bodyPr>
          <a:lstStyle/>
          <a:p>
            <a:r>
              <a:rPr lang="en-US" sz="2800" dirty="0"/>
              <a:t>	</a:t>
            </a:r>
            <a:r>
              <a:rPr lang="en-US" sz="2600" dirty="0"/>
              <a:t>History is full of people who do big things, changing the world for better or for worse. Throughout history there are historic events that shape the present and change the future. History is full of these </a:t>
            </a:r>
            <a:r>
              <a:rPr lang="en-US" sz="2600" b="1" i="1" dirty="0">
                <a:solidFill>
                  <a:schemeClr val="tx2">
                    <a:lumMod val="75000"/>
                    <a:lumOff val="25000"/>
                  </a:schemeClr>
                </a:solidFill>
              </a:rPr>
              <a:t>significant</a:t>
            </a:r>
            <a:r>
              <a:rPr lang="en-US" sz="2600" dirty="0"/>
              <a:t> things that influence the world in negative and positive ways.</a:t>
            </a:r>
          </a:p>
          <a:p>
            <a:r>
              <a:rPr lang="en-US" sz="2600" dirty="0"/>
              <a:t>	When we discuss the </a:t>
            </a:r>
            <a:r>
              <a:rPr lang="en-US" sz="2600" b="1" i="1" dirty="0">
                <a:solidFill>
                  <a:schemeClr val="tx2">
                    <a:lumMod val="75000"/>
                    <a:lumOff val="25000"/>
                  </a:schemeClr>
                </a:solidFill>
              </a:rPr>
              <a:t>significance</a:t>
            </a:r>
            <a:r>
              <a:rPr lang="en-US" sz="2600" dirty="0"/>
              <a:t> of something in history, we are discussing why it’s important. In this unit we will examine the  early Texas people and how the environment of Texas played a </a:t>
            </a:r>
            <a:r>
              <a:rPr lang="en-US" sz="2600" b="1" i="1" dirty="0">
                <a:solidFill>
                  <a:schemeClr val="tx2">
                    <a:lumMod val="75000"/>
                    <a:lumOff val="25000"/>
                  </a:schemeClr>
                </a:solidFill>
              </a:rPr>
              <a:t>significant</a:t>
            </a:r>
            <a:r>
              <a:rPr lang="en-US" sz="2600" b="1" i="1" dirty="0"/>
              <a:t> </a:t>
            </a:r>
            <a:r>
              <a:rPr lang="en-US" sz="2600" dirty="0"/>
              <a:t>role in their lives</a:t>
            </a:r>
            <a:r>
              <a:rPr lang="en-US" sz="2600" b="1" i="1" dirty="0"/>
              <a:t>. </a:t>
            </a:r>
            <a:endParaRPr lang="en-US" sz="2600" dirty="0"/>
          </a:p>
        </p:txBody>
      </p:sp>
    </p:spTree>
    <p:extLst>
      <p:ext uri="{BB962C8B-B14F-4D97-AF65-F5344CB8AC3E}">
        <p14:creationId xmlns:p14="http://schemas.microsoft.com/office/powerpoint/2010/main" val="3310576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89311" y="-5390574"/>
            <a:ext cx="1524002" cy="1228463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8" name="Title 5"/>
          <p:cNvSpPr txBox="1">
            <a:spLocks noGrp="1"/>
          </p:cNvSpPr>
          <p:nvPr>
            <p:ph type="title"/>
          </p:nvPr>
        </p:nvSpPr>
        <p:spPr>
          <a:xfrm>
            <a:off x="1535516" y="-291668"/>
            <a:ext cx="10040325"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a:solidFill>
                  <a:schemeClr val="bg1"/>
                </a:solidFill>
                <a:latin typeface="Gotham Medium"/>
              </a:rPr>
              <a:t>Indigenous </a:t>
            </a:r>
            <a:r>
              <a:rPr lang="en-US" sz="4000" i="1" dirty="0">
                <a:solidFill>
                  <a:schemeClr val="bg1">
                    <a:lumMod val="75000"/>
                  </a:schemeClr>
                </a:solidFill>
                <a:latin typeface="Gotham Medium"/>
              </a:rPr>
              <a:t>(adj.)</a:t>
            </a:r>
            <a:endParaRPr lang="en-US" sz="4400" i="1" dirty="0">
              <a:solidFill>
                <a:schemeClr val="bg1">
                  <a:lumMod val="75000"/>
                </a:schemeClr>
              </a:solidFill>
              <a:latin typeface="Gotham Medium"/>
            </a:endParaRPr>
          </a:p>
        </p:txBody>
      </p:sp>
      <p:sp>
        <p:nvSpPr>
          <p:cNvPr id="15" name="TextBox 14">
            <a:extLst>
              <a:ext uri="{FF2B5EF4-FFF2-40B4-BE49-F238E27FC236}">
                <a16:creationId xmlns:a16="http://schemas.microsoft.com/office/drawing/2014/main" id="{F9C21E4E-6216-4031-E6A8-9475D3E38AFA}"/>
              </a:ext>
            </a:extLst>
          </p:cNvPr>
          <p:cNvSpPr txBox="1"/>
          <p:nvPr/>
        </p:nvSpPr>
        <p:spPr>
          <a:xfrm>
            <a:off x="397793" y="1602377"/>
            <a:ext cx="6905045" cy="5357471"/>
          </a:xfrm>
          <a:prstGeom prst="rect">
            <a:avLst/>
          </a:prstGeom>
          <a:noFill/>
        </p:spPr>
        <p:txBody>
          <a:bodyPr wrap="square" rtlCol="0">
            <a:spAutoFit/>
          </a:bodyPr>
          <a:lstStyle/>
          <a:p>
            <a:r>
              <a:rPr lang="en-US" sz="2800" dirty="0"/>
              <a:t>	</a:t>
            </a:r>
            <a:r>
              <a:rPr lang="en-US" sz="2400" dirty="0"/>
              <a:t>One of the things Texas is best known for is the beautiful bluebonnet flowers that bloom in the spring. These flowers are native to Texas, meaning they are originally from this area. </a:t>
            </a:r>
          </a:p>
          <a:p>
            <a:r>
              <a:rPr lang="en-US" sz="2400" dirty="0"/>
              <a:t>	When plants or animals occur naturally in a certain location, they are native, or </a:t>
            </a:r>
            <a:r>
              <a:rPr lang="en-US" sz="2400" b="1" i="1" dirty="0">
                <a:solidFill>
                  <a:srgbClr val="215F9A"/>
                </a:solidFill>
              </a:rPr>
              <a:t>indigenous</a:t>
            </a:r>
            <a:r>
              <a:rPr lang="en-US" sz="2400" dirty="0"/>
              <a:t> to that place. This is also true for people. The very first people who existed in Texas thousands of years ago are considered </a:t>
            </a:r>
            <a:r>
              <a:rPr lang="en-US" sz="2400" b="1" i="1" dirty="0">
                <a:solidFill>
                  <a:srgbClr val="215F9A"/>
                </a:solidFill>
              </a:rPr>
              <a:t>indigenous</a:t>
            </a:r>
            <a:r>
              <a:rPr lang="en-US" sz="2400" dirty="0"/>
              <a:t>, because they were the original inhabitants of the land. Their descendants* often carry on elements of their traditional </a:t>
            </a:r>
            <a:r>
              <a:rPr lang="en-US" sz="2400" b="1" i="1" dirty="0">
                <a:solidFill>
                  <a:srgbClr val="215F9A"/>
                </a:solidFill>
              </a:rPr>
              <a:t>indigenous</a:t>
            </a:r>
            <a:r>
              <a:rPr lang="en-US" sz="2400" dirty="0"/>
              <a:t> culture today.</a:t>
            </a:r>
          </a:p>
          <a:p>
            <a:endParaRPr lang="en-US" sz="2400" dirty="0"/>
          </a:p>
          <a:p>
            <a:r>
              <a:rPr lang="en-US" sz="2000" dirty="0">
                <a:solidFill>
                  <a:schemeClr val="bg2">
                    <a:lumMod val="50000"/>
                  </a:schemeClr>
                </a:solidFill>
              </a:rPr>
              <a:t>*</a:t>
            </a:r>
            <a:r>
              <a:rPr lang="en-US" sz="2000" b="1" i="1" dirty="0">
                <a:solidFill>
                  <a:schemeClr val="bg2">
                    <a:lumMod val="50000"/>
                  </a:schemeClr>
                </a:solidFill>
              </a:rPr>
              <a:t>Descendants</a:t>
            </a:r>
            <a:r>
              <a:rPr lang="en-US" sz="2000" dirty="0">
                <a:solidFill>
                  <a:schemeClr val="bg2">
                    <a:lumMod val="50000"/>
                  </a:schemeClr>
                </a:solidFill>
              </a:rPr>
              <a:t>: People that came from their ancestors</a:t>
            </a:r>
          </a:p>
        </p:txBody>
      </p:sp>
      <p:pic>
        <p:nvPicPr>
          <p:cNvPr id="1026" name="Picture 2" descr="Drawing of an American Indian man with a spear and a shield">
            <a:extLst>
              <a:ext uri="{FF2B5EF4-FFF2-40B4-BE49-F238E27FC236}">
                <a16:creationId xmlns:a16="http://schemas.microsoft.com/office/drawing/2014/main" id="{98E3A889-00AB-F7BD-2B7E-85626A141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9955" y="1883417"/>
            <a:ext cx="3298838" cy="4402538"/>
          </a:xfrm>
          <a:prstGeom prst="rect">
            <a:avLst/>
          </a:prstGeom>
          <a:noFill/>
          <a:effectLst>
            <a:outerShdw blurRad="50800" dist="50800" dir="786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13" name="Picture 12" descr="Photograph of a bluebonnet in Jasper, Texas. Purple petals with pink centers protrude from a central stem.">
            <a:extLst>
              <a:ext uri="{FF2B5EF4-FFF2-40B4-BE49-F238E27FC236}">
                <a16:creationId xmlns:a16="http://schemas.microsoft.com/office/drawing/2014/main" id="{4E7BF4AF-30A5-D40E-8322-CB4958675B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25743" y="3036831"/>
            <a:ext cx="2166257" cy="3249386"/>
          </a:xfrm>
          <a:prstGeom prst="rect">
            <a:avLst/>
          </a:prstGeom>
        </p:spPr>
      </p:pic>
    </p:spTree>
    <p:extLst>
      <p:ext uri="{BB962C8B-B14F-4D97-AF65-F5344CB8AC3E}">
        <p14:creationId xmlns:p14="http://schemas.microsoft.com/office/powerpoint/2010/main" val="2503460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01FB66-8E41-A940-BCF6-42A2E36056A2}"/>
              </a:ext>
              <a:ext uri="{C183D7F6-B498-43B3-948B-1728B52AA6E4}">
                <adec:decorative xmlns:adec="http://schemas.microsoft.com/office/drawing/2017/decorative" val="1"/>
              </a:ext>
            </a:extLst>
          </p:cNvPr>
          <p:cNvSpPr/>
          <p:nvPr/>
        </p:nvSpPr>
        <p:spPr>
          <a:xfrm rot="5400000">
            <a:off x="5328241" y="-5329504"/>
            <a:ext cx="1524002" cy="12162491"/>
          </a:xfrm>
          <a:prstGeom prst="rect">
            <a:avLst/>
          </a:prstGeom>
          <a:solidFill>
            <a:srgbClr val="373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23">
            <a:extLst>
              <a:ext uri="{FF2B5EF4-FFF2-40B4-BE49-F238E27FC236}">
                <a16:creationId xmlns:a16="http://schemas.microsoft.com/office/drawing/2014/main" id="{8EACD2FA-8A9C-124B-823E-C53F0646271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14" y="0"/>
            <a:ext cx="1503485" cy="1503485"/>
          </a:xfrm>
          <a:prstGeom prst="rect">
            <a:avLst/>
          </a:prstGeom>
        </p:spPr>
      </p:pic>
      <p:pic>
        <p:nvPicPr>
          <p:cNvPr id="10" name="Content Placeholder 3">
            <a:extLst>
              <a:ext uri="{FF2B5EF4-FFF2-40B4-BE49-F238E27FC236}">
                <a16:creationId xmlns:a16="http://schemas.microsoft.com/office/drawing/2014/main" id="{7B4D059F-65A8-8C4D-8411-207E58E1B99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1035313" y="220479"/>
            <a:ext cx="976941" cy="994812"/>
          </a:xfrm>
          <a:prstGeom prst="rect">
            <a:avLst/>
          </a:prstGeom>
        </p:spPr>
      </p:pic>
      <p:sp>
        <p:nvSpPr>
          <p:cNvPr id="9" name="TextBox 8">
            <a:extLst>
              <a:ext uri="{C183D7F6-B498-43B3-948B-1728B52AA6E4}">
                <adec:decorative xmlns:adec="http://schemas.microsoft.com/office/drawing/2017/decorative" val="1"/>
              </a:ext>
            </a:extLst>
          </p:cNvPr>
          <p:cNvSpPr txBox="1"/>
          <p:nvPr/>
        </p:nvSpPr>
        <p:spPr>
          <a:xfrm>
            <a:off x="7702655" y="6369803"/>
            <a:ext cx="4091552" cy="369332"/>
          </a:xfrm>
          <a:prstGeom prst="rect">
            <a:avLst/>
          </a:prstGeom>
          <a:noFill/>
        </p:spPr>
        <p:txBody>
          <a:bodyPr wrap="square" rtlCol="0">
            <a:spAutoFit/>
          </a:bodyPr>
          <a:lstStyle/>
          <a:p>
            <a:r>
              <a:rPr lang="en-US" dirty="0">
                <a:solidFill>
                  <a:schemeClr val="tx1">
                    <a:lumMod val="75000"/>
                    <a:lumOff val="25000"/>
                  </a:schemeClr>
                </a:solidFill>
                <a:latin typeface="Gotham Book" pitchFamily="2" charset="0"/>
                <a:cs typeface="Gotham Book" pitchFamily="2" charset="0"/>
              </a:rPr>
              <a:t>https://education.texashistory.unt.edu</a:t>
            </a:r>
            <a:endParaRPr lang="en-US" dirty="0"/>
          </a:p>
        </p:txBody>
      </p:sp>
      <p:sp>
        <p:nvSpPr>
          <p:cNvPr id="8" name="Title 5"/>
          <p:cNvSpPr txBox="1">
            <a:spLocks noGrp="1"/>
          </p:cNvSpPr>
          <p:nvPr>
            <p:ph type="title"/>
          </p:nvPr>
        </p:nvSpPr>
        <p:spPr>
          <a:xfrm>
            <a:off x="1535516" y="-291668"/>
            <a:ext cx="10040325" cy="170712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a:solidFill>
                  <a:schemeClr val="bg1"/>
                </a:solidFill>
                <a:latin typeface="Gotham Medium"/>
              </a:rPr>
              <a:t>Region </a:t>
            </a:r>
            <a:r>
              <a:rPr lang="en-US" sz="4000" i="1" dirty="0">
                <a:solidFill>
                  <a:schemeClr val="bg1">
                    <a:lumMod val="75000"/>
                  </a:schemeClr>
                </a:solidFill>
                <a:latin typeface="Gotham Medium"/>
              </a:rPr>
              <a:t>(n.)</a:t>
            </a:r>
            <a:endParaRPr lang="en-US" sz="4400" i="1" dirty="0">
              <a:solidFill>
                <a:schemeClr val="bg1">
                  <a:lumMod val="75000"/>
                </a:schemeClr>
              </a:solidFill>
              <a:latin typeface="Gotham Medium"/>
            </a:endParaRPr>
          </a:p>
        </p:txBody>
      </p:sp>
      <p:sp>
        <p:nvSpPr>
          <p:cNvPr id="14" name="TextBox 13">
            <a:extLst>
              <a:ext uri="{FF2B5EF4-FFF2-40B4-BE49-F238E27FC236}">
                <a16:creationId xmlns:a16="http://schemas.microsoft.com/office/drawing/2014/main" id="{1B7777DA-C66D-92AB-A594-4CBDCF63A474}"/>
              </a:ext>
            </a:extLst>
          </p:cNvPr>
          <p:cNvSpPr txBox="1"/>
          <p:nvPr/>
        </p:nvSpPr>
        <p:spPr>
          <a:xfrm>
            <a:off x="165462" y="1593669"/>
            <a:ext cx="6684849" cy="5201424"/>
          </a:xfrm>
          <a:prstGeom prst="rect">
            <a:avLst/>
          </a:prstGeom>
          <a:noFill/>
        </p:spPr>
        <p:txBody>
          <a:bodyPr wrap="square" rtlCol="0">
            <a:spAutoFit/>
          </a:bodyPr>
          <a:lstStyle/>
          <a:p>
            <a:r>
              <a:rPr lang="en-US" sz="2400" dirty="0"/>
              <a:t>	</a:t>
            </a:r>
            <a:r>
              <a:rPr lang="en-US" sz="2200" dirty="0"/>
              <a:t>When we study geography, or the land and its features, we often look for ways to organize land based on its characteristics. One way we organize land is by grouping areas of land with similar features into </a:t>
            </a:r>
            <a:r>
              <a:rPr lang="en-US" sz="2200" b="1" i="1" dirty="0">
                <a:solidFill>
                  <a:srgbClr val="215F9A"/>
                </a:solidFill>
              </a:rPr>
              <a:t>regions</a:t>
            </a:r>
            <a:r>
              <a:rPr lang="en-US" sz="2200" dirty="0"/>
              <a:t>. </a:t>
            </a:r>
          </a:p>
          <a:p>
            <a:r>
              <a:rPr lang="en-US" sz="2200" dirty="0"/>
              <a:t>	There are four primary </a:t>
            </a:r>
            <a:r>
              <a:rPr lang="en-US" sz="2200" b="1" i="1" dirty="0">
                <a:solidFill>
                  <a:srgbClr val="215F9A"/>
                </a:solidFill>
              </a:rPr>
              <a:t>regions</a:t>
            </a:r>
            <a:r>
              <a:rPr lang="en-US" sz="2200" b="1" i="1" dirty="0"/>
              <a:t> </a:t>
            </a:r>
            <a:r>
              <a:rPr lang="en-US" sz="2200" dirty="0"/>
              <a:t>in Texas. These four regions are divided based on the typical geography, climate, environment, and natural resources found in the region. </a:t>
            </a:r>
          </a:p>
          <a:p>
            <a:r>
              <a:rPr lang="en-US" sz="2200" dirty="0"/>
              <a:t>	The Mountains and Basins </a:t>
            </a:r>
            <a:r>
              <a:rPr lang="en-US" sz="2200" b="1" i="1" dirty="0">
                <a:solidFill>
                  <a:srgbClr val="215F9A"/>
                </a:solidFill>
              </a:rPr>
              <a:t>region</a:t>
            </a:r>
            <a:r>
              <a:rPr lang="en-US" sz="2200" b="1" i="1" dirty="0"/>
              <a:t> </a:t>
            </a:r>
            <a:r>
              <a:rPr lang="en-US" sz="2200" dirty="0"/>
              <a:t>in the west, for example, has a hot, </a:t>
            </a:r>
            <a:r>
              <a:rPr lang="en-US" sz="2200" i="1" dirty="0"/>
              <a:t>arid</a:t>
            </a:r>
            <a:r>
              <a:rPr lang="en-US" sz="2200" dirty="0"/>
              <a:t>* climate with mountains and a desert, while the Coastal Plains </a:t>
            </a:r>
            <a:r>
              <a:rPr lang="en-US" sz="2200" b="1" i="1" dirty="0">
                <a:solidFill>
                  <a:srgbClr val="215F9A"/>
                </a:solidFill>
              </a:rPr>
              <a:t>region</a:t>
            </a:r>
            <a:r>
              <a:rPr lang="en-US" sz="2200" b="1" i="1" dirty="0"/>
              <a:t> </a:t>
            </a:r>
            <a:r>
              <a:rPr lang="en-US" sz="2200" dirty="0"/>
              <a:t>in the east has a </a:t>
            </a:r>
            <a:r>
              <a:rPr lang="en-US" sz="2200" i="1" dirty="0"/>
              <a:t>humid*</a:t>
            </a:r>
            <a:r>
              <a:rPr lang="en-US" sz="2200" dirty="0"/>
              <a:t> climate with forests and wetlands.</a:t>
            </a:r>
          </a:p>
          <a:p>
            <a:endParaRPr lang="en-US" sz="2200" dirty="0"/>
          </a:p>
          <a:p>
            <a:r>
              <a:rPr lang="en-US" sz="2200" b="1" i="1" dirty="0">
                <a:solidFill>
                  <a:schemeClr val="bg2">
                    <a:lumMod val="50000"/>
                  </a:schemeClr>
                </a:solidFill>
              </a:rPr>
              <a:t>*Arid</a:t>
            </a:r>
            <a:r>
              <a:rPr lang="en-US" sz="2200" dirty="0">
                <a:solidFill>
                  <a:schemeClr val="bg2">
                    <a:lumMod val="50000"/>
                  </a:schemeClr>
                </a:solidFill>
              </a:rPr>
              <a:t>: Dry			*</a:t>
            </a:r>
            <a:r>
              <a:rPr lang="en-US" sz="2200" b="1" i="1" dirty="0">
                <a:solidFill>
                  <a:schemeClr val="bg2">
                    <a:lumMod val="50000"/>
                  </a:schemeClr>
                </a:solidFill>
              </a:rPr>
              <a:t>Humid: </a:t>
            </a:r>
            <a:r>
              <a:rPr lang="en-US" sz="2200" dirty="0">
                <a:solidFill>
                  <a:schemeClr val="bg2">
                    <a:lumMod val="50000"/>
                  </a:schemeClr>
                </a:solidFill>
              </a:rPr>
              <a:t>Wet</a:t>
            </a:r>
          </a:p>
        </p:txBody>
      </p:sp>
      <p:pic>
        <p:nvPicPr>
          <p:cNvPr id="2052" name="Picture 4" descr="A map of the 4 regions of Texas including the Great Plains, North Central Plains, Coastal Plains, and the Mountains and Basins.">
            <a:extLst>
              <a:ext uri="{FF2B5EF4-FFF2-40B4-BE49-F238E27FC236}">
                <a16:creationId xmlns:a16="http://schemas.microsoft.com/office/drawing/2014/main" id="{DA8886D0-03C3-B612-2761-306E345E5E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6435" y="1503485"/>
            <a:ext cx="4936906" cy="493690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C9D0B0F-8636-A325-EDED-CBB5D0C8E85D}"/>
              </a:ext>
              <a:ext uri="{C183D7F6-B498-43B3-948B-1728B52AA6E4}">
                <adec:decorative xmlns:adec="http://schemas.microsoft.com/office/drawing/2017/decorative" val="1"/>
              </a:ext>
            </a:extLst>
          </p:cNvPr>
          <p:cNvSpPr txBox="1"/>
          <p:nvPr/>
        </p:nvSpPr>
        <p:spPr>
          <a:xfrm>
            <a:off x="8995967" y="2801672"/>
            <a:ext cx="1358538" cy="1200329"/>
          </a:xfrm>
          <a:prstGeom prst="rect">
            <a:avLst/>
          </a:prstGeom>
          <a:noFill/>
        </p:spPr>
        <p:txBody>
          <a:bodyPr wrap="square" rtlCol="0">
            <a:spAutoFit/>
          </a:bodyPr>
          <a:lstStyle/>
          <a:p>
            <a:pPr algn="ctr"/>
            <a:r>
              <a:rPr lang="en-US" sz="2400" b="1" dirty="0">
                <a:solidFill>
                  <a:schemeClr val="tx2">
                    <a:lumMod val="75000"/>
                    <a:lumOff val="25000"/>
                  </a:schemeClr>
                </a:solidFill>
              </a:rPr>
              <a:t>North Central Plains</a:t>
            </a:r>
          </a:p>
        </p:txBody>
      </p:sp>
      <p:sp>
        <p:nvSpPr>
          <p:cNvPr id="17" name="TextBox 16">
            <a:extLst>
              <a:ext uri="{FF2B5EF4-FFF2-40B4-BE49-F238E27FC236}">
                <a16:creationId xmlns:a16="http://schemas.microsoft.com/office/drawing/2014/main" id="{A6A1C4C1-04AC-1FBC-A0F4-66823DB9D409}"/>
              </a:ext>
              <a:ext uri="{C183D7F6-B498-43B3-948B-1728B52AA6E4}">
                <adec:decorative xmlns:adec="http://schemas.microsoft.com/office/drawing/2017/decorative" val="1"/>
              </a:ext>
            </a:extLst>
          </p:cNvPr>
          <p:cNvSpPr txBox="1"/>
          <p:nvPr/>
        </p:nvSpPr>
        <p:spPr>
          <a:xfrm rot="19396072">
            <a:off x="9501130" y="4434395"/>
            <a:ext cx="2431244" cy="461665"/>
          </a:xfrm>
          <a:prstGeom prst="rect">
            <a:avLst/>
          </a:prstGeom>
          <a:noFill/>
        </p:spPr>
        <p:txBody>
          <a:bodyPr wrap="square" rtlCol="0">
            <a:spAutoFit/>
          </a:bodyPr>
          <a:lstStyle/>
          <a:p>
            <a:pPr algn="ctr"/>
            <a:r>
              <a:rPr lang="en-US" sz="2400" b="1" dirty="0">
                <a:solidFill>
                  <a:srgbClr val="00B050"/>
                </a:solidFill>
              </a:rPr>
              <a:t>Coastal Plains</a:t>
            </a:r>
          </a:p>
        </p:txBody>
      </p:sp>
      <p:sp>
        <p:nvSpPr>
          <p:cNvPr id="18" name="TextBox 17">
            <a:extLst>
              <a:ext uri="{FF2B5EF4-FFF2-40B4-BE49-F238E27FC236}">
                <a16:creationId xmlns:a16="http://schemas.microsoft.com/office/drawing/2014/main" id="{D85FCF0B-1E12-187F-92FA-50FE97EC2AE5}"/>
              </a:ext>
              <a:ext uri="{C183D7F6-B498-43B3-948B-1728B52AA6E4}">
                <adec:decorative xmlns:adec="http://schemas.microsoft.com/office/drawing/2017/decorative" val="1"/>
              </a:ext>
            </a:extLst>
          </p:cNvPr>
          <p:cNvSpPr txBox="1"/>
          <p:nvPr/>
        </p:nvSpPr>
        <p:spPr>
          <a:xfrm>
            <a:off x="7899407" y="1643927"/>
            <a:ext cx="1358538" cy="830997"/>
          </a:xfrm>
          <a:prstGeom prst="rect">
            <a:avLst/>
          </a:prstGeom>
          <a:noFill/>
        </p:spPr>
        <p:txBody>
          <a:bodyPr wrap="square" rtlCol="0">
            <a:spAutoFit/>
          </a:bodyPr>
          <a:lstStyle/>
          <a:p>
            <a:pPr algn="ctr"/>
            <a:r>
              <a:rPr lang="en-US" sz="2400" b="1" dirty="0">
                <a:solidFill>
                  <a:schemeClr val="accent2"/>
                </a:solidFill>
              </a:rPr>
              <a:t>Great Plains</a:t>
            </a:r>
          </a:p>
        </p:txBody>
      </p:sp>
      <p:sp>
        <p:nvSpPr>
          <p:cNvPr id="19" name="TextBox 18">
            <a:extLst>
              <a:ext uri="{FF2B5EF4-FFF2-40B4-BE49-F238E27FC236}">
                <a16:creationId xmlns:a16="http://schemas.microsoft.com/office/drawing/2014/main" id="{B48F5F10-ABE0-CE6A-2CB8-FC6F723E6B57}"/>
              </a:ext>
              <a:ext uri="{C183D7F6-B498-43B3-948B-1728B52AA6E4}">
                <adec:decorative xmlns:adec="http://schemas.microsoft.com/office/drawing/2017/decorative" val="1"/>
              </a:ext>
            </a:extLst>
          </p:cNvPr>
          <p:cNvSpPr txBox="1"/>
          <p:nvPr/>
        </p:nvSpPr>
        <p:spPr>
          <a:xfrm>
            <a:off x="7061194" y="3621800"/>
            <a:ext cx="1664883" cy="1200329"/>
          </a:xfrm>
          <a:prstGeom prst="rect">
            <a:avLst/>
          </a:prstGeom>
          <a:noFill/>
        </p:spPr>
        <p:txBody>
          <a:bodyPr wrap="square" rtlCol="0">
            <a:spAutoFit/>
          </a:bodyPr>
          <a:lstStyle/>
          <a:p>
            <a:pPr algn="ctr"/>
            <a:r>
              <a:rPr lang="en-US" sz="2400" b="1" dirty="0">
                <a:solidFill>
                  <a:srgbClr val="C00000"/>
                </a:solidFill>
              </a:rPr>
              <a:t>Mountains and Basins</a:t>
            </a:r>
          </a:p>
        </p:txBody>
      </p:sp>
      <p:cxnSp>
        <p:nvCxnSpPr>
          <p:cNvPr id="21" name="Straight Arrow Connector 20">
            <a:extLst>
              <a:ext uri="{FF2B5EF4-FFF2-40B4-BE49-F238E27FC236}">
                <a16:creationId xmlns:a16="http://schemas.microsoft.com/office/drawing/2014/main" id="{2BEEA8E8-97E3-9D31-420D-F397CE76FF6E}"/>
              </a:ext>
              <a:ext uri="{C183D7F6-B498-43B3-948B-1728B52AA6E4}">
                <adec:decorative xmlns:adec="http://schemas.microsoft.com/office/drawing/2017/decorative" val="1"/>
              </a:ext>
            </a:extLst>
          </p:cNvPr>
          <p:cNvCxnSpPr>
            <a:cxnSpLocks/>
          </p:cNvCxnSpPr>
          <p:nvPr/>
        </p:nvCxnSpPr>
        <p:spPr>
          <a:xfrm>
            <a:off x="11561223" y="1841661"/>
            <a:ext cx="14618" cy="67511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1DB3D17-5B4E-176D-EFCE-F7FFE0FCFC19}"/>
              </a:ext>
              <a:ext uri="{C183D7F6-B498-43B3-948B-1728B52AA6E4}">
                <adec:decorative xmlns:adec="http://schemas.microsoft.com/office/drawing/2017/decorative" val="1"/>
              </a:ext>
            </a:extLst>
          </p:cNvPr>
          <p:cNvCxnSpPr>
            <a:cxnSpLocks/>
          </p:cNvCxnSpPr>
          <p:nvPr/>
        </p:nvCxnSpPr>
        <p:spPr>
          <a:xfrm flipV="1">
            <a:off x="11268891" y="2166815"/>
            <a:ext cx="605013" cy="972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F3939061-51C0-D587-ED6F-406F60711E37}"/>
              </a:ext>
              <a:ext uri="{C183D7F6-B498-43B3-948B-1728B52AA6E4}">
                <adec:decorative xmlns:adec="http://schemas.microsoft.com/office/drawing/2017/decorative" val="1"/>
              </a:ext>
            </a:extLst>
          </p:cNvPr>
          <p:cNvSpPr txBox="1"/>
          <p:nvPr/>
        </p:nvSpPr>
        <p:spPr>
          <a:xfrm>
            <a:off x="11387137" y="1521741"/>
            <a:ext cx="348172" cy="369332"/>
          </a:xfrm>
          <a:prstGeom prst="rect">
            <a:avLst/>
          </a:prstGeom>
          <a:noFill/>
        </p:spPr>
        <p:txBody>
          <a:bodyPr wrap="none" rtlCol="0">
            <a:spAutoFit/>
          </a:bodyPr>
          <a:lstStyle/>
          <a:p>
            <a:r>
              <a:rPr lang="en-US" dirty="0"/>
              <a:t>N</a:t>
            </a:r>
          </a:p>
        </p:txBody>
      </p:sp>
      <p:sp>
        <p:nvSpPr>
          <p:cNvPr id="30" name="TextBox 29">
            <a:extLst>
              <a:ext uri="{FF2B5EF4-FFF2-40B4-BE49-F238E27FC236}">
                <a16:creationId xmlns:a16="http://schemas.microsoft.com/office/drawing/2014/main" id="{91425AED-7FEF-4DB8-BB90-618443A10CD2}"/>
              </a:ext>
              <a:ext uri="{C183D7F6-B498-43B3-948B-1728B52AA6E4}">
                <adec:decorative xmlns:adec="http://schemas.microsoft.com/office/drawing/2017/decorative" val="1"/>
              </a:ext>
            </a:extLst>
          </p:cNvPr>
          <p:cNvSpPr txBox="1"/>
          <p:nvPr/>
        </p:nvSpPr>
        <p:spPr>
          <a:xfrm>
            <a:off x="11427245" y="2494733"/>
            <a:ext cx="314510" cy="369332"/>
          </a:xfrm>
          <a:prstGeom prst="rect">
            <a:avLst/>
          </a:prstGeom>
          <a:noFill/>
        </p:spPr>
        <p:txBody>
          <a:bodyPr wrap="none" rtlCol="0">
            <a:spAutoFit/>
          </a:bodyPr>
          <a:lstStyle/>
          <a:p>
            <a:r>
              <a:rPr lang="en-US" dirty="0"/>
              <a:t>S</a:t>
            </a:r>
          </a:p>
        </p:txBody>
      </p:sp>
      <p:sp>
        <p:nvSpPr>
          <p:cNvPr id="39" name="TextBox 38">
            <a:extLst>
              <a:ext uri="{FF2B5EF4-FFF2-40B4-BE49-F238E27FC236}">
                <a16:creationId xmlns:a16="http://schemas.microsoft.com/office/drawing/2014/main" id="{EDC0A136-A416-3278-6BBF-372CFF7EEB3B}"/>
              </a:ext>
              <a:ext uri="{C183D7F6-B498-43B3-948B-1728B52AA6E4}">
                <adec:decorative xmlns:adec="http://schemas.microsoft.com/office/drawing/2017/decorative" val="1"/>
              </a:ext>
            </a:extLst>
          </p:cNvPr>
          <p:cNvSpPr txBox="1"/>
          <p:nvPr/>
        </p:nvSpPr>
        <p:spPr>
          <a:xfrm>
            <a:off x="11833796" y="2013773"/>
            <a:ext cx="312906" cy="369332"/>
          </a:xfrm>
          <a:prstGeom prst="rect">
            <a:avLst/>
          </a:prstGeom>
          <a:noFill/>
        </p:spPr>
        <p:txBody>
          <a:bodyPr wrap="none" rtlCol="0">
            <a:spAutoFit/>
          </a:bodyPr>
          <a:lstStyle/>
          <a:p>
            <a:r>
              <a:rPr lang="en-US" dirty="0"/>
              <a:t>E</a:t>
            </a:r>
          </a:p>
        </p:txBody>
      </p:sp>
      <p:sp>
        <p:nvSpPr>
          <p:cNvPr id="40" name="TextBox 39">
            <a:extLst>
              <a:ext uri="{FF2B5EF4-FFF2-40B4-BE49-F238E27FC236}">
                <a16:creationId xmlns:a16="http://schemas.microsoft.com/office/drawing/2014/main" id="{963FC3F2-A681-AB59-77D0-6A107EBBE029}"/>
              </a:ext>
              <a:ext uri="{C183D7F6-B498-43B3-948B-1728B52AA6E4}">
                <adec:decorative xmlns:adec="http://schemas.microsoft.com/office/drawing/2017/decorative" val="1"/>
              </a:ext>
            </a:extLst>
          </p:cNvPr>
          <p:cNvSpPr txBox="1"/>
          <p:nvPr/>
        </p:nvSpPr>
        <p:spPr>
          <a:xfrm>
            <a:off x="10945469" y="2023339"/>
            <a:ext cx="389850" cy="369332"/>
          </a:xfrm>
          <a:prstGeom prst="rect">
            <a:avLst/>
          </a:prstGeom>
          <a:noFill/>
        </p:spPr>
        <p:txBody>
          <a:bodyPr wrap="none" rtlCol="0">
            <a:spAutoFit/>
          </a:bodyPr>
          <a:lstStyle/>
          <a:p>
            <a:r>
              <a:rPr lang="en-US" dirty="0"/>
              <a:t>W</a:t>
            </a:r>
          </a:p>
        </p:txBody>
      </p:sp>
    </p:spTree>
    <p:extLst>
      <p:ext uri="{BB962C8B-B14F-4D97-AF65-F5344CB8AC3E}">
        <p14:creationId xmlns:p14="http://schemas.microsoft.com/office/powerpoint/2010/main" val="34246323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4424</TotalTime>
  <Words>2040</Words>
  <Application>Microsoft Office PowerPoint</Application>
  <PresentationFormat>Widescreen</PresentationFormat>
  <Paragraphs>117</Paragraphs>
  <Slides>17</Slides>
  <Notes>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Aptos</vt:lpstr>
      <vt:lpstr>Aptos Display</vt:lpstr>
      <vt:lpstr>Arial</vt:lpstr>
      <vt:lpstr>Gotham Book</vt:lpstr>
      <vt:lpstr>Gotham Medium</vt:lpstr>
      <vt:lpstr>Times New Roman</vt:lpstr>
      <vt:lpstr>Office Theme</vt:lpstr>
      <vt:lpstr>1_Office Theme</vt:lpstr>
      <vt:lpstr>Unit 1: Natural Texas and Its People</vt:lpstr>
      <vt:lpstr>Vocabulary  Warm-up</vt:lpstr>
      <vt:lpstr>Warm-up: Follow the directions below to complete your warm-up </vt:lpstr>
      <vt:lpstr>Warm-up:  Share with the class </vt:lpstr>
      <vt:lpstr>Essential Question</vt:lpstr>
      <vt:lpstr>In today’s lesson…</vt:lpstr>
      <vt:lpstr>Significant (adj.)</vt:lpstr>
      <vt:lpstr>Indigenous (adj.)</vt:lpstr>
      <vt:lpstr>Region (n.)</vt:lpstr>
      <vt:lpstr>Physical Geographic Feature  (n.)</vt:lpstr>
      <vt:lpstr>Agriculture (n.)</vt:lpstr>
      <vt:lpstr>Natural Resources (n.)</vt:lpstr>
      <vt:lpstr>Culture (n.)</vt:lpstr>
      <vt:lpstr>Nomadic (adj.)</vt:lpstr>
      <vt:lpstr>Sedentary (adj.)</vt:lpstr>
      <vt:lpstr>Share with the Class</vt:lpstr>
      <vt:lpstr>Exit Ticket</vt:lpstr>
    </vt:vector>
  </TitlesOfParts>
  <Company>University of North Texas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Abubakar, Courtney</dc:creator>
  <cp:lastModifiedBy>Belden, Dreanna</cp:lastModifiedBy>
  <cp:revision>8</cp:revision>
  <dcterms:created xsi:type="dcterms:W3CDTF">2024-06-21T14:58:39Z</dcterms:created>
  <dcterms:modified xsi:type="dcterms:W3CDTF">2024-09-09T23:03:12Z</dcterms:modified>
</cp:coreProperties>
</file>