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3"/>
  </p:notesMasterIdLst>
  <p:sldIdLst>
    <p:sldId id="256" r:id="rId6"/>
    <p:sldId id="275" r:id="rId7"/>
    <p:sldId id="284" r:id="rId8"/>
    <p:sldId id="309" r:id="rId9"/>
    <p:sldId id="316" r:id="rId10"/>
    <p:sldId id="317" r:id="rId11"/>
    <p:sldId id="286" r:id="rId12"/>
    <p:sldId id="287" r:id="rId13"/>
    <p:sldId id="288" r:id="rId14"/>
    <p:sldId id="292" r:id="rId15"/>
    <p:sldId id="289" r:id="rId16"/>
    <p:sldId id="290" r:id="rId17"/>
    <p:sldId id="291" r:id="rId18"/>
    <p:sldId id="293" r:id="rId19"/>
    <p:sldId id="318" r:id="rId20"/>
    <p:sldId id="296" r:id="rId21"/>
    <p:sldId id="3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B34"/>
    <a:srgbClr val="215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423A7F-5B57-40C4-A43C-6183BB3072A2}" v="145" dt="2025-11-07T00:13:01.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4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kinson, Ulises" userId="aece8d85-eb83-4e23-bf28-c30077cba893" providerId="ADAL" clId="{884F47B1-B553-4192-9126-1C112833296C}"/>
    <pc:docChg chg="undo redo custSel modSld">
      <pc:chgData name="Wilkinson, Ulises" userId="aece8d85-eb83-4e23-bf28-c30077cba893" providerId="ADAL" clId="{884F47B1-B553-4192-9126-1C112833296C}" dt="2025-11-06T23:50:32.746" v="80" actId="255"/>
      <pc:docMkLst>
        <pc:docMk/>
      </pc:docMkLst>
      <pc:sldChg chg="modSp mod">
        <pc:chgData name="Wilkinson, Ulises" userId="aece8d85-eb83-4e23-bf28-c30077cba893" providerId="ADAL" clId="{884F47B1-B553-4192-9126-1C112833296C}" dt="2025-11-06T23:08:09.156" v="4" actId="113"/>
        <pc:sldMkLst>
          <pc:docMk/>
          <pc:sldMk cId="2850630895" sldId="284"/>
        </pc:sldMkLst>
        <pc:spChg chg="mod">
          <ac:chgData name="Wilkinson, Ulises" userId="aece8d85-eb83-4e23-bf28-c30077cba893" providerId="ADAL" clId="{884F47B1-B553-4192-9126-1C112833296C}" dt="2025-11-06T23:07:40.561" v="1" actId="27636"/>
          <ac:spMkLst>
            <pc:docMk/>
            <pc:sldMk cId="2850630895" sldId="284"/>
            <ac:spMk id="10" creationId="{00000000-0000-0000-0000-000000000000}"/>
          </ac:spMkLst>
        </pc:spChg>
        <pc:spChg chg="mod">
          <ac:chgData name="Wilkinson, Ulises" userId="aece8d85-eb83-4e23-bf28-c30077cba893" providerId="ADAL" clId="{884F47B1-B553-4192-9126-1C112833296C}" dt="2025-11-06T23:08:09.156" v="4" actId="113"/>
          <ac:spMkLst>
            <pc:docMk/>
            <pc:sldMk cId="2850630895" sldId="284"/>
            <ac:spMk id="21" creationId="{7B39A07B-7B86-0FA4-AE4B-CEF7B101C547}"/>
          </ac:spMkLst>
        </pc:spChg>
      </pc:sldChg>
      <pc:sldChg chg="modSp mod">
        <pc:chgData name="Wilkinson, Ulises" userId="aece8d85-eb83-4e23-bf28-c30077cba893" providerId="ADAL" clId="{884F47B1-B553-4192-9126-1C112833296C}" dt="2025-11-06T23:26:09.282" v="15" actId="255"/>
        <pc:sldMkLst>
          <pc:docMk/>
          <pc:sldMk cId="3310576630" sldId="286"/>
        </pc:sldMkLst>
        <pc:spChg chg="mod">
          <ac:chgData name="Wilkinson, Ulises" userId="aece8d85-eb83-4e23-bf28-c30077cba893" providerId="ADAL" clId="{884F47B1-B553-4192-9126-1C112833296C}" dt="2025-11-06T23:26:09.282" v="15" actId="255"/>
          <ac:spMkLst>
            <pc:docMk/>
            <pc:sldMk cId="3310576630" sldId="286"/>
            <ac:spMk id="11" creationId="{AEBA3D10-7F91-DCAC-AABA-CEBC3193E508}"/>
          </ac:spMkLst>
        </pc:spChg>
      </pc:sldChg>
      <pc:sldChg chg="modSp mod">
        <pc:chgData name="Wilkinson, Ulises" userId="aece8d85-eb83-4e23-bf28-c30077cba893" providerId="ADAL" clId="{884F47B1-B553-4192-9126-1C112833296C}" dt="2025-11-06T23:27:01.851" v="18" actId="1076"/>
        <pc:sldMkLst>
          <pc:docMk/>
          <pc:sldMk cId="2503460495" sldId="287"/>
        </pc:sldMkLst>
        <pc:spChg chg="mod">
          <ac:chgData name="Wilkinson, Ulises" userId="aece8d85-eb83-4e23-bf28-c30077cba893" providerId="ADAL" clId="{884F47B1-B553-4192-9126-1C112833296C}" dt="2025-11-06T23:27:01.851" v="18" actId="1076"/>
          <ac:spMkLst>
            <pc:docMk/>
            <pc:sldMk cId="2503460495" sldId="287"/>
            <ac:spMk id="15" creationId="{F9C21E4E-6216-4031-E6A8-9475D3E38AFA}"/>
          </ac:spMkLst>
        </pc:spChg>
      </pc:sldChg>
      <pc:sldChg chg="modSp mod">
        <pc:chgData name="Wilkinson, Ulises" userId="aece8d85-eb83-4e23-bf28-c30077cba893" providerId="ADAL" clId="{884F47B1-B553-4192-9126-1C112833296C}" dt="2025-11-06T23:34:22.151" v="48" actId="255"/>
        <pc:sldMkLst>
          <pc:docMk/>
          <pc:sldMk cId="3424632315" sldId="288"/>
        </pc:sldMkLst>
        <pc:spChg chg="mod">
          <ac:chgData name="Wilkinson, Ulises" userId="aece8d85-eb83-4e23-bf28-c30077cba893" providerId="ADAL" clId="{884F47B1-B553-4192-9126-1C112833296C}" dt="2025-11-06T23:34:22.151" v="48" actId="255"/>
          <ac:spMkLst>
            <pc:docMk/>
            <pc:sldMk cId="3424632315" sldId="288"/>
            <ac:spMk id="14" creationId="{1B7777DA-C66D-92AB-A594-4CBDCF63A474}"/>
          </ac:spMkLst>
        </pc:spChg>
        <pc:spChg chg="mod">
          <ac:chgData name="Wilkinson, Ulises" userId="aece8d85-eb83-4e23-bf28-c30077cba893" providerId="ADAL" clId="{884F47B1-B553-4192-9126-1C112833296C}" dt="2025-11-06T23:29:08.203" v="29" actId="255"/>
          <ac:spMkLst>
            <pc:docMk/>
            <pc:sldMk cId="3424632315" sldId="288"/>
            <ac:spMk id="16" creationId="{CC9D0B0F-8636-A325-EDED-CBB5D0C8E85D}"/>
          </ac:spMkLst>
        </pc:spChg>
        <pc:spChg chg="mod">
          <ac:chgData name="Wilkinson, Ulises" userId="aece8d85-eb83-4e23-bf28-c30077cba893" providerId="ADAL" clId="{884F47B1-B553-4192-9126-1C112833296C}" dt="2025-11-06T23:29:25.622" v="34" actId="255"/>
          <ac:spMkLst>
            <pc:docMk/>
            <pc:sldMk cId="3424632315" sldId="288"/>
            <ac:spMk id="17" creationId="{A6A1C4C1-04AC-1FBC-A0F4-66823DB9D409}"/>
          </ac:spMkLst>
        </pc:spChg>
        <pc:spChg chg="mod">
          <ac:chgData name="Wilkinson, Ulises" userId="aece8d85-eb83-4e23-bf28-c30077cba893" providerId="ADAL" clId="{884F47B1-B553-4192-9126-1C112833296C}" dt="2025-11-06T23:29:13.953" v="32" actId="255"/>
          <ac:spMkLst>
            <pc:docMk/>
            <pc:sldMk cId="3424632315" sldId="288"/>
            <ac:spMk id="18" creationId="{D85FCF0B-1E12-187F-92FA-50FE97EC2AE5}"/>
          </ac:spMkLst>
        </pc:spChg>
        <pc:spChg chg="mod">
          <ac:chgData name="Wilkinson, Ulises" userId="aece8d85-eb83-4e23-bf28-c30077cba893" providerId="ADAL" clId="{884F47B1-B553-4192-9126-1C112833296C}" dt="2025-11-06T23:29:19.212" v="33" actId="255"/>
          <ac:spMkLst>
            <pc:docMk/>
            <pc:sldMk cId="3424632315" sldId="288"/>
            <ac:spMk id="19" creationId="{B48F5F10-ABE0-CE6A-2CB8-FC6F723E6B57}"/>
          </ac:spMkLst>
        </pc:spChg>
      </pc:sldChg>
      <pc:sldChg chg="modSp mod">
        <pc:chgData name="Wilkinson, Ulises" userId="aece8d85-eb83-4e23-bf28-c30077cba893" providerId="ADAL" clId="{884F47B1-B553-4192-9126-1C112833296C}" dt="2025-11-06T23:38:22.900" v="60" actId="255"/>
        <pc:sldMkLst>
          <pc:docMk/>
          <pc:sldMk cId="606925746" sldId="289"/>
        </pc:sldMkLst>
        <pc:spChg chg="mod">
          <ac:chgData name="Wilkinson, Ulises" userId="aece8d85-eb83-4e23-bf28-c30077cba893" providerId="ADAL" clId="{884F47B1-B553-4192-9126-1C112833296C}" dt="2025-11-06T23:38:22.900" v="60" actId="255"/>
          <ac:spMkLst>
            <pc:docMk/>
            <pc:sldMk cId="606925746" sldId="289"/>
            <ac:spMk id="14" creationId="{1B7777DA-C66D-92AB-A594-4CBDCF63A474}"/>
          </ac:spMkLst>
        </pc:spChg>
      </pc:sldChg>
      <pc:sldChg chg="modSp">
        <pc:chgData name="Wilkinson, Ulises" userId="aece8d85-eb83-4e23-bf28-c30077cba893" providerId="ADAL" clId="{884F47B1-B553-4192-9126-1C112833296C}" dt="2025-11-06T23:39:46.949" v="62"/>
        <pc:sldMkLst>
          <pc:docMk/>
          <pc:sldMk cId="2957127488" sldId="290"/>
        </pc:sldMkLst>
        <pc:spChg chg="mod">
          <ac:chgData name="Wilkinson, Ulises" userId="aece8d85-eb83-4e23-bf28-c30077cba893" providerId="ADAL" clId="{884F47B1-B553-4192-9126-1C112833296C}" dt="2025-11-06T23:39:46.949" v="62"/>
          <ac:spMkLst>
            <pc:docMk/>
            <pc:sldMk cId="2957127488" sldId="290"/>
            <ac:spMk id="14" creationId="{1B7777DA-C66D-92AB-A594-4CBDCF63A474}"/>
          </ac:spMkLst>
        </pc:spChg>
      </pc:sldChg>
      <pc:sldChg chg="modSp mod">
        <pc:chgData name="Wilkinson, Ulises" userId="aece8d85-eb83-4e23-bf28-c30077cba893" providerId="ADAL" clId="{884F47B1-B553-4192-9126-1C112833296C}" dt="2025-11-06T23:41:41.607" v="64" actId="255"/>
        <pc:sldMkLst>
          <pc:docMk/>
          <pc:sldMk cId="2160172434" sldId="291"/>
        </pc:sldMkLst>
        <pc:spChg chg="mod">
          <ac:chgData name="Wilkinson, Ulises" userId="aece8d85-eb83-4e23-bf28-c30077cba893" providerId="ADAL" clId="{884F47B1-B553-4192-9126-1C112833296C}" dt="2025-11-06T23:41:41.607" v="64" actId="255"/>
          <ac:spMkLst>
            <pc:docMk/>
            <pc:sldMk cId="2160172434" sldId="291"/>
            <ac:spMk id="14" creationId="{1B7777DA-C66D-92AB-A594-4CBDCF63A474}"/>
          </ac:spMkLst>
        </pc:spChg>
      </pc:sldChg>
      <pc:sldChg chg="modSp mod">
        <pc:chgData name="Wilkinson, Ulises" userId="aece8d85-eb83-4e23-bf28-c30077cba893" providerId="ADAL" clId="{884F47B1-B553-4192-9126-1C112833296C}" dt="2025-11-06T23:35:42.209" v="53" actId="255"/>
        <pc:sldMkLst>
          <pc:docMk/>
          <pc:sldMk cId="1454622845" sldId="292"/>
        </pc:sldMkLst>
        <pc:spChg chg="mod">
          <ac:chgData name="Wilkinson, Ulises" userId="aece8d85-eb83-4e23-bf28-c30077cba893" providerId="ADAL" clId="{884F47B1-B553-4192-9126-1C112833296C}" dt="2025-11-06T23:35:42.209" v="53" actId="255"/>
          <ac:spMkLst>
            <pc:docMk/>
            <pc:sldMk cId="1454622845" sldId="292"/>
            <ac:spMk id="14" creationId="{1B7777DA-C66D-92AB-A594-4CBDCF63A474}"/>
          </ac:spMkLst>
        </pc:spChg>
      </pc:sldChg>
      <pc:sldChg chg="modSp mod">
        <pc:chgData name="Wilkinson, Ulises" userId="aece8d85-eb83-4e23-bf28-c30077cba893" providerId="ADAL" clId="{884F47B1-B553-4192-9126-1C112833296C}" dt="2025-11-06T23:42:52.730" v="70" actId="20577"/>
        <pc:sldMkLst>
          <pc:docMk/>
          <pc:sldMk cId="2886238815" sldId="293"/>
        </pc:sldMkLst>
        <pc:spChg chg="mod">
          <ac:chgData name="Wilkinson, Ulises" userId="aece8d85-eb83-4e23-bf28-c30077cba893" providerId="ADAL" clId="{884F47B1-B553-4192-9126-1C112833296C}" dt="2025-11-06T23:42:52.730" v="70" actId="20577"/>
          <ac:spMkLst>
            <pc:docMk/>
            <pc:sldMk cId="2886238815" sldId="293"/>
            <ac:spMk id="3" creationId="{601A82EE-3CCE-B8A0-D58D-168F3F0B8B18}"/>
          </ac:spMkLst>
        </pc:spChg>
        <pc:spChg chg="mod">
          <ac:chgData name="Wilkinson, Ulises" userId="aece8d85-eb83-4e23-bf28-c30077cba893" providerId="ADAL" clId="{884F47B1-B553-4192-9126-1C112833296C}" dt="2025-11-06T23:42:43.135" v="68"/>
          <ac:spMkLst>
            <pc:docMk/>
            <pc:sldMk cId="2886238815" sldId="293"/>
            <ac:spMk id="14" creationId="{1B7777DA-C66D-92AB-A594-4CBDCF63A474}"/>
          </ac:spMkLst>
        </pc:spChg>
      </pc:sldChg>
      <pc:sldChg chg="modSp mod">
        <pc:chgData name="Wilkinson, Ulises" userId="aece8d85-eb83-4e23-bf28-c30077cba893" providerId="ADAL" clId="{884F47B1-B553-4192-9126-1C112833296C}" dt="2025-11-06T23:50:32.746" v="80" actId="255"/>
        <pc:sldMkLst>
          <pc:docMk/>
          <pc:sldMk cId="699537045" sldId="296"/>
        </pc:sldMkLst>
        <pc:spChg chg="mod">
          <ac:chgData name="Wilkinson, Ulises" userId="aece8d85-eb83-4e23-bf28-c30077cba893" providerId="ADAL" clId="{884F47B1-B553-4192-9126-1C112833296C}" dt="2025-11-06T23:50:32.746" v="80" actId="255"/>
          <ac:spMkLst>
            <pc:docMk/>
            <pc:sldMk cId="699537045" sldId="296"/>
            <ac:spMk id="16" creationId="{419EE3B0-BFEC-5F96-5E31-4EC9903E4D90}"/>
          </ac:spMkLst>
        </pc:spChg>
      </pc:sldChg>
      <pc:sldChg chg="modSp mod">
        <pc:chgData name="Wilkinson, Ulises" userId="aece8d85-eb83-4e23-bf28-c30077cba893" providerId="ADAL" clId="{884F47B1-B553-4192-9126-1C112833296C}" dt="2025-11-06T23:08:36.088" v="7" actId="255"/>
        <pc:sldMkLst>
          <pc:docMk/>
          <pc:sldMk cId="3200719166" sldId="309"/>
        </pc:sldMkLst>
        <pc:spChg chg="mod">
          <ac:chgData name="Wilkinson, Ulises" userId="aece8d85-eb83-4e23-bf28-c30077cba893" providerId="ADAL" clId="{884F47B1-B553-4192-9126-1C112833296C}" dt="2025-11-06T23:08:36.088" v="7" actId="255"/>
          <ac:spMkLst>
            <pc:docMk/>
            <pc:sldMk cId="3200719166" sldId="309"/>
            <ac:spMk id="3" creationId="{D9A63979-5283-DCA8-0C9B-DA2133A30A37}"/>
          </ac:spMkLst>
        </pc:spChg>
      </pc:sldChg>
      <pc:sldChg chg="modSp mod">
        <pc:chgData name="Wilkinson, Ulises" userId="aece8d85-eb83-4e23-bf28-c30077cba893" providerId="ADAL" clId="{884F47B1-B553-4192-9126-1C112833296C}" dt="2025-11-06T23:24:22.557" v="9" actId="20577"/>
        <pc:sldMkLst>
          <pc:docMk/>
          <pc:sldMk cId="2524267246" sldId="316"/>
        </pc:sldMkLst>
        <pc:spChg chg="mod">
          <ac:chgData name="Wilkinson, Ulises" userId="aece8d85-eb83-4e23-bf28-c30077cba893" providerId="ADAL" clId="{884F47B1-B553-4192-9126-1C112833296C}" dt="2025-11-06T23:24:22.557" v="9" actId="20577"/>
          <ac:spMkLst>
            <pc:docMk/>
            <pc:sldMk cId="2524267246" sldId="316"/>
            <ac:spMk id="2" creationId="{A1ACA8B1-1101-481F-FFFE-3F561BDF40A2}"/>
          </ac:spMkLst>
        </pc:spChg>
      </pc:sldChg>
      <pc:sldChg chg="modSp mod">
        <pc:chgData name="Wilkinson, Ulises" userId="aece8d85-eb83-4e23-bf28-c30077cba893" providerId="ADAL" clId="{884F47B1-B553-4192-9126-1C112833296C}" dt="2025-11-06T23:24:48.519" v="12"/>
        <pc:sldMkLst>
          <pc:docMk/>
          <pc:sldMk cId="97794169" sldId="317"/>
        </pc:sldMkLst>
        <pc:spChg chg="mod">
          <ac:chgData name="Wilkinson, Ulises" userId="aece8d85-eb83-4e23-bf28-c30077cba893" providerId="ADAL" clId="{884F47B1-B553-4192-9126-1C112833296C}" dt="2025-11-06T23:24:48.519" v="12"/>
          <ac:spMkLst>
            <pc:docMk/>
            <pc:sldMk cId="97794169" sldId="317"/>
            <ac:spMk id="2" creationId="{A1ACA8B1-1101-481F-FFFE-3F561BDF40A2}"/>
          </ac:spMkLst>
        </pc:spChg>
        <pc:spChg chg="mod">
          <ac:chgData name="Wilkinson, Ulises" userId="aece8d85-eb83-4e23-bf28-c30077cba893" providerId="ADAL" clId="{884F47B1-B553-4192-9126-1C112833296C}" dt="2025-11-06T23:24:33.935" v="10" actId="27636"/>
          <ac:spMkLst>
            <pc:docMk/>
            <pc:sldMk cId="97794169" sldId="317"/>
            <ac:spMk id="8" creationId="{00000000-0000-0000-0000-000000000000}"/>
          </ac:spMkLst>
        </pc:spChg>
      </pc:sldChg>
      <pc:sldChg chg="modSp mod">
        <pc:chgData name="Wilkinson, Ulises" userId="aece8d85-eb83-4e23-bf28-c30077cba893" providerId="ADAL" clId="{884F47B1-B553-4192-9126-1C112833296C}" dt="2025-11-06T23:49:56.172" v="74" actId="255"/>
        <pc:sldMkLst>
          <pc:docMk/>
          <pc:sldMk cId="2873166857" sldId="318"/>
        </pc:sldMkLst>
        <pc:spChg chg="mod">
          <ac:chgData name="Wilkinson, Ulises" userId="aece8d85-eb83-4e23-bf28-c30077cba893" providerId="ADAL" clId="{884F47B1-B553-4192-9126-1C112833296C}" dt="2025-11-06T23:49:56.172" v="74" actId="255"/>
          <ac:spMkLst>
            <pc:docMk/>
            <pc:sldMk cId="2873166857" sldId="318"/>
            <ac:spMk id="2" creationId="{E6880635-5A6C-6634-BB14-908A834EC759}"/>
          </ac:spMkLst>
        </pc:spChg>
        <pc:spChg chg="mod">
          <ac:chgData name="Wilkinson, Ulises" userId="aece8d85-eb83-4e23-bf28-c30077cba893" providerId="ADAL" clId="{884F47B1-B553-4192-9126-1C112833296C}" dt="2025-11-06T23:49:43.686" v="72" actId="255"/>
          <ac:spMkLst>
            <pc:docMk/>
            <pc:sldMk cId="2873166857" sldId="318"/>
            <ac:spMk id="14" creationId="{1B7777DA-C66D-92AB-A594-4CBDCF63A4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DF696-ED9B-43AA-B05C-617AD933C5FC}"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553BC-ED17-4B1C-A8BF-A0631850F820}" type="slidenum">
              <a:rPr lang="en-US" smtClean="0"/>
              <a:t>‹#›</a:t>
            </a:fld>
            <a:endParaRPr lang="en-US"/>
          </a:p>
        </p:txBody>
      </p:sp>
    </p:spTree>
    <p:extLst>
      <p:ext uri="{BB962C8B-B14F-4D97-AF65-F5344CB8AC3E}">
        <p14:creationId xmlns:p14="http://schemas.microsoft.com/office/powerpoint/2010/main" val="53103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166240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dc1924454/?q=bluebonne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86054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dc198043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dc198043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i.edu/object/archives/components/sova-naa-photolot-89-8-ref111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Griffith, G.E., S.A. Bryce, J.M. </a:t>
            </a:r>
            <a:r>
              <a:rPr lang="en-US" sz="1800" b="0" i="0" u="none" strike="noStrike" dirty="0" err="1">
                <a:solidFill>
                  <a:srgbClr val="000000"/>
                </a:solidFill>
                <a:effectLst/>
                <a:latin typeface="Times New Roman" panose="02020603050405020304" pitchFamily="18" charset="0"/>
              </a:rPr>
              <a:t>Omernik</a:t>
            </a:r>
            <a:r>
              <a:rPr lang="en-US" sz="1800" b="0" i="0" u="none" strike="noStrike" dirty="0">
                <a:solidFill>
                  <a:srgbClr val="000000"/>
                </a:solidFill>
                <a:effectLst/>
                <a:latin typeface="Times New Roman" panose="02020603050405020304" pitchFamily="18" charset="0"/>
              </a:rPr>
              <a:t>, J.A. Comstock, A.C. Rogers, B. Harrison, S.L. Hatch, et. al. </a:t>
            </a:r>
            <a:r>
              <a:rPr lang="en-US" sz="1800" b="0" i="1" u="none" strike="noStrike" dirty="0">
                <a:solidFill>
                  <a:srgbClr val="000000"/>
                </a:solidFill>
                <a:effectLst/>
                <a:latin typeface="Times New Roman" panose="02020603050405020304" pitchFamily="18" charset="0"/>
              </a:rPr>
              <a:t>Ecoregions of Texas, </a:t>
            </a:r>
            <a:r>
              <a:rPr lang="en-US" sz="1800" b="0" i="0" u="none" strike="noStrike" dirty="0">
                <a:solidFill>
                  <a:srgbClr val="000000"/>
                </a:solidFill>
                <a:effectLst/>
                <a:latin typeface="Times New Roman" panose="02020603050405020304" pitchFamily="18" charset="0"/>
              </a:rPr>
              <a:t>2004; 1:250,000 scale. The Portal to Texas </a:t>
            </a:r>
            <a:r>
              <a:rPr lang="en-US" sz="1800" b="0" i="0" u="none" strike="noStrike" dirty="0" err="1">
                <a:solidFill>
                  <a:srgbClr val="000000"/>
                </a:solidFill>
                <a:effectLst/>
                <a:latin typeface="Times New Roman" panose="02020603050405020304" pitchFamily="18" charset="0"/>
              </a:rPr>
              <a:t>History.</a:t>
            </a:r>
            <a:r>
              <a:rPr lang="en-US" sz="1800" b="0" i="0" u="sng" strike="noStrike" dirty="0" err="1">
                <a:solidFill>
                  <a:srgbClr val="1155CC"/>
                </a:solidFill>
                <a:effectLst/>
                <a:latin typeface="Times New Roman" panose="02020603050405020304" pitchFamily="18" charset="0"/>
                <a:hlinkClick r:id="rId3"/>
              </a:rPr>
              <a:t>https</a:t>
            </a:r>
            <a:r>
              <a:rPr lang="en-US" sz="1800" b="0" i="0" u="sng" strike="noStrike" dirty="0">
                <a:solidFill>
                  <a:srgbClr val="1155CC"/>
                </a:solidFill>
                <a:effectLst/>
                <a:latin typeface="Times New Roman" panose="02020603050405020304" pitchFamily="18" charset="0"/>
                <a:hlinkClick r:id="rId3"/>
              </a:rPr>
              <a:t>://texashistory.unt.edu/ark:/67531/metapth1662408/</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06680DF-FBC2-44B2-B7B0-5E8793897DE1}" type="slidenum">
              <a:rPr lang="en-US" smtClean="0"/>
              <a:t>1</a:t>
            </a:fld>
            <a:endParaRPr lang="en-US"/>
          </a:p>
        </p:txBody>
      </p:sp>
    </p:spTree>
    <p:extLst>
      <p:ext uri="{BB962C8B-B14F-4D97-AF65-F5344CB8AC3E}">
        <p14:creationId xmlns:p14="http://schemas.microsoft.com/office/powerpoint/2010/main" val="311191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1" u="none" strike="noStrike" dirty="0">
                <a:solidFill>
                  <a:srgbClr val="000000"/>
                </a:solidFill>
                <a:effectLst/>
                <a:latin typeface="Times New Roman" panose="02020603050405020304" pitchFamily="18" charset="0"/>
              </a:rPr>
              <a:t>Drawing of Man with Spear and Shield</a:t>
            </a:r>
            <a:r>
              <a:rPr lang="en-US" sz="1800" b="0" i="0" u="none" strike="noStrike" dirty="0">
                <a:solidFill>
                  <a:srgbClr val="000000"/>
                </a:solidFill>
                <a:effectLst/>
                <a:latin typeface="Times New Roman" panose="02020603050405020304" pitchFamily="18" charset="0"/>
              </a:rPr>
              <a:t>. Photograph, 16 x 12 cm (6.29921 x 4.72441 in.). The Portal to Texas History. https://texashistory.unt.edu/ark:/67531/metapth842676/. </a:t>
            </a:r>
          </a:p>
          <a:p>
            <a:pPr marL="171450" indent="-171450">
              <a:buFontTx/>
              <a:buChar char="-"/>
            </a:pPr>
            <a:r>
              <a:rPr lang="en-US" i="1" dirty="0"/>
              <a:t>Photograph of a bluebonnet in Jasper Texas. </a:t>
            </a:r>
            <a:r>
              <a:rPr lang="en-US" i="0" dirty="0"/>
              <a:t>Photograph. Mallory Randy.</a:t>
            </a:r>
            <a:r>
              <a:rPr lang="en-US" i="1" dirty="0"/>
              <a:t> </a:t>
            </a:r>
            <a:r>
              <a:rPr lang="en-US" i="0" dirty="0"/>
              <a:t>The Portal to Texas History. </a:t>
            </a:r>
            <a:r>
              <a:rPr lang="en-US" dirty="0">
                <a:hlinkClick r:id="rId3"/>
              </a:rPr>
              <a:t>[Bluebonnet in Jasper, Texas] - The Portal to Texas History (unt.edu)</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8</a:t>
            </a:fld>
            <a:endParaRPr lang="en-US"/>
          </a:p>
        </p:txBody>
      </p:sp>
    </p:spTree>
    <p:extLst>
      <p:ext uri="{BB962C8B-B14F-4D97-AF65-F5344CB8AC3E}">
        <p14:creationId xmlns:p14="http://schemas.microsoft.com/office/powerpoint/2010/main" val="415037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9</a:t>
            </a:fld>
            <a:endParaRPr lang="en-US"/>
          </a:p>
        </p:txBody>
      </p:sp>
    </p:spTree>
    <p:extLst>
      <p:ext uri="{BB962C8B-B14F-4D97-AF65-F5344CB8AC3E}">
        <p14:creationId xmlns:p14="http://schemas.microsoft.com/office/powerpoint/2010/main" val="277414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 </a:t>
            </a:r>
            <a:r>
              <a:rPr lang="en-US" sz="1800" b="0" i="1" u="none" strike="noStrike" dirty="0">
                <a:solidFill>
                  <a:srgbClr val="000000"/>
                </a:solidFill>
                <a:effectLst/>
                <a:latin typeface="Times New Roman" panose="02020603050405020304" pitchFamily="18" charset="0"/>
              </a:rPr>
              <a:t>Rio Grande River in Santa Elena Canyon 2</a:t>
            </a:r>
            <a:r>
              <a:rPr lang="en-US" sz="1800" b="0" i="0" u="none" strike="noStrike" dirty="0">
                <a:solidFill>
                  <a:srgbClr val="000000"/>
                </a:solidFill>
                <a:effectLst/>
                <a:latin typeface="Times New Roman" panose="02020603050405020304" pitchFamily="18" charset="0"/>
              </a:rPr>
              <a:t>. 1951. Photograph, 35 mm.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https://texashistory.unt.edu/ark:/67531/metapth860548/</a:t>
            </a:r>
            <a:r>
              <a:rPr lang="en-US" sz="1800" b="0" i="0" u="none" strike="noStrike" dirty="0">
                <a:solidFill>
                  <a:srgbClr val="000000"/>
                </a:solidFill>
                <a:effectLst/>
                <a:latin typeface="Times New Roman" panose="02020603050405020304" pitchFamily="18" charset="0"/>
              </a:rPr>
              <a:t>.</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10</a:t>
            </a:fld>
            <a:endParaRPr lang="en-US"/>
          </a:p>
        </p:txBody>
      </p:sp>
    </p:spTree>
    <p:extLst>
      <p:ext uri="{BB962C8B-B14F-4D97-AF65-F5344CB8AC3E}">
        <p14:creationId xmlns:p14="http://schemas.microsoft.com/office/powerpoint/2010/main" val="3145998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1" dirty="0"/>
              <a:t>Image from PowerPoint Stock images</a:t>
            </a:r>
          </a:p>
        </p:txBody>
      </p:sp>
      <p:sp>
        <p:nvSpPr>
          <p:cNvPr id="4" name="Slide Number Placeholder 3"/>
          <p:cNvSpPr>
            <a:spLocks noGrp="1"/>
          </p:cNvSpPr>
          <p:nvPr>
            <p:ph type="sldNum" sz="quarter" idx="5"/>
          </p:nvPr>
        </p:nvSpPr>
        <p:spPr/>
        <p:txBody>
          <a:bodyPr/>
          <a:lstStyle/>
          <a:p>
            <a:fld id="{237553BC-ED17-4B1C-A8BF-A0631850F820}" type="slidenum">
              <a:rPr lang="en-US" smtClean="0"/>
              <a:t>11</a:t>
            </a:fld>
            <a:endParaRPr lang="en-US"/>
          </a:p>
        </p:txBody>
      </p:sp>
    </p:spTree>
    <p:extLst>
      <p:ext uri="{BB962C8B-B14F-4D97-AF65-F5344CB8AC3E}">
        <p14:creationId xmlns:p14="http://schemas.microsoft.com/office/powerpoint/2010/main" val="312355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1" dirty="0"/>
              <a:t>Images from PowerPoint stock images</a:t>
            </a:r>
          </a:p>
        </p:txBody>
      </p:sp>
      <p:sp>
        <p:nvSpPr>
          <p:cNvPr id="4" name="Slide Number Placeholder 3"/>
          <p:cNvSpPr>
            <a:spLocks noGrp="1"/>
          </p:cNvSpPr>
          <p:nvPr>
            <p:ph type="sldNum" sz="quarter" idx="5"/>
          </p:nvPr>
        </p:nvSpPr>
        <p:spPr/>
        <p:txBody>
          <a:bodyPr/>
          <a:lstStyle/>
          <a:p>
            <a:fld id="{237553BC-ED17-4B1C-A8BF-A0631850F820}" type="slidenum">
              <a:rPr lang="en-US" smtClean="0"/>
              <a:t>12</a:t>
            </a:fld>
            <a:endParaRPr lang="en-US"/>
          </a:p>
        </p:txBody>
      </p:sp>
    </p:spTree>
    <p:extLst>
      <p:ext uri="{BB962C8B-B14F-4D97-AF65-F5344CB8AC3E}">
        <p14:creationId xmlns:p14="http://schemas.microsoft.com/office/powerpoint/2010/main" val="3904684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Sculpture in Caddo Mounds</a:t>
            </a:r>
            <a:r>
              <a:rPr lang="en-US" sz="1800" b="0" i="0" u="none" strike="noStrike" dirty="0">
                <a:solidFill>
                  <a:srgbClr val="000000"/>
                </a:solidFill>
                <a:effectLst/>
                <a:latin typeface="Times New Roman" panose="02020603050405020304" pitchFamily="18" charset="0"/>
              </a:rPr>
              <a:t>. July 2015.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https://texashistory.unt.edu/ark:/67531/metadc1980434/</a:t>
            </a:r>
            <a:r>
              <a:rPr lang="en-US" sz="1800" b="0" i="0" u="none" strike="noStrike" dirty="0">
                <a:solidFill>
                  <a:srgbClr val="000000"/>
                </a:solidFill>
                <a:effectLst/>
                <a:latin typeface="Times New Roman" panose="02020603050405020304" pitchFamily="18" charset="0"/>
              </a:rPr>
              <a:t>. </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13</a:t>
            </a:fld>
            <a:endParaRPr lang="en-US"/>
          </a:p>
        </p:txBody>
      </p:sp>
    </p:spTree>
    <p:extLst>
      <p:ext uri="{BB962C8B-B14F-4D97-AF65-F5344CB8AC3E}">
        <p14:creationId xmlns:p14="http://schemas.microsoft.com/office/powerpoint/2010/main" val="3294668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Sculpture in Caddo Mounds</a:t>
            </a:r>
            <a:r>
              <a:rPr lang="en-US" sz="1800" b="0" i="0" u="none" strike="noStrike" dirty="0">
                <a:solidFill>
                  <a:srgbClr val="000000"/>
                </a:solidFill>
                <a:effectLst/>
                <a:latin typeface="Times New Roman" panose="02020603050405020304" pitchFamily="18" charset="0"/>
              </a:rPr>
              <a:t>. July 2015.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https://texashistory.unt.edu/ark:/67531/metadc1980434/</a:t>
            </a:r>
            <a:r>
              <a:rPr lang="en-US" sz="1800" b="0" i="0" u="none" strike="noStrike" dirty="0">
                <a:solidFill>
                  <a:srgbClr val="000000"/>
                </a:solidFill>
                <a:effectLst/>
                <a:latin typeface="Times New Roman" panose="02020603050405020304" pitchFamily="18" charset="0"/>
              </a:rPr>
              <a:t>. </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14</a:t>
            </a:fld>
            <a:endParaRPr lang="en-US"/>
          </a:p>
        </p:txBody>
      </p:sp>
    </p:spTree>
    <p:extLst>
      <p:ext uri="{BB962C8B-B14F-4D97-AF65-F5344CB8AC3E}">
        <p14:creationId xmlns:p14="http://schemas.microsoft.com/office/powerpoint/2010/main" val="420304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dirty="0">
                <a:solidFill>
                  <a:srgbClr val="000000"/>
                </a:solidFill>
                <a:effectLst/>
                <a:latin typeface="Times New Roman" panose="02020603050405020304" pitchFamily="18" charset="0"/>
              </a:rPr>
              <a:t>Carpenter, Charles H. </a:t>
            </a:r>
            <a:r>
              <a:rPr lang="en-US" sz="1800" b="0" i="1" u="none" strike="noStrike" dirty="0">
                <a:solidFill>
                  <a:srgbClr val="000000"/>
                </a:solidFill>
                <a:effectLst/>
                <a:latin typeface="Times New Roman" panose="02020603050405020304" pitchFamily="18" charset="0"/>
              </a:rPr>
              <a:t>Wichita Indian grass hut. Oklahoma. Hut exhibited at World's Fair, St Louis, Missouri. U. S. Indian School. </a:t>
            </a:r>
            <a:r>
              <a:rPr lang="en-US" sz="1800" b="0" i="0" u="none" strike="noStrike" dirty="0">
                <a:solidFill>
                  <a:srgbClr val="000000"/>
                </a:solidFill>
                <a:effectLst/>
                <a:latin typeface="Times New Roman" panose="02020603050405020304" pitchFamily="18" charset="0"/>
              </a:rPr>
              <a:t>1904. National Museum of Natural History. </a:t>
            </a:r>
            <a:r>
              <a:rPr lang="en-US" sz="1800" b="0" i="0" u="sng" strike="noStrike" dirty="0">
                <a:solidFill>
                  <a:srgbClr val="1155CC"/>
                </a:solidFill>
                <a:effectLst/>
                <a:latin typeface="Times New Roman" panose="02020603050405020304" pitchFamily="18" charset="0"/>
                <a:hlinkClick r:id="rId3"/>
              </a:rPr>
              <a:t>https://www.si.edu/object/archives/components/sova-naa-photolot-89-8-ref1110</a:t>
            </a:r>
            <a:r>
              <a:rPr lang="en-US" sz="1800" b="0" i="0" u="none" strike="noStrike" dirty="0">
                <a:solidFill>
                  <a:srgbClr val="000000"/>
                </a:solidFill>
                <a:effectLst/>
                <a:latin typeface="Times New Roman" panose="02020603050405020304" pitchFamily="18" charset="0"/>
              </a:rPr>
              <a:t>. </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15</a:t>
            </a:fld>
            <a:endParaRPr lang="en-US"/>
          </a:p>
        </p:txBody>
      </p:sp>
    </p:spTree>
    <p:extLst>
      <p:ext uri="{BB962C8B-B14F-4D97-AF65-F5344CB8AC3E}">
        <p14:creationId xmlns:p14="http://schemas.microsoft.com/office/powerpoint/2010/main" val="3013342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3051-DF23-075C-58F2-E705164DA6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117186-8B3A-32CD-678E-32D62648C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F2B53D-A850-49CD-C051-7E18667C4FE8}"/>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5" name="Footer Placeholder 4">
            <a:extLst>
              <a:ext uri="{FF2B5EF4-FFF2-40B4-BE49-F238E27FC236}">
                <a16:creationId xmlns:a16="http://schemas.microsoft.com/office/drawing/2014/main" id="{A3B1C8E0-FB8C-9DD5-4989-728356AD7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5C2F3-74CA-1432-1559-4A09DFA7DB5F}"/>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3367446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6167-3326-3FE9-7B9A-E5ADF5F971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518985-55EC-2A5F-184D-6846B35455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01513-D29B-C09F-3A77-FF0322C85021}"/>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5" name="Footer Placeholder 4">
            <a:extLst>
              <a:ext uri="{FF2B5EF4-FFF2-40B4-BE49-F238E27FC236}">
                <a16:creationId xmlns:a16="http://schemas.microsoft.com/office/drawing/2014/main" id="{004EB0BB-0B06-849A-FC64-957515440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57404-7D3B-E829-2A31-D5DF50EF4827}"/>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141168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FF13B9-DBB6-E789-0D06-16D550DDE0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CFDE6E-D5E5-2C63-D8FF-05C539AFCA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79004-5CAF-4B4A-747E-35B696506FEE}"/>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5" name="Footer Placeholder 4">
            <a:extLst>
              <a:ext uri="{FF2B5EF4-FFF2-40B4-BE49-F238E27FC236}">
                <a16:creationId xmlns:a16="http://schemas.microsoft.com/office/drawing/2014/main" id="{C4709C20-B8F6-0113-E2B0-A790084F5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4DCAA-AD0C-FE32-E34C-BABA3ECA01D2}"/>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1538895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254C2-8FE9-4351-BEE5-47FB6DDF39A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85342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254C2-8FE9-4351-BEE5-47FB6DDF39A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93504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F254C2-8FE9-4351-BEE5-47FB6DDF39A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2552036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F254C2-8FE9-4351-BEE5-47FB6DDF39A5}"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3057187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F254C2-8FE9-4351-BEE5-47FB6DDF39A5}"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802646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F254C2-8FE9-4351-BEE5-47FB6DDF39A5}"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279308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254C2-8FE9-4351-BEE5-47FB6DDF39A5}"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704893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F254C2-8FE9-4351-BEE5-47FB6DDF39A5}"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115309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29A1-23B5-80D2-DCC3-1698DACA5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DA09A-B477-140C-B42A-D917C8E695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96A1C-BA2D-2F29-A0F6-7F369ABA6146}"/>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5" name="Footer Placeholder 4">
            <a:extLst>
              <a:ext uri="{FF2B5EF4-FFF2-40B4-BE49-F238E27FC236}">
                <a16:creationId xmlns:a16="http://schemas.microsoft.com/office/drawing/2014/main" id="{88B5F2ED-AFC3-82BF-642E-4BBFAFEE8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C34A3-E537-13D5-97EB-5050A6B2DBCF}"/>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54937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F254C2-8FE9-4351-BEE5-47FB6DDF39A5}"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571697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254C2-8FE9-4351-BEE5-47FB6DDF39A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814765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254C2-8FE9-4351-BEE5-47FB6DDF39A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240749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DF5E-6F23-BED4-15F4-F50A2DF8C8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777FD-64EB-4A4A-45F3-1475C50E9D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1BC7B8-9BB9-4032-BE53-73E68F159F18}"/>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5" name="Footer Placeholder 4">
            <a:extLst>
              <a:ext uri="{FF2B5EF4-FFF2-40B4-BE49-F238E27FC236}">
                <a16:creationId xmlns:a16="http://schemas.microsoft.com/office/drawing/2014/main" id="{830F3624-CFF1-5E56-5EDB-1FCAC25F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63843-FA6D-BA50-E735-C60F76252C32}"/>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791702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4C25-614C-5ABC-607A-563782828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FCA8A-925A-C1E7-F2DB-FBAB075B44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8B31C1-FCE0-D387-8AD8-C1BD065D15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308917-C5BA-468C-82B6-AC05B84EFBA2}"/>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6" name="Footer Placeholder 5">
            <a:extLst>
              <a:ext uri="{FF2B5EF4-FFF2-40B4-BE49-F238E27FC236}">
                <a16:creationId xmlns:a16="http://schemas.microsoft.com/office/drawing/2014/main" id="{47F3B20F-0EF7-3A87-48BC-D9A030F7E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D78D7-E80B-D54A-13EB-53D9FB3CCBA5}"/>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5999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2DD1-C011-6494-7494-84E7974300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87152E-82F8-5938-DAB7-189674167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6B3AA-27E2-1C40-70A4-D73E1D205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A54476-1610-882F-BA3C-65B74EE27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C265D-00C4-C235-6104-F0E1A3A343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526845-8A8C-75DD-E331-4AC4C5C7EB1D}"/>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8" name="Footer Placeholder 7">
            <a:extLst>
              <a:ext uri="{FF2B5EF4-FFF2-40B4-BE49-F238E27FC236}">
                <a16:creationId xmlns:a16="http://schemas.microsoft.com/office/drawing/2014/main" id="{3E6610CD-0C0A-0E2C-738C-444BC4D83C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B7161-273B-B400-10F6-3D1012629A51}"/>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71422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3F88-BAD1-71F1-5D81-6D19FB372D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14AB91-DCD9-1AE2-4C3D-1F7569136126}"/>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4" name="Footer Placeholder 3">
            <a:extLst>
              <a:ext uri="{FF2B5EF4-FFF2-40B4-BE49-F238E27FC236}">
                <a16:creationId xmlns:a16="http://schemas.microsoft.com/office/drawing/2014/main" id="{4EFEB713-7009-E5A8-4455-2751E61718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F2AB0-D438-1509-7A75-7BEB7A4945EA}"/>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55710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0A0269-DC84-0FC7-160B-48C60CB83D27}"/>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3" name="Footer Placeholder 2">
            <a:extLst>
              <a:ext uri="{FF2B5EF4-FFF2-40B4-BE49-F238E27FC236}">
                <a16:creationId xmlns:a16="http://schemas.microsoft.com/office/drawing/2014/main" id="{2A2E1D35-5DC9-66D3-AE5C-3965D99322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B094E2-9F65-5C45-37F3-D22618D83D2E}"/>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13827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C5260-6B9E-840B-8DE6-6E987EC8D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A8DE72-92DE-2F67-16F9-19C1C0484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E2F141-30F2-ECCA-5D99-DF2D0AFDF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02A80-4C77-FDAE-D88C-5D74245F5BE7}"/>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6" name="Footer Placeholder 5">
            <a:extLst>
              <a:ext uri="{FF2B5EF4-FFF2-40B4-BE49-F238E27FC236}">
                <a16:creationId xmlns:a16="http://schemas.microsoft.com/office/drawing/2014/main" id="{9FBDA10F-F063-CEF2-AD37-E13FC4BEE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78032-2217-25BD-8410-57CBFC3F0D74}"/>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7240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1189-2EF4-D794-7C22-259ABB489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8242FA-ABE1-613F-A7DF-3F1A8519E1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30B74A-94EF-81F9-E9AA-399992989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B8085-3177-0136-F821-FE3D41D606B7}"/>
              </a:ext>
            </a:extLst>
          </p:cNvPr>
          <p:cNvSpPr>
            <a:spLocks noGrp="1"/>
          </p:cNvSpPr>
          <p:nvPr>
            <p:ph type="dt" sz="half" idx="10"/>
          </p:nvPr>
        </p:nvSpPr>
        <p:spPr/>
        <p:txBody>
          <a:bodyPr/>
          <a:lstStyle/>
          <a:p>
            <a:fld id="{3156BF6B-5C55-4B61-B863-8B6DAA273A57}" type="datetimeFigureOut">
              <a:rPr lang="en-US" smtClean="0"/>
              <a:t>11/6/2025</a:t>
            </a:fld>
            <a:endParaRPr lang="en-US"/>
          </a:p>
        </p:txBody>
      </p:sp>
      <p:sp>
        <p:nvSpPr>
          <p:cNvPr id="6" name="Footer Placeholder 5">
            <a:extLst>
              <a:ext uri="{FF2B5EF4-FFF2-40B4-BE49-F238E27FC236}">
                <a16:creationId xmlns:a16="http://schemas.microsoft.com/office/drawing/2014/main" id="{C64083F4-368B-A9DE-5254-C2F21F37C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4007C-D7F2-EF49-AD53-8376DDBBA700}"/>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423484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1F8633-4B3B-2C0D-D721-BCD79B2E6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7361A5-AB41-AE36-9193-DA51FB3FF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03C11-6472-FB16-95E2-34632DB74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56BF6B-5C55-4B61-B863-8B6DAA273A57}" type="datetimeFigureOut">
              <a:rPr lang="en-US" smtClean="0"/>
              <a:t>11/6/2025</a:t>
            </a:fld>
            <a:endParaRPr lang="en-US"/>
          </a:p>
        </p:txBody>
      </p:sp>
      <p:sp>
        <p:nvSpPr>
          <p:cNvPr id="5" name="Footer Placeholder 4">
            <a:extLst>
              <a:ext uri="{FF2B5EF4-FFF2-40B4-BE49-F238E27FC236}">
                <a16:creationId xmlns:a16="http://schemas.microsoft.com/office/drawing/2014/main" id="{5047751C-55C4-89A5-D821-6E31F8B6A9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77D673-20EC-3B74-B9F7-CEF493A6F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C0E899-116A-4C04-BF06-565B3EF3A2FE}" type="slidenum">
              <a:rPr lang="en-US" smtClean="0"/>
              <a:t>‹#›</a:t>
            </a:fld>
            <a:endParaRPr lang="en-US"/>
          </a:p>
        </p:txBody>
      </p:sp>
    </p:spTree>
    <p:extLst>
      <p:ext uri="{BB962C8B-B14F-4D97-AF65-F5344CB8AC3E}">
        <p14:creationId xmlns:p14="http://schemas.microsoft.com/office/powerpoint/2010/main" val="1628181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F254C2-8FE9-4351-BEE5-47FB6DDF39A5}"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D26CFC-39EF-4F40-A1E1-DF2218A9AEFE}" type="slidenum">
              <a:rPr lang="en-US" smtClean="0"/>
              <a:t>‹#›</a:t>
            </a:fld>
            <a:endParaRPr lang="en-US"/>
          </a:p>
        </p:txBody>
      </p:sp>
    </p:spTree>
    <p:extLst>
      <p:ext uri="{BB962C8B-B14F-4D97-AF65-F5344CB8AC3E}">
        <p14:creationId xmlns:p14="http://schemas.microsoft.com/office/powerpoint/2010/main" val="8393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4.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4.emf"/><Relationship Id="rId9"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 map of the different geographic regions of Texas">
            <a:extLst>
              <a:ext uri="{FF2B5EF4-FFF2-40B4-BE49-F238E27FC236}">
                <a16:creationId xmlns:a16="http://schemas.microsoft.com/office/drawing/2014/main" id="{EF65C995-149C-9C6E-5573-26B7E4CD15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56" b="18827"/>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8250362" y="743447"/>
            <a:ext cx="3445765" cy="3692028"/>
          </a:xfrm>
          <a:noFill/>
        </p:spPr>
        <p:txBody>
          <a:bodyPr>
            <a:normAutofit/>
          </a:bodyPr>
          <a:lstStyle/>
          <a:p>
            <a:pPr algn="l"/>
            <a:r>
              <a:rPr lang="en-US" sz="5200" b="1" i="1" dirty="0">
                <a:solidFill>
                  <a:schemeClr val="bg2">
                    <a:lumMod val="50000"/>
                  </a:schemeClr>
                </a:solidFill>
              </a:rPr>
              <a:t>Unidad 1: </a:t>
            </a:r>
            <a:r>
              <a:rPr lang="es-ES" sz="5200" b="1" dirty="0">
                <a:solidFill>
                  <a:srgbClr val="215F9A"/>
                </a:solidFill>
              </a:rPr>
              <a:t>Texas natural y su gente</a:t>
            </a:r>
            <a:endParaRPr lang="en-US" sz="5200" b="1" dirty="0">
              <a:solidFill>
                <a:srgbClr val="215F9A"/>
              </a:solidFill>
            </a:endParaRP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8402763" y="4629234"/>
            <a:ext cx="3445766" cy="1485319"/>
          </a:xfrm>
          <a:noFill/>
        </p:spPr>
        <p:txBody>
          <a:bodyPr>
            <a:normAutofit/>
          </a:bodyPr>
          <a:lstStyle/>
          <a:p>
            <a:pPr algn="l"/>
            <a:r>
              <a:rPr lang="en-US" sz="3200" b="1" i="1" dirty="0" err="1">
                <a:solidFill>
                  <a:schemeClr val="bg2">
                    <a:lumMod val="50000"/>
                  </a:schemeClr>
                </a:solidFill>
              </a:rPr>
              <a:t>Lección</a:t>
            </a:r>
            <a:r>
              <a:rPr lang="en-US" sz="3200" b="1" i="1" dirty="0">
                <a:solidFill>
                  <a:schemeClr val="bg2">
                    <a:lumMod val="50000"/>
                  </a:schemeClr>
                </a:solidFill>
              </a:rPr>
              <a:t> 3: </a:t>
            </a:r>
          </a:p>
          <a:p>
            <a:pPr algn="l"/>
            <a:r>
              <a:rPr lang="en-US" sz="3200" b="1" i="1" dirty="0" err="1">
                <a:solidFill>
                  <a:srgbClr val="215F9A"/>
                </a:solidFill>
              </a:rPr>
              <a:t>Vocabulario</a:t>
            </a:r>
            <a:endParaRPr lang="en-US" sz="3200" b="1" i="1" dirty="0">
              <a:solidFill>
                <a:srgbClr val="215F9A"/>
              </a:solidFill>
            </a:endParaRPr>
          </a:p>
        </p:txBody>
      </p:sp>
    </p:spTree>
    <p:extLst>
      <p:ext uri="{BB962C8B-B14F-4D97-AF65-F5344CB8AC3E}">
        <p14:creationId xmlns:p14="http://schemas.microsoft.com/office/powerpoint/2010/main" val="36881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465602"/>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err="1">
                <a:solidFill>
                  <a:schemeClr val="bg1"/>
                </a:solidFill>
                <a:latin typeface="Gotham Medium"/>
              </a:rPr>
              <a:t>Característica</a:t>
            </a:r>
            <a:r>
              <a:rPr lang="en-US" sz="5400" dirty="0">
                <a:solidFill>
                  <a:schemeClr val="bg1"/>
                </a:solidFill>
                <a:latin typeface="Gotham Medium"/>
              </a:rPr>
              <a:t> </a:t>
            </a:r>
            <a:r>
              <a:rPr lang="en-US" sz="5400" dirty="0" err="1">
                <a:solidFill>
                  <a:schemeClr val="bg1"/>
                </a:solidFill>
                <a:latin typeface="Gotham Medium"/>
              </a:rPr>
              <a:t>geográfica</a:t>
            </a:r>
            <a:r>
              <a:rPr lang="en-US" sz="5400" dirty="0">
                <a:solidFill>
                  <a:schemeClr val="bg1"/>
                </a:solidFill>
                <a:latin typeface="Gotham Medium"/>
              </a:rPr>
              <a:t> </a:t>
            </a:r>
            <a:r>
              <a:rPr lang="en-US" sz="5400" dirty="0" err="1">
                <a:solidFill>
                  <a:schemeClr val="bg1"/>
                </a:solidFill>
                <a:latin typeface="Gotham Medium"/>
              </a:rPr>
              <a:t>física</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39336" y="1513743"/>
            <a:ext cx="6801395" cy="5309146"/>
          </a:xfrm>
          <a:prstGeom prst="rect">
            <a:avLst/>
          </a:prstGeom>
          <a:noFill/>
        </p:spPr>
        <p:txBody>
          <a:bodyPr wrap="square" rtlCol="0">
            <a:spAutoFit/>
          </a:bodyPr>
          <a:lstStyle/>
          <a:p>
            <a:r>
              <a:rPr lang="en-US" sz="2400" dirty="0"/>
              <a:t>	</a:t>
            </a:r>
            <a:r>
              <a:rPr lang="es-ES" sz="2100" dirty="0"/>
              <a:t>La geografía es el estudio de la tierra y sus características. La geografía incluye examinar cómo la tierra afecta y es afectada por la actividad humana. Esta unidad se centra en la geografía de Texas y cómo afectó la vida de los pueblos indígenas que vivieron en esta área hace miles de años.
	 Para estudiar geografía con éxito, debemos estar familiarizados con el</a:t>
            </a:r>
            <a:r>
              <a:rPr lang="en-US" sz="2100" dirty="0"/>
              <a:t> </a:t>
            </a:r>
            <a:r>
              <a:rPr lang="en-US" sz="2100" b="1" i="1" dirty="0" err="1">
                <a:solidFill>
                  <a:srgbClr val="215F9A"/>
                </a:solidFill>
              </a:rPr>
              <a:t>características</a:t>
            </a:r>
            <a:r>
              <a:rPr lang="en-US" sz="2100" b="1" i="1" dirty="0">
                <a:solidFill>
                  <a:srgbClr val="215F9A"/>
                </a:solidFill>
              </a:rPr>
              <a:t> </a:t>
            </a:r>
            <a:r>
              <a:rPr lang="en-US" sz="2100" b="1" i="1" dirty="0" err="1">
                <a:solidFill>
                  <a:srgbClr val="215F9A"/>
                </a:solidFill>
              </a:rPr>
              <a:t>geográficas</a:t>
            </a:r>
            <a:r>
              <a:rPr lang="en-US" sz="2100" b="1" i="1" dirty="0">
                <a:solidFill>
                  <a:srgbClr val="215F9A"/>
                </a:solidFill>
              </a:rPr>
              <a:t> </a:t>
            </a:r>
            <a:r>
              <a:rPr lang="en-US" sz="2100" b="1" i="1" dirty="0" err="1">
                <a:solidFill>
                  <a:srgbClr val="215F9A"/>
                </a:solidFill>
              </a:rPr>
              <a:t>físicas</a:t>
            </a:r>
            <a:r>
              <a:rPr lang="en-US" sz="2100" dirty="0"/>
              <a:t> de la Texas. </a:t>
            </a:r>
            <a:r>
              <a:rPr lang="en-US" sz="2100" b="1" i="1" dirty="0" err="1">
                <a:solidFill>
                  <a:srgbClr val="215F9A"/>
                </a:solidFill>
              </a:rPr>
              <a:t>Características</a:t>
            </a:r>
            <a:r>
              <a:rPr lang="en-US" sz="2100" b="1" i="1" dirty="0">
                <a:solidFill>
                  <a:srgbClr val="215F9A"/>
                </a:solidFill>
              </a:rPr>
              <a:t> </a:t>
            </a:r>
            <a:r>
              <a:rPr lang="en-US" sz="2100" b="1" i="1" dirty="0" err="1">
                <a:solidFill>
                  <a:srgbClr val="215F9A"/>
                </a:solidFill>
              </a:rPr>
              <a:t>geográficas</a:t>
            </a:r>
            <a:r>
              <a:rPr lang="en-US" sz="2100" b="1" i="1" dirty="0">
                <a:solidFill>
                  <a:srgbClr val="215F9A"/>
                </a:solidFill>
              </a:rPr>
              <a:t> </a:t>
            </a:r>
            <a:r>
              <a:rPr lang="en-US" sz="2100" b="1" i="1" dirty="0" err="1">
                <a:solidFill>
                  <a:srgbClr val="215F9A"/>
                </a:solidFill>
              </a:rPr>
              <a:t>físicas</a:t>
            </a:r>
            <a:r>
              <a:rPr lang="en-US" sz="2100" b="1" i="1" dirty="0">
                <a:solidFill>
                  <a:srgbClr val="215F9A"/>
                </a:solidFill>
              </a:rPr>
              <a:t> </a:t>
            </a:r>
            <a:r>
              <a:rPr lang="es-ES" sz="2100" dirty="0"/>
              <a:t>son las características naturales de la superficie terrestre. Las características geográficas físicas de Texas incluyen diversas formas de relieve que incluyen desiertos, montañas, llanuras, bosques, lagos y pantanos. ¡Texas incluso cuenta con el segundo cañón más grande de los Estados Unidos!</a:t>
            </a:r>
            <a:endParaRPr lang="en-US" sz="2100" dirty="0">
              <a:solidFill>
                <a:schemeClr val="bg2">
                  <a:lumMod val="50000"/>
                </a:schemeClr>
              </a:solidFill>
            </a:endParaRPr>
          </a:p>
          <a:p>
            <a:r>
              <a:rPr lang="en-US" sz="2100" dirty="0">
                <a:solidFill>
                  <a:schemeClr val="bg2">
                    <a:lumMod val="50000"/>
                  </a:schemeClr>
                </a:solidFill>
              </a:rPr>
              <a:t>*</a:t>
            </a:r>
            <a:r>
              <a:rPr lang="en-US" sz="2100" b="1" i="1" dirty="0" err="1">
                <a:solidFill>
                  <a:schemeClr val="bg2">
                    <a:lumMod val="50000"/>
                  </a:schemeClr>
                </a:solidFill>
              </a:rPr>
              <a:t>Diferente</a:t>
            </a:r>
            <a:r>
              <a:rPr lang="en-US" sz="2100" dirty="0">
                <a:solidFill>
                  <a:schemeClr val="bg2">
                    <a:lumMod val="50000"/>
                  </a:schemeClr>
                </a:solidFill>
              </a:rPr>
              <a:t>: </a:t>
            </a:r>
            <a:r>
              <a:rPr lang="en-US" sz="2100" dirty="0" err="1">
                <a:solidFill>
                  <a:schemeClr val="bg2">
                    <a:lumMod val="50000"/>
                  </a:schemeClr>
                </a:solidFill>
              </a:rPr>
              <a:t>diferente</a:t>
            </a:r>
            <a:endParaRPr lang="en-US" sz="2100" dirty="0">
              <a:solidFill>
                <a:schemeClr val="bg2">
                  <a:lumMod val="50000"/>
                </a:schemeClr>
              </a:solidFill>
            </a:endParaRPr>
          </a:p>
        </p:txBody>
      </p:sp>
      <p:pic>
        <p:nvPicPr>
          <p:cNvPr id="3076" name="Picture 4" descr="An image of the Rio Grande River nestled between two rock faces of a canyon. ">
            <a:extLst>
              <a:ext uri="{FF2B5EF4-FFF2-40B4-BE49-F238E27FC236}">
                <a16:creationId xmlns:a16="http://schemas.microsoft.com/office/drawing/2014/main" id="{03E55F3D-8270-0B05-2E3E-30AE588ADD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4965" r="613"/>
          <a:stretch/>
        </p:blipFill>
        <p:spPr bwMode="auto">
          <a:xfrm>
            <a:off x="8029304" y="1644617"/>
            <a:ext cx="2830286" cy="4048301"/>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8B5C7B-A9FF-B161-C725-A251811CFE89}"/>
              </a:ext>
            </a:extLst>
          </p:cNvPr>
          <p:cNvSpPr txBox="1"/>
          <p:nvPr/>
        </p:nvSpPr>
        <p:spPr>
          <a:xfrm>
            <a:off x="7493843" y="5692918"/>
            <a:ext cx="4008092" cy="584775"/>
          </a:xfrm>
          <a:prstGeom prst="rect">
            <a:avLst/>
          </a:prstGeom>
          <a:noFill/>
        </p:spPr>
        <p:txBody>
          <a:bodyPr wrap="square" rtlCol="0">
            <a:spAutoFit/>
          </a:bodyPr>
          <a:lstStyle/>
          <a:p>
            <a:pPr algn="ctr"/>
            <a:r>
              <a:rPr lang="es-ES" sz="1600" dirty="0"/>
              <a:t>El río Bravo entre dos paredes rocosas de un cañón</a:t>
            </a:r>
            <a:endParaRPr lang="en-US" sz="1600" dirty="0"/>
          </a:p>
        </p:txBody>
      </p:sp>
    </p:spTree>
    <p:extLst>
      <p:ext uri="{BB962C8B-B14F-4D97-AF65-F5344CB8AC3E}">
        <p14:creationId xmlns:p14="http://schemas.microsoft.com/office/powerpoint/2010/main" val="145462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Agricultura </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65463" y="1593669"/>
            <a:ext cx="6261464" cy="5386090"/>
          </a:xfrm>
          <a:prstGeom prst="rect">
            <a:avLst/>
          </a:prstGeom>
          <a:noFill/>
        </p:spPr>
        <p:txBody>
          <a:bodyPr wrap="square" rtlCol="0">
            <a:spAutoFit/>
          </a:bodyPr>
          <a:lstStyle/>
          <a:p>
            <a:r>
              <a:rPr lang="en-US" sz="2400" dirty="0"/>
              <a:t>	</a:t>
            </a:r>
            <a:r>
              <a:rPr lang="es-ES" sz="2000" dirty="0">
                <a:latin typeface="Gotham Book"/>
              </a:rPr>
              <a:t>Una forma en que las personas obtienen alimentos y otros recursos es participando en</a:t>
            </a:r>
            <a:r>
              <a:rPr lang="en-US" sz="2000" dirty="0">
                <a:latin typeface="Gotham Book"/>
              </a:rPr>
              <a:t> </a:t>
            </a:r>
            <a:r>
              <a:rPr lang="en-US" sz="2000" b="1" i="1" dirty="0" err="1">
                <a:solidFill>
                  <a:srgbClr val="215F9A"/>
                </a:solidFill>
                <a:latin typeface="Gotham Book"/>
              </a:rPr>
              <a:t>agricultura</a:t>
            </a:r>
            <a:r>
              <a:rPr lang="en-US" sz="2000" dirty="0">
                <a:latin typeface="Gotham Book"/>
              </a:rPr>
              <a:t>. </a:t>
            </a:r>
            <a:r>
              <a:rPr lang="es-ES" sz="2000" dirty="0">
                <a:latin typeface="Gotham Book"/>
              </a:rPr>
              <a:t>Cultivar cultivos como verduras, hierbas, algodón o arroz es una forma en que las personas satisfacen sus necesidades</a:t>
            </a:r>
            <a:r>
              <a:rPr lang="en-US" sz="2000" dirty="0">
                <a:latin typeface="Gotham Book"/>
              </a:rPr>
              <a:t>. </a:t>
            </a:r>
          </a:p>
          <a:p>
            <a:r>
              <a:rPr lang="en-US" sz="2000" dirty="0">
                <a:latin typeface="Gotham Book"/>
              </a:rPr>
              <a:t>	</a:t>
            </a:r>
            <a:r>
              <a:rPr lang="es-ES" sz="2000" dirty="0">
                <a:latin typeface="Gotham Book"/>
              </a:rPr>
              <a:t>Muchas de las primeras personas de Texas dependían de</a:t>
            </a:r>
            <a:r>
              <a:rPr lang="en-US" sz="2000" dirty="0">
                <a:latin typeface="Gotham Book"/>
              </a:rPr>
              <a:t> </a:t>
            </a:r>
            <a:r>
              <a:rPr lang="en-US" sz="2000" b="1" i="1" dirty="0" err="1">
                <a:solidFill>
                  <a:srgbClr val="215F9A"/>
                </a:solidFill>
                <a:latin typeface="Gotham Book"/>
              </a:rPr>
              <a:t>agricultura</a:t>
            </a:r>
            <a:r>
              <a:rPr lang="en-US" sz="2000" dirty="0">
                <a:latin typeface="Gotham Book"/>
              </a:rPr>
              <a:t> </a:t>
            </a:r>
            <a:r>
              <a:rPr lang="es-ES" sz="2000" dirty="0">
                <a:latin typeface="Gotham Book"/>
              </a:rPr>
              <a:t>para satisfacer sus necesidades también. Hace mil años no había tiendas de comestibles ni centros comerciales para ir a comprar frutas y verduras. Si la gente de Texas quería estos artículos, tenían que cultivarlos ellos mismos. 
	Tres cultivos comunes que a menudo cultivaban los indios americanos que vivían en el área que ahora es Texas eran el maíz, los frijoles y la calabaza. Estos tres cultivos crecieron tan bien juntos que la gente primitiva en Texas a menudo se refería a ellos como</a:t>
            </a:r>
            <a:r>
              <a:rPr lang="en-US" sz="2000" dirty="0">
                <a:latin typeface="Gotham Book"/>
              </a:rPr>
              <a:t> </a:t>
            </a:r>
            <a:r>
              <a:rPr lang="en-US" sz="2000" i="1" dirty="0">
                <a:latin typeface="Gotham Book"/>
              </a:rPr>
              <a:t>“las </a:t>
            </a:r>
            <a:r>
              <a:rPr lang="en-US" sz="2000" i="1" dirty="0" err="1">
                <a:latin typeface="Gotham Book"/>
              </a:rPr>
              <a:t>tres</a:t>
            </a:r>
            <a:r>
              <a:rPr lang="en-US" sz="2000" i="1" dirty="0">
                <a:latin typeface="Gotham Book"/>
              </a:rPr>
              <a:t> </a:t>
            </a:r>
            <a:r>
              <a:rPr lang="en-US" sz="2000" i="1" dirty="0" err="1">
                <a:latin typeface="Gotham Book"/>
              </a:rPr>
              <a:t>hermanas</a:t>
            </a:r>
            <a:r>
              <a:rPr lang="en-US" sz="2000" i="1" dirty="0">
                <a:latin typeface="Gotham Book"/>
              </a:rPr>
              <a:t>".</a:t>
            </a:r>
          </a:p>
        </p:txBody>
      </p:sp>
      <p:pic>
        <p:nvPicPr>
          <p:cNvPr id="3" name="Picture 2" descr="People tending to crops in field">
            <a:extLst>
              <a:ext uri="{FF2B5EF4-FFF2-40B4-BE49-F238E27FC236}">
                <a16:creationId xmlns:a16="http://schemas.microsoft.com/office/drawing/2014/main" id="{E9C0F065-480A-A3C5-6649-F510C850B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9381" y="2072640"/>
            <a:ext cx="5502873" cy="3661687"/>
          </a:xfrm>
          <a:prstGeom prst="rect">
            <a:avLst/>
          </a:prstGeom>
          <a:effectLst>
            <a:outerShdw blurRad="50800" dist="50800" dir="7860000" algn="ctr" rotWithShape="0">
              <a:srgbClr val="000000">
                <a:alpha val="43137"/>
              </a:srgbClr>
            </a:outerShdw>
          </a:effectLst>
        </p:spPr>
      </p:pic>
    </p:spTree>
    <p:extLst>
      <p:ext uri="{BB962C8B-B14F-4D97-AF65-F5344CB8AC3E}">
        <p14:creationId xmlns:p14="http://schemas.microsoft.com/office/powerpoint/2010/main" val="606925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unch of wheat ">
            <a:extLst>
              <a:ext uri="{FF2B5EF4-FFF2-40B4-BE49-F238E27FC236}">
                <a16:creationId xmlns:a16="http://schemas.microsoft.com/office/drawing/2014/main" id="{742CDE15-EF04-2777-AF69-C46076209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54704">
            <a:off x="7716050" y="1705473"/>
            <a:ext cx="2274025" cy="3768553"/>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500438"/>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err="1">
                <a:solidFill>
                  <a:schemeClr val="bg1"/>
                </a:solidFill>
                <a:latin typeface="Gotham Medium"/>
              </a:rPr>
              <a:t>Recursos</a:t>
            </a:r>
            <a:r>
              <a:rPr lang="en-US" sz="8000" dirty="0">
                <a:solidFill>
                  <a:schemeClr val="bg1"/>
                </a:solidFill>
                <a:latin typeface="Gotham Medium"/>
              </a:rPr>
              <a:t> naturales</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13211" y="1581333"/>
            <a:ext cx="6984275" cy="5970865"/>
          </a:xfrm>
          <a:prstGeom prst="rect">
            <a:avLst/>
          </a:prstGeom>
          <a:noFill/>
        </p:spPr>
        <p:txBody>
          <a:bodyPr wrap="square" rtlCol="0">
            <a:spAutoFit/>
          </a:bodyPr>
          <a:lstStyle/>
          <a:p>
            <a:r>
              <a:rPr lang="en-US" sz="2400" dirty="0"/>
              <a:t>	</a:t>
            </a:r>
            <a:r>
              <a:rPr lang="en-US" sz="2200" b="1" i="1" dirty="0" err="1">
                <a:solidFill>
                  <a:srgbClr val="215F9A"/>
                </a:solidFill>
              </a:rPr>
              <a:t>Recursos</a:t>
            </a:r>
            <a:r>
              <a:rPr lang="en-US" sz="2200" b="1" i="1" dirty="0">
                <a:solidFill>
                  <a:srgbClr val="215F9A"/>
                </a:solidFill>
              </a:rPr>
              <a:t> naturales </a:t>
            </a:r>
            <a:r>
              <a:rPr lang="es-ES" sz="2200" dirty="0"/>
              <a:t>están a nuestro alrededor en nuestra vida cotidiana. Algunos de ustedes pueden vivir en una casa hecha de madera o ladrillos. Probablemente haya viajado en un automóvil propulsado por aceite de gasolina. Puede comer frutas, verduras o carne para sus comidas. Es probable que beba agua, y si no lo hace, realmente debería hacerlo</a:t>
            </a:r>
            <a:r>
              <a:rPr lang="en-US" sz="2200" dirty="0"/>
              <a:t>!</a:t>
            </a:r>
          </a:p>
          <a:p>
            <a:r>
              <a:rPr lang="en-US" sz="2200" dirty="0"/>
              <a:t>	</a:t>
            </a:r>
            <a:r>
              <a:rPr lang="en-US" sz="2200" b="1" i="1" dirty="0" err="1">
                <a:solidFill>
                  <a:srgbClr val="215F9A"/>
                </a:solidFill>
              </a:rPr>
              <a:t>Recursos</a:t>
            </a:r>
            <a:r>
              <a:rPr lang="en-US" sz="2200" b="1" i="1" dirty="0">
                <a:solidFill>
                  <a:srgbClr val="215F9A"/>
                </a:solidFill>
              </a:rPr>
              <a:t> naturales </a:t>
            </a:r>
            <a:r>
              <a:rPr lang="es-ES" sz="2200" dirty="0"/>
              <a:t>son todos los artículos producidos por la tierra que las personas usan en sus vidas</a:t>
            </a:r>
            <a:r>
              <a:rPr lang="en-US" sz="2200" dirty="0">
                <a:solidFill>
                  <a:srgbClr val="215F9A"/>
                </a:solidFill>
              </a:rPr>
              <a:t>. </a:t>
            </a:r>
            <a:r>
              <a:rPr lang="en-US" sz="2200" b="1" i="1" dirty="0" err="1">
                <a:solidFill>
                  <a:srgbClr val="215F9A"/>
                </a:solidFill>
              </a:rPr>
              <a:t>Recursos</a:t>
            </a:r>
            <a:r>
              <a:rPr lang="en-US" sz="2200" b="1" i="1" dirty="0">
                <a:solidFill>
                  <a:srgbClr val="215F9A"/>
                </a:solidFill>
              </a:rPr>
              <a:t> naturales </a:t>
            </a:r>
            <a:r>
              <a:rPr lang="es-ES" sz="2200" dirty="0"/>
              <a:t>también se utilizan a menudo para</a:t>
            </a:r>
            <a:r>
              <a:rPr lang="en-US" sz="2200" dirty="0"/>
              <a:t> </a:t>
            </a:r>
            <a:r>
              <a:rPr lang="en-US" sz="2200" i="1" dirty="0" err="1"/>
              <a:t>económico</a:t>
            </a:r>
            <a:r>
              <a:rPr lang="en-US" sz="2200" dirty="0"/>
              <a:t>* </a:t>
            </a:r>
            <a:r>
              <a:rPr lang="en-US" sz="2200" dirty="0" err="1"/>
              <a:t>beneficio</a:t>
            </a:r>
            <a:r>
              <a:rPr lang="en-US" sz="2200" dirty="0"/>
              <a:t>. </a:t>
            </a:r>
          </a:p>
          <a:p>
            <a:r>
              <a:rPr lang="en-US" sz="2200" i="1" dirty="0"/>
              <a:t>	</a:t>
            </a:r>
            <a:r>
              <a:rPr lang="es-ES" sz="2200" dirty="0"/>
              <a:t>Los primeros indígenas que vivían en Texas dependían de la tierra y de su</a:t>
            </a:r>
            <a:r>
              <a:rPr lang="en-US" sz="2200" dirty="0"/>
              <a:t> </a:t>
            </a:r>
            <a:r>
              <a:rPr lang="en-US" sz="2200" b="1" i="1" dirty="0" err="1">
                <a:solidFill>
                  <a:srgbClr val="215F9A"/>
                </a:solidFill>
              </a:rPr>
              <a:t>recursos</a:t>
            </a:r>
            <a:r>
              <a:rPr lang="en-US" sz="2200" b="1" i="1" dirty="0">
                <a:solidFill>
                  <a:srgbClr val="215F9A"/>
                </a:solidFill>
              </a:rPr>
              <a:t> naturales </a:t>
            </a:r>
            <a:r>
              <a:rPr lang="es-ES" sz="2200" dirty="0"/>
              <a:t>para comida, refugio, calor, ropa y muchas cosas más</a:t>
            </a:r>
            <a:r>
              <a:rPr lang="en-US" sz="2200" dirty="0"/>
              <a:t>!</a:t>
            </a:r>
          </a:p>
          <a:p>
            <a:endParaRPr lang="en-US" sz="3200" dirty="0"/>
          </a:p>
          <a:p>
            <a:r>
              <a:rPr lang="en-US" sz="2000" b="1" i="1" dirty="0">
                <a:solidFill>
                  <a:schemeClr val="bg2">
                    <a:lumMod val="50000"/>
                  </a:schemeClr>
                </a:solidFill>
              </a:rPr>
              <a:t>*Economic: </a:t>
            </a:r>
            <a:r>
              <a:rPr lang="en-US" sz="2000" dirty="0">
                <a:solidFill>
                  <a:schemeClr val="bg2">
                    <a:lumMod val="50000"/>
                  </a:schemeClr>
                </a:solidFill>
              </a:rPr>
              <a:t>related to the economy, or how people make and spend money</a:t>
            </a:r>
            <a:endParaRPr lang="en-US" sz="2000" b="1" i="1" dirty="0">
              <a:solidFill>
                <a:schemeClr val="bg2">
                  <a:lumMod val="50000"/>
                </a:schemeClr>
              </a:solidFill>
            </a:endParaRPr>
          </a:p>
        </p:txBody>
      </p:sp>
      <p:pic>
        <p:nvPicPr>
          <p:cNvPr id="13" name="Picture 12" descr="A glass of water with bubbles">
            <a:extLst>
              <a:ext uri="{FF2B5EF4-FFF2-40B4-BE49-F238E27FC236}">
                <a16:creationId xmlns:a16="http://schemas.microsoft.com/office/drawing/2014/main" id="{B617F051-6BB5-1817-3FAA-A7FE6ADFCD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9045" y="3171587"/>
            <a:ext cx="1798530" cy="2697795"/>
          </a:xfrm>
          <a:prstGeom prst="rect">
            <a:avLst/>
          </a:prstGeom>
        </p:spPr>
      </p:pic>
      <p:pic>
        <p:nvPicPr>
          <p:cNvPr id="22" name="Picture 21" descr="A wind turbine in a field">
            <a:extLst>
              <a:ext uri="{FF2B5EF4-FFF2-40B4-BE49-F238E27FC236}">
                <a16:creationId xmlns:a16="http://schemas.microsoft.com/office/drawing/2014/main" id="{383B3572-33D1-C14F-4F02-771EC24E1321}"/>
              </a:ext>
            </a:extLst>
          </p:cNvPr>
          <p:cNvPicPr>
            <a:picLocks noChangeAspect="1"/>
          </p:cNvPicPr>
          <p:nvPr/>
        </p:nvPicPr>
        <p:blipFill rotWithShape="1">
          <a:blip r:embed="rId7">
            <a:extLst>
              <a:ext uri="{28A0092B-C50C-407E-A947-70E740481C1C}">
                <a14:useLocalDpi xmlns:a14="http://schemas.microsoft.com/office/drawing/2010/main" val="0"/>
              </a:ext>
            </a:extLst>
          </a:blip>
          <a:srcRect l="56157" t="-5849" r="16842" b="11843"/>
          <a:stretch/>
        </p:blipFill>
        <p:spPr>
          <a:xfrm>
            <a:off x="9222377" y="-860864"/>
            <a:ext cx="3097885" cy="7190365"/>
          </a:xfrm>
          <a:prstGeom prst="rect">
            <a:avLst/>
          </a:prstGeom>
        </p:spPr>
      </p:pic>
      <p:pic>
        <p:nvPicPr>
          <p:cNvPr id="18" name="Picture 17" descr="A group of apples and squash">
            <a:extLst>
              <a:ext uri="{FF2B5EF4-FFF2-40B4-BE49-F238E27FC236}">
                <a16:creationId xmlns:a16="http://schemas.microsoft.com/office/drawing/2014/main" id="{71C59B38-CF1A-B4DA-CEA2-972D2B7D00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981" y="4147985"/>
            <a:ext cx="3734303" cy="2489536"/>
          </a:xfrm>
          <a:prstGeom prst="rect">
            <a:avLst/>
          </a:prstGeom>
        </p:spPr>
      </p:pic>
    </p:spTree>
    <p:extLst>
      <p:ext uri="{BB962C8B-B14F-4D97-AF65-F5344CB8AC3E}">
        <p14:creationId xmlns:p14="http://schemas.microsoft.com/office/powerpoint/2010/main" val="2957127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491729"/>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Cultura </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13211" y="1581333"/>
            <a:ext cx="6827519" cy="6001643"/>
          </a:xfrm>
          <a:prstGeom prst="rect">
            <a:avLst/>
          </a:prstGeom>
          <a:noFill/>
        </p:spPr>
        <p:txBody>
          <a:bodyPr wrap="square" rtlCol="0">
            <a:spAutoFit/>
          </a:bodyPr>
          <a:lstStyle/>
          <a:p>
            <a:r>
              <a:rPr lang="en-US" sz="2400" dirty="0"/>
              <a:t>	</a:t>
            </a:r>
            <a:r>
              <a:rPr lang="es-ES" sz="2300" dirty="0"/>
              <a:t>La gente hace muchas cosas para sobrevivir. Nos alimentamos, bebemos agua, dormimos, usamos ropa para mantenernos calientes y vivimos en refugios para protegernos. 
	Sin embargo, no todo lo que hacemos es para sobrevivir. Hay muchas cosas que hacemos para entretenernos, belleza, moda o diversión, por nombrar algunas. Hacemos estas cosas debido a nuestros intereses, creencias e identidades. Son parte de nuestro</a:t>
            </a:r>
            <a:r>
              <a:rPr lang="en-US" sz="2300" dirty="0"/>
              <a:t> </a:t>
            </a:r>
            <a:r>
              <a:rPr lang="en-US" sz="2300" b="1" i="1" dirty="0" err="1">
                <a:solidFill>
                  <a:srgbClr val="215F9A"/>
                </a:solidFill>
              </a:rPr>
              <a:t>cultura</a:t>
            </a:r>
            <a:r>
              <a:rPr lang="en-US" sz="2300" dirty="0"/>
              <a:t>.</a:t>
            </a:r>
          </a:p>
          <a:p>
            <a:r>
              <a:rPr lang="en-US" sz="2300" dirty="0"/>
              <a:t>	Un </a:t>
            </a:r>
            <a:r>
              <a:rPr lang="en-US" sz="2300" dirty="0" err="1"/>
              <a:t>ejemplo</a:t>
            </a:r>
            <a:r>
              <a:rPr lang="en-US" sz="2300" dirty="0"/>
              <a:t> de </a:t>
            </a:r>
            <a:r>
              <a:rPr lang="en-US" sz="2300" b="1" i="1" dirty="0" err="1">
                <a:solidFill>
                  <a:srgbClr val="215F9A"/>
                </a:solidFill>
              </a:rPr>
              <a:t>cultura</a:t>
            </a:r>
            <a:r>
              <a:rPr lang="en-US" sz="2300" dirty="0"/>
              <a:t> </a:t>
            </a:r>
            <a:r>
              <a:rPr lang="es-ES" sz="2300" dirty="0"/>
              <a:t>en tu vida podría estar escuchando un cierto tipo de música o viendo y practicando deportes. Un ejemplo de los primeros</a:t>
            </a:r>
            <a:r>
              <a:rPr lang="en-US" sz="2300" dirty="0"/>
              <a:t> </a:t>
            </a:r>
            <a:r>
              <a:rPr lang="en-US" sz="2300" b="1" i="1" dirty="0" err="1">
                <a:solidFill>
                  <a:srgbClr val="215F9A"/>
                </a:solidFill>
              </a:rPr>
              <a:t>cultura</a:t>
            </a:r>
            <a:r>
              <a:rPr lang="en-US" sz="2300" dirty="0"/>
              <a:t> </a:t>
            </a:r>
            <a:r>
              <a:rPr lang="es-ES" sz="2300" dirty="0"/>
              <a:t>en Texas podría estar creando joyas con cuentas o pintando en rocas</a:t>
            </a:r>
            <a:r>
              <a:rPr lang="en-US" sz="2300" dirty="0"/>
              <a:t>.</a:t>
            </a:r>
          </a:p>
          <a:p>
            <a:r>
              <a:rPr lang="en-US" sz="2400" b="1" i="1" dirty="0"/>
              <a:t>	</a:t>
            </a:r>
            <a:endParaRPr lang="en-US" sz="2000" b="1" i="1" dirty="0"/>
          </a:p>
        </p:txBody>
      </p:sp>
      <p:pic>
        <p:nvPicPr>
          <p:cNvPr id="5122" name="Picture 2" descr="A clay sculpture of a seated person. ">
            <a:extLst>
              <a:ext uri="{FF2B5EF4-FFF2-40B4-BE49-F238E27FC236}">
                <a16:creationId xmlns:a16="http://schemas.microsoft.com/office/drawing/2014/main" id="{D4D93108-C34C-9674-8540-ADF60F97A4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3233" y="1598587"/>
            <a:ext cx="2862080" cy="3993063"/>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2359F2-B809-1D78-E46B-591853AD3C8E}"/>
              </a:ext>
            </a:extLst>
          </p:cNvPr>
          <p:cNvSpPr txBox="1"/>
          <p:nvPr/>
        </p:nvSpPr>
        <p:spPr>
          <a:xfrm>
            <a:off x="6940731" y="5625737"/>
            <a:ext cx="5138057" cy="646331"/>
          </a:xfrm>
          <a:prstGeom prst="rect">
            <a:avLst/>
          </a:prstGeom>
          <a:noFill/>
        </p:spPr>
        <p:txBody>
          <a:bodyPr wrap="square" rtlCol="0">
            <a:spAutoFit/>
          </a:bodyPr>
          <a:lstStyle/>
          <a:p>
            <a:pPr algn="ctr"/>
            <a:r>
              <a:rPr lang="es-ES" i="1" dirty="0"/>
              <a:t>Una escultura creada por el pueblo Caddo del este de Texas hace más de 600 años.</a:t>
            </a:r>
            <a:endParaRPr lang="en-US" i="1" dirty="0"/>
          </a:p>
        </p:txBody>
      </p:sp>
    </p:spTree>
    <p:extLst>
      <p:ext uri="{BB962C8B-B14F-4D97-AF65-F5344CB8AC3E}">
        <p14:creationId xmlns:p14="http://schemas.microsoft.com/office/powerpoint/2010/main" val="2160172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491729"/>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err="1">
                <a:solidFill>
                  <a:schemeClr val="bg1"/>
                </a:solidFill>
                <a:latin typeface="Gotham Medium"/>
              </a:rPr>
              <a:t>Nómada</a:t>
            </a:r>
            <a:r>
              <a:rPr lang="en-US" sz="8000" dirty="0">
                <a:solidFill>
                  <a:schemeClr val="bg1"/>
                </a:solidFill>
                <a:latin typeface="Gotham Medium"/>
              </a:rPr>
              <a:t> </a:t>
            </a:r>
            <a:r>
              <a:rPr lang="en-US" sz="4000" i="1" dirty="0">
                <a:solidFill>
                  <a:schemeClr val="bg1">
                    <a:lumMod val="75000"/>
                  </a:schemeClr>
                </a:solidFill>
                <a:latin typeface="Gotham Medium"/>
              </a:rPr>
              <a:t>(adj.)</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13211" y="1581333"/>
            <a:ext cx="6810103" cy="5193729"/>
          </a:xfrm>
          <a:prstGeom prst="rect">
            <a:avLst/>
          </a:prstGeom>
          <a:noFill/>
        </p:spPr>
        <p:txBody>
          <a:bodyPr wrap="square" rtlCol="0">
            <a:spAutoFit/>
          </a:bodyPr>
          <a:lstStyle/>
          <a:p>
            <a:r>
              <a:rPr lang="en-US" sz="2400" dirty="0"/>
              <a:t>	</a:t>
            </a:r>
            <a:r>
              <a:rPr lang="es-ES" sz="2050" dirty="0"/>
              <a:t>La vida de los primeros habitantes de Texas dependía completamente de la tierra que los rodeaba. La tierra en la que vivían influyó en la ropa que usaban, los refugios que construyeron y la comida que comieron. 
	Muchas tribus de indios americanos fueron</a:t>
            </a:r>
            <a:r>
              <a:rPr lang="en-US" sz="2050" dirty="0"/>
              <a:t> </a:t>
            </a:r>
            <a:r>
              <a:rPr lang="en-US" sz="2050" b="1" i="1" dirty="0" err="1">
                <a:solidFill>
                  <a:srgbClr val="215F9A"/>
                </a:solidFill>
              </a:rPr>
              <a:t>nómada</a:t>
            </a:r>
            <a:r>
              <a:rPr lang="en-US" sz="2050" b="1" i="1" dirty="0"/>
              <a:t>, </a:t>
            </a:r>
            <a:r>
              <a:rPr lang="es-ES" sz="2050" dirty="0"/>
              <a:t>moviéndose con frecuencia de un lugar a otro. Hay muchas razones por las que una tribu sería</a:t>
            </a:r>
            <a:r>
              <a:rPr lang="en-US" sz="2050" dirty="0"/>
              <a:t> </a:t>
            </a:r>
            <a:r>
              <a:rPr lang="en-US" sz="2050" b="1" i="1" dirty="0" err="1">
                <a:solidFill>
                  <a:srgbClr val="215F9A"/>
                </a:solidFill>
              </a:rPr>
              <a:t>nómada</a:t>
            </a:r>
            <a:r>
              <a:rPr lang="en-US" sz="2050" dirty="0"/>
              <a:t>. </a:t>
            </a:r>
            <a:r>
              <a:rPr lang="es-ES" sz="2050" dirty="0"/>
              <a:t>Algunas regiones de Texas no tienen buenos entornos para la agricultura. En estos casos, las tribus nómadas serían cazadores-recolectores, cazando animales como ciervos y bisontes, o recolectando bayas, nueces y raíces silvestres</a:t>
            </a:r>
            <a:r>
              <a:rPr lang="en-US" sz="2050" dirty="0"/>
              <a:t>.</a:t>
            </a:r>
          </a:p>
          <a:p>
            <a:r>
              <a:rPr lang="en-US" sz="2050" dirty="0"/>
              <a:t>	</a:t>
            </a:r>
            <a:r>
              <a:rPr lang="es-ES" sz="2050" dirty="0"/>
              <a:t>Las tribus de cazadores-recolectores como los comanches de las Grandes Llanuras o los </a:t>
            </a:r>
            <a:r>
              <a:rPr lang="es-ES" sz="2050" dirty="0" err="1"/>
              <a:t>karankawa</a:t>
            </a:r>
            <a:r>
              <a:rPr lang="es-ES" sz="2050" dirty="0"/>
              <a:t> de las llanuras costeras eran típicamente</a:t>
            </a:r>
            <a:r>
              <a:rPr lang="en-US" sz="2050" dirty="0"/>
              <a:t> </a:t>
            </a:r>
            <a:r>
              <a:rPr lang="en-US" sz="2050" b="1" i="1" dirty="0" err="1">
                <a:solidFill>
                  <a:srgbClr val="215F9A"/>
                </a:solidFill>
              </a:rPr>
              <a:t>nómada</a:t>
            </a:r>
            <a:r>
              <a:rPr lang="en-US" sz="2050" dirty="0"/>
              <a:t>, </a:t>
            </a:r>
            <a:r>
              <a:rPr lang="es-ES" sz="2050" dirty="0"/>
              <a:t>moviéndose a menudo para seguir sus fuentes de alimento y buscar recursos</a:t>
            </a:r>
            <a:r>
              <a:rPr lang="en-US" sz="2050" dirty="0"/>
              <a:t>.</a:t>
            </a:r>
          </a:p>
        </p:txBody>
      </p:sp>
      <p:pic>
        <p:nvPicPr>
          <p:cNvPr id="6146" name="Picture 2" descr="A painting of a Comanche community with dozens of teepees in the background and Comanche people working on animal skins in the foreground">
            <a:extLst>
              <a:ext uri="{FF2B5EF4-FFF2-40B4-BE49-F238E27FC236}">
                <a16:creationId xmlns:a16="http://schemas.microsoft.com/office/drawing/2014/main" id="{E5640D9C-6E52-214B-4931-594135CB6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107" y="1581333"/>
            <a:ext cx="4870269" cy="3207821"/>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1A82EE-3CCE-B8A0-D58D-168F3F0B8B18}"/>
              </a:ext>
            </a:extLst>
          </p:cNvPr>
          <p:cNvSpPr txBox="1"/>
          <p:nvPr/>
        </p:nvSpPr>
        <p:spPr>
          <a:xfrm>
            <a:off x="7080069" y="4815840"/>
            <a:ext cx="4714138" cy="1477328"/>
          </a:xfrm>
          <a:prstGeom prst="rect">
            <a:avLst/>
          </a:prstGeom>
          <a:noFill/>
        </p:spPr>
        <p:txBody>
          <a:bodyPr wrap="square" rtlCol="0">
            <a:spAutoFit/>
          </a:bodyPr>
          <a:lstStyle/>
          <a:p>
            <a:pPr algn="ctr"/>
            <a:r>
              <a:rPr lang="en-US" i="1" dirty="0"/>
              <a:t>El pueblo </a:t>
            </a:r>
            <a:r>
              <a:rPr lang="en-US" i="1" dirty="0" err="1"/>
              <a:t>comanche</a:t>
            </a:r>
            <a:r>
              <a:rPr lang="en-US" i="1" dirty="0"/>
              <a:t> era </a:t>
            </a:r>
            <a:r>
              <a:rPr lang="en-US" b="1" i="1" dirty="0" err="1">
                <a:solidFill>
                  <a:srgbClr val="215F9A"/>
                </a:solidFill>
              </a:rPr>
              <a:t>nómadas</a:t>
            </a:r>
            <a:r>
              <a:rPr lang="en-US" i="1" dirty="0"/>
              <a:t> </a:t>
            </a:r>
            <a:r>
              <a:rPr lang="es-ES" i="1" dirty="0"/>
              <a:t>que originalmente no vivían en Texas. Emigraron a Texas en la década de 1700. Se movían con frecuencia a través de las Grandes Llanuras como parte de su</a:t>
            </a:r>
            <a:r>
              <a:rPr lang="en-US" i="1" dirty="0"/>
              <a:t> </a:t>
            </a:r>
            <a:r>
              <a:rPr lang="en-US" b="1" i="1" dirty="0" err="1">
                <a:solidFill>
                  <a:srgbClr val="215F9A"/>
                </a:solidFill>
              </a:rPr>
              <a:t>nómada</a:t>
            </a:r>
            <a:r>
              <a:rPr lang="en-US" i="1" dirty="0"/>
              <a:t> modo de </a:t>
            </a:r>
            <a:r>
              <a:rPr lang="en-US" i="1" dirty="0" err="1"/>
              <a:t>vida</a:t>
            </a:r>
            <a:r>
              <a:rPr lang="en-US" i="1" dirty="0"/>
              <a:t>. </a:t>
            </a:r>
          </a:p>
        </p:txBody>
      </p:sp>
    </p:spTree>
    <p:extLst>
      <p:ext uri="{BB962C8B-B14F-4D97-AF65-F5344CB8AC3E}">
        <p14:creationId xmlns:p14="http://schemas.microsoft.com/office/powerpoint/2010/main" val="2886238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491729"/>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err="1">
                <a:solidFill>
                  <a:schemeClr val="bg1"/>
                </a:solidFill>
                <a:latin typeface="Gotham Medium"/>
              </a:rPr>
              <a:t>Sedentario</a:t>
            </a:r>
            <a:r>
              <a:rPr lang="en-US" sz="8000" dirty="0">
                <a:solidFill>
                  <a:schemeClr val="bg1"/>
                </a:solidFill>
                <a:latin typeface="Gotham Medium"/>
              </a:rPr>
              <a:t> </a:t>
            </a:r>
            <a:r>
              <a:rPr lang="en-US" sz="4000" i="1" dirty="0">
                <a:solidFill>
                  <a:schemeClr val="bg1">
                    <a:lumMod val="75000"/>
                  </a:schemeClr>
                </a:solidFill>
                <a:latin typeface="Gotham Medium"/>
              </a:rPr>
              <a:t>(adj.)</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13211" y="1581333"/>
            <a:ext cx="6810103" cy="5539978"/>
          </a:xfrm>
          <a:prstGeom prst="rect">
            <a:avLst/>
          </a:prstGeom>
          <a:noFill/>
        </p:spPr>
        <p:txBody>
          <a:bodyPr wrap="square" rtlCol="0">
            <a:spAutoFit/>
          </a:bodyPr>
          <a:lstStyle/>
          <a:p>
            <a:r>
              <a:rPr lang="en-US" sz="2400" dirty="0"/>
              <a:t>	</a:t>
            </a:r>
            <a:r>
              <a:rPr lang="es-ES" sz="2150" dirty="0"/>
              <a:t>Los primeros habitantes de Texas dependían de la tierra en la que vivían para satisfacer todas sus necesidades. La ropa que llevaban, los refugios que construían y la comida que comían provenían de la tierra y sus recursos. 
	En las regiones de Texas con suelo fértil y buen clima, las tribus podían participar en</a:t>
            </a:r>
            <a:r>
              <a:rPr lang="en-US" sz="2150" dirty="0"/>
              <a:t> </a:t>
            </a:r>
            <a:r>
              <a:rPr lang="en-US" sz="2150" b="1" i="1" dirty="0" err="1">
                <a:solidFill>
                  <a:schemeClr val="bg2">
                    <a:lumMod val="25000"/>
                  </a:schemeClr>
                </a:solidFill>
              </a:rPr>
              <a:t>agricultura</a:t>
            </a:r>
            <a:r>
              <a:rPr lang="en-US" sz="2150" b="1" i="1" dirty="0"/>
              <a:t>, </a:t>
            </a:r>
            <a:r>
              <a:rPr lang="es-ES" sz="2150" dirty="0"/>
              <a:t>o cultivos agrícolas. Los principales cultivos que cultivaban muchas tribus eran maíz, frijoles y calabazas. Estos tres cultivos crecieron tan bien juntos que se les conocía como "las tres hermanas".</a:t>
            </a:r>
            <a:endParaRPr lang="en-US" sz="2150" dirty="0"/>
          </a:p>
          <a:p>
            <a:r>
              <a:rPr lang="en-US" sz="2150" dirty="0"/>
              <a:t>	</a:t>
            </a:r>
            <a:r>
              <a:rPr lang="es-ES" sz="2150" dirty="0"/>
              <a:t>Las tribus que participaban en la agricultura eran principalmente</a:t>
            </a:r>
            <a:r>
              <a:rPr lang="en-US" sz="2150" dirty="0"/>
              <a:t> </a:t>
            </a:r>
            <a:r>
              <a:rPr lang="en-US" sz="2150" b="1" i="1" dirty="0" err="1">
                <a:solidFill>
                  <a:srgbClr val="215F9A"/>
                </a:solidFill>
              </a:rPr>
              <a:t>sedentario</a:t>
            </a:r>
            <a:r>
              <a:rPr lang="en-US" sz="2150" dirty="0"/>
              <a:t>, </a:t>
            </a:r>
            <a:r>
              <a:rPr lang="es-ES" sz="2150" dirty="0"/>
              <a:t>Alojarse en un solo lugar</a:t>
            </a:r>
            <a:r>
              <a:rPr lang="en-US" sz="2150" dirty="0"/>
              <a:t>, </a:t>
            </a:r>
            <a:r>
              <a:rPr lang="es-ES" sz="2150" dirty="0"/>
              <a:t>para cuidar sus granjas y cultivar sus cultivos. Los Caddo del este de Texas vivían en grandes y prósperos</a:t>
            </a:r>
            <a:r>
              <a:rPr lang="en-US" sz="2150" dirty="0"/>
              <a:t>, </a:t>
            </a:r>
            <a:r>
              <a:rPr lang="en-US" sz="2150" b="1" i="1" dirty="0" err="1">
                <a:solidFill>
                  <a:srgbClr val="215F9A"/>
                </a:solidFill>
              </a:rPr>
              <a:t>sedentario</a:t>
            </a:r>
            <a:r>
              <a:rPr lang="en-US" sz="2150" b="1" i="1" dirty="0"/>
              <a:t> </a:t>
            </a:r>
            <a:r>
              <a:rPr lang="en-US" sz="2150" dirty="0" err="1"/>
              <a:t>comunidades</a:t>
            </a:r>
            <a:r>
              <a:rPr lang="en-US" sz="2150" dirty="0"/>
              <a:t> </a:t>
            </a:r>
            <a:r>
              <a:rPr lang="en-US" sz="2150" dirty="0" err="1"/>
              <a:t>agrícolas</a:t>
            </a:r>
            <a:r>
              <a:rPr lang="en-US" sz="2150" dirty="0"/>
              <a:t>. </a:t>
            </a:r>
          </a:p>
        </p:txBody>
      </p:sp>
      <p:pic>
        <p:nvPicPr>
          <p:cNvPr id="8196" name="Picture 4" descr="A large, tall grass hut">
            <a:extLst>
              <a:ext uri="{FF2B5EF4-FFF2-40B4-BE49-F238E27FC236}">
                <a16:creationId xmlns:a16="http://schemas.microsoft.com/office/drawing/2014/main" id="{6708C870-B767-747F-910D-FD73E9A8A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193" y="1646200"/>
            <a:ext cx="4448175" cy="342900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880635-5A6C-6634-BB14-908A834EC759}"/>
              </a:ext>
            </a:extLst>
          </p:cNvPr>
          <p:cNvSpPr txBox="1"/>
          <p:nvPr/>
        </p:nvSpPr>
        <p:spPr>
          <a:xfrm>
            <a:off x="7255193" y="5075200"/>
            <a:ext cx="4448175" cy="1431161"/>
          </a:xfrm>
          <a:prstGeom prst="rect">
            <a:avLst/>
          </a:prstGeom>
          <a:noFill/>
        </p:spPr>
        <p:txBody>
          <a:bodyPr wrap="square" rtlCol="0">
            <a:spAutoFit/>
          </a:bodyPr>
          <a:lstStyle/>
          <a:p>
            <a:pPr algn="ctr"/>
            <a:r>
              <a:rPr lang="en-US" b="1" i="1" dirty="0" err="1">
                <a:solidFill>
                  <a:srgbClr val="215F9A"/>
                </a:solidFill>
              </a:rPr>
              <a:t>Sedentario</a:t>
            </a:r>
            <a:r>
              <a:rPr lang="en-US" i="1" dirty="0"/>
              <a:t> </a:t>
            </a:r>
            <a:r>
              <a:rPr lang="es-ES" sz="1700" i="1" dirty="0"/>
              <a:t>tribus como los Caddo a menudo construían grandes casas permanentes. Las cabañas de paja como estas podrían tener 50 pies de alto y 60 pies de ancho. Varias familias vivirían dentro</a:t>
            </a:r>
            <a:r>
              <a:rPr lang="en-US" i="1" dirty="0"/>
              <a:t>.</a:t>
            </a:r>
          </a:p>
        </p:txBody>
      </p:sp>
    </p:spTree>
    <p:extLst>
      <p:ext uri="{BB962C8B-B14F-4D97-AF65-F5344CB8AC3E}">
        <p14:creationId xmlns:p14="http://schemas.microsoft.com/office/powerpoint/2010/main" val="287316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44000"/>
          </a:blip>
          <a:srcRect l="8724" t="84492" b="1647"/>
          <a:stretch/>
        </p:blipFill>
        <p:spPr>
          <a:xfrm rot="5400000">
            <a:off x="-2656745" y="2677256"/>
            <a:ext cx="6858001" cy="1503485"/>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69668"/>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0" name="Title 5"/>
          <p:cNvSpPr txBox="1">
            <a:spLocks noGrp="1"/>
          </p:cNvSpPr>
          <p:nvPr>
            <p:ph type="title"/>
          </p:nvPr>
        </p:nvSpPr>
        <p:spPr>
          <a:xfrm>
            <a:off x="2045969" y="13061"/>
            <a:ext cx="8569779" cy="11459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err="1">
                <a:latin typeface="Gotham Medium"/>
              </a:rPr>
              <a:t>Compartir</a:t>
            </a:r>
            <a:r>
              <a:rPr lang="en-US" b="1" dirty="0">
                <a:latin typeface="Gotham Medium"/>
              </a:rPr>
              <a:t> con la </a:t>
            </a:r>
            <a:r>
              <a:rPr lang="en-US" b="1" dirty="0" err="1">
                <a:latin typeface="Gotham Medium"/>
              </a:rPr>
              <a:t>clase</a:t>
            </a:r>
            <a:endParaRPr lang="en-US" sz="2800" b="1" dirty="0">
              <a:latin typeface="Gotham Medium"/>
            </a:endParaRP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83097250-EC5A-4275-B663-5A536BE8629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7" y="2851432"/>
            <a:ext cx="6858003" cy="1503485"/>
          </a:xfrm>
          <a:prstGeom prst="rect">
            <a:avLst/>
          </a:prstGeom>
          <a:effectLst>
            <a:glow>
              <a:schemeClr val="accent1">
                <a:alpha val="40000"/>
              </a:schemeClr>
            </a:glow>
            <a:reflection blurRad="952500" stA="0" endPos="94000" dist="1181100" dir="5400000" sy="-100000" algn="bl" rotWithShape="0"/>
          </a:effectLst>
        </p:spPr>
      </p:pic>
      <p:sp>
        <p:nvSpPr>
          <p:cNvPr id="16" name="TextBox 15">
            <a:extLst>
              <a:ext uri="{FF2B5EF4-FFF2-40B4-BE49-F238E27FC236}">
                <a16:creationId xmlns:a16="http://schemas.microsoft.com/office/drawing/2014/main" id="{419EE3B0-BFEC-5F96-5E31-4EC9903E4D90}"/>
              </a:ext>
            </a:extLst>
          </p:cNvPr>
          <p:cNvSpPr txBox="1"/>
          <p:nvPr/>
        </p:nvSpPr>
        <p:spPr>
          <a:xfrm>
            <a:off x="2045969" y="1159012"/>
            <a:ext cx="9327425" cy="775597"/>
          </a:xfrm>
          <a:prstGeom prst="rect">
            <a:avLst/>
          </a:prstGeom>
          <a:noFill/>
        </p:spPr>
        <p:txBody>
          <a:bodyPr wrap="square" rtlCol="0">
            <a:spAutoFit/>
          </a:bodyPr>
          <a:lstStyle/>
          <a:p>
            <a:pPr marR="0">
              <a:lnSpc>
                <a:spcPct val="110000"/>
              </a:lnSpc>
              <a:spcBef>
                <a:spcPts val="0"/>
              </a:spcBef>
              <a:spcAft>
                <a:spcPts val="0"/>
              </a:spcAft>
            </a:pPr>
            <a:r>
              <a:rPr lang="en-US" sz="2000" b="1" i="1" dirty="0" err="1">
                <a:solidFill>
                  <a:schemeClr val="tx1">
                    <a:lumMod val="65000"/>
                    <a:lumOff val="35000"/>
                  </a:schemeClr>
                </a:solidFill>
                <a:latin typeface="Aptos" panose="020B0004020202020204" pitchFamily="34" charset="0"/>
                <a:ea typeface="Times New Roman" panose="02020603050405020304" pitchFamily="18" charset="0"/>
                <a:cs typeface="Times New Roman" panose="02020603050405020304" pitchFamily="18" charset="0"/>
              </a:rPr>
              <a:t>Indicaciones</a:t>
            </a:r>
            <a:r>
              <a:rPr lang="en-US" sz="2000" dirty="0">
                <a:solidFill>
                  <a:schemeClr val="tx1">
                    <a:lumMod val="65000"/>
                    <a:lumOff val="35000"/>
                  </a:schemeClr>
                </a:solidFill>
                <a:effectLst/>
                <a:latin typeface="Aptos" panose="020B0004020202020204" pitchFamily="34" charset="0"/>
                <a:ea typeface="Times New Roman" panose="02020603050405020304" pitchFamily="18" charset="0"/>
                <a:cs typeface="Times New Roman" panose="02020603050405020304" pitchFamily="18" charset="0"/>
              </a:rPr>
              <a:t>: </a:t>
            </a:r>
            <a:r>
              <a:rPr lang="es-ES" sz="2000" dirty="0">
                <a:solidFill>
                  <a:schemeClr val="tx1">
                    <a:lumMod val="65000"/>
                    <a:lumOff val="35000"/>
                  </a:schemeClr>
                </a:solidFill>
                <a:latin typeface="Aptos" panose="020B0004020202020204" pitchFamily="34" charset="0"/>
                <a:ea typeface="Times New Roman" panose="02020603050405020304" pitchFamily="18" charset="0"/>
                <a:cs typeface="Times New Roman" panose="02020603050405020304" pitchFamily="18" charset="0"/>
              </a:rPr>
              <a:t>Elija un período que haya completado para compartirlo con la clase</a:t>
            </a:r>
            <a:r>
              <a:rPr lang="en-US" sz="2400" dirty="0">
                <a:solidFill>
                  <a:schemeClr val="tx1">
                    <a:lumMod val="65000"/>
                    <a:lumOff val="35000"/>
                  </a:schemeClr>
                </a:solidFill>
                <a:effectLst/>
                <a:latin typeface="Aptos" panose="020B0004020202020204" pitchFamily="34" charset="0"/>
                <a:ea typeface="Times New Roman" panose="02020603050405020304" pitchFamily="18" charset="0"/>
                <a:cs typeface="Times New Roman" panose="02020603050405020304" pitchFamily="18" charset="0"/>
              </a:rPr>
              <a:t>.</a:t>
            </a:r>
          </a:p>
          <a:p>
            <a:pPr marL="342900" indent="-342900">
              <a:buAutoNum type="arabicPeriod"/>
            </a:pPr>
            <a:endParaRPr lang="en-US" dirty="0"/>
          </a:p>
        </p:txBody>
      </p:sp>
      <p:pic>
        <p:nvPicPr>
          <p:cNvPr id="3" name="Graphic 2">
            <a:extLst>
              <a:ext uri="{FF2B5EF4-FFF2-40B4-BE49-F238E27FC236}">
                <a16:creationId xmlns:a16="http://schemas.microsoft.com/office/drawing/2014/main" id="{64B2484C-6E94-A387-B1C3-1C9AE4B7F1B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8582" y="2091845"/>
            <a:ext cx="1337153" cy="1337153"/>
          </a:xfrm>
          <a:prstGeom prst="rect">
            <a:avLst/>
          </a:prstGeom>
        </p:spPr>
      </p:pic>
      <p:sp>
        <p:nvSpPr>
          <p:cNvPr id="4" name="Speech Bubble: Rectangle with Corners Rounded 3">
            <a:extLst>
              <a:ext uri="{FF2B5EF4-FFF2-40B4-BE49-F238E27FC236}">
                <a16:creationId xmlns:a16="http://schemas.microsoft.com/office/drawing/2014/main" id="{EC70CDF2-CFAE-63B6-6AAC-3BD65A26782B}"/>
              </a:ext>
            </a:extLst>
          </p:cNvPr>
          <p:cNvSpPr/>
          <p:nvPr/>
        </p:nvSpPr>
        <p:spPr>
          <a:xfrm>
            <a:off x="2995749" y="1818381"/>
            <a:ext cx="8951863" cy="2779745"/>
          </a:xfrm>
          <a:prstGeom prst="wedgeRoundRectCallout">
            <a:avLst>
              <a:gd name="adj1" fmla="val -42074"/>
              <a:gd name="adj2" fmla="val 74290"/>
              <a:gd name="adj3" fmla="val 16667"/>
            </a:avLst>
          </a:prstGeom>
          <a:solidFill>
            <a:schemeClr val="bg1">
              <a:lumMod val="95000"/>
            </a:schemeClr>
          </a:solidFill>
          <a:ln w="28575">
            <a:solidFill>
              <a:srgbClr val="373B34"/>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rPr>
              <a:t>“</a:t>
            </a:r>
            <a:r>
              <a:rPr lang="en-US" sz="3200" b="1" i="1" u="sng" dirty="0">
                <a:solidFill>
                  <a:schemeClr val="bg2">
                    <a:lumMod val="50000"/>
                  </a:schemeClr>
                </a:solidFill>
              </a:rPr>
              <a:t>(Palabra / </a:t>
            </a:r>
            <a:r>
              <a:rPr lang="en-US" sz="3200" b="1" i="1" u="sng" dirty="0" err="1">
                <a:solidFill>
                  <a:schemeClr val="bg2">
                    <a:lumMod val="50000"/>
                  </a:schemeClr>
                </a:solidFill>
              </a:rPr>
              <a:t>frase</a:t>
            </a:r>
            <a:r>
              <a:rPr lang="en-US" sz="3200" b="1" i="1" u="sng" dirty="0">
                <a:solidFill>
                  <a:schemeClr val="bg2">
                    <a:lumMod val="50000"/>
                  </a:schemeClr>
                </a:solidFill>
              </a:rPr>
              <a:t>) </a:t>
            </a:r>
            <a:r>
              <a:rPr lang="en-US" sz="3200" b="1" dirty="0">
                <a:solidFill>
                  <a:srgbClr val="002060"/>
                </a:solidFill>
              </a:rPr>
              <a:t>medio______________.” </a:t>
            </a:r>
          </a:p>
          <a:p>
            <a:pPr marL="0" indent="0">
              <a:buNone/>
            </a:pPr>
            <a:r>
              <a:rPr lang="en-US" sz="3200" b="1" dirty="0">
                <a:solidFill>
                  <a:srgbClr val="002060"/>
                </a:solidFill>
              </a:rPr>
              <a:t> </a:t>
            </a:r>
            <a:endParaRPr lang="en-US" sz="1100" b="1" dirty="0">
              <a:solidFill>
                <a:srgbClr val="002060"/>
              </a:solidFill>
            </a:endParaRPr>
          </a:p>
          <a:p>
            <a:r>
              <a:rPr lang="en-US" sz="3200" b="1" dirty="0">
                <a:solidFill>
                  <a:schemeClr val="accent5">
                    <a:lumMod val="75000"/>
                  </a:schemeClr>
                </a:solidFill>
              </a:rPr>
              <a:t>“Un </a:t>
            </a:r>
            <a:r>
              <a:rPr lang="en-US" sz="3200" b="1" dirty="0" err="1">
                <a:solidFill>
                  <a:schemeClr val="accent5">
                    <a:lumMod val="75000"/>
                  </a:schemeClr>
                </a:solidFill>
              </a:rPr>
              <a:t>ejemplo</a:t>
            </a:r>
            <a:r>
              <a:rPr lang="en-US" sz="3200" b="1" dirty="0">
                <a:solidFill>
                  <a:schemeClr val="accent5">
                    <a:lumMod val="75000"/>
                  </a:schemeClr>
                </a:solidFill>
              </a:rPr>
              <a:t> de </a:t>
            </a:r>
            <a:r>
              <a:rPr lang="en-US" sz="3200" b="1" i="1" u="sng" dirty="0">
                <a:solidFill>
                  <a:schemeClr val="bg2">
                    <a:lumMod val="50000"/>
                  </a:schemeClr>
                </a:solidFill>
              </a:rPr>
              <a:t>(palabra / </a:t>
            </a:r>
            <a:r>
              <a:rPr lang="en-US" sz="3200" b="1" i="1" u="sng" dirty="0" err="1">
                <a:solidFill>
                  <a:schemeClr val="bg2">
                    <a:lumMod val="50000"/>
                  </a:schemeClr>
                </a:solidFill>
              </a:rPr>
              <a:t>frase</a:t>
            </a:r>
            <a:r>
              <a:rPr lang="en-US" sz="3200" b="1" i="1" u="sng" dirty="0">
                <a:solidFill>
                  <a:schemeClr val="bg2">
                    <a:lumMod val="50000"/>
                  </a:schemeClr>
                </a:solidFill>
              </a:rPr>
              <a:t>) </a:t>
            </a:r>
            <a:r>
              <a:rPr lang="en-US" sz="3200" b="1" dirty="0">
                <a:solidFill>
                  <a:schemeClr val="accent5">
                    <a:lumMod val="75000"/>
                  </a:schemeClr>
                </a:solidFill>
              </a:rPr>
              <a:t>de la </a:t>
            </a:r>
            <a:r>
              <a:rPr lang="en-US" sz="3200" b="1" dirty="0" err="1">
                <a:solidFill>
                  <a:schemeClr val="accent5">
                    <a:lumMod val="75000"/>
                  </a:schemeClr>
                </a:solidFill>
              </a:rPr>
              <a:t>lectura</a:t>
            </a:r>
            <a:r>
              <a:rPr lang="en-US" sz="3200" b="1" dirty="0">
                <a:solidFill>
                  <a:schemeClr val="accent5">
                    <a:lumMod val="75000"/>
                  </a:schemeClr>
                </a:solidFill>
              </a:rPr>
              <a:t> es _____________.”</a:t>
            </a:r>
            <a:endParaRPr lang="en-US" sz="3200" b="1" u="sng" dirty="0">
              <a:solidFill>
                <a:srgbClr val="7030A0"/>
              </a:solidFill>
            </a:endParaRPr>
          </a:p>
        </p:txBody>
      </p:sp>
    </p:spTree>
    <p:extLst>
      <p:ext uri="{BB962C8B-B14F-4D97-AF65-F5344CB8AC3E}">
        <p14:creationId xmlns:p14="http://schemas.microsoft.com/office/powerpoint/2010/main" val="69953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44000"/>
          </a:blip>
          <a:srcRect l="8724" t="84492" b="1647"/>
          <a:stretch/>
        </p:blipFill>
        <p:spPr>
          <a:xfrm rot="5400000">
            <a:off x="-2656745" y="2677256"/>
            <a:ext cx="6858001" cy="1503485"/>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69668"/>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0" name="Title 5"/>
          <p:cNvSpPr txBox="1">
            <a:spLocks noGrp="1"/>
          </p:cNvSpPr>
          <p:nvPr>
            <p:ph type="title"/>
          </p:nvPr>
        </p:nvSpPr>
        <p:spPr>
          <a:xfrm>
            <a:off x="2045970" y="13061"/>
            <a:ext cx="8508820" cy="15216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900" b="1" dirty="0" err="1">
                <a:latin typeface="Gotham Medium"/>
              </a:rPr>
              <a:t>Boleto</a:t>
            </a:r>
            <a:r>
              <a:rPr lang="en-US" sz="8900" b="1" dirty="0">
                <a:latin typeface="Gotham Medium"/>
              </a:rPr>
              <a:t> de </a:t>
            </a:r>
            <a:r>
              <a:rPr lang="en-US" sz="8900" b="1" dirty="0" err="1">
                <a:latin typeface="Gotham Medium"/>
              </a:rPr>
              <a:t>salida</a:t>
            </a:r>
            <a:endParaRPr lang="en-US" sz="4400" b="1" dirty="0">
              <a:latin typeface="Gotham Medium"/>
            </a:endParaRP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83097250-EC5A-4275-B663-5A536BE8629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7" y="2851432"/>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2" name="Picture 1">
            <a:extLst>
              <a:ext uri="{FF2B5EF4-FFF2-40B4-BE49-F238E27FC236}">
                <a16:creationId xmlns:a16="http://schemas.microsoft.com/office/drawing/2014/main" id="{3795EE35-8F6D-5833-6FF9-F721496340A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1555" r="21882"/>
          <a:stretch/>
        </p:blipFill>
        <p:spPr>
          <a:xfrm>
            <a:off x="7490498" y="1503723"/>
            <a:ext cx="4412567" cy="4388305"/>
          </a:xfrm>
          <a:prstGeom prst="rect">
            <a:avLst/>
          </a:prstGeom>
          <a:effectLst>
            <a:outerShdw blurRad="50800" dist="50800" dir="7860000" algn="ctr" rotWithShape="0">
              <a:srgbClr val="000000">
                <a:alpha val="43137"/>
              </a:srgbClr>
            </a:outerShdw>
          </a:effectLst>
        </p:spPr>
      </p:pic>
      <p:sp>
        <p:nvSpPr>
          <p:cNvPr id="16" name="TextBox 15">
            <a:extLst>
              <a:ext uri="{FF2B5EF4-FFF2-40B4-BE49-F238E27FC236}">
                <a16:creationId xmlns:a16="http://schemas.microsoft.com/office/drawing/2014/main" id="{419EE3B0-BFEC-5F96-5E31-4EC9903E4D90}"/>
              </a:ext>
            </a:extLst>
          </p:cNvPr>
          <p:cNvSpPr txBox="1"/>
          <p:nvPr/>
        </p:nvSpPr>
        <p:spPr>
          <a:xfrm>
            <a:off x="2984070" y="1537849"/>
            <a:ext cx="4254934" cy="4161139"/>
          </a:xfrm>
          <a:prstGeom prst="rect">
            <a:avLst/>
          </a:prstGeom>
          <a:noFill/>
        </p:spPr>
        <p:txBody>
          <a:bodyPr wrap="square" rtlCol="0">
            <a:spAutoFit/>
          </a:bodyPr>
          <a:lstStyle/>
          <a:p>
            <a:pPr marR="0">
              <a:lnSpc>
                <a:spcPct val="110000"/>
              </a:lnSpc>
              <a:spcBef>
                <a:spcPts val="0"/>
              </a:spcBef>
              <a:spcAft>
                <a:spcPts val="0"/>
              </a:spcAft>
            </a:pPr>
            <a:r>
              <a:rPr lang="en-US" sz="2800" b="1" i="1" dirty="0" err="1">
                <a:latin typeface="Aptos" panose="020B0004020202020204" pitchFamily="34" charset="0"/>
                <a:ea typeface="Times New Roman" panose="02020603050405020304" pitchFamily="18" charset="0"/>
                <a:cs typeface="Times New Roman" panose="02020603050405020304" pitchFamily="18" charset="0"/>
              </a:rPr>
              <a:t>Indicaciones</a:t>
            </a:r>
            <a:r>
              <a:rPr lang="en-US" sz="2800" dirty="0">
                <a:effectLst/>
                <a:latin typeface="Aptos" panose="020B0004020202020204" pitchFamily="34" charset="0"/>
                <a:ea typeface="Times New Roman" panose="02020603050405020304" pitchFamily="18" charset="0"/>
                <a:cs typeface="Times New Roman" panose="02020603050405020304" pitchFamily="18" charset="0"/>
              </a:rPr>
              <a:t>: </a:t>
            </a:r>
            <a:r>
              <a:rPr lang="es-ES" sz="2800" dirty="0">
                <a:latin typeface="Aptos" panose="020B0004020202020204" pitchFamily="34" charset="0"/>
                <a:ea typeface="Times New Roman" panose="02020603050405020304" pitchFamily="18" charset="0"/>
                <a:cs typeface="Times New Roman" panose="02020603050405020304" pitchFamily="18" charset="0"/>
              </a:rPr>
              <a:t>Determine qué oración ejemplifica mejor cada término de vocabulario en los cuadros. Escriba la letra de la oración en el cuadro correcto debajo de las declaraciones</a:t>
            </a:r>
            <a:r>
              <a:rPr lang="en-US" sz="2800" dirty="0">
                <a:effectLst/>
                <a:latin typeface="Aptos" panose="020B0004020202020204" pitchFamily="34" charset="0"/>
                <a:ea typeface="Times New Roman" panose="02020603050405020304" pitchFamily="18" charset="0"/>
                <a:cs typeface="Times New Roman" panose="02020603050405020304" pitchFamily="18" charset="0"/>
              </a:rPr>
              <a:t>. </a:t>
            </a:r>
          </a:p>
          <a:p>
            <a:pPr marL="342900" indent="-342900">
              <a:buAutoNum type="arabicPeriod"/>
            </a:pPr>
            <a:endParaRPr lang="en-US" dirty="0"/>
          </a:p>
        </p:txBody>
      </p:sp>
      <p:pic>
        <p:nvPicPr>
          <p:cNvPr id="18" name="Graphic 17">
            <a:extLst>
              <a:ext uri="{FF2B5EF4-FFF2-40B4-BE49-F238E27FC236}">
                <a16:creationId xmlns:a16="http://schemas.microsoft.com/office/drawing/2014/main" id="{006B8620-954E-490B-27BE-3695B1A9C3B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4502" y="1585701"/>
            <a:ext cx="1289211" cy="1289211"/>
          </a:xfrm>
          <a:prstGeom prst="rect">
            <a:avLst/>
          </a:prstGeom>
        </p:spPr>
      </p:pic>
      <p:pic>
        <p:nvPicPr>
          <p:cNvPr id="19" name="Graphic 18">
            <a:extLst>
              <a:ext uri="{FF2B5EF4-FFF2-40B4-BE49-F238E27FC236}">
                <a16:creationId xmlns:a16="http://schemas.microsoft.com/office/drawing/2014/main" id="{3839AB9F-6E90-430E-5014-D7FCC6B5B0E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9412" y="2731260"/>
            <a:ext cx="1099389" cy="1099389"/>
          </a:xfrm>
          <a:prstGeom prst="rect">
            <a:avLst/>
          </a:prstGeom>
        </p:spPr>
      </p:pic>
    </p:spTree>
    <p:extLst>
      <p:ext uri="{BB962C8B-B14F-4D97-AF65-F5344CB8AC3E}">
        <p14:creationId xmlns:p14="http://schemas.microsoft.com/office/powerpoint/2010/main" val="304385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44ED01-0C0E-4041-97B7-172E36E214B1}"/>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p:cNvSpPr txBox="1">
            <a:spLocks noGrp="1"/>
          </p:cNvSpPr>
          <p:nvPr>
            <p:ph type="title"/>
          </p:nvPr>
        </p:nvSpPr>
        <p:spPr>
          <a:xfrm>
            <a:off x="2174964" y="1993899"/>
            <a:ext cx="8240486" cy="24648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i="1" dirty="0" err="1">
                <a:solidFill>
                  <a:schemeClr val="bg1">
                    <a:lumMod val="85000"/>
                  </a:schemeClr>
                </a:solidFill>
                <a:latin typeface="Gotham Medium"/>
              </a:rPr>
              <a:t>Vocabulario</a:t>
            </a:r>
            <a:r>
              <a:rPr lang="en-US" dirty="0">
                <a:solidFill>
                  <a:schemeClr val="bg1">
                    <a:lumMod val="95000"/>
                  </a:schemeClr>
                </a:solidFill>
                <a:latin typeface="Gotham Medium"/>
              </a:rPr>
              <a:t> </a:t>
            </a:r>
            <a:br>
              <a:rPr lang="en-US" dirty="0">
                <a:solidFill>
                  <a:schemeClr val="bg1">
                    <a:lumMod val="95000"/>
                  </a:schemeClr>
                </a:solidFill>
                <a:latin typeface="Gotham Medium"/>
              </a:rPr>
            </a:br>
            <a:r>
              <a:rPr lang="en-US" sz="9600" dirty="0" err="1">
                <a:solidFill>
                  <a:schemeClr val="bg1">
                    <a:lumMod val="95000"/>
                  </a:schemeClr>
                </a:solidFill>
                <a:latin typeface="Gotham Medium"/>
              </a:rPr>
              <a:t>Calentamiento</a:t>
            </a:r>
            <a:endParaRPr lang="en-US" dirty="0">
              <a:solidFill>
                <a:schemeClr val="bg1">
                  <a:lumMod val="95000"/>
                </a:schemeClr>
              </a:solidFill>
              <a:latin typeface="Gotham Medium"/>
            </a:endParaRPr>
          </a:p>
        </p:txBody>
      </p:sp>
      <p:sp>
        <p:nvSpPr>
          <p:cNvPr id="11" name="TextBox 10"/>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Tree>
    <p:extLst>
      <p:ext uri="{BB962C8B-B14F-4D97-AF65-F5344CB8AC3E}">
        <p14:creationId xmlns:p14="http://schemas.microsoft.com/office/powerpoint/2010/main" val="163078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52" y="990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62744" y="2650297"/>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2" name="Picture 1">
            <a:extLst>
              <a:ext uri="{FF2B5EF4-FFF2-40B4-BE49-F238E27FC236}">
                <a16:creationId xmlns:a16="http://schemas.microsoft.com/office/drawing/2014/main" id="{997A4C34-BEC9-F7AB-5BC6-A7215F4F9C3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212" t="3773" r="10115" b="5221"/>
          <a:stretch/>
        </p:blipFill>
        <p:spPr>
          <a:xfrm>
            <a:off x="9074315" y="1993473"/>
            <a:ext cx="2719892" cy="3551307"/>
          </a:xfrm>
          <a:prstGeom prst="rect">
            <a:avLst/>
          </a:prstGeom>
        </p:spPr>
      </p:pic>
      <p:sp>
        <p:nvSpPr>
          <p:cNvPr id="10" name="Title 5"/>
          <p:cNvSpPr txBox="1">
            <a:spLocks noGrp="1"/>
          </p:cNvSpPr>
          <p:nvPr>
            <p:ph type="title"/>
          </p:nvPr>
        </p:nvSpPr>
        <p:spPr>
          <a:xfrm>
            <a:off x="1837509" y="35666"/>
            <a:ext cx="9864090" cy="172429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i="1" dirty="0" err="1">
                <a:latin typeface="Gotham Medium"/>
              </a:rPr>
              <a:t>Calentamiento</a:t>
            </a:r>
            <a:r>
              <a:rPr lang="en-US" sz="7200" b="1" i="1" dirty="0">
                <a:latin typeface="Gotham Medium"/>
              </a:rPr>
              <a:t>:</a:t>
            </a:r>
            <a:br>
              <a:rPr lang="en-US" sz="4400" dirty="0">
                <a:latin typeface="Gotham Medium"/>
              </a:rPr>
            </a:br>
            <a:r>
              <a:rPr lang="es-ES" sz="3000" dirty="0">
                <a:latin typeface="Gotham Medium"/>
              </a:rPr>
              <a:t>Sigue las instrucciones a continuación para completar tu calentamiento</a:t>
            </a:r>
            <a:endParaRPr lang="en-US" sz="3000" dirty="0">
              <a:latin typeface="Gotham Medium"/>
            </a:endParaRPr>
          </a:p>
        </p:txBody>
      </p:sp>
      <p:sp>
        <p:nvSpPr>
          <p:cNvPr id="21" name="TextBox 20">
            <a:extLst>
              <a:ext uri="{FF2B5EF4-FFF2-40B4-BE49-F238E27FC236}">
                <a16:creationId xmlns:a16="http://schemas.microsoft.com/office/drawing/2014/main" id="{7B39A07B-7B86-0FA4-AE4B-CEF7B101C547}"/>
              </a:ext>
            </a:extLst>
          </p:cNvPr>
          <p:cNvSpPr txBox="1"/>
          <p:nvPr/>
        </p:nvSpPr>
        <p:spPr>
          <a:xfrm>
            <a:off x="3301217" y="1851352"/>
            <a:ext cx="5663300" cy="5170646"/>
          </a:xfrm>
          <a:prstGeom prst="rect">
            <a:avLst/>
          </a:prstGeom>
          <a:noFill/>
        </p:spPr>
        <p:txBody>
          <a:bodyPr wrap="square" rtlCol="0">
            <a:spAutoFit/>
          </a:bodyPr>
          <a:lstStyle/>
          <a:p>
            <a:pPr marL="342900" lvl="0" indent="-342900" defTabSz="457200">
              <a:buFont typeface="+mj-lt"/>
              <a:buAutoNum type="arabicPeriod"/>
              <a:defRPr/>
            </a:pPr>
            <a:r>
              <a:rPr lang="es-ES" sz="2600" dirty="0">
                <a:solidFill>
                  <a:srgbClr val="C00000"/>
                </a:solidFill>
                <a:latin typeface="Gotham Book"/>
              </a:rPr>
              <a:t>Elige una palabra o frase popular de la jerga que tú y tus amigos usen, pero que un adulto podría no saber</a:t>
            </a:r>
            <a:r>
              <a:rPr lang="en-US" sz="2600" dirty="0">
                <a:solidFill>
                  <a:srgbClr val="C00000"/>
                </a:solidFill>
                <a:latin typeface="Gotham Book"/>
              </a:rPr>
              <a:t>.</a:t>
            </a:r>
            <a:endParaRPr kumimoji="0" lang="en-US" sz="2600" b="1" i="0" u="none" strike="noStrike" kern="1200" cap="none" spc="0" normalizeH="0" baseline="0" noProof="0" dirty="0">
              <a:ln>
                <a:noFill/>
              </a:ln>
              <a:solidFill>
                <a:srgbClr val="C00000"/>
              </a:solidFill>
              <a:effectLst/>
              <a:uLnTx/>
              <a:uFillTx/>
              <a:latin typeface="Gotham Book"/>
            </a:endParaRPr>
          </a:p>
          <a:p>
            <a:pPr marL="342900" lvl="0" indent="-342900" defTabSz="457200">
              <a:buFont typeface="+mj-lt"/>
              <a:buAutoNum type="arabicPeriod"/>
              <a:defRPr/>
            </a:pPr>
            <a:r>
              <a:rPr lang="es-ES" sz="2600" dirty="0">
                <a:solidFill>
                  <a:srgbClr val="0070C0"/>
                </a:solidFill>
                <a:latin typeface="Gotham Book"/>
              </a:rPr>
              <a:t>Defina el término, dé un antónimo, utilícelo en una oración completa y dibuje una representación visual del término que eligió</a:t>
            </a:r>
            <a:r>
              <a:rPr kumimoji="0" lang="en-US" sz="2600" b="0" i="0" u="none" strike="noStrike" kern="1200" cap="none" spc="0" normalizeH="0" baseline="0" noProof="0" dirty="0">
                <a:ln>
                  <a:noFill/>
                </a:ln>
                <a:solidFill>
                  <a:srgbClr val="0070C0"/>
                </a:solidFill>
                <a:effectLst/>
                <a:uLnTx/>
                <a:uFillTx/>
                <a:latin typeface="Gotham Book"/>
              </a:rPr>
              <a:t>.</a:t>
            </a:r>
            <a:endParaRPr kumimoji="0" lang="en-US" sz="2600" b="1" i="0" u="none" strike="noStrike" kern="1200" cap="none" spc="0" normalizeH="0" baseline="0" noProof="0" dirty="0">
              <a:ln>
                <a:noFill/>
              </a:ln>
              <a:solidFill>
                <a:srgbClr val="0070C0"/>
              </a:solidFill>
              <a:effectLst/>
              <a:uLnTx/>
              <a:uFillTx/>
              <a:latin typeface="Gotham Book"/>
            </a:endParaRPr>
          </a:p>
          <a:p>
            <a:pPr marL="342900" lvl="0" indent="-342900" defTabSz="457200">
              <a:buFont typeface="+mj-lt"/>
              <a:buAutoNum type="arabicPeriod"/>
              <a:defRPr/>
            </a:pPr>
            <a:r>
              <a:rPr lang="es-ES" sz="2600" dirty="0">
                <a:solidFill>
                  <a:srgbClr val="56901C"/>
                </a:solidFill>
                <a:latin typeface="Gotham Book"/>
              </a:rPr>
              <a:t>Mientras espera que comience la clase, comparta sus respuestas con un compañero de hombro</a:t>
            </a:r>
            <a:r>
              <a:rPr kumimoji="0" lang="en-US" sz="2600" b="0" i="0" u="none" strike="noStrike" kern="1200" cap="none" spc="0" normalizeH="0" baseline="0" noProof="0" dirty="0">
                <a:ln>
                  <a:noFill/>
                </a:ln>
                <a:solidFill>
                  <a:srgbClr val="56901C"/>
                </a:solidFill>
                <a:effectLst/>
                <a:uLnTx/>
                <a:uFillTx/>
                <a:latin typeface="Gotham Book"/>
              </a:rPr>
              <a:t>.</a:t>
            </a:r>
          </a:p>
          <a:p>
            <a:pPr marL="342900" lvl="0" indent="-342900" defTabSz="457200">
              <a:buFont typeface="+mj-lt"/>
              <a:buAutoNum type="arabicPeriod"/>
              <a:defRPr/>
            </a:pPr>
            <a:r>
              <a:rPr lang="es-ES" sz="2600" b="1" dirty="0">
                <a:solidFill>
                  <a:prstClr val="black"/>
                </a:solidFill>
                <a:latin typeface="Gotham Book"/>
              </a:rPr>
              <a:t>No</a:t>
            </a:r>
            <a:r>
              <a:rPr lang="es-ES" sz="2600" dirty="0">
                <a:solidFill>
                  <a:prstClr val="black"/>
                </a:solidFill>
                <a:latin typeface="Gotham Book"/>
              </a:rPr>
              <a:t> complete el </a:t>
            </a:r>
            <a:r>
              <a:rPr lang="es-ES" sz="2600" b="1" dirty="0">
                <a:solidFill>
                  <a:prstClr val="black"/>
                </a:solidFill>
                <a:latin typeface="Gotham Book"/>
              </a:rPr>
              <a:t>boleto de salida</a:t>
            </a:r>
            <a:r>
              <a:rPr lang="es-ES" sz="2600" dirty="0">
                <a:solidFill>
                  <a:prstClr val="black"/>
                </a:solidFill>
                <a:latin typeface="Gotham Book"/>
              </a:rPr>
              <a:t> todavía</a:t>
            </a:r>
            <a:r>
              <a:rPr kumimoji="0" lang="en-US" sz="2600" b="0" i="0" u="none" strike="noStrike" kern="1200" cap="none" spc="0" normalizeH="0" baseline="0" noProof="0" dirty="0">
                <a:ln>
                  <a:noFill/>
                </a:ln>
                <a:solidFill>
                  <a:prstClr val="black"/>
                </a:solidFill>
                <a:effectLst/>
                <a:uLnTx/>
                <a:uFillTx/>
                <a:latin typeface="Gotham Book"/>
              </a:rPr>
              <a:t>.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7" name="Graphic 26">
            <a:extLst>
              <a:ext uri="{FF2B5EF4-FFF2-40B4-BE49-F238E27FC236}">
                <a16:creationId xmlns:a16="http://schemas.microsoft.com/office/drawing/2014/main" id="{B11B7FE4-0BD9-13A2-EA20-69FB6E279FC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26320" y="1614623"/>
            <a:ext cx="1208326" cy="1208326"/>
          </a:xfrm>
          <a:prstGeom prst="rect">
            <a:avLst/>
          </a:prstGeom>
        </p:spPr>
      </p:pic>
      <p:pic>
        <p:nvPicPr>
          <p:cNvPr id="28" name="Graphic 27">
            <a:extLst>
              <a:ext uri="{FF2B5EF4-FFF2-40B4-BE49-F238E27FC236}">
                <a16:creationId xmlns:a16="http://schemas.microsoft.com/office/drawing/2014/main" id="{4372213C-8649-ED78-BA55-82AF009D585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1941" y="2831239"/>
            <a:ext cx="1071092" cy="1071092"/>
          </a:xfrm>
          <a:prstGeom prst="rect">
            <a:avLst/>
          </a:prstGeom>
        </p:spPr>
      </p:pic>
      <p:pic>
        <p:nvPicPr>
          <p:cNvPr id="29" name="Graphic 28">
            <a:extLst>
              <a:ext uri="{FF2B5EF4-FFF2-40B4-BE49-F238E27FC236}">
                <a16:creationId xmlns:a16="http://schemas.microsoft.com/office/drawing/2014/main" id="{90867523-B059-008B-13BE-D2D41C48642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01628" y="3764375"/>
            <a:ext cx="925793" cy="925793"/>
          </a:xfrm>
          <a:prstGeom prst="rect">
            <a:avLst/>
          </a:prstGeom>
        </p:spPr>
      </p:pic>
      <p:pic>
        <p:nvPicPr>
          <p:cNvPr id="30" name="Graphic 29">
            <a:extLst>
              <a:ext uri="{FF2B5EF4-FFF2-40B4-BE49-F238E27FC236}">
                <a16:creationId xmlns:a16="http://schemas.microsoft.com/office/drawing/2014/main" id="{DB957E78-CADB-78BD-E6A4-918A0B712E97}"/>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95421" y="4965315"/>
            <a:ext cx="842453" cy="842453"/>
          </a:xfrm>
          <a:prstGeom prst="rect">
            <a:avLst/>
          </a:prstGeom>
        </p:spPr>
      </p:pic>
      <p:pic>
        <p:nvPicPr>
          <p:cNvPr id="32" name="Graphic 31">
            <a:extLst>
              <a:ext uri="{FF2B5EF4-FFF2-40B4-BE49-F238E27FC236}">
                <a16:creationId xmlns:a16="http://schemas.microsoft.com/office/drawing/2014/main" id="{30176C88-EE0C-101D-D37E-0775B067396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6394" y="2822949"/>
            <a:ext cx="1071092" cy="1071092"/>
          </a:xfrm>
          <a:prstGeom prst="rect">
            <a:avLst/>
          </a:prstGeom>
        </p:spPr>
      </p:pic>
      <p:pic>
        <p:nvPicPr>
          <p:cNvPr id="33" name="Graphic 32">
            <a:extLst>
              <a:ext uri="{FF2B5EF4-FFF2-40B4-BE49-F238E27FC236}">
                <a16:creationId xmlns:a16="http://schemas.microsoft.com/office/drawing/2014/main" id="{A785EACC-4A6E-A703-DB91-E85A2E309EC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2452" y="3985428"/>
            <a:ext cx="925793" cy="925793"/>
          </a:xfrm>
          <a:prstGeom prst="rect">
            <a:avLst/>
          </a:prstGeom>
        </p:spPr>
      </p:pic>
      <p:pic>
        <p:nvPicPr>
          <p:cNvPr id="34" name="Graphic 33">
            <a:extLst>
              <a:ext uri="{FF2B5EF4-FFF2-40B4-BE49-F238E27FC236}">
                <a16:creationId xmlns:a16="http://schemas.microsoft.com/office/drawing/2014/main" id="{FC096A18-47C0-8EE3-086D-CB197FCF4631}"/>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96086" y="5090230"/>
            <a:ext cx="842453" cy="842453"/>
          </a:xfrm>
          <a:prstGeom prst="rect">
            <a:avLst/>
          </a:prstGeom>
        </p:spPr>
      </p:pic>
      <p:pic>
        <p:nvPicPr>
          <p:cNvPr id="35" name="Graphic 34">
            <a:extLst>
              <a:ext uri="{FF2B5EF4-FFF2-40B4-BE49-F238E27FC236}">
                <a16:creationId xmlns:a16="http://schemas.microsoft.com/office/drawing/2014/main" id="{07560415-B332-E1C4-B849-5DCFB5B5D51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3156" y="1574845"/>
            <a:ext cx="1208326" cy="1208326"/>
          </a:xfrm>
          <a:prstGeom prst="rect">
            <a:avLst/>
          </a:prstGeom>
        </p:spPr>
      </p:pic>
    </p:spTree>
    <p:extLst>
      <p:ext uri="{BB962C8B-B14F-4D97-AF65-F5344CB8AC3E}">
        <p14:creationId xmlns:p14="http://schemas.microsoft.com/office/powerpoint/2010/main" val="285063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1"/>
            <a:ext cx="8240486" cy="201726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a:solidFill>
                  <a:schemeClr val="bg1"/>
                </a:solidFill>
                <a:latin typeface="Gotham Medium"/>
              </a:rPr>
              <a:t>Calentamiento</a:t>
            </a:r>
            <a:r>
              <a:rPr lang="en-US" sz="4000" b="1" dirty="0">
                <a:solidFill>
                  <a:schemeClr val="bg1"/>
                </a:solidFill>
                <a:latin typeface="Gotham Medium"/>
              </a:rPr>
              <a:t>:</a:t>
            </a:r>
            <a:r>
              <a:rPr lang="en-US" b="1" dirty="0">
                <a:solidFill>
                  <a:schemeClr val="bg1"/>
                </a:solidFill>
                <a:latin typeface="Gotham Medium"/>
              </a:rPr>
              <a:t> </a:t>
            </a:r>
            <a:br>
              <a:rPr lang="en-US" sz="4400" b="1" dirty="0">
                <a:solidFill>
                  <a:schemeClr val="bg1"/>
                </a:solidFill>
                <a:latin typeface="Gotham Medium"/>
              </a:rPr>
            </a:br>
            <a:r>
              <a:rPr lang="en-US" sz="6700" dirty="0" err="1">
                <a:solidFill>
                  <a:schemeClr val="bg1"/>
                </a:solidFill>
                <a:latin typeface="Gotham Medium"/>
              </a:rPr>
              <a:t>Compartir</a:t>
            </a:r>
            <a:r>
              <a:rPr lang="en-US" sz="6700" dirty="0">
                <a:solidFill>
                  <a:schemeClr val="bg1"/>
                </a:solidFill>
                <a:latin typeface="Gotham Medium"/>
              </a:rPr>
              <a:t> con la </a:t>
            </a:r>
            <a:r>
              <a:rPr lang="en-US" sz="6700" dirty="0" err="1">
                <a:solidFill>
                  <a:schemeClr val="bg1"/>
                </a:solidFill>
                <a:latin typeface="Gotham Medium"/>
              </a:rPr>
              <a:t>clase</a:t>
            </a:r>
            <a:br>
              <a:rPr lang="en-US" sz="4400" dirty="0">
                <a:latin typeface="Gotham Medium"/>
              </a:rPr>
            </a:br>
            <a:endParaRPr lang="en-US" sz="4400" dirty="0">
              <a:latin typeface="Gotham Medium"/>
            </a:endParaRPr>
          </a:p>
        </p:txBody>
      </p:sp>
      <p:sp>
        <p:nvSpPr>
          <p:cNvPr id="3" name="TextBox 2">
            <a:extLst>
              <a:ext uri="{FF2B5EF4-FFF2-40B4-BE49-F238E27FC236}">
                <a16:creationId xmlns:a16="http://schemas.microsoft.com/office/drawing/2014/main" id="{D9A63979-5283-DCA8-0C9B-DA2133A30A37}"/>
              </a:ext>
            </a:extLst>
          </p:cNvPr>
          <p:cNvSpPr txBox="1"/>
          <p:nvPr/>
        </p:nvSpPr>
        <p:spPr>
          <a:xfrm>
            <a:off x="665635" y="1607367"/>
            <a:ext cx="11069594" cy="384721"/>
          </a:xfrm>
          <a:prstGeom prst="rect">
            <a:avLst/>
          </a:prstGeom>
          <a:noFill/>
        </p:spPr>
        <p:txBody>
          <a:bodyPr wrap="square" rtlCol="0">
            <a:spAutoFit/>
          </a:bodyPr>
          <a:lstStyle/>
          <a:p>
            <a:r>
              <a:rPr lang="en-US" sz="1900" b="1" i="1" dirty="0" err="1">
                <a:solidFill>
                  <a:schemeClr val="tx1">
                    <a:lumMod val="50000"/>
                    <a:lumOff val="50000"/>
                  </a:schemeClr>
                </a:solidFill>
              </a:rPr>
              <a:t>Indicaciones</a:t>
            </a:r>
            <a:r>
              <a:rPr lang="en-US" sz="1900" i="1" dirty="0">
                <a:solidFill>
                  <a:schemeClr val="tx1">
                    <a:lumMod val="50000"/>
                    <a:lumOff val="50000"/>
                  </a:schemeClr>
                </a:solidFill>
              </a:rPr>
              <a:t>: </a:t>
            </a:r>
            <a:r>
              <a:rPr lang="es-ES" sz="1900" i="1" dirty="0">
                <a:solidFill>
                  <a:schemeClr val="tx1">
                    <a:lumMod val="50000"/>
                    <a:lumOff val="50000"/>
                  </a:schemeClr>
                </a:solidFill>
              </a:rPr>
              <a:t>Use el ejemplo de raíz de oración a continuación para compartir su respuesta con la clase</a:t>
            </a:r>
            <a:endParaRPr lang="en-US" sz="1900" i="1" dirty="0">
              <a:solidFill>
                <a:schemeClr val="tx1">
                  <a:lumMod val="50000"/>
                  <a:lumOff val="50000"/>
                </a:schemeClr>
              </a:solidFill>
            </a:endParaRPr>
          </a:p>
        </p:txBody>
      </p:sp>
      <p:pic>
        <p:nvPicPr>
          <p:cNvPr id="4" name="Graphic 3">
            <a:extLst>
              <a:ext uri="{FF2B5EF4-FFF2-40B4-BE49-F238E27FC236}">
                <a16:creationId xmlns:a16="http://schemas.microsoft.com/office/drawing/2014/main" id="{C42E0433-250F-4453-1FDA-046532916B8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72" y="2604619"/>
            <a:ext cx="1337153" cy="1337153"/>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11" name="Speech Bubble: Rectangle with Corners Rounded 10">
            <a:extLst>
              <a:ext uri="{FF2B5EF4-FFF2-40B4-BE49-F238E27FC236}">
                <a16:creationId xmlns:a16="http://schemas.microsoft.com/office/drawing/2014/main" id="{8736CC7E-51EA-7D19-44C6-44332C2FEF2C}"/>
              </a:ext>
            </a:extLst>
          </p:cNvPr>
          <p:cNvSpPr/>
          <p:nvPr/>
        </p:nvSpPr>
        <p:spPr>
          <a:xfrm>
            <a:off x="1816831" y="2156980"/>
            <a:ext cx="9521729" cy="3569585"/>
          </a:xfrm>
          <a:prstGeom prst="wedgeRoundRectCallout">
            <a:avLst>
              <a:gd name="adj1" fmla="val -42074"/>
              <a:gd name="adj2" fmla="val 74290"/>
              <a:gd name="adj3" fmla="val 16667"/>
            </a:avLst>
          </a:prstGeom>
          <a:solidFill>
            <a:schemeClr val="bg1">
              <a:lumMod val="95000"/>
            </a:schemeClr>
          </a:solidFill>
          <a:ln w="28575">
            <a:solidFill>
              <a:srgbClr val="373B34"/>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rPr>
              <a:t>“</a:t>
            </a:r>
            <a:r>
              <a:rPr lang="en-US" sz="3200" b="1" dirty="0" err="1">
                <a:solidFill>
                  <a:srgbClr val="002060"/>
                </a:solidFill>
              </a:rPr>
              <a:t>Elegí</a:t>
            </a:r>
            <a:r>
              <a:rPr lang="en-US" sz="3200" b="1" dirty="0">
                <a:solidFill>
                  <a:srgbClr val="002060"/>
                </a:solidFill>
              </a:rPr>
              <a:t> </a:t>
            </a:r>
            <a:r>
              <a:rPr lang="en-US" sz="3200" b="1" dirty="0" err="1">
                <a:solidFill>
                  <a:srgbClr val="002060"/>
                </a:solidFill>
              </a:rPr>
              <a:t>el</a:t>
            </a:r>
            <a:r>
              <a:rPr lang="en-US" sz="3200" b="1" dirty="0">
                <a:solidFill>
                  <a:srgbClr val="002060"/>
                </a:solidFill>
              </a:rPr>
              <a:t> </a:t>
            </a:r>
            <a:r>
              <a:rPr lang="en-US" sz="3200" b="1" i="1" dirty="0">
                <a:solidFill>
                  <a:schemeClr val="bg2">
                    <a:lumMod val="50000"/>
                  </a:schemeClr>
                </a:solidFill>
              </a:rPr>
              <a:t>palabra / </a:t>
            </a:r>
            <a:r>
              <a:rPr lang="en-US" sz="3200" b="1" i="1" dirty="0" err="1">
                <a:solidFill>
                  <a:schemeClr val="bg2">
                    <a:lumMod val="50000"/>
                  </a:schemeClr>
                </a:solidFill>
              </a:rPr>
              <a:t>frase</a:t>
            </a:r>
            <a:r>
              <a:rPr lang="en-US" sz="3200" b="1" i="1" dirty="0">
                <a:solidFill>
                  <a:schemeClr val="bg2">
                    <a:lumMod val="50000"/>
                  </a:schemeClr>
                </a:solidFill>
              </a:rPr>
              <a:t> </a:t>
            </a:r>
            <a:r>
              <a:rPr lang="en-US" sz="3200" b="1" dirty="0">
                <a:solidFill>
                  <a:srgbClr val="002060"/>
                </a:solidFill>
              </a:rPr>
              <a:t>__________.”  </a:t>
            </a:r>
          </a:p>
          <a:p>
            <a:r>
              <a:rPr lang="en-US" sz="3200" b="1" dirty="0">
                <a:solidFill>
                  <a:schemeClr val="accent5">
                    <a:lumMod val="75000"/>
                  </a:schemeClr>
                </a:solidFill>
              </a:rPr>
              <a:t>“</a:t>
            </a:r>
            <a:r>
              <a:rPr lang="en-US" sz="3200" b="1" dirty="0" err="1">
                <a:solidFill>
                  <a:schemeClr val="accent5">
                    <a:lumMod val="75000"/>
                  </a:schemeClr>
                </a:solidFill>
              </a:rPr>
              <a:t>Significa</a:t>
            </a:r>
            <a:r>
              <a:rPr lang="en-US" sz="3200" b="1" dirty="0">
                <a:solidFill>
                  <a:schemeClr val="accent5">
                    <a:lumMod val="75000"/>
                  </a:schemeClr>
                </a:solidFill>
              </a:rPr>
              <a:t> _____________.” </a:t>
            </a:r>
          </a:p>
          <a:p>
            <a:r>
              <a:rPr lang="en-US" sz="3200" b="1" dirty="0">
                <a:solidFill>
                  <a:schemeClr val="accent6">
                    <a:lumMod val="75000"/>
                  </a:schemeClr>
                </a:solidFill>
              </a:rPr>
              <a:t>“Un </a:t>
            </a:r>
            <a:r>
              <a:rPr lang="en-US" sz="3200" b="1" dirty="0" err="1">
                <a:solidFill>
                  <a:schemeClr val="accent6">
                    <a:lumMod val="75000"/>
                  </a:schemeClr>
                </a:solidFill>
              </a:rPr>
              <a:t>antónimo</a:t>
            </a:r>
            <a:r>
              <a:rPr lang="en-US" sz="3200" b="1" dirty="0">
                <a:solidFill>
                  <a:schemeClr val="accent6">
                    <a:lumMod val="75000"/>
                  </a:schemeClr>
                </a:solidFill>
              </a:rPr>
              <a:t> para </a:t>
            </a:r>
            <a:r>
              <a:rPr lang="en-US" sz="3200" b="1" dirty="0" err="1">
                <a:solidFill>
                  <a:schemeClr val="accent6">
                    <a:lumMod val="75000"/>
                  </a:schemeClr>
                </a:solidFill>
              </a:rPr>
              <a:t>esto</a:t>
            </a:r>
            <a:r>
              <a:rPr lang="en-US" sz="3200" b="1" dirty="0">
                <a:solidFill>
                  <a:schemeClr val="accent6">
                    <a:lumMod val="75000"/>
                  </a:schemeClr>
                </a:solidFill>
              </a:rPr>
              <a:t> </a:t>
            </a:r>
            <a:r>
              <a:rPr lang="en-US" sz="3200" b="1" i="1" dirty="0">
                <a:solidFill>
                  <a:schemeClr val="bg2">
                    <a:lumMod val="50000"/>
                  </a:schemeClr>
                </a:solidFill>
              </a:rPr>
              <a:t>palabra / </a:t>
            </a:r>
            <a:r>
              <a:rPr lang="en-US" sz="3200" b="1" i="1" dirty="0" err="1">
                <a:solidFill>
                  <a:schemeClr val="bg2">
                    <a:lumMod val="50000"/>
                  </a:schemeClr>
                </a:solidFill>
              </a:rPr>
              <a:t>frase</a:t>
            </a:r>
            <a:r>
              <a:rPr lang="en-US" sz="3200" b="1" i="1" dirty="0">
                <a:solidFill>
                  <a:schemeClr val="bg2">
                    <a:lumMod val="50000"/>
                  </a:schemeClr>
                </a:solidFill>
              </a:rPr>
              <a:t> </a:t>
            </a:r>
            <a:r>
              <a:rPr lang="en-US" sz="3200" b="1" dirty="0">
                <a:solidFill>
                  <a:schemeClr val="accent6">
                    <a:lumMod val="75000"/>
                  </a:schemeClr>
                </a:solidFill>
              </a:rPr>
              <a:t>es _________.”</a:t>
            </a:r>
          </a:p>
          <a:p>
            <a:r>
              <a:rPr lang="en-US" sz="3200" b="1" dirty="0">
                <a:solidFill>
                  <a:srgbClr val="C00000"/>
                </a:solidFill>
              </a:rPr>
              <a:t>“</a:t>
            </a:r>
            <a:r>
              <a:rPr lang="es-ES" sz="3200" b="1" dirty="0">
                <a:solidFill>
                  <a:srgbClr val="C00000"/>
                </a:solidFill>
              </a:rPr>
              <a:t>La oración que creé es</a:t>
            </a:r>
            <a:r>
              <a:rPr lang="en-US" sz="3200" b="1" dirty="0">
                <a:solidFill>
                  <a:srgbClr val="C00000"/>
                </a:solidFill>
              </a:rPr>
              <a:t> ______________” </a:t>
            </a:r>
          </a:p>
          <a:p>
            <a:r>
              <a:rPr lang="en-US" sz="3200" b="1" dirty="0">
                <a:solidFill>
                  <a:srgbClr val="7030A0"/>
                </a:solidFill>
              </a:rPr>
              <a:t>“</a:t>
            </a:r>
            <a:r>
              <a:rPr lang="es-ES" sz="3200" b="1" dirty="0">
                <a:solidFill>
                  <a:srgbClr val="7030A0"/>
                </a:solidFill>
              </a:rPr>
              <a:t>La imagen que dibujé es</a:t>
            </a:r>
            <a:r>
              <a:rPr lang="en-US" sz="3200" b="1" dirty="0">
                <a:solidFill>
                  <a:srgbClr val="7030A0"/>
                </a:solidFill>
              </a:rPr>
              <a:t> ____________________” </a:t>
            </a:r>
          </a:p>
        </p:txBody>
      </p:sp>
    </p:spTree>
    <p:extLst>
      <p:ext uri="{BB962C8B-B14F-4D97-AF65-F5344CB8AC3E}">
        <p14:creationId xmlns:p14="http://schemas.microsoft.com/office/powerpoint/2010/main" val="3200719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3258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err="1">
                <a:solidFill>
                  <a:schemeClr val="bg1"/>
                </a:solidFill>
                <a:latin typeface="Gotham Medium"/>
              </a:rPr>
              <a:t>Pregunta</a:t>
            </a:r>
            <a:r>
              <a:rPr lang="en-US" sz="8000" dirty="0">
                <a:solidFill>
                  <a:schemeClr val="bg1"/>
                </a:solidFill>
                <a:latin typeface="Gotham Medium"/>
              </a:rPr>
              <a:t> </a:t>
            </a:r>
            <a:r>
              <a:rPr lang="en-US" sz="8000" dirty="0" err="1">
                <a:solidFill>
                  <a:schemeClr val="bg1"/>
                </a:solidFill>
                <a:latin typeface="Gotham Medium"/>
              </a:rPr>
              <a:t>esencial</a:t>
            </a:r>
            <a:endParaRPr lang="en-US" sz="8000" dirty="0">
              <a:solidFill>
                <a:schemeClr val="bg1"/>
              </a:solidFill>
              <a:latin typeface="Gotham Medium"/>
            </a:endParaRPr>
          </a:p>
        </p:txBody>
      </p:sp>
      <p:sp>
        <p:nvSpPr>
          <p:cNvPr id="9" name="TextBox 8"/>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2" name="TextBox 1">
            <a:extLst>
              <a:ext uri="{FF2B5EF4-FFF2-40B4-BE49-F238E27FC236}">
                <a16:creationId xmlns:a16="http://schemas.microsoft.com/office/drawing/2014/main" id="{A1ACA8B1-1101-481F-FFFE-3F561BDF40A2}"/>
              </a:ext>
            </a:extLst>
          </p:cNvPr>
          <p:cNvSpPr txBox="1"/>
          <p:nvPr/>
        </p:nvSpPr>
        <p:spPr>
          <a:xfrm>
            <a:off x="1935479" y="2133600"/>
            <a:ext cx="8351521" cy="3416320"/>
          </a:xfrm>
          <a:prstGeom prst="rect">
            <a:avLst/>
          </a:prstGeom>
          <a:noFill/>
        </p:spPr>
        <p:txBody>
          <a:bodyPr wrap="square" rtlCol="0">
            <a:spAutoFit/>
          </a:bodyPr>
          <a:lstStyle/>
          <a:p>
            <a:pPr algn="ctr"/>
            <a:r>
              <a:rPr lang="es-ES" sz="5400" i="1" dirty="0">
                <a:solidFill>
                  <a:srgbClr val="215F9A"/>
                </a:solidFill>
              </a:rPr>
              <a:t>Cuáles son los términos clave que necesitamos saber para tener éxito en esta unidad?</a:t>
            </a:r>
            <a:endParaRPr lang="en-US" sz="5400" i="1" dirty="0">
              <a:solidFill>
                <a:srgbClr val="215F9A"/>
              </a:solidFill>
            </a:endParaRPr>
          </a:p>
        </p:txBody>
      </p:sp>
    </p:spTree>
    <p:extLst>
      <p:ext uri="{BB962C8B-B14F-4D97-AF65-F5344CB8AC3E}">
        <p14:creationId xmlns:p14="http://schemas.microsoft.com/office/powerpoint/2010/main" val="252426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32588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8000" dirty="0">
                <a:solidFill>
                  <a:schemeClr val="bg1"/>
                </a:solidFill>
                <a:latin typeface="Gotham Medium"/>
              </a:rPr>
              <a:t>En la lección de hoy...</a:t>
            </a:r>
            <a:endParaRPr lang="en-US" sz="8000" dirty="0">
              <a:solidFill>
                <a:schemeClr val="bg1"/>
              </a:solidFill>
              <a:latin typeface="Gotham Medium"/>
            </a:endParaRPr>
          </a:p>
        </p:txBody>
      </p:sp>
      <p:sp>
        <p:nvSpPr>
          <p:cNvPr id="9" name="TextBox 8"/>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2" name="TextBox 1">
            <a:extLst>
              <a:ext uri="{FF2B5EF4-FFF2-40B4-BE49-F238E27FC236}">
                <a16:creationId xmlns:a16="http://schemas.microsoft.com/office/drawing/2014/main" id="{A1ACA8B1-1101-481F-FFFE-3F561BDF40A2}"/>
              </a:ext>
            </a:extLst>
          </p:cNvPr>
          <p:cNvSpPr txBox="1"/>
          <p:nvPr/>
        </p:nvSpPr>
        <p:spPr>
          <a:xfrm>
            <a:off x="836022" y="1734224"/>
            <a:ext cx="10439399" cy="4401205"/>
          </a:xfrm>
          <a:prstGeom prst="rect">
            <a:avLst/>
          </a:prstGeom>
          <a:noFill/>
        </p:spPr>
        <p:txBody>
          <a:bodyPr wrap="square" rtlCol="0">
            <a:spAutoFit/>
          </a:bodyPr>
          <a:lstStyle/>
          <a:p>
            <a:pPr marL="914400" indent="-914400">
              <a:buFont typeface="+mj-lt"/>
              <a:buAutoNum type="arabicPeriod"/>
            </a:pPr>
            <a:r>
              <a:rPr lang="en-US" sz="4000" b="1" i="1" u="sng" dirty="0">
                <a:solidFill>
                  <a:srgbClr val="56901C"/>
                </a:solidFill>
              </a:rPr>
              <a:t>Lo </a:t>
            </a:r>
            <a:r>
              <a:rPr lang="en-US" sz="4000" b="1" i="1" u="sng" dirty="0" err="1">
                <a:solidFill>
                  <a:srgbClr val="56901C"/>
                </a:solidFill>
              </a:rPr>
              <a:t>haremos</a:t>
            </a:r>
            <a:r>
              <a:rPr lang="en-US" sz="4000" b="1" i="1" u="sng" dirty="0">
                <a:solidFill>
                  <a:srgbClr val="56901C"/>
                </a:solidFill>
              </a:rPr>
              <a:t> </a:t>
            </a:r>
            <a:r>
              <a:rPr lang="es-ES" sz="4000" i="1" dirty="0">
                <a:solidFill>
                  <a:srgbClr val="56901C"/>
                </a:solidFill>
              </a:rPr>
              <a:t>Identificar, definir y ejemplificar los términos clave de esta unidad</a:t>
            </a:r>
            <a:r>
              <a:rPr lang="en-US" sz="4000" i="1" dirty="0">
                <a:solidFill>
                  <a:srgbClr val="56901C"/>
                </a:solidFill>
              </a:rPr>
              <a:t>.</a:t>
            </a:r>
          </a:p>
          <a:p>
            <a:pPr marL="914400" indent="-914400">
              <a:buFont typeface="+mj-lt"/>
              <a:buAutoNum type="arabicPeriod"/>
            </a:pPr>
            <a:endParaRPr lang="en-US" sz="4000" i="1" dirty="0">
              <a:solidFill>
                <a:srgbClr val="56901C"/>
              </a:solidFill>
            </a:endParaRPr>
          </a:p>
          <a:p>
            <a:pPr marL="914400" indent="-914400">
              <a:buFont typeface="+mj-lt"/>
              <a:buAutoNum type="arabicPeriod"/>
            </a:pPr>
            <a:r>
              <a:rPr lang="en-US" sz="4000" b="1" i="1" u="sng" dirty="0">
                <a:solidFill>
                  <a:srgbClr val="002060"/>
                </a:solidFill>
              </a:rPr>
              <a:t>Lo </a:t>
            </a:r>
            <a:r>
              <a:rPr lang="en-US" sz="4000" b="1" i="1" u="sng" dirty="0" err="1">
                <a:solidFill>
                  <a:srgbClr val="002060"/>
                </a:solidFill>
              </a:rPr>
              <a:t>haré</a:t>
            </a:r>
            <a:r>
              <a:rPr lang="en-US" sz="4000" b="1" i="1" u="sng" dirty="0">
                <a:solidFill>
                  <a:srgbClr val="002060"/>
                </a:solidFill>
              </a:rPr>
              <a:t> </a:t>
            </a:r>
            <a:r>
              <a:rPr lang="es-ES" sz="4000" i="1" dirty="0">
                <a:solidFill>
                  <a:srgbClr val="002060"/>
                </a:solidFill>
              </a:rPr>
              <a:t>defina, dé un ejemplo, un antónimo y una imagen que represente cada término.</a:t>
            </a:r>
            <a:endParaRPr lang="en-US" sz="4000" i="1" dirty="0">
              <a:solidFill>
                <a:srgbClr val="002060"/>
              </a:solidFill>
            </a:endParaRPr>
          </a:p>
        </p:txBody>
      </p:sp>
    </p:spTree>
    <p:extLst>
      <p:ext uri="{BB962C8B-B14F-4D97-AF65-F5344CB8AC3E}">
        <p14:creationId xmlns:p14="http://schemas.microsoft.com/office/powerpoint/2010/main" val="9779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err="1">
                <a:solidFill>
                  <a:schemeClr val="bg1"/>
                </a:solidFill>
                <a:latin typeface="Gotham Medium"/>
              </a:rPr>
              <a:t>Significativo</a:t>
            </a:r>
            <a:r>
              <a:rPr lang="en-US" sz="8000" dirty="0">
                <a:solidFill>
                  <a:schemeClr val="bg1"/>
                </a:solidFill>
                <a:latin typeface="Gotham Medium"/>
              </a:rPr>
              <a:t> </a:t>
            </a:r>
            <a:r>
              <a:rPr lang="en-US" sz="4000" i="1" dirty="0">
                <a:solidFill>
                  <a:schemeClr val="bg1">
                    <a:lumMod val="75000"/>
                  </a:schemeClr>
                </a:solidFill>
                <a:latin typeface="Gotham Medium"/>
              </a:rPr>
              <a:t>(adj.)</a:t>
            </a:r>
            <a:endParaRPr lang="en-US" sz="4400" i="1" dirty="0">
              <a:solidFill>
                <a:schemeClr val="bg1">
                  <a:lumMod val="75000"/>
                </a:schemeClr>
              </a:solidFill>
              <a:latin typeface="Gotham Medium"/>
            </a:endParaRPr>
          </a:p>
        </p:txBody>
      </p:sp>
      <p:pic>
        <p:nvPicPr>
          <p:cNvPr id="6" name="Picture 5">
            <a:extLst>
              <a:ext uri="{FF2B5EF4-FFF2-40B4-BE49-F238E27FC236}">
                <a16:creationId xmlns:a16="http://schemas.microsoft.com/office/drawing/2014/main" id="{1FD417DF-FFDB-DBEA-9F79-3F84AFACC00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8598" t="844" r="17950" b="221"/>
          <a:stretch/>
        </p:blipFill>
        <p:spPr>
          <a:xfrm>
            <a:off x="7523958" y="2147278"/>
            <a:ext cx="4065999" cy="3566160"/>
          </a:xfrm>
          <a:prstGeom prst="rect">
            <a:avLst/>
          </a:prstGeom>
          <a:effectLst>
            <a:outerShdw blurRad="50800" dist="50800" dir="7860000" algn="ctr" rotWithShape="0">
              <a:srgbClr val="000000">
                <a:alpha val="43137"/>
              </a:srgbClr>
            </a:outerShdw>
          </a:effectLst>
        </p:spPr>
      </p:pic>
      <p:sp>
        <p:nvSpPr>
          <p:cNvPr id="11" name="TextBox 10">
            <a:extLst>
              <a:ext uri="{FF2B5EF4-FFF2-40B4-BE49-F238E27FC236}">
                <a16:creationId xmlns:a16="http://schemas.microsoft.com/office/drawing/2014/main" id="{AEBA3D10-7F91-DCAC-AABA-CEBC3193E508}"/>
              </a:ext>
            </a:extLst>
          </p:cNvPr>
          <p:cNvSpPr txBox="1"/>
          <p:nvPr/>
        </p:nvSpPr>
        <p:spPr>
          <a:xfrm>
            <a:off x="524748" y="1696869"/>
            <a:ext cx="6778090" cy="4955203"/>
          </a:xfrm>
          <a:prstGeom prst="rect">
            <a:avLst/>
          </a:prstGeom>
          <a:noFill/>
        </p:spPr>
        <p:txBody>
          <a:bodyPr wrap="square" rtlCol="0">
            <a:spAutoFit/>
          </a:bodyPr>
          <a:lstStyle/>
          <a:p>
            <a:r>
              <a:rPr lang="en-US" sz="2800" dirty="0"/>
              <a:t>	</a:t>
            </a:r>
            <a:r>
              <a:rPr lang="es-ES" sz="2400" dirty="0"/>
              <a:t>La historia está llena de personas que hacen grandes cosas, cambiando el mundo para bien o para mal. A lo largo de la historia hay eventos históricos que dan forma al presente y cambian el futuro. La historia está llena de estos</a:t>
            </a:r>
            <a:r>
              <a:rPr lang="en-US" sz="2400" dirty="0"/>
              <a:t> </a:t>
            </a:r>
            <a:r>
              <a:rPr lang="en-US" sz="2400" b="1" i="1" dirty="0" err="1">
                <a:solidFill>
                  <a:schemeClr val="tx2">
                    <a:lumMod val="75000"/>
                    <a:lumOff val="25000"/>
                  </a:schemeClr>
                </a:solidFill>
              </a:rPr>
              <a:t>significativo</a:t>
            </a:r>
            <a:r>
              <a:rPr lang="en-US" sz="2400" dirty="0"/>
              <a:t> </a:t>
            </a:r>
            <a:r>
              <a:rPr lang="es-ES" sz="2400" dirty="0"/>
              <a:t>cosas que influyen en el mundo de manera negativa y positiva</a:t>
            </a:r>
            <a:r>
              <a:rPr lang="en-US" sz="2400" dirty="0"/>
              <a:t>.</a:t>
            </a:r>
          </a:p>
          <a:p>
            <a:r>
              <a:rPr lang="en-US" sz="2400" dirty="0"/>
              <a:t>	</a:t>
            </a:r>
            <a:r>
              <a:rPr lang="en-US" sz="2400" dirty="0" err="1"/>
              <a:t>Cuando</a:t>
            </a:r>
            <a:r>
              <a:rPr lang="en-US" sz="2400" dirty="0"/>
              <a:t> </a:t>
            </a:r>
            <a:r>
              <a:rPr lang="en-US" sz="2400" dirty="0" err="1"/>
              <a:t>discutimos</a:t>
            </a:r>
            <a:r>
              <a:rPr lang="en-US" sz="2400" dirty="0"/>
              <a:t> </a:t>
            </a:r>
            <a:r>
              <a:rPr lang="en-US" sz="2400" dirty="0" err="1"/>
              <a:t>el</a:t>
            </a:r>
            <a:r>
              <a:rPr lang="en-US" sz="2400" dirty="0"/>
              <a:t> </a:t>
            </a:r>
            <a:r>
              <a:rPr lang="en-US" sz="2400" b="1" i="1" dirty="0" err="1">
                <a:solidFill>
                  <a:schemeClr val="tx2">
                    <a:lumMod val="75000"/>
                    <a:lumOff val="25000"/>
                  </a:schemeClr>
                </a:solidFill>
              </a:rPr>
              <a:t>importancia</a:t>
            </a:r>
            <a:r>
              <a:rPr lang="en-US" sz="2400" dirty="0"/>
              <a:t> </a:t>
            </a:r>
            <a:r>
              <a:rPr lang="es-ES" sz="2400" dirty="0"/>
              <a:t>de algo en la historia, estamos discutiendo por qué es importante. En esta unidad examinaremos a los primeros habitantes de Texas y cómo el medio ambiente de Texas jugó un papel</a:t>
            </a:r>
            <a:r>
              <a:rPr lang="en-US" sz="2400" dirty="0"/>
              <a:t> </a:t>
            </a:r>
            <a:r>
              <a:rPr lang="en-US" sz="2400" b="1" i="1" dirty="0" err="1">
                <a:solidFill>
                  <a:schemeClr val="tx2">
                    <a:lumMod val="75000"/>
                    <a:lumOff val="25000"/>
                  </a:schemeClr>
                </a:solidFill>
              </a:rPr>
              <a:t>significativo</a:t>
            </a:r>
            <a:r>
              <a:rPr lang="en-US" sz="2400" b="1" i="1" dirty="0"/>
              <a:t> </a:t>
            </a:r>
            <a:r>
              <a:rPr lang="en-US" sz="2400" dirty="0" err="1"/>
              <a:t>papel</a:t>
            </a:r>
            <a:r>
              <a:rPr lang="en-US" sz="2400" dirty="0"/>
              <a:t> </a:t>
            </a:r>
            <a:r>
              <a:rPr lang="en-US" sz="2400" dirty="0" err="1"/>
              <a:t>en</a:t>
            </a:r>
            <a:r>
              <a:rPr lang="en-US" sz="2400" dirty="0"/>
              <a:t> sus </a:t>
            </a:r>
            <a:r>
              <a:rPr lang="en-US" sz="2400" dirty="0" err="1"/>
              <a:t>vidas</a:t>
            </a:r>
            <a:r>
              <a:rPr lang="en-US" sz="2400" b="1" i="1" dirty="0"/>
              <a:t>. </a:t>
            </a:r>
            <a:endParaRPr lang="en-US" sz="2400" dirty="0"/>
          </a:p>
        </p:txBody>
      </p:sp>
    </p:spTree>
    <p:extLst>
      <p:ext uri="{BB962C8B-B14F-4D97-AF65-F5344CB8AC3E}">
        <p14:creationId xmlns:p14="http://schemas.microsoft.com/office/powerpoint/2010/main" val="3310576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err="1">
                <a:solidFill>
                  <a:schemeClr val="bg1"/>
                </a:solidFill>
                <a:latin typeface="Gotham Medium"/>
              </a:rPr>
              <a:t>Indígena</a:t>
            </a:r>
            <a:r>
              <a:rPr lang="en-US" sz="8000" dirty="0">
                <a:solidFill>
                  <a:schemeClr val="bg1"/>
                </a:solidFill>
                <a:latin typeface="Gotham Medium"/>
              </a:rPr>
              <a:t> </a:t>
            </a:r>
            <a:r>
              <a:rPr lang="en-US" sz="4000" i="1" dirty="0">
                <a:solidFill>
                  <a:schemeClr val="bg1">
                    <a:lumMod val="75000"/>
                  </a:schemeClr>
                </a:solidFill>
                <a:latin typeface="Gotham Medium"/>
              </a:rPr>
              <a:t>(adj.)</a:t>
            </a:r>
            <a:endParaRPr lang="en-US" sz="4400" i="1" dirty="0">
              <a:solidFill>
                <a:schemeClr val="bg1">
                  <a:lumMod val="75000"/>
                </a:schemeClr>
              </a:solidFill>
              <a:latin typeface="Gotham Medium"/>
            </a:endParaRPr>
          </a:p>
        </p:txBody>
      </p:sp>
      <p:sp>
        <p:nvSpPr>
          <p:cNvPr id="15" name="TextBox 14">
            <a:extLst>
              <a:ext uri="{FF2B5EF4-FFF2-40B4-BE49-F238E27FC236}">
                <a16:creationId xmlns:a16="http://schemas.microsoft.com/office/drawing/2014/main" id="{F9C21E4E-6216-4031-E6A8-9475D3E38AFA}"/>
              </a:ext>
            </a:extLst>
          </p:cNvPr>
          <p:cNvSpPr txBox="1"/>
          <p:nvPr/>
        </p:nvSpPr>
        <p:spPr>
          <a:xfrm>
            <a:off x="397793" y="1602377"/>
            <a:ext cx="6905045" cy="6001643"/>
          </a:xfrm>
          <a:prstGeom prst="rect">
            <a:avLst/>
          </a:prstGeom>
          <a:noFill/>
        </p:spPr>
        <p:txBody>
          <a:bodyPr wrap="square" rtlCol="0">
            <a:spAutoFit/>
          </a:bodyPr>
          <a:lstStyle/>
          <a:p>
            <a:r>
              <a:rPr lang="en-US" sz="2800" dirty="0"/>
              <a:t>	</a:t>
            </a:r>
            <a:r>
              <a:rPr lang="es-ES" sz="2400" dirty="0"/>
              <a:t>Una de las cosas por las que Texas es más conocido son las hermosas flores de </a:t>
            </a:r>
            <a:r>
              <a:rPr lang="es-ES" sz="2400" dirty="0" err="1"/>
              <a:t>bluebonnet</a:t>
            </a:r>
            <a:r>
              <a:rPr lang="es-ES" sz="2400" dirty="0"/>
              <a:t> que florecen en la primavera. Estas flores son originarias de Texas, lo que significa que son originarias de esta área. 
	Cuando las plantas o los animales se encuentran naturalmente en un lugar determinado, son nativos, o</a:t>
            </a:r>
            <a:r>
              <a:rPr lang="en-US" sz="2400" dirty="0"/>
              <a:t> </a:t>
            </a:r>
            <a:r>
              <a:rPr lang="en-US" sz="2400" b="1" i="1" dirty="0" err="1">
                <a:solidFill>
                  <a:srgbClr val="215F9A"/>
                </a:solidFill>
              </a:rPr>
              <a:t>indígena</a:t>
            </a:r>
            <a:r>
              <a:rPr lang="en-US" sz="2400" dirty="0"/>
              <a:t> a ese </a:t>
            </a:r>
            <a:r>
              <a:rPr lang="en-US" sz="2400" dirty="0" err="1"/>
              <a:t>lugar</a:t>
            </a:r>
            <a:r>
              <a:rPr lang="en-US" sz="2400" dirty="0"/>
              <a:t>. </a:t>
            </a:r>
            <a:r>
              <a:rPr lang="es-ES" sz="2400" dirty="0"/>
              <a:t>Esto también es cierto para las personas. Se considera que las primeras personas que existieron en Texas hace miles de años</a:t>
            </a:r>
            <a:r>
              <a:rPr lang="en-US" sz="2400" dirty="0"/>
              <a:t> </a:t>
            </a:r>
            <a:r>
              <a:rPr lang="en-US" sz="2400" b="1" i="1" dirty="0" err="1">
                <a:solidFill>
                  <a:srgbClr val="215F9A"/>
                </a:solidFill>
              </a:rPr>
              <a:t>indígena</a:t>
            </a:r>
            <a:r>
              <a:rPr lang="en-US" sz="2400" dirty="0"/>
              <a:t>, </a:t>
            </a:r>
            <a:r>
              <a:rPr lang="es-ES" sz="2400" dirty="0"/>
              <a:t>porque eran los habitantes originales de la tierra. Sus descendientes* a menudo continúan con elementos de su tradición</a:t>
            </a:r>
            <a:r>
              <a:rPr lang="en-US" sz="2400" dirty="0"/>
              <a:t> </a:t>
            </a:r>
            <a:r>
              <a:rPr lang="en-US" sz="2400" b="1" i="1" dirty="0" err="1">
                <a:solidFill>
                  <a:srgbClr val="215F9A"/>
                </a:solidFill>
              </a:rPr>
              <a:t>indígena</a:t>
            </a:r>
            <a:r>
              <a:rPr lang="en-US" sz="2400" dirty="0"/>
              <a:t> Cultura hoy.</a:t>
            </a:r>
          </a:p>
          <a:p>
            <a:endParaRPr lang="en-US" sz="2400" dirty="0"/>
          </a:p>
          <a:p>
            <a:r>
              <a:rPr lang="en-US" sz="2000" dirty="0">
                <a:solidFill>
                  <a:schemeClr val="bg2">
                    <a:lumMod val="50000"/>
                  </a:schemeClr>
                </a:solidFill>
              </a:rPr>
              <a:t>*</a:t>
            </a:r>
            <a:r>
              <a:rPr lang="en-US" sz="2000" b="1" i="1" dirty="0">
                <a:solidFill>
                  <a:schemeClr val="bg2">
                    <a:lumMod val="50000"/>
                  </a:schemeClr>
                </a:solidFill>
              </a:rPr>
              <a:t>Descendants</a:t>
            </a:r>
            <a:r>
              <a:rPr lang="en-US" sz="2000" dirty="0">
                <a:solidFill>
                  <a:schemeClr val="bg2">
                    <a:lumMod val="50000"/>
                  </a:schemeClr>
                </a:solidFill>
              </a:rPr>
              <a:t>: People that came from their ancestors</a:t>
            </a:r>
          </a:p>
        </p:txBody>
      </p:sp>
      <p:pic>
        <p:nvPicPr>
          <p:cNvPr id="1026" name="Picture 2" descr="Drawing of an American Indian man with a spear and a shield">
            <a:extLst>
              <a:ext uri="{FF2B5EF4-FFF2-40B4-BE49-F238E27FC236}">
                <a16:creationId xmlns:a16="http://schemas.microsoft.com/office/drawing/2014/main" id="{98E3A889-00AB-F7BD-2B7E-85626A141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9955" y="1883417"/>
            <a:ext cx="3298838" cy="4402538"/>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3" name="Picture 12" descr="Photograph of a bluebonnet in Jasper, Texas. Purple petals with pink centers protrude from a central stem.">
            <a:extLst>
              <a:ext uri="{FF2B5EF4-FFF2-40B4-BE49-F238E27FC236}">
                <a16:creationId xmlns:a16="http://schemas.microsoft.com/office/drawing/2014/main" id="{4E7BF4AF-30A5-D40E-8322-CB4958675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5743" y="3036831"/>
            <a:ext cx="2166257" cy="3249386"/>
          </a:xfrm>
          <a:prstGeom prst="rect">
            <a:avLst/>
          </a:prstGeom>
        </p:spPr>
      </p:pic>
    </p:spTree>
    <p:extLst>
      <p:ext uri="{BB962C8B-B14F-4D97-AF65-F5344CB8AC3E}">
        <p14:creationId xmlns:p14="http://schemas.microsoft.com/office/powerpoint/2010/main" val="250346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err="1">
                <a:solidFill>
                  <a:schemeClr val="bg1"/>
                </a:solidFill>
                <a:latin typeface="Gotham Medium"/>
              </a:rPr>
              <a:t>Región</a:t>
            </a:r>
            <a:r>
              <a:rPr lang="en-US" sz="8000" dirty="0">
                <a:solidFill>
                  <a:schemeClr val="bg1"/>
                </a:solidFill>
                <a:latin typeface="Gotham Medium"/>
              </a:rPr>
              <a:t> </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65462" y="1593669"/>
            <a:ext cx="6684849" cy="5016758"/>
          </a:xfrm>
          <a:prstGeom prst="rect">
            <a:avLst/>
          </a:prstGeom>
          <a:noFill/>
        </p:spPr>
        <p:txBody>
          <a:bodyPr wrap="square" rtlCol="0">
            <a:spAutoFit/>
          </a:bodyPr>
          <a:lstStyle/>
          <a:p>
            <a:r>
              <a:rPr lang="en-US" sz="2400" dirty="0"/>
              <a:t>	</a:t>
            </a:r>
            <a:r>
              <a:rPr lang="es-ES" sz="2100" dirty="0"/>
              <a:t>Cuando estudiamos geografía, o la tierra y sus características, a menudo buscamos formas de organizar la tierra en función de sus características. Una forma de organizar la tierra es agrupando áreas de tierra con características similares en</a:t>
            </a:r>
            <a:r>
              <a:rPr lang="en-US" sz="2100" dirty="0"/>
              <a:t> </a:t>
            </a:r>
            <a:r>
              <a:rPr lang="en-US" sz="2100" b="1" i="1" dirty="0">
                <a:solidFill>
                  <a:srgbClr val="215F9A"/>
                </a:solidFill>
              </a:rPr>
              <a:t>regiones</a:t>
            </a:r>
            <a:r>
              <a:rPr lang="en-US" sz="2100" dirty="0"/>
              <a:t>. </a:t>
            </a:r>
          </a:p>
          <a:p>
            <a:r>
              <a:rPr lang="en-US" sz="2100" dirty="0"/>
              <a:t>	Hay cuatro </a:t>
            </a:r>
            <a:r>
              <a:rPr lang="en-US" sz="2100" dirty="0" err="1"/>
              <a:t>principales</a:t>
            </a:r>
            <a:r>
              <a:rPr lang="en-US" sz="2100" dirty="0"/>
              <a:t> </a:t>
            </a:r>
            <a:r>
              <a:rPr lang="en-US" sz="2100" b="1" i="1" dirty="0">
                <a:solidFill>
                  <a:srgbClr val="215F9A"/>
                </a:solidFill>
              </a:rPr>
              <a:t>regiones</a:t>
            </a:r>
            <a:r>
              <a:rPr lang="en-US" sz="2100" b="1" i="1" dirty="0"/>
              <a:t> </a:t>
            </a:r>
            <a:r>
              <a:rPr lang="en-US" sz="2100" dirty="0" err="1"/>
              <a:t>en</a:t>
            </a:r>
            <a:r>
              <a:rPr lang="en-US" sz="2100" dirty="0"/>
              <a:t> Texas. </a:t>
            </a:r>
            <a:r>
              <a:rPr lang="es-ES" sz="2100" dirty="0"/>
              <a:t>Estas cuatro regiones se dividen en función de la geografía, el clima, el medio ambiente y los recursos naturales típicos que se encuentran en la región</a:t>
            </a:r>
            <a:r>
              <a:rPr lang="en-US" sz="2100" dirty="0"/>
              <a:t>. </a:t>
            </a:r>
          </a:p>
          <a:p>
            <a:r>
              <a:rPr lang="en-US" sz="2100" dirty="0"/>
              <a:t>	Las </a:t>
            </a:r>
            <a:r>
              <a:rPr lang="en-US" sz="2100" dirty="0" err="1"/>
              <a:t>montañas</a:t>
            </a:r>
            <a:r>
              <a:rPr lang="en-US" sz="2100" dirty="0"/>
              <a:t> y </a:t>
            </a:r>
            <a:r>
              <a:rPr lang="en-US" sz="2100" dirty="0" err="1"/>
              <a:t>cuencas</a:t>
            </a:r>
            <a:r>
              <a:rPr lang="en-US" sz="2100" dirty="0"/>
              <a:t> </a:t>
            </a:r>
            <a:r>
              <a:rPr lang="en-US" sz="2100" b="1" i="1" dirty="0" err="1">
                <a:solidFill>
                  <a:srgbClr val="215F9A"/>
                </a:solidFill>
              </a:rPr>
              <a:t>región</a:t>
            </a:r>
            <a:r>
              <a:rPr lang="en-US" sz="2100" b="1" i="1" dirty="0"/>
              <a:t> </a:t>
            </a:r>
            <a:r>
              <a:rPr lang="en-US" sz="2100" dirty="0" err="1"/>
              <a:t>en</a:t>
            </a:r>
            <a:r>
              <a:rPr lang="en-US" sz="2100" dirty="0"/>
              <a:t> </a:t>
            </a:r>
            <a:r>
              <a:rPr lang="en-US" sz="2100" dirty="0" err="1"/>
              <a:t>occidente</a:t>
            </a:r>
            <a:r>
              <a:rPr lang="en-US" sz="2100" dirty="0"/>
              <a:t>, </a:t>
            </a:r>
            <a:r>
              <a:rPr lang="en-US" sz="2100" dirty="0" err="1"/>
              <a:t>por</a:t>
            </a:r>
            <a:r>
              <a:rPr lang="en-US" sz="2100" dirty="0"/>
              <a:t> </a:t>
            </a:r>
            <a:r>
              <a:rPr lang="en-US" sz="2100" dirty="0" err="1"/>
              <a:t>ejemplo</a:t>
            </a:r>
            <a:r>
              <a:rPr lang="en-US" sz="2100" dirty="0"/>
              <a:t>, </a:t>
            </a:r>
            <a:r>
              <a:rPr lang="en-US" sz="2100" dirty="0" err="1"/>
              <a:t>tiene</a:t>
            </a:r>
            <a:r>
              <a:rPr lang="en-US" sz="2100" dirty="0"/>
              <a:t> un, </a:t>
            </a:r>
            <a:r>
              <a:rPr lang="en-US" sz="2100" i="1" dirty="0" err="1"/>
              <a:t>árido</a:t>
            </a:r>
            <a:r>
              <a:rPr lang="en-US" sz="2100" dirty="0"/>
              <a:t>* </a:t>
            </a:r>
            <a:r>
              <a:rPr lang="es-ES" sz="2100" dirty="0"/>
              <a:t>clima con montañas y un desierto, mientras que las llanuras costeras</a:t>
            </a:r>
            <a:r>
              <a:rPr lang="en-US" sz="2100" dirty="0"/>
              <a:t> </a:t>
            </a:r>
            <a:r>
              <a:rPr lang="en-US" sz="2100" b="1" i="1" dirty="0" err="1">
                <a:solidFill>
                  <a:srgbClr val="215F9A"/>
                </a:solidFill>
              </a:rPr>
              <a:t>región</a:t>
            </a:r>
            <a:r>
              <a:rPr lang="en-US" sz="2100" b="1" i="1" dirty="0"/>
              <a:t> </a:t>
            </a:r>
            <a:r>
              <a:rPr lang="es-ES" sz="2100" dirty="0"/>
              <a:t>En el este tiene un clima húmedo* con bosques y humedales</a:t>
            </a:r>
            <a:r>
              <a:rPr lang="en-US" sz="2100" dirty="0"/>
              <a:t>.</a:t>
            </a:r>
          </a:p>
          <a:p>
            <a:endParaRPr lang="en-US" sz="2200" dirty="0"/>
          </a:p>
          <a:p>
            <a:r>
              <a:rPr lang="en-US" sz="2200" b="1" i="1" dirty="0">
                <a:solidFill>
                  <a:schemeClr val="bg2">
                    <a:lumMod val="50000"/>
                  </a:schemeClr>
                </a:solidFill>
              </a:rPr>
              <a:t>*</a:t>
            </a:r>
            <a:r>
              <a:rPr lang="en-US" sz="2200" b="1" i="1" dirty="0" err="1">
                <a:solidFill>
                  <a:schemeClr val="bg2">
                    <a:lumMod val="50000"/>
                  </a:schemeClr>
                </a:solidFill>
              </a:rPr>
              <a:t>Árido</a:t>
            </a:r>
            <a:r>
              <a:rPr lang="en-US" sz="2200" dirty="0">
                <a:solidFill>
                  <a:schemeClr val="bg2">
                    <a:lumMod val="50000"/>
                  </a:schemeClr>
                </a:solidFill>
              </a:rPr>
              <a:t>: Seco			*</a:t>
            </a:r>
            <a:r>
              <a:rPr lang="en-US" sz="2200" b="1" i="1" dirty="0" err="1">
                <a:solidFill>
                  <a:schemeClr val="bg2">
                    <a:lumMod val="50000"/>
                  </a:schemeClr>
                </a:solidFill>
              </a:rPr>
              <a:t>Húmedo</a:t>
            </a:r>
            <a:r>
              <a:rPr lang="en-US" sz="2200" b="1" i="1" dirty="0">
                <a:solidFill>
                  <a:schemeClr val="bg2">
                    <a:lumMod val="50000"/>
                  </a:schemeClr>
                </a:solidFill>
              </a:rPr>
              <a:t>: </a:t>
            </a:r>
            <a:r>
              <a:rPr lang="en-US" sz="2200" dirty="0">
                <a:solidFill>
                  <a:schemeClr val="bg2">
                    <a:lumMod val="50000"/>
                  </a:schemeClr>
                </a:solidFill>
              </a:rPr>
              <a:t>Mojado</a:t>
            </a:r>
          </a:p>
        </p:txBody>
      </p:sp>
      <p:pic>
        <p:nvPicPr>
          <p:cNvPr id="2052" name="Picture 4" descr="A map of the 4 regions of Texas including the Great Plains, North Central Plains, Coastal Plains, and the Mountains and Basins.">
            <a:extLst>
              <a:ext uri="{FF2B5EF4-FFF2-40B4-BE49-F238E27FC236}">
                <a16:creationId xmlns:a16="http://schemas.microsoft.com/office/drawing/2014/main" id="{DA8886D0-03C3-B612-2761-306E345E5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435" y="1503485"/>
            <a:ext cx="4936906" cy="49369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C9D0B0F-8636-A325-EDED-CBB5D0C8E85D}"/>
              </a:ext>
              <a:ext uri="{C183D7F6-B498-43B3-948B-1728B52AA6E4}">
                <adec:decorative xmlns:adec="http://schemas.microsoft.com/office/drawing/2017/decorative" val="1"/>
              </a:ext>
            </a:extLst>
          </p:cNvPr>
          <p:cNvSpPr txBox="1"/>
          <p:nvPr/>
        </p:nvSpPr>
        <p:spPr>
          <a:xfrm>
            <a:off x="8995967" y="2801672"/>
            <a:ext cx="1358538" cy="1015663"/>
          </a:xfrm>
          <a:prstGeom prst="rect">
            <a:avLst/>
          </a:prstGeom>
          <a:noFill/>
        </p:spPr>
        <p:txBody>
          <a:bodyPr wrap="square" rtlCol="0">
            <a:spAutoFit/>
          </a:bodyPr>
          <a:lstStyle/>
          <a:p>
            <a:pPr algn="ctr"/>
            <a:r>
              <a:rPr lang="en-US" sz="2000" b="1" dirty="0" err="1">
                <a:solidFill>
                  <a:schemeClr val="tx2">
                    <a:lumMod val="75000"/>
                    <a:lumOff val="25000"/>
                  </a:schemeClr>
                </a:solidFill>
              </a:rPr>
              <a:t>Llanuras</a:t>
            </a:r>
            <a:r>
              <a:rPr lang="en-US" sz="2000" b="1" dirty="0">
                <a:solidFill>
                  <a:schemeClr val="tx2">
                    <a:lumMod val="75000"/>
                    <a:lumOff val="25000"/>
                  </a:schemeClr>
                </a:solidFill>
              </a:rPr>
              <a:t> </a:t>
            </a:r>
            <a:r>
              <a:rPr lang="en-US" sz="2000" b="1" dirty="0" err="1">
                <a:solidFill>
                  <a:schemeClr val="tx2">
                    <a:lumMod val="75000"/>
                    <a:lumOff val="25000"/>
                  </a:schemeClr>
                </a:solidFill>
              </a:rPr>
              <a:t>centrales</a:t>
            </a:r>
            <a:r>
              <a:rPr lang="en-US" sz="2000" b="1" dirty="0">
                <a:solidFill>
                  <a:schemeClr val="tx2">
                    <a:lumMod val="75000"/>
                    <a:lumOff val="25000"/>
                  </a:schemeClr>
                </a:solidFill>
              </a:rPr>
              <a:t> del </a:t>
            </a:r>
            <a:r>
              <a:rPr lang="en-US" sz="2000" b="1" dirty="0" err="1">
                <a:solidFill>
                  <a:schemeClr val="tx2">
                    <a:lumMod val="75000"/>
                    <a:lumOff val="25000"/>
                  </a:schemeClr>
                </a:solidFill>
              </a:rPr>
              <a:t>norte</a:t>
            </a:r>
            <a:endParaRPr lang="en-US" sz="2000" b="1" dirty="0">
              <a:solidFill>
                <a:schemeClr val="tx2">
                  <a:lumMod val="75000"/>
                  <a:lumOff val="25000"/>
                </a:schemeClr>
              </a:solidFill>
            </a:endParaRPr>
          </a:p>
        </p:txBody>
      </p:sp>
      <p:sp>
        <p:nvSpPr>
          <p:cNvPr id="17" name="TextBox 16">
            <a:extLst>
              <a:ext uri="{FF2B5EF4-FFF2-40B4-BE49-F238E27FC236}">
                <a16:creationId xmlns:a16="http://schemas.microsoft.com/office/drawing/2014/main" id="{A6A1C4C1-04AC-1FBC-A0F4-66823DB9D409}"/>
              </a:ext>
              <a:ext uri="{C183D7F6-B498-43B3-948B-1728B52AA6E4}">
                <adec:decorative xmlns:adec="http://schemas.microsoft.com/office/drawing/2017/decorative" val="1"/>
              </a:ext>
            </a:extLst>
          </p:cNvPr>
          <p:cNvSpPr txBox="1"/>
          <p:nvPr/>
        </p:nvSpPr>
        <p:spPr>
          <a:xfrm rot="19396072">
            <a:off x="9501130" y="4465172"/>
            <a:ext cx="2431244" cy="400110"/>
          </a:xfrm>
          <a:prstGeom prst="rect">
            <a:avLst/>
          </a:prstGeom>
          <a:noFill/>
        </p:spPr>
        <p:txBody>
          <a:bodyPr wrap="square" rtlCol="0">
            <a:spAutoFit/>
          </a:bodyPr>
          <a:lstStyle/>
          <a:p>
            <a:pPr algn="ctr"/>
            <a:r>
              <a:rPr lang="en-US" sz="2000" b="1" dirty="0">
                <a:solidFill>
                  <a:srgbClr val="00B050"/>
                </a:solidFill>
              </a:rPr>
              <a:t>Coastal Plains</a:t>
            </a:r>
          </a:p>
        </p:txBody>
      </p:sp>
      <p:sp>
        <p:nvSpPr>
          <p:cNvPr id="18" name="TextBox 17">
            <a:extLst>
              <a:ext uri="{FF2B5EF4-FFF2-40B4-BE49-F238E27FC236}">
                <a16:creationId xmlns:a16="http://schemas.microsoft.com/office/drawing/2014/main" id="{D85FCF0B-1E12-187F-92FA-50FE97EC2AE5}"/>
              </a:ext>
              <a:ext uri="{C183D7F6-B498-43B3-948B-1728B52AA6E4}">
                <adec:decorative xmlns:adec="http://schemas.microsoft.com/office/drawing/2017/decorative" val="1"/>
              </a:ext>
            </a:extLst>
          </p:cNvPr>
          <p:cNvSpPr txBox="1"/>
          <p:nvPr/>
        </p:nvSpPr>
        <p:spPr>
          <a:xfrm>
            <a:off x="7899407" y="1643927"/>
            <a:ext cx="1358538" cy="707886"/>
          </a:xfrm>
          <a:prstGeom prst="rect">
            <a:avLst/>
          </a:prstGeom>
          <a:noFill/>
        </p:spPr>
        <p:txBody>
          <a:bodyPr wrap="square" rtlCol="0">
            <a:spAutoFit/>
          </a:bodyPr>
          <a:lstStyle/>
          <a:p>
            <a:pPr algn="ctr"/>
            <a:r>
              <a:rPr lang="en-US" sz="2000" b="1" dirty="0">
                <a:solidFill>
                  <a:schemeClr val="accent2"/>
                </a:solidFill>
              </a:rPr>
              <a:t>Grandes </a:t>
            </a:r>
            <a:r>
              <a:rPr lang="en-US" sz="2000" b="1" dirty="0" err="1">
                <a:solidFill>
                  <a:schemeClr val="accent2"/>
                </a:solidFill>
              </a:rPr>
              <a:t>Llanuras</a:t>
            </a:r>
            <a:endParaRPr lang="en-US" sz="2000" b="1" dirty="0">
              <a:solidFill>
                <a:schemeClr val="accent2"/>
              </a:solidFill>
            </a:endParaRPr>
          </a:p>
        </p:txBody>
      </p:sp>
      <p:sp>
        <p:nvSpPr>
          <p:cNvPr id="19" name="TextBox 18">
            <a:extLst>
              <a:ext uri="{FF2B5EF4-FFF2-40B4-BE49-F238E27FC236}">
                <a16:creationId xmlns:a16="http://schemas.microsoft.com/office/drawing/2014/main" id="{B48F5F10-ABE0-CE6A-2CB8-FC6F723E6B57}"/>
              </a:ext>
              <a:ext uri="{C183D7F6-B498-43B3-948B-1728B52AA6E4}">
                <adec:decorative xmlns:adec="http://schemas.microsoft.com/office/drawing/2017/decorative" val="1"/>
              </a:ext>
            </a:extLst>
          </p:cNvPr>
          <p:cNvSpPr txBox="1"/>
          <p:nvPr/>
        </p:nvSpPr>
        <p:spPr>
          <a:xfrm>
            <a:off x="7061194" y="3621800"/>
            <a:ext cx="1664883" cy="707886"/>
          </a:xfrm>
          <a:prstGeom prst="rect">
            <a:avLst/>
          </a:prstGeom>
          <a:noFill/>
        </p:spPr>
        <p:txBody>
          <a:bodyPr wrap="square" rtlCol="0">
            <a:spAutoFit/>
          </a:bodyPr>
          <a:lstStyle/>
          <a:p>
            <a:pPr algn="ctr"/>
            <a:r>
              <a:rPr lang="en-US" sz="2000" b="1" dirty="0">
                <a:solidFill>
                  <a:srgbClr val="C00000"/>
                </a:solidFill>
              </a:rPr>
              <a:t>Mountains and Basins</a:t>
            </a:r>
          </a:p>
        </p:txBody>
      </p:sp>
      <p:cxnSp>
        <p:nvCxnSpPr>
          <p:cNvPr id="21" name="Straight Arrow Connector 20">
            <a:extLst>
              <a:ext uri="{FF2B5EF4-FFF2-40B4-BE49-F238E27FC236}">
                <a16:creationId xmlns:a16="http://schemas.microsoft.com/office/drawing/2014/main" id="{2BEEA8E8-97E3-9D31-420D-F397CE76FF6E}"/>
              </a:ext>
              <a:ext uri="{C183D7F6-B498-43B3-948B-1728B52AA6E4}">
                <adec:decorative xmlns:adec="http://schemas.microsoft.com/office/drawing/2017/decorative" val="1"/>
              </a:ext>
            </a:extLst>
          </p:cNvPr>
          <p:cNvCxnSpPr>
            <a:cxnSpLocks/>
          </p:cNvCxnSpPr>
          <p:nvPr/>
        </p:nvCxnSpPr>
        <p:spPr>
          <a:xfrm>
            <a:off x="11561223" y="1841661"/>
            <a:ext cx="14618" cy="67511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1DB3D17-5B4E-176D-EFCE-F7FFE0FCFC19}"/>
              </a:ext>
              <a:ext uri="{C183D7F6-B498-43B3-948B-1728B52AA6E4}">
                <adec:decorative xmlns:adec="http://schemas.microsoft.com/office/drawing/2017/decorative" val="1"/>
              </a:ext>
            </a:extLst>
          </p:cNvPr>
          <p:cNvCxnSpPr>
            <a:cxnSpLocks/>
          </p:cNvCxnSpPr>
          <p:nvPr/>
        </p:nvCxnSpPr>
        <p:spPr>
          <a:xfrm flipV="1">
            <a:off x="11268891" y="2166815"/>
            <a:ext cx="605013" cy="97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3939061-51C0-D587-ED6F-406F60711E37}"/>
              </a:ext>
              <a:ext uri="{C183D7F6-B498-43B3-948B-1728B52AA6E4}">
                <adec:decorative xmlns:adec="http://schemas.microsoft.com/office/drawing/2017/decorative" val="1"/>
              </a:ext>
            </a:extLst>
          </p:cNvPr>
          <p:cNvSpPr txBox="1"/>
          <p:nvPr/>
        </p:nvSpPr>
        <p:spPr>
          <a:xfrm>
            <a:off x="11387137" y="1521741"/>
            <a:ext cx="348172" cy="369332"/>
          </a:xfrm>
          <a:prstGeom prst="rect">
            <a:avLst/>
          </a:prstGeom>
          <a:noFill/>
        </p:spPr>
        <p:txBody>
          <a:bodyPr wrap="none" rtlCol="0">
            <a:spAutoFit/>
          </a:bodyPr>
          <a:lstStyle/>
          <a:p>
            <a:r>
              <a:rPr lang="en-US" dirty="0"/>
              <a:t>N</a:t>
            </a:r>
          </a:p>
        </p:txBody>
      </p:sp>
      <p:sp>
        <p:nvSpPr>
          <p:cNvPr id="30" name="TextBox 29">
            <a:extLst>
              <a:ext uri="{FF2B5EF4-FFF2-40B4-BE49-F238E27FC236}">
                <a16:creationId xmlns:a16="http://schemas.microsoft.com/office/drawing/2014/main" id="{91425AED-7FEF-4DB8-BB90-618443A10CD2}"/>
              </a:ext>
              <a:ext uri="{C183D7F6-B498-43B3-948B-1728B52AA6E4}">
                <adec:decorative xmlns:adec="http://schemas.microsoft.com/office/drawing/2017/decorative" val="1"/>
              </a:ext>
            </a:extLst>
          </p:cNvPr>
          <p:cNvSpPr txBox="1"/>
          <p:nvPr/>
        </p:nvSpPr>
        <p:spPr>
          <a:xfrm>
            <a:off x="11427245" y="2494733"/>
            <a:ext cx="314510" cy="369332"/>
          </a:xfrm>
          <a:prstGeom prst="rect">
            <a:avLst/>
          </a:prstGeom>
          <a:noFill/>
        </p:spPr>
        <p:txBody>
          <a:bodyPr wrap="none" rtlCol="0">
            <a:spAutoFit/>
          </a:bodyPr>
          <a:lstStyle/>
          <a:p>
            <a:r>
              <a:rPr lang="en-US" dirty="0"/>
              <a:t>S</a:t>
            </a:r>
          </a:p>
        </p:txBody>
      </p:sp>
      <p:sp>
        <p:nvSpPr>
          <p:cNvPr id="39" name="TextBox 38">
            <a:extLst>
              <a:ext uri="{FF2B5EF4-FFF2-40B4-BE49-F238E27FC236}">
                <a16:creationId xmlns:a16="http://schemas.microsoft.com/office/drawing/2014/main" id="{EDC0A136-A416-3278-6BBF-372CFF7EEB3B}"/>
              </a:ext>
              <a:ext uri="{C183D7F6-B498-43B3-948B-1728B52AA6E4}">
                <adec:decorative xmlns:adec="http://schemas.microsoft.com/office/drawing/2017/decorative" val="1"/>
              </a:ext>
            </a:extLst>
          </p:cNvPr>
          <p:cNvSpPr txBox="1"/>
          <p:nvPr/>
        </p:nvSpPr>
        <p:spPr>
          <a:xfrm>
            <a:off x="11833796" y="2013773"/>
            <a:ext cx="312906" cy="369332"/>
          </a:xfrm>
          <a:prstGeom prst="rect">
            <a:avLst/>
          </a:prstGeom>
          <a:noFill/>
        </p:spPr>
        <p:txBody>
          <a:bodyPr wrap="none" rtlCol="0">
            <a:spAutoFit/>
          </a:bodyPr>
          <a:lstStyle/>
          <a:p>
            <a:r>
              <a:rPr lang="en-US" dirty="0"/>
              <a:t>E</a:t>
            </a:r>
          </a:p>
        </p:txBody>
      </p:sp>
      <p:sp>
        <p:nvSpPr>
          <p:cNvPr id="40" name="TextBox 39">
            <a:extLst>
              <a:ext uri="{FF2B5EF4-FFF2-40B4-BE49-F238E27FC236}">
                <a16:creationId xmlns:a16="http://schemas.microsoft.com/office/drawing/2014/main" id="{963FC3F2-A681-AB59-77D0-6A107EBBE029}"/>
              </a:ext>
              <a:ext uri="{C183D7F6-B498-43B3-948B-1728B52AA6E4}">
                <adec:decorative xmlns:adec="http://schemas.microsoft.com/office/drawing/2017/decorative" val="1"/>
              </a:ext>
            </a:extLst>
          </p:cNvPr>
          <p:cNvSpPr txBox="1"/>
          <p:nvPr/>
        </p:nvSpPr>
        <p:spPr>
          <a:xfrm>
            <a:off x="10945469" y="2023339"/>
            <a:ext cx="389850" cy="369332"/>
          </a:xfrm>
          <a:prstGeom prst="rect">
            <a:avLst/>
          </a:prstGeom>
          <a:noFill/>
        </p:spPr>
        <p:txBody>
          <a:bodyPr wrap="none" rtlCol="0">
            <a:spAutoFit/>
          </a:bodyPr>
          <a:lstStyle/>
          <a:p>
            <a:r>
              <a:rPr lang="en-US" dirty="0"/>
              <a:t>W</a:t>
            </a:r>
          </a:p>
        </p:txBody>
      </p:sp>
    </p:spTree>
    <p:extLst>
      <p:ext uri="{BB962C8B-B14F-4D97-AF65-F5344CB8AC3E}">
        <p14:creationId xmlns:p14="http://schemas.microsoft.com/office/powerpoint/2010/main" val="3424632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acec14-576f-4745-8bc6-f1209321bcba">
      <Terms xmlns="http://schemas.microsoft.com/office/infopath/2007/PartnerControls"/>
    </lcf76f155ced4ddcb4097134ff3c332f>
    <TaxCatchAll xmlns="545cb1ba-8b8a-41a6-8528-558dc0e975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0A8DCC8F544446B22E24D6E812C780" ma:contentTypeVersion="15" ma:contentTypeDescription="Create a new document." ma:contentTypeScope="" ma:versionID="a7c63615015382758a6d0a335afa0978">
  <xsd:schema xmlns:xsd="http://www.w3.org/2001/XMLSchema" xmlns:xs="http://www.w3.org/2001/XMLSchema" xmlns:p="http://schemas.microsoft.com/office/2006/metadata/properties" xmlns:ns2="33acec14-576f-4745-8bc6-f1209321bcba" xmlns:ns3="545cb1ba-8b8a-41a6-8528-558dc0e9756b" targetNamespace="http://schemas.microsoft.com/office/2006/metadata/properties" ma:root="true" ma:fieldsID="eed60e9fed7c1dff8be74a8f08c53ae5" ns2:_="" ns3:_="">
    <xsd:import namespace="33acec14-576f-4745-8bc6-f1209321bcba"/>
    <xsd:import namespace="545cb1ba-8b8a-41a6-8528-558dc0e975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cec14-576f-4745-8bc6-f1209321b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5cb1ba-8b8a-41a6-8528-558dc0e9756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e693da1-8859-418a-a592-5356612f0256}" ma:internalName="TaxCatchAll" ma:showField="CatchAllData" ma:web="545cb1ba-8b8a-41a6-8528-558dc0e975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24116D-A677-4D9E-9022-7D235047E08E}">
  <ds:schemaRefs>
    <ds:schemaRef ds:uri="http://schemas.microsoft.com/sharepoint/v3/contenttype/forms"/>
  </ds:schemaRefs>
</ds:datastoreItem>
</file>

<file path=customXml/itemProps2.xml><?xml version="1.0" encoding="utf-8"?>
<ds:datastoreItem xmlns:ds="http://schemas.openxmlformats.org/officeDocument/2006/customXml" ds:itemID="{3CC6F42A-DC9F-4A0B-ADA7-F252DC7CC813}">
  <ds:schemaRefs>
    <ds:schemaRef ds:uri="http://schemas.microsoft.com/office/2006/metadata/properties"/>
    <ds:schemaRef ds:uri="http://schemas.microsoft.com/office/infopath/2007/PartnerControls"/>
    <ds:schemaRef ds:uri="33acec14-576f-4745-8bc6-f1209321bcba"/>
    <ds:schemaRef ds:uri="545cb1ba-8b8a-41a6-8528-558dc0e9756b"/>
  </ds:schemaRefs>
</ds:datastoreItem>
</file>

<file path=customXml/itemProps3.xml><?xml version="1.0" encoding="utf-8"?>
<ds:datastoreItem xmlns:ds="http://schemas.openxmlformats.org/officeDocument/2006/customXml" ds:itemID="{1F1D31B5-EA7D-4E85-8186-19AA0B1529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acec14-576f-4745-8bc6-f1209321bcba"/>
    <ds:schemaRef ds:uri="545cb1ba-8b8a-41a6-8528-558dc0e975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4490</TotalTime>
  <Words>2105</Words>
  <Application>Microsoft Office PowerPoint</Application>
  <PresentationFormat>Widescreen</PresentationFormat>
  <Paragraphs>110</Paragraphs>
  <Slides>17</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Aptos Display</vt:lpstr>
      <vt:lpstr>Arial</vt:lpstr>
      <vt:lpstr>Gotham Book</vt:lpstr>
      <vt:lpstr>Gotham Medium</vt:lpstr>
      <vt:lpstr>Times New Roman</vt:lpstr>
      <vt:lpstr>Office Theme</vt:lpstr>
      <vt:lpstr>1_Office Theme</vt:lpstr>
      <vt:lpstr>Unidad 1: Texas natural y su gente</vt:lpstr>
      <vt:lpstr>Vocabulario  Calentamiento</vt:lpstr>
      <vt:lpstr>Calentamiento: Sigue las instrucciones a continuación para completar tu calentamiento</vt:lpstr>
      <vt:lpstr>Calentamiento:  Compartir con la clase </vt:lpstr>
      <vt:lpstr>Pregunta esencial</vt:lpstr>
      <vt:lpstr>En la lección de hoy...</vt:lpstr>
      <vt:lpstr>Significativo (adj.)</vt:lpstr>
      <vt:lpstr>Indígena (adj.)</vt:lpstr>
      <vt:lpstr>Región (n.)</vt:lpstr>
      <vt:lpstr>Característica geográfica física(n.)</vt:lpstr>
      <vt:lpstr>Agricultura (n.)</vt:lpstr>
      <vt:lpstr>Recursos naturales(n.)</vt:lpstr>
      <vt:lpstr>Cultura (n.)</vt:lpstr>
      <vt:lpstr>Nómada (adj.)</vt:lpstr>
      <vt:lpstr>Sedentario (adj.)</vt:lpstr>
      <vt:lpstr>Compartir con la clase</vt:lpstr>
      <vt:lpstr>Boleto de salida</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Wilkinson, Ulises</cp:lastModifiedBy>
  <cp:revision>8</cp:revision>
  <dcterms:created xsi:type="dcterms:W3CDTF">2024-06-21T14:58:39Z</dcterms:created>
  <dcterms:modified xsi:type="dcterms:W3CDTF">2025-11-07T00:13:09Z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0x010100EB0A8DCC8F544446B22E24D6E812C780</vt:lpwstr>
  </property>
  <property fmtid="{D5CDD505-2E9C-101B-9397-08002B2CF9AE}" pid="3" name="MediaServiceImageTags">
    <vt:lpwstr/>
  </property>
</Properties>
</file>