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7" r:id="rId3"/>
    <p:sldId id="312" r:id="rId4"/>
    <p:sldId id="282" r:id="rId5"/>
    <p:sldId id="298" r:id="rId6"/>
    <p:sldId id="313" r:id="rId7"/>
    <p:sldId id="299" r:id="rId8"/>
    <p:sldId id="314" r:id="rId9"/>
    <p:sldId id="292" r:id="rId10"/>
    <p:sldId id="315" r:id="rId11"/>
    <p:sldId id="316" r:id="rId12"/>
    <p:sldId id="301" r:id="rId13"/>
    <p:sldId id="317" r:id="rId14"/>
    <p:sldId id="318" r:id="rId15"/>
    <p:sldId id="31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13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F3ED2-E8EE-46AE-85EB-315B03F31EF9}"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A6FC-3692-4234-89A9-6880E71373EA}" type="slidenum">
              <a:rPr lang="en-US" smtClean="0"/>
              <a:t>‹#›</a:t>
            </a:fld>
            <a:endParaRPr lang="en-US"/>
          </a:p>
        </p:txBody>
      </p:sp>
    </p:spTree>
    <p:extLst>
      <p:ext uri="{BB962C8B-B14F-4D97-AF65-F5344CB8AC3E}">
        <p14:creationId xmlns:p14="http://schemas.microsoft.com/office/powerpoint/2010/main" val="2521655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mericanart.si.edu/artwork/corn-harvest-santo-domingo-7183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39676/"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n2t.net/ark:/65665/ng49ca746a5-579c-704b-e053-15f76fa0b4fa" TargetMode="Externa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2t.net/ark:/65665/ws6c70cb4a6-3fcf-4594-b988-ea187d367d4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2t.net/ark:/65665/ws6c70cb4a6-3fcf-4594-b988-ea187d367d4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000000"/>
                </a:solidFill>
                <a:effectLst/>
                <a:latin typeface="Times New Roman" panose="02020603050405020304" pitchFamily="18" charset="0"/>
              </a:rPr>
              <a:t>Moon, Carl. </a:t>
            </a:r>
            <a:r>
              <a:rPr lang="en-US" sz="1800" b="0" i="1" u="none" strike="noStrike" dirty="0">
                <a:solidFill>
                  <a:srgbClr val="000000"/>
                </a:solidFill>
                <a:effectLst/>
                <a:latin typeface="Times New Roman" panose="02020603050405020304" pitchFamily="18" charset="0"/>
              </a:rPr>
              <a:t>Corn Harvest at Santo Domingo. </a:t>
            </a:r>
            <a:r>
              <a:rPr lang="en-US" sz="1800" b="0" i="0" u="none" strike="noStrike" dirty="0">
                <a:solidFill>
                  <a:srgbClr val="000000"/>
                </a:solidFill>
                <a:effectLst/>
                <a:latin typeface="Times New Roman" panose="02020603050405020304" pitchFamily="18" charset="0"/>
              </a:rPr>
              <a:t>1938-40. Oil on canvas, 24 x 30 in. (61 x 76.2 cm). Smithsonian American Art Museum. </a:t>
            </a:r>
            <a:r>
              <a:rPr lang="en-US" sz="1800" b="0" i="0" u="sng" strike="noStrike" dirty="0">
                <a:solidFill>
                  <a:srgbClr val="1155CC"/>
                </a:solidFill>
                <a:effectLst/>
                <a:latin typeface="Times New Roman" panose="02020603050405020304" pitchFamily="18" charset="0"/>
                <a:hlinkClick r:id="rId3"/>
              </a:rPr>
              <a:t>https://americanart.si.edu/artwork/corn-harvest-santo-domingo-71833</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a:t>
            </a:fld>
            <a:endParaRPr lang="en-US"/>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757575"/>
                </a:solidFill>
                <a:effectLst/>
                <a:highlight>
                  <a:srgbClr val="FFFFFF"/>
                </a:highlight>
                <a:latin typeface="Josefin Sans" pitchFamily="2" charset="0"/>
              </a:rPr>
              <a:t>Edwards, Nancy. [Canine artifact], photograph, 1969; (</a:t>
            </a:r>
            <a:r>
              <a:rPr lang="en-US" b="0" i="0" u="none" strike="noStrike" dirty="0">
                <a:solidFill>
                  <a:srgbClr val="0277BD"/>
                </a:solidFill>
                <a:effectLst/>
                <a:highlight>
                  <a:srgbClr val="FFFFFF"/>
                </a:highlight>
                <a:latin typeface="Josefin Sans" pitchFamily="2" charset="0"/>
                <a:hlinkClick r:id="rId3"/>
              </a:rPr>
              <a:t>https://texashistory.unt.edu/ark:/67531/metapth39676/</a:t>
            </a:r>
            <a:r>
              <a:rPr lang="en-US" b="0" i="0" dirty="0">
                <a:solidFill>
                  <a:srgbClr val="757575"/>
                </a:solidFill>
                <a:effectLst/>
                <a:highlight>
                  <a:srgbClr val="FFFFFF"/>
                </a:highlight>
                <a:latin typeface="Josefin Sans" pitchFamily="2" charset="0"/>
              </a:rPr>
              <a:t>: accessed July 12,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Marfa Public Library.</a:t>
            </a:r>
            <a:endParaRPr lang="en-US" dirty="0"/>
          </a:p>
          <a:p>
            <a:r>
              <a:rPr lang="en-US" dirty="0"/>
              <a:t>--</a:t>
            </a:r>
            <a:r>
              <a:rPr lang="en-US" b="0" i="0" dirty="0">
                <a:solidFill>
                  <a:srgbClr val="41505C"/>
                </a:solidFill>
                <a:effectLst/>
                <a:highlight>
                  <a:srgbClr val="FFFFFF"/>
                </a:highlight>
                <a:latin typeface="Lato" panose="020F0502020204030203" pitchFamily="34" charset="0"/>
              </a:rPr>
              <a:t>Arrowhead collected on the Cherokee Indian Reservation, </a:t>
            </a:r>
            <a:r>
              <a:rPr lang="en-US" b="0" i="0" dirty="0" err="1">
                <a:solidFill>
                  <a:srgbClr val="41505C"/>
                </a:solidFill>
                <a:effectLst/>
                <a:highlight>
                  <a:srgbClr val="FFFFFF"/>
                </a:highlight>
                <a:latin typeface="Lato" panose="020F0502020204030203" pitchFamily="34" charset="0"/>
              </a:rPr>
              <a:t>Swayney</a:t>
            </a:r>
            <a:r>
              <a:rPr lang="en-US" b="0" i="0" dirty="0">
                <a:solidFill>
                  <a:srgbClr val="41505C"/>
                </a:solidFill>
                <a:effectLst/>
                <a:highlight>
                  <a:srgbClr val="FFFFFF"/>
                </a:highlight>
                <a:latin typeface="Lato" panose="020F0502020204030203" pitchFamily="34" charset="0"/>
              </a:rPr>
              <a:t>, N.C., by Frans M. </a:t>
            </a:r>
            <a:r>
              <a:rPr lang="en-US" b="0" i="0" dirty="0" err="1">
                <a:solidFill>
                  <a:srgbClr val="41505C"/>
                </a:solidFill>
                <a:effectLst/>
                <a:highlight>
                  <a:srgbClr val="FFFFFF"/>
                </a:highlight>
                <a:latin typeface="Lato" panose="020F0502020204030203" pitchFamily="34" charset="0"/>
              </a:rPr>
              <a:t>Olbrechts</a:t>
            </a:r>
            <a:r>
              <a:rPr lang="en-US" b="0" i="0" dirty="0">
                <a:solidFill>
                  <a:srgbClr val="41505C"/>
                </a:solidFill>
                <a:effectLst/>
                <a:highlight>
                  <a:srgbClr val="FFFFFF"/>
                </a:highlight>
                <a:latin typeface="Lato" panose="020F0502020204030203" pitchFamily="34" charset="0"/>
              </a:rPr>
              <a:t> for the Bureau of American Ethnology, Smithsonian Institution.</a:t>
            </a:r>
            <a:r>
              <a:rPr lang="en-US" dirty="0"/>
              <a:t> National Museum of American History. </a:t>
            </a:r>
            <a:r>
              <a:rPr lang="en-US" b="0" i="0" u="none" strike="noStrike" dirty="0">
                <a:solidFill>
                  <a:srgbClr val="9F3050"/>
                </a:solidFill>
                <a:effectLst/>
                <a:highlight>
                  <a:srgbClr val="FFFFFF"/>
                </a:highlight>
                <a:latin typeface="Lato" panose="020F0502020204030203" pitchFamily="34" charset="0"/>
                <a:hlinkClick r:id="rId5"/>
              </a:rPr>
              <a:t>http://n2t.net/ark:/65665/ng49ca746a5-579c-704b-e053-15f76fa0b4fa</a:t>
            </a:r>
            <a:br>
              <a:rPr lang="en-US" dirty="0"/>
            </a:br>
            <a:endParaRPr lang="en-US" dirty="0"/>
          </a:p>
        </p:txBody>
      </p:sp>
      <p:sp>
        <p:nvSpPr>
          <p:cNvPr id="4" name="Slide Number Placeholder 3"/>
          <p:cNvSpPr>
            <a:spLocks noGrp="1"/>
          </p:cNvSpPr>
          <p:nvPr>
            <p:ph type="sldNum" sz="quarter" idx="5"/>
          </p:nvPr>
        </p:nvSpPr>
        <p:spPr/>
        <p:txBody>
          <a:bodyPr/>
          <a:lstStyle/>
          <a:p>
            <a:fld id="{35BFA6FC-3692-4234-89A9-6880E71373EA}" type="slidenum">
              <a:rPr lang="en-US" smtClean="0"/>
              <a:t>8</a:t>
            </a:fld>
            <a:endParaRPr lang="en-US"/>
          </a:p>
        </p:txBody>
      </p:sp>
    </p:spTree>
    <p:extLst>
      <p:ext uri="{BB962C8B-B14F-4D97-AF65-F5344CB8AC3E}">
        <p14:creationId xmlns:p14="http://schemas.microsoft.com/office/powerpoint/2010/main" val="54708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0" i="0" dirty="0">
                <a:solidFill>
                  <a:srgbClr val="41505C"/>
                </a:solidFill>
                <a:effectLst/>
                <a:highlight>
                  <a:srgbClr val="FFFFFF"/>
                </a:highlight>
                <a:latin typeface="Lato" panose="020F0502020204030204" pitchFamily="34" charset="0"/>
              </a:rPr>
              <a:t>Doll with cradle/cradleboard. National Museum of the American Indian. Smithsonian. </a:t>
            </a:r>
            <a:r>
              <a:rPr lang="en-US" b="0" i="0" u="none" strike="noStrike" dirty="0">
                <a:solidFill>
                  <a:srgbClr val="9F3050"/>
                </a:solidFill>
                <a:effectLst/>
                <a:highlight>
                  <a:srgbClr val="FFFFFF"/>
                </a:highlight>
                <a:latin typeface="Lato" panose="020F0502020204030203" pitchFamily="34" charset="0"/>
                <a:hlinkClick r:id="rId3"/>
              </a:rPr>
              <a:t>http://n2t.net/ark:/65665/ws6c70cb4a6-3fcf-4594-b988-ea187d367d4a</a:t>
            </a:r>
            <a:endParaRPr lang="en-US" dirty="0"/>
          </a:p>
          <a:p>
            <a:endParaRPr lang="en-US" dirty="0"/>
          </a:p>
        </p:txBody>
      </p:sp>
      <p:sp>
        <p:nvSpPr>
          <p:cNvPr id="4" name="Slide Number Placeholder 3"/>
          <p:cNvSpPr>
            <a:spLocks noGrp="1"/>
          </p:cNvSpPr>
          <p:nvPr>
            <p:ph type="sldNum" sz="quarter" idx="5"/>
          </p:nvPr>
        </p:nvSpPr>
        <p:spPr/>
        <p:txBody>
          <a:bodyPr/>
          <a:lstStyle/>
          <a:p>
            <a:fld id="{35BFA6FC-3692-4234-89A9-6880E71373EA}" type="slidenum">
              <a:rPr lang="en-US" smtClean="0"/>
              <a:t>9</a:t>
            </a:fld>
            <a:endParaRPr lang="en-US"/>
          </a:p>
        </p:txBody>
      </p:sp>
    </p:spTree>
    <p:extLst>
      <p:ext uri="{BB962C8B-B14F-4D97-AF65-F5344CB8AC3E}">
        <p14:creationId xmlns:p14="http://schemas.microsoft.com/office/powerpoint/2010/main" val="18824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0" i="0" dirty="0">
                <a:solidFill>
                  <a:srgbClr val="41505C"/>
                </a:solidFill>
                <a:effectLst/>
                <a:highlight>
                  <a:srgbClr val="FFFFFF"/>
                </a:highlight>
                <a:latin typeface="Lato" panose="020F0502020204030204" pitchFamily="34" charset="0"/>
              </a:rPr>
              <a:t>Doll with cradle/cradleboard. National Museum of the American Indian. Smithsonian. </a:t>
            </a:r>
            <a:r>
              <a:rPr lang="en-US" b="0" i="0" u="none" strike="noStrike" dirty="0">
                <a:solidFill>
                  <a:srgbClr val="9F3050"/>
                </a:solidFill>
                <a:effectLst/>
                <a:highlight>
                  <a:srgbClr val="FFFFFF"/>
                </a:highlight>
                <a:latin typeface="Lato" panose="020F0502020204030203" pitchFamily="34" charset="0"/>
                <a:hlinkClick r:id="rId3"/>
              </a:rPr>
              <a:t>http://n2t.net/ark:/65665/ws6c70cb4a6-3fcf-4594-b988-ea187d367d4a</a:t>
            </a:r>
            <a:endParaRPr lang="en-US" dirty="0"/>
          </a:p>
          <a:p>
            <a:endParaRPr lang="en-US" dirty="0"/>
          </a:p>
        </p:txBody>
      </p:sp>
      <p:sp>
        <p:nvSpPr>
          <p:cNvPr id="4" name="Slide Number Placeholder 3"/>
          <p:cNvSpPr>
            <a:spLocks noGrp="1"/>
          </p:cNvSpPr>
          <p:nvPr>
            <p:ph type="sldNum" sz="quarter" idx="5"/>
          </p:nvPr>
        </p:nvSpPr>
        <p:spPr/>
        <p:txBody>
          <a:bodyPr/>
          <a:lstStyle/>
          <a:p>
            <a:fld id="{35BFA6FC-3692-4234-89A9-6880E71373EA}" type="slidenum">
              <a:rPr lang="en-US" smtClean="0"/>
              <a:t>10</a:t>
            </a:fld>
            <a:endParaRPr lang="en-US"/>
          </a:p>
        </p:txBody>
      </p:sp>
    </p:spTree>
    <p:extLst>
      <p:ext uri="{BB962C8B-B14F-4D97-AF65-F5344CB8AC3E}">
        <p14:creationId xmlns:p14="http://schemas.microsoft.com/office/powerpoint/2010/main" val="99616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9/11/2024</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1020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9/11/2024</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3916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9/11/2024</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03516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9/11/2024</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65272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9/11/2024</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5127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9/11/2024</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24619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9/11/2024</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47111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9/11/2024</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9019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9/11/2024</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7977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9/11/2024</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0179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9/11/2024</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4442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9/11/2024</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72103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9/11/2024</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4263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9/11/2024</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9246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9/11/2024</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2476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9/11/2024</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575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9/11/2024</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3436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9/11/2024</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4461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9/11/2024</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97796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9/11/2024</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50771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9/11/2024</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8799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9/11/2024</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14159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9/11/2024</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96473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9/11/2024</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129914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emf"/><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image" Target="../media/image2.emf"/><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jp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painting of American Indians harvesting corn in a field with hills in the background.">
            <a:extLst>
              <a:ext uri="{FF2B5EF4-FFF2-40B4-BE49-F238E27FC236}">
                <a16:creationId xmlns:a16="http://schemas.microsoft.com/office/drawing/2014/main" id="{CF8F3B3F-6BEF-8F50-2391-0A1DAC4C38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17"/>
          <a:stretch/>
        </p:blipFill>
        <p:spPr bwMode="auto">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202602" y="1716526"/>
            <a:ext cx="3833884" cy="2640247"/>
          </a:xfrm>
        </p:spPr>
        <p:txBody>
          <a:bodyPr>
            <a:normAutofit/>
          </a:bodyPr>
          <a:lstStyle/>
          <a:p>
            <a:pPr algn="l"/>
            <a:r>
              <a:rPr lang="en-US" sz="4000" b="1" i="1" dirty="0">
                <a:solidFill>
                  <a:schemeClr val="bg2">
                    <a:lumMod val="50000"/>
                  </a:schemeClr>
                </a:solidFill>
              </a:rPr>
              <a:t>Unit 1: </a:t>
            </a:r>
            <a:br>
              <a:rPr lang="en-US" sz="3600" b="1" i="1" dirty="0">
                <a:solidFill>
                  <a:schemeClr val="tx1">
                    <a:lumMod val="85000"/>
                    <a:lumOff val="15000"/>
                  </a:schemeClr>
                </a:solidFill>
              </a:rPr>
            </a:br>
            <a:r>
              <a:rPr lang="en-US" sz="4800" b="1" dirty="0">
                <a:solidFill>
                  <a:srgbClr val="0070C0"/>
                </a:solidFill>
              </a:rPr>
              <a:t>Natural Texas and Its People</a:t>
            </a:r>
            <a:endParaRPr lang="en-US" sz="3600" b="1" dirty="0">
              <a:solidFill>
                <a:srgbClr val="0070C0"/>
              </a:solidFill>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202602" y="4686654"/>
            <a:ext cx="3563855" cy="2008059"/>
          </a:xfrm>
        </p:spPr>
        <p:txBody>
          <a:bodyPr>
            <a:normAutofit/>
          </a:bodyPr>
          <a:lstStyle/>
          <a:p>
            <a:pPr algn="l"/>
            <a:r>
              <a:rPr lang="en-US" sz="3200" b="1" i="1" dirty="0">
                <a:solidFill>
                  <a:schemeClr val="tx1">
                    <a:lumMod val="65000"/>
                    <a:lumOff val="35000"/>
                  </a:schemeClr>
                </a:solidFill>
              </a:rPr>
              <a:t>Lesson 6: </a:t>
            </a:r>
          </a:p>
          <a:p>
            <a:pPr algn="l"/>
            <a:r>
              <a:rPr lang="en-US" sz="4000" b="1" i="1" dirty="0">
                <a:solidFill>
                  <a:srgbClr val="0070C0"/>
                </a:solidFill>
              </a:rPr>
              <a:t>What’s the story?</a:t>
            </a: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53359" y="13060"/>
            <a:ext cx="9635127" cy="16959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Part II: </a:t>
            </a:r>
            <a:r>
              <a:rPr lang="en-US" sz="5400" dirty="0">
                <a:latin typeface="Gotham Medium"/>
              </a:rPr>
              <a:t>American Indians Before the Spanish Arrive</a:t>
            </a:r>
            <a:r>
              <a:rPr lang="en-US" sz="5400" dirty="0">
                <a:solidFill>
                  <a:schemeClr val="bg2"/>
                </a:solidFill>
                <a:latin typeface="Gotham Medium"/>
              </a:rPr>
              <a:t>2</a:t>
            </a:r>
          </a:p>
        </p:txBody>
      </p:sp>
      <p:sp>
        <p:nvSpPr>
          <p:cNvPr id="11" name="TextBox 10">
            <a:extLst>
              <a:ext uri="{C183D7F6-B498-43B3-948B-1728B52AA6E4}">
                <adec:decorative xmlns:adec="http://schemas.microsoft.com/office/drawing/2017/decorative" val="1"/>
              </a:ext>
            </a:extLst>
          </p:cNvPr>
          <p:cNvSpPr txBox="1"/>
          <p:nvPr/>
        </p:nvSpPr>
        <p:spPr>
          <a:xfrm>
            <a:off x="8192517" y="647866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855B496-91BA-1B85-9ED0-7AB45D1F67E4}"/>
              </a:ext>
            </a:extLst>
          </p:cNvPr>
          <p:cNvSpPr txBox="1"/>
          <p:nvPr/>
        </p:nvSpPr>
        <p:spPr>
          <a:xfrm>
            <a:off x="2569029" y="1937657"/>
            <a:ext cx="4593772" cy="769441"/>
          </a:xfrm>
          <a:prstGeom prst="rect">
            <a:avLst/>
          </a:prstGeom>
          <a:noFill/>
        </p:spPr>
        <p:txBody>
          <a:bodyPr wrap="square" rtlCol="0">
            <a:spAutoFit/>
          </a:bodyPr>
          <a:lstStyle/>
          <a:p>
            <a:pPr algn="ctr"/>
            <a:r>
              <a:rPr lang="en-US" sz="4400" i="1" dirty="0">
                <a:solidFill>
                  <a:schemeClr val="bg2">
                    <a:lumMod val="50000"/>
                  </a:schemeClr>
                </a:solidFill>
              </a:rPr>
              <a:t>Before we read:</a:t>
            </a:r>
          </a:p>
        </p:txBody>
      </p:sp>
      <p:sp>
        <p:nvSpPr>
          <p:cNvPr id="14" name="Rectangle: Rounded Corners 13">
            <a:extLst>
              <a:ext uri="{FF2B5EF4-FFF2-40B4-BE49-F238E27FC236}">
                <a16:creationId xmlns:a16="http://schemas.microsoft.com/office/drawing/2014/main" id="{67402B77-85F9-1868-4404-B8CD67202195}"/>
              </a:ext>
            </a:extLst>
          </p:cNvPr>
          <p:cNvSpPr/>
          <p:nvPr/>
        </p:nvSpPr>
        <p:spPr>
          <a:xfrm>
            <a:off x="1842331" y="2845935"/>
            <a:ext cx="5451098" cy="3892322"/>
          </a:xfrm>
          <a:prstGeom prst="roundRect">
            <a:avLst/>
          </a:prstGeom>
          <a:ln w="28575">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u="sng" dirty="0"/>
              <a:t>Make a prediction:</a:t>
            </a:r>
          </a:p>
          <a:p>
            <a:pPr algn="ctr"/>
            <a:r>
              <a:rPr lang="en-US" sz="4000" dirty="0"/>
              <a:t>Of all the tribes visible on the map, which do you think was the most powerful in the 1500s? Why?</a:t>
            </a:r>
          </a:p>
          <a:p>
            <a:pPr algn="ctr"/>
            <a:endParaRPr lang="en-US" dirty="0"/>
          </a:p>
        </p:txBody>
      </p:sp>
      <p:pic>
        <p:nvPicPr>
          <p:cNvPr id="2" name="Picture 1" descr="A map of the state of Texas with the various American Indian tribes who inhabited the area in the early 1500s">
            <a:extLst>
              <a:ext uri="{FF2B5EF4-FFF2-40B4-BE49-F238E27FC236}">
                <a16:creationId xmlns:a16="http://schemas.microsoft.com/office/drawing/2014/main" id="{810ECDEA-4DD7-47E6-8469-0C8300BA8D7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454" r="11096" b="1108"/>
          <a:stretch/>
        </p:blipFill>
        <p:spPr bwMode="auto">
          <a:xfrm>
            <a:off x="7619228" y="1824415"/>
            <a:ext cx="4299243" cy="3960283"/>
          </a:xfrm>
          <a:prstGeom prst="rect">
            <a:avLst/>
          </a:prstGeom>
          <a:ln>
            <a:noFill/>
          </a:ln>
          <a:effectLst>
            <a:outerShdw blurRad="50800" dist="50800" dir="7860000" algn="ctr" rotWithShape="0">
              <a:srgbClr val="000000">
                <a:alpha val="43137"/>
              </a:srgbClr>
            </a:outerShdw>
          </a:effectLst>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871262F9-57C9-0E19-BCE7-A16106A44884}"/>
              </a:ext>
            </a:extLst>
          </p:cNvPr>
          <p:cNvSpPr txBox="1"/>
          <p:nvPr/>
        </p:nvSpPr>
        <p:spPr>
          <a:xfrm>
            <a:off x="7520757" y="5900057"/>
            <a:ext cx="4397714" cy="430887"/>
          </a:xfrm>
          <a:prstGeom prst="rect">
            <a:avLst/>
          </a:prstGeom>
          <a:noFill/>
        </p:spPr>
        <p:txBody>
          <a:bodyPr wrap="square" rtlCol="0">
            <a:spAutoFit/>
          </a:bodyPr>
          <a:lstStyle/>
          <a:p>
            <a:pPr algn="ctr"/>
            <a:r>
              <a:rPr lang="en-US" sz="2200" i="1" dirty="0"/>
              <a:t>Tribes in Texas in the early 1500s</a:t>
            </a:r>
          </a:p>
        </p:txBody>
      </p:sp>
      <p:pic>
        <p:nvPicPr>
          <p:cNvPr id="4" name="Graphic 3">
            <a:extLst>
              <a:ext uri="{FF2B5EF4-FFF2-40B4-BE49-F238E27FC236}">
                <a16:creationId xmlns:a16="http://schemas.microsoft.com/office/drawing/2014/main" id="{8226F7C6-F346-DE9D-F65F-C08AA962D6B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94422" y="1705425"/>
            <a:ext cx="1071092" cy="1071092"/>
          </a:xfrm>
          <a:prstGeom prst="rect">
            <a:avLst/>
          </a:prstGeom>
        </p:spPr>
      </p:pic>
    </p:spTree>
    <p:extLst>
      <p:ext uri="{BB962C8B-B14F-4D97-AF65-F5344CB8AC3E}">
        <p14:creationId xmlns:p14="http://schemas.microsoft.com/office/powerpoint/2010/main" val="333542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itle 5"/>
          <p:cNvSpPr txBox="1">
            <a:spLocks noGrp="1"/>
          </p:cNvSpPr>
          <p:nvPr>
            <p:ph type="title"/>
          </p:nvPr>
        </p:nvSpPr>
        <p:spPr>
          <a:xfrm>
            <a:off x="1643743" y="13061"/>
            <a:ext cx="9211821" cy="13476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solidFill>
                  <a:schemeClr val="bg1"/>
                </a:solidFill>
                <a:latin typeface="Gotham Medium"/>
              </a:rPr>
              <a:t>Comprehension Questions</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479D14A4-E0A4-6C5A-A08D-658E88585A7F}"/>
              </a:ext>
            </a:extLst>
          </p:cNvPr>
          <p:cNvSpPr txBox="1"/>
          <p:nvPr/>
        </p:nvSpPr>
        <p:spPr>
          <a:xfrm>
            <a:off x="2231570" y="1883229"/>
            <a:ext cx="9416144" cy="4524315"/>
          </a:xfrm>
          <a:prstGeom prst="rect">
            <a:avLst/>
          </a:prstGeom>
          <a:noFill/>
        </p:spPr>
        <p:txBody>
          <a:bodyPr wrap="square" rtlCol="0">
            <a:spAutoFit/>
          </a:bodyPr>
          <a:lstStyle/>
          <a:p>
            <a:pPr marL="342900" indent="-342900">
              <a:buAutoNum type="arabicPeriod"/>
            </a:pPr>
            <a:r>
              <a:rPr lang="en-US" sz="3600" dirty="0">
                <a:solidFill>
                  <a:schemeClr val="accent2">
                    <a:lumMod val="75000"/>
                  </a:schemeClr>
                </a:solidFill>
              </a:rPr>
              <a:t>Use the map on your worksheet and the reading on the previous page to answer the questions that follow. </a:t>
            </a:r>
          </a:p>
          <a:p>
            <a:pPr marL="342900" indent="-342900">
              <a:buAutoNum type="arabicPeriod"/>
            </a:pPr>
            <a:r>
              <a:rPr lang="en-US" sz="3600" dirty="0">
                <a:solidFill>
                  <a:srgbClr val="7030A0"/>
                </a:solidFill>
              </a:rPr>
              <a:t>Highlight or circle where you find the information in the passage.</a:t>
            </a:r>
          </a:p>
          <a:p>
            <a:pPr marL="342900" indent="-342900">
              <a:buAutoNum type="arabicPeriod"/>
            </a:pPr>
            <a:r>
              <a:rPr lang="en-US" sz="3600" dirty="0">
                <a:solidFill>
                  <a:schemeClr val="accent6">
                    <a:lumMod val="50000"/>
                  </a:schemeClr>
                </a:solidFill>
              </a:rPr>
              <a:t>After you highlight the information, write the number for the question it answers. </a:t>
            </a:r>
          </a:p>
          <a:p>
            <a:pPr marL="342900" indent="-342900">
              <a:buAutoNum type="arabicPeriod"/>
            </a:pPr>
            <a:r>
              <a:rPr lang="en-US" sz="3600" dirty="0">
                <a:solidFill>
                  <a:srgbClr val="0070C0"/>
                </a:solidFill>
              </a:rPr>
              <a:t>Discuss with a partner. </a:t>
            </a:r>
          </a:p>
        </p:txBody>
      </p:sp>
      <p:pic>
        <p:nvPicPr>
          <p:cNvPr id="3" name="Graphic 2">
            <a:extLst>
              <a:ext uri="{FF2B5EF4-FFF2-40B4-BE49-F238E27FC236}">
                <a16:creationId xmlns:a16="http://schemas.microsoft.com/office/drawing/2014/main" id="{4F76A501-20CF-3338-8335-88ADE61840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256" y="2004368"/>
            <a:ext cx="1071092" cy="1071092"/>
          </a:xfrm>
          <a:prstGeom prst="rect">
            <a:avLst/>
          </a:prstGeom>
        </p:spPr>
      </p:pic>
      <p:pic>
        <p:nvPicPr>
          <p:cNvPr id="4" name="Graphic 3">
            <a:extLst>
              <a:ext uri="{FF2B5EF4-FFF2-40B4-BE49-F238E27FC236}">
                <a16:creationId xmlns:a16="http://schemas.microsoft.com/office/drawing/2014/main" id="{535FA367-F866-D5F4-0FCA-018A88B771D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3406" y="3203944"/>
            <a:ext cx="925793" cy="925793"/>
          </a:xfrm>
          <a:prstGeom prst="rect">
            <a:avLst/>
          </a:prstGeom>
        </p:spPr>
      </p:pic>
      <p:pic>
        <p:nvPicPr>
          <p:cNvPr id="6" name="Graphic 5">
            <a:extLst>
              <a:ext uri="{FF2B5EF4-FFF2-40B4-BE49-F238E27FC236}">
                <a16:creationId xmlns:a16="http://schemas.microsoft.com/office/drawing/2014/main" id="{76FDF040-68F8-1DDA-E218-6017240F51B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5075" y="5539186"/>
            <a:ext cx="925792" cy="925792"/>
          </a:xfrm>
          <a:prstGeom prst="rect">
            <a:avLst/>
          </a:prstGeom>
        </p:spPr>
      </p:pic>
      <p:pic>
        <p:nvPicPr>
          <p:cNvPr id="8" name="Graphic 7">
            <a:extLst>
              <a:ext uri="{FF2B5EF4-FFF2-40B4-BE49-F238E27FC236}">
                <a16:creationId xmlns:a16="http://schemas.microsoft.com/office/drawing/2014/main" id="{DDAD42FB-B383-2ACF-A980-7D6CF6CD880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24873" y="1620692"/>
            <a:ext cx="1208326" cy="1208326"/>
          </a:xfrm>
          <a:prstGeom prst="rect">
            <a:avLst/>
          </a:prstGeom>
        </p:spPr>
      </p:pic>
      <p:pic>
        <p:nvPicPr>
          <p:cNvPr id="12" name="Graphic 11">
            <a:extLst>
              <a:ext uri="{FF2B5EF4-FFF2-40B4-BE49-F238E27FC236}">
                <a16:creationId xmlns:a16="http://schemas.microsoft.com/office/drawing/2014/main" id="{62CEB73C-101A-F0FE-FB72-5524E59F597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4410" y="4413234"/>
            <a:ext cx="925793" cy="925793"/>
          </a:xfrm>
          <a:prstGeom prst="rect">
            <a:avLst/>
          </a:prstGeom>
        </p:spPr>
      </p:pic>
    </p:spTree>
    <p:extLst>
      <p:ext uri="{BB962C8B-B14F-4D97-AF65-F5344CB8AC3E}">
        <p14:creationId xmlns:p14="http://schemas.microsoft.com/office/powerpoint/2010/main" val="401057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What’s the Story?</a:t>
            </a:r>
            <a:br>
              <a:rPr lang="en-US" dirty="0">
                <a:latin typeface="Gotham Medium"/>
              </a:rPr>
            </a:br>
            <a:r>
              <a:rPr lang="en-US" sz="11500" b="1" dirty="0">
                <a:solidFill>
                  <a:schemeClr val="bg1"/>
                </a:solidFill>
                <a:latin typeface="Gotham Medium"/>
              </a:rPr>
              <a:t>Exit Ticket</a:t>
            </a:r>
            <a:endParaRPr lang="en-US" b="1" dirty="0">
              <a:solidFill>
                <a:schemeClr val="bg1"/>
              </a:solidFill>
              <a:latin typeface="Gotham Medium"/>
            </a:endParaRPr>
          </a:p>
        </p:txBody>
      </p:sp>
    </p:spTree>
    <p:extLst>
      <p:ext uri="{BB962C8B-B14F-4D97-AF65-F5344CB8AC3E}">
        <p14:creationId xmlns:p14="http://schemas.microsoft.com/office/powerpoint/2010/main" val="109189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36231" y="2813539"/>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FB48DC95-B6B4-1B83-3BE1-0055CA4A586B}"/>
              </a:ext>
            </a:extLst>
          </p:cNvPr>
          <p:cNvSpPr txBox="1">
            <a:spLocks noGrp="1"/>
          </p:cNvSpPr>
          <p:nvPr>
            <p:ph type="title"/>
          </p:nvPr>
        </p:nvSpPr>
        <p:spPr>
          <a:xfrm>
            <a:off x="1857874" y="-67878"/>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Exit Ticket:</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sp>
        <p:nvSpPr>
          <p:cNvPr id="9" name="TextBox 8">
            <a:extLst>
              <a:ext uri="{FF2B5EF4-FFF2-40B4-BE49-F238E27FC236}">
                <a16:creationId xmlns:a16="http://schemas.microsoft.com/office/drawing/2014/main" id="{D43849CD-39D3-1C03-7BBB-187420ACFBFC}"/>
              </a:ext>
            </a:extLst>
          </p:cNvPr>
          <p:cNvSpPr txBox="1"/>
          <p:nvPr/>
        </p:nvSpPr>
        <p:spPr>
          <a:xfrm>
            <a:off x="2982686" y="1753155"/>
            <a:ext cx="9001791" cy="3139321"/>
          </a:xfrm>
          <a:prstGeom prst="rect">
            <a:avLst/>
          </a:prstGeom>
          <a:noFill/>
        </p:spPr>
        <p:txBody>
          <a:bodyPr wrap="square" rtlCol="0">
            <a:spAutoFit/>
          </a:bodyPr>
          <a:lstStyle/>
          <a:p>
            <a:r>
              <a:rPr lang="en-US" sz="3000" dirty="0">
                <a:solidFill>
                  <a:srgbClr val="0070C0"/>
                </a:solidFill>
                <a:effectLst/>
                <a:latin typeface="Gotham Book"/>
                <a:ea typeface="Times New Roman" panose="02020603050405020304" pitchFamily="18" charset="0"/>
                <a:cs typeface="Times New Roman" panose="02020603050405020304" pitchFamily="18" charset="0"/>
              </a:rPr>
              <a:t>The lesson today told us about the many American Indian tribes that lived in Texas for thousands of years before anyone else arrived. It mentioned that in the 1500s, people from Europe begin entering and exploring Texas. How do you think the arrival of the Europeans might affect the lives of American Indians in Texas? </a:t>
            </a:r>
            <a:endParaRPr lang="en-US" sz="3000" dirty="0">
              <a:solidFill>
                <a:srgbClr val="0070C0"/>
              </a:solidFill>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pic>
        <p:nvPicPr>
          <p:cNvPr id="12" name="Graphic 11">
            <a:extLst>
              <a:ext uri="{FF2B5EF4-FFF2-40B4-BE49-F238E27FC236}">
                <a16:creationId xmlns:a16="http://schemas.microsoft.com/office/drawing/2014/main" id="{C3193A6A-AC7F-5252-B76F-F7580CD50BC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06727" y="1856580"/>
            <a:ext cx="1071092" cy="1071092"/>
          </a:xfrm>
          <a:prstGeom prst="rect">
            <a:avLst/>
          </a:prstGeom>
        </p:spPr>
      </p:pic>
      <p:sp>
        <p:nvSpPr>
          <p:cNvPr id="13" name="TextBox 12">
            <a:extLst>
              <a:ext uri="{FF2B5EF4-FFF2-40B4-BE49-F238E27FC236}">
                <a16:creationId xmlns:a16="http://schemas.microsoft.com/office/drawing/2014/main" id="{60A4CF38-49AF-E4F9-B698-121129A7F88F}"/>
              </a:ext>
            </a:extLst>
          </p:cNvPr>
          <p:cNvSpPr txBox="1"/>
          <p:nvPr/>
        </p:nvSpPr>
        <p:spPr>
          <a:xfrm>
            <a:off x="3397355" y="4739488"/>
            <a:ext cx="7848600" cy="1384995"/>
          </a:xfrm>
          <a:prstGeom prst="rect">
            <a:avLst/>
          </a:prstGeom>
          <a:noFill/>
        </p:spPr>
        <p:txBody>
          <a:bodyPr wrap="square" rtlCol="0">
            <a:spAutoFit/>
          </a:bodyPr>
          <a:lstStyle/>
          <a:p>
            <a:r>
              <a:rPr lang="en-US" sz="3200" dirty="0"/>
              <a:t>Write your answer.</a:t>
            </a:r>
          </a:p>
          <a:p>
            <a:endParaRPr lang="en-US" sz="2000" dirty="0"/>
          </a:p>
          <a:p>
            <a:r>
              <a:rPr lang="en-US" sz="3200" dirty="0"/>
              <a:t>Discuss your response with a partner. </a:t>
            </a:r>
          </a:p>
        </p:txBody>
      </p:sp>
      <p:pic>
        <p:nvPicPr>
          <p:cNvPr id="14" name="Graphic 13">
            <a:extLst>
              <a:ext uri="{FF2B5EF4-FFF2-40B4-BE49-F238E27FC236}">
                <a16:creationId xmlns:a16="http://schemas.microsoft.com/office/drawing/2014/main" id="{7DF0DFD2-F877-6BD2-B55F-A6D7FA9F613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7286" y="5444011"/>
            <a:ext cx="925792" cy="925792"/>
          </a:xfrm>
          <a:prstGeom prst="rect">
            <a:avLst/>
          </a:prstGeom>
        </p:spPr>
      </p:pic>
      <p:pic>
        <p:nvPicPr>
          <p:cNvPr id="15" name="Graphic 14">
            <a:extLst>
              <a:ext uri="{FF2B5EF4-FFF2-40B4-BE49-F238E27FC236}">
                <a16:creationId xmlns:a16="http://schemas.microsoft.com/office/drawing/2014/main" id="{85608CDE-397D-C694-A828-50B01C07C1F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03294" y="4429579"/>
            <a:ext cx="925793" cy="925793"/>
          </a:xfrm>
          <a:prstGeom prst="rect">
            <a:avLst/>
          </a:prstGeom>
        </p:spPr>
      </p:pic>
    </p:spTree>
    <p:extLst>
      <p:ext uri="{BB962C8B-B14F-4D97-AF65-F5344CB8AC3E}">
        <p14:creationId xmlns:p14="http://schemas.microsoft.com/office/powerpoint/2010/main" val="270557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6819435-EE01-EB44-B7D7-F1E67D1095F0}"/>
              </a:ext>
              <a:ext uri="{C183D7F6-B498-43B3-948B-1728B52AA6E4}">
                <adec:decorative xmlns:adec="http://schemas.microsoft.com/office/drawing/2017/decorative" val="1"/>
              </a:ext>
            </a:extLst>
          </p:cNvPr>
          <p:cNvPicPr>
            <a:picLocks noGrp="1" noChangeAspect="1"/>
          </p:cNvPicPr>
          <p:nvPr>
            <p:ph sz="half" idx="2"/>
          </p:nvPr>
        </p:nvPicPr>
        <p:blipFill rotWithShape="1">
          <a:blip r:embed="rId2">
            <a:alphaModFix amt="12000"/>
            <a:extLst>
              <a:ext uri="{BEBA8EAE-BF5A-486C-A8C5-ECC9F3942E4B}">
                <a14:imgProps xmlns:a14="http://schemas.microsoft.com/office/drawing/2010/main">
                  <a14:imgLayer r:embed="rId3">
                    <a14:imgEffect>
                      <a14:saturation sat="0"/>
                    </a14:imgEffect>
                  </a14:imgLayer>
                </a14:imgProps>
              </a:ext>
            </a:extLst>
          </a:blip>
          <a:srcRect b="34004"/>
          <a:stretch/>
        </p:blipFill>
        <p:spPr>
          <a:xfrm>
            <a:off x="-14658" y="1473204"/>
            <a:ext cx="12206658" cy="5333997"/>
          </a:xfr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itle 5"/>
          <p:cNvSpPr txBox="1">
            <a:spLocks noGrp="1"/>
          </p:cNvSpPr>
          <p:nvPr>
            <p:ph type="title"/>
          </p:nvPr>
        </p:nvSpPr>
        <p:spPr>
          <a:xfrm>
            <a:off x="1935479" y="13061"/>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bg1"/>
                </a:solidFill>
                <a:latin typeface="Gotham Medium"/>
              </a:rPr>
              <a:t>Exit Ticket</a:t>
            </a:r>
            <a:r>
              <a:rPr lang="en-US" sz="3200" b="1" dirty="0">
                <a:solidFill>
                  <a:schemeClr val="bg1"/>
                </a:solidFill>
                <a:latin typeface="Gotham Medium"/>
              </a:rPr>
              <a:t>:</a:t>
            </a:r>
            <a:r>
              <a:rPr lang="en-US" sz="4400" b="1" dirty="0">
                <a:solidFill>
                  <a:schemeClr val="bg1"/>
                </a:solidFill>
                <a:latin typeface="Gotham Medium"/>
              </a:rPr>
              <a:t> </a:t>
            </a:r>
            <a:br>
              <a:rPr lang="en-US" sz="2400" b="1" dirty="0">
                <a:solidFill>
                  <a:schemeClr val="bg1"/>
                </a:solidFill>
                <a:latin typeface="Gotham Medium"/>
              </a:rPr>
            </a:br>
            <a:r>
              <a:rPr lang="en-US" sz="7300" dirty="0">
                <a:solidFill>
                  <a:schemeClr val="bg1"/>
                </a:solidFill>
                <a:latin typeface="Gotham Medium"/>
              </a:rPr>
              <a:t>Share with the class</a:t>
            </a:r>
            <a:br>
              <a:rPr lang="en-US" sz="4400" dirty="0">
                <a:latin typeface="Gotham Medium"/>
              </a:rPr>
            </a:br>
            <a:endParaRPr lang="en-US" sz="4400"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925F575F-42F6-3E68-E2C9-7B1D8BC7A6E6}"/>
              </a:ext>
            </a:extLst>
          </p:cNvPr>
          <p:cNvSpPr txBox="1"/>
          <p:nvPr/>
        </p:nvSpPr>
        <p:spPr>
          <a:xfrm>
            <a:off x="289365" y="1702275"/>
            <a:ext cx="11069594" cy="954107"/>
          </a:xfrm>
          <a:prstGeom prst="rect">
            <a:avLst/>
          </a:prstGeom>
          <a:noFill/>
        </p:spPr>
        <p:txBody>
          <a:bodyPr wrap="square" rtlCol="0">
            <a:spAutoFit/>
          </a:bodyPr>
          <a:lstStyle/>
          <a:p>
            <a:r>
              <a:rPr lang="en-US" sz="2800" b="1" i="1" dirty="0">
                <a:solidFill>
                  <a:schemeClr val="tx1">
                    <a:lumMod val="75000"/>
                    <a:lumOff val="25000"/>
                  </a:schemeClr>
                </a:solidFill>
              </a:rPr>
              <a:t>Directions</a:t>
            </a:r>
            <a:r>
              <a:rPr lang="en-US" sz="2800" i="1" dirty="0">
                <a:solidFill>
                  <a:schemeClr val="tx1">
                    <a:lumMod val="75000"/>
                    <a:lumOff val="25000"/>
                  </a:schemeClr>
                </a:solidFill>
              </a:rPr>
              <a:t>: Use the sentence stems below to share your answer with the class</a:t>
            </a:r>
          </a:p>
        </p:txBody>
      </p:sp>
      <p:sp>
        <p:nvSpPr>
          <p:cNvPr id="13" name="Speech Bubble: Rectangle with Corners Rounded 12">
            <a:extLst>
              <a:ext uri="{FF2B5EF4-FFF2-40B4-BE49-F238E27FC236}">
                <a16:creationId xmlns:a16="http://schemas.microsoft.com/office/drawing/2014/main" id="{B1473FAB-525E-0AD2-E307-0EA74FAB004C}"/>
              </a:ext>
            </a:extLst>
          </p:cNvPr>
          <p:cNvSpPr/>
          <p:nvPr/>
        </p:nvSpPr>
        <p:spPr>
          <a:xfrm>
            <a:off x="2793440" y="2676705"/>
            <a:ext cx="8730343" cy="3007359"/>
          </a:xfrm>
          <a:prstGeom prst="wedgeRoundRectCallout">
            <a:avLst>
              <a:gd name="adj1" fmla="val -62806"/>
              <a:gd name="adj2" fmla="val -1731"/>
              <a:gd name="adj3" fmla="val 16667"/>
            </a:avLst>
          </a:prstGeom>
          <a:solidFill>
            <a:srgbClr val="A2D7F8"/>
          </a:solidFill>
          <a:ln w="28575">
            <a:solidFill>
              <a:srgbClr val="0073C2"/>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0"/>
              </a:spcAft>
            </a:pPr>
            <a:r>
              <a:rPr lang="en-US" sz="4400" dirty="0">
                <a:solidFill>
                  <a:schemeClr val="tx1"/>
                </a:solidFill>
                <a:effectLst/>
                <a:latin typeface="Gotham Book"/>
                <a:ea typeface="Times New Roman" panose="02020603050405020304" pitchFamily="18" charset="0"/>
                <a:cs typeface="Times New Roman" panose="02020603050405020304" pitchFamily="18" charset="0"/>
              </a:rPr>
              <a:t>“I think the arrival of the Spanish might affect the lives of American Indians in Texas by ___________.” </a:t>
            </a:r>
            <a:endParaRPr lang="en-US" sz="44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D1F8418E-4571-0E90-F359-3E7CFC7DB79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6020" y="3515169"/>
            <a:ext cx="1337153" cy="1337153"/>
          </a:xfrm>
          <a:prstGeom prst="rect">
            <a:avLst/>
          </a:prstGeom>
        </p:spPr>
      </p:pic>
    </p:spTree>
    <p:extLst>
      <p:ext uri="{BB962C8B-B14F-4D97-AF65-F5344CB8AC3E}">
        <p14:creationId xmlns:p14="http://schemas.microsoft.com/office/powerpoint/2010/main" val="335521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How do we know what we know? </a:t>
            </a:r>
            <a:br>
              <a:rPr lang="en-US" dirty="0">
                <a:latin typeface="Gotham Medium"/>
              </a:rPr>
            </a:br>
            <a:r>
              <a:rPr lang="en-US" sz="11500" b="1" dirty="0">
                <a:solidFill>
                  <a:schemeClr val="bg1"/>
                </a:solidFill>
                <a:latin typeface="Gotham Medium"/>
              </a:rPr>
              <a:t>Warm-up</a:t>
            </a:r>
            <a:endParaRPr lang="en-US" b="1" dirty="0">
              <a:solidFill>
                <a:schemeClr val="bg1"/>
              </a:solidFill>
              <a:latin typeface="Gotham Medium"/>
            </a:endParaRPr>
          </a:p>
        </p:txBody>
      </p:sp>
    </p:spTree>
    <p:extLst>
      <p:ext uri="{BB962C8B-B14F-4D97-AF65-F5344CB8AC3E}">
        <p14:creationId xmlns:p14="http://schemas.microsoft.com/office/powerpoint/2010/main" val="223984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80836" y="2699561"/>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2" name="TextBox 11">
            <a:extLst>
              <a:ext uri="{C183D7F6-B498-43B3-948B-1728B52AA6E4}">
                <adec:decorative xmlns:adec="http://schemas.microsoft.com/office/drawing/2017/decorative" val="1"/>
              </a:ext>
            </a:extLst>
          </p:cNvPr>
          <p:cNvSpPr txBox="1"/>
          <p:nvPr/>
        </p:nvSpPr>
        <p:spPr>
          <a:xfrm>
            <a:off x="8344913" y="6489549"/>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0199E6B2-01BA-F788-3AE5-14434D4220D6}"/>
              </a:ext>
            </a:extLst>
          </p:cNvPr>
          <p:cNvSpPr txBox="1">
            <a:spLocks noGrp="1"/>
          </p:cNvSpPr>
          <p:nvPr>
            <p:ph type="title"/>
          </p:nvPr>
        </p:nvSpPr>
        <p:spPr>
          <a:xfrm>
            <a:off x="1857874" y="-67878"/>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pic>
        <p:nvPicPr>
          <p:cNvPr id="9" name="Graphic 8">
            <a:extLst>
              <a:ext uri="{FF2B5EF4-FFF2-40B4-BE49-F238E27FC236}">
                <a16:creationId xmlns:a16="http://schemas.microsoft.com/office/drawing/2014/main" id="{B115B22F-67B8-DA1A-122D-A520E2EE68A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6394" y="2822949"/>
            <a:ext cx="1071092" cy="1071092"/>
          </a:xfrm>
          <a:prstGeom prst="rect">
            <a:avLst/>
          </a:prstGeom>
        </p:spPr>
      </p:pic>
      <p:pic>
        <p:nvPicPr>
          <p:cNvPr id="10" name="Graphic 9">
            <a:extLst>
              <a:ext uri="{FF2B5EF4-FFF2-40B4-BE49-F238E27FC236}">
                <a16:creationId xmlns:a16="http://schemas.microsoft.com/office/drawing/2014/main" id="{C5EB40DC-567F-7039-83D4-68BAC33DF8F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2452" y="3985428"/>
            <a:ext cx="925793" cy="925793"/>
          </a:xfrm>
          <a:prstGeom prst="rect">
            <a:avLst/>
          </a:prstGeom>
        </p:spPr>
      </p:pic>
      <p:pic>
        <p:nvPicPr>
          <p:cNvPr id="13" name="Graphic 12">
            <a:extLst>
              <a:ext uri="{FF2B5EF4-FFF2-40B4-BE49-F238E27FC236}">
                <a16:creationId xmlns:a16="http://schemas.microsoft.com/office/drawing/2014/main" id="{4C1B397C-9C52-131B-426A-B02437752E8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96086" y="5090230"/>
            <a:ext cx="842453" cy="842453"/>
          </a:xfrm>
          <a:prstGeom prst="rect">
            <a:avLst/>
          </a:prstGeom>
        </p:spPr>
      </p:pic>
      <p:pic>
        <p:nvPicPr>
          <p:cNvPr id="14" name="Graphic 13">
            <a:extLst>
              <a:ext uri="{FF2B5EF4-FFF2-40B4-BE49-F238E27FC236}">
                <a16:creationId xmlns:a16="http://schemas.microsoft.com/office/drawing/2014/main" id="{ECC4A34D-6D54-30B7-711C-3B1D6AB4CCA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24873" y="1620692"/>
            <a:ext cx="1208326" cy="1208326"/>
          </a:xfrm>
          <a:prstGeom prst="rect">
            <a:avLst/>
          </a:prstGeom>
        </p:spPr>
      </p:pic>
      <p:pic>
        <p:nvPicPr>
          <p:cNvPr id="16" name="Picture 15" descr="A copy of the image from the warm-up displaying a timeline of significant events in the history of American Indians in Texas.">
            <a:extLst>
              <a:ext uri="{FF2B5EF4-FFF2-40B4-BE49-F238E27FC236}">
                <a16:creationId xmlns:a16="http://schemas.microsoft.com/office/drawing/2014/main" id="{81D031ED-E47A-0A90-4BF3-9D8EB830A866}"/>
              </a:ext>
            </a:extLst>
          </p:cNvPr>
          <p:cNvPicPr>
            <a:picLocks noChangeAspect="1"/>
          </p:cNvPicPr>
          <p:nvPr/>
        </p:nvPicPr>
        <p:blipFill>
          <a:blip r:embed="rId13"/>
          <a:stretch>
            <a:fillRect/>
          </a:stretch>
        </p:blipFill>
        <p:spPr>
          <a:xfrm>
            <a:off x="1774306" y="1894110"/>
            <a:ext cx="10031225" cy="2410161"/>
          </a:xfrm>
          <a:prstGeom prst="rect">
            <a:avLst/>
          </a:prstGeom>
        </p:spPr>
      </p:pic>
      <p:sp>
        <p:nvSpPr>
          <p:cNvPr id="17" name="TextBox 16">
            <a:extLst>
              <a:ext uri="{FF2B5EF4-FFF2-40B4-BE49-F238E27FC236}">
                <a16:creationId xmlns:a16="http://schemas.microsoft.com/office/drawing/2014/main" id="{495D6644-EF00-FD9F-AB68-7E04EB9AD9F5}"/>
              </a:ext>
            </a:extLst>
          </p:cNvPr>
          <p:cNvSpPr txBox="1"/>
          <p:nvPr/>
        </p:nvSpPr>
        <p:spPr>
          <a:xfrm>
            <a:off x="3232952" y="4388071"/>
            <a:ext cx="8392341" cy="2062103"/>
          </a:xfrm>
          <a:prstGeom prst="rect">
            <a:avLst/>
          </a:prstGeom>
          <a:noFill/>
        </p:spPr>
        <p:txBody>
          <a:bodyPr wrap="square" rtlCol="0">
            <a:spAutoFit/>
          </a:bodyPr>
          <a:lstStyle/>
          <a:p>
            <a:r>
              <a:rPr lang="en-US" sz="2800" dirty="0">
                <a:solidFill>
                  <a:schemeClr val="tx2">
                    <a:lumMod val="90000"/>
                    <a:lumOff val="10000"/>
                  </a:schemeClr>
                </a:solidFill>
              </a:rPr>
              <a:t>Observe the information on the timeline. Write your responses to the questions on your warm-up.</a:t>
            </a:r>
          </a:p>
          <a:p>
            <a:endParaRPr lang="en-US" sz="1600" dirty="0"/>
          </a:p>
          <a:p>
            <a:r>
              <a:rPr lang="en-US" sz="2800" dirty="0">
                <a:solidFill>
                  <a:schemeClr val="accent6">
                    <a:lumMod val="75000"/>
                  </a:schemeClr>
                </a:solidFill>
              </a:rPr>
              <a:t>Discuss your response with a partner as you wait to share with the class.</a:t>
            </a:r>
          </a:p>
        </p:txBody>
      </p:sp>
      <p:pic>
        <p:nvPicPr>
          <p:cNvPr id="18" name="Graphic 17">
            <a:extLst>
              <a:ext uri="{FF2B5EF4-FFF2-40B4-BE49-F238E27FC236}">
                <a16:creationId xmlns:a16="http://schemas.microsoft.com/office/drawing/2014/main" id="{E3B458E9-CDD8-C93A-9DFF-E6939673BAB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72797" y="4388071"/>
            <a:ext cx="925793" cy="925793"/>
          </a:xfrm>
          <a:prstGeom prst="rect">
            <a:avLst/>
          </a:prstGeom>
        </p:spPr>
      </p:pic>
      <p:pic>
        <p:nvPicPr>
          <p:cNvPr id="19" name="Graphic 18">
            <a:extLst>
              <a:ext uri="{FF2B5EF4-FFF2-40B4-BE49-F238E27FC236}">
                <a16:creationId xmlns:a16="http://schemas.microsoft.com/office/drawing/2014/main" id="{B50531B3-AF95-0533-8D30-FD9425FD998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72797" y="5511456"/>
            <a:ext cx="842453" cy="842453"/>
          </a:xfrm>
          <a:prstGeom prst="rect">
            <a:avLst/>
          </a:prstGeom>
        </p:spPr>
      </p:pic>
    </p:spTree>
    <p:extLst>
      <p:ext uri="{BB962C8B-B14F-4D97-AF65-F5344CB8AC3E}">
        <p14:creationId xmlns:p14="http://schemas.microsoft.com/office/powerpoint/2010/main" val="121113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6819435-EE01-EB44-B7D7-F1E67D1095F0}"/>
              </a:ext>
              <a:ext uri="{C183D7F6-B498-43B3-948B-1728B52AA6E4}">
                <adec:decorative xmlns:adec="http://schemas.microsoft.com/office/drawing/2017/decorative" val="1"/>
              </a:ext>
            </a:extLst>
          </p:cNvPr>
          <p:cNvPicPr>
            <a:picLocks noGrp="1" noChangeAspect="1"/>
          </p:cNvPicPr>
          <p:nvPr>
            <p:ph sz="half" idx="2"/>
          </p:nvPr>
        </p:nvPicPr>
        <p:blipFill rotWithShape="1">
          <a:blip r:embed="rId2">
            <a:alphaModFix amt="12000"/>
            <a:extLst>
              <a:ext uri="{BEBA8EAE-BF5A-486C-A8C5-ECC9F3942E4B}">
                <a14:imgProps xmlns:a14="http://schemas.microsoft.com/office/drawing/2010/main">
                  <a14:imgLayer r:embed="rId3">
                    <a14:imgEffect>
                      <a14:saturation sat="0"/>
                    </a14:imgEffect>
                  </a14:imgLayer>
                </a14:imgProps>
              </a:ext>
            </a:extLst>
          </a:blip>
          <a:srcRect b="34004"/>
          <a:stretch/>
        </p:blipFill>
        <p:spPr>
          <a:xfrm>
            <a:off x="9627" y="1513743"/>
            <a:ext cx="12206658" cy="5333997"/>
          </a:xfr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itle 5"/>
          <p:cNvSpPr txBox="1">
            <a:spLocks noGrp="1"/>
          </p:cNvSpPr>
          <p:nvPr>
            <p:ph type="title"/>
          </p:nvPr>
        </p:nvSpPr>
        <p:spPr>
          <a:xfrm>
            <a:off x="1935479" y="13061"/>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bg1"/>
                </a:solidFill>
                <a:latin typeface="Gotham Medium"/>
              </a:rPr>
              <a:t>Warm-up</a:t>
            </a:r>
            <a:r>
              <a:rPr lang="en-US" sz="3200" b="1" dirty="0">
                <a:solidFill>
                  <a:schemeClr val="bg1"/>
                </a:solidFill>
                <a:latin typeface="Gotham Medium"/>
              </a:rPr>
              <a:t>:</a:t>
            </a:r>
            <a:r>
              <a:rPr lang="en-US" sz="4400" b="1" dirty="0">
                <a:solidFill>
                  <a:schemeClr val="bg1"/>
                </a:solidFill>
                <a:latin typeface="Gotham Medium"/>
              </a:rPr>
              <a:t> </a:t>
            </a:r>
            <a:br>
              <a:rPr lang="en-US" sz="2400" b="1" dirty="0">
                <a:solidFill>
                  <a:schemeClr val="bg1"/>
                </a:solidFill>
                <a:latin typeface="Gotham Medium"/>
              </a:rPr>
            </a:br>
            <a:r>
              <a:rPr lang="en-US" sz="7300" dirty="0">
                <a:solidFill>
                  <a:schemeClr val="bg1"/>
                </a:solidFill>
                <a:latin typeface="Gotham Medium"/>
              </a:rPr>
              <a:t>Share with the class</a:t>
            </a:r>
            <a:br>
              <a:rPr lang="en-US" sz="4400" dirty="0">
                <a:latin typeface="Gotham Medium"/>
              </a:rPr>
            </a:br>
            <a:endParaRPr lang="en-US" sz="4400"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925F575F-42F6-3E68-E2C9-7B1D8BC7A6E6}"/>
              </a:ext>
            </a:extLst>
          </p:cNvPr>
          <p:cNvSpPr txBox="1"/>
          <p:nvPr/>
        </p:nvSpPr>
        <p:spPr>
          <a:xfrm>
            <a:off x="289365" y="1702275"/>
            <a:ext cx="11069594" cy="954107"/>
          </a:xfrm>
          <a:prstGeom prst="rect">
            <a:avLst/>
          </a:prstGeom>
          <a:noFill/>
        </p:spPr>
        <p:txBody>
          <a:bodyPr wrap="square" rtlCol="0">
            <a:spAutoFit/>
          </a:bodyPr>
          <a:lstStyle/>
          <a:p>
            <a:r>
              <a:rPr lang="en-US" sz="2800" b="1" i="1" dirty="0">
                <a:solidFill>
                  <a:schemeClr val="tx1">
                    <a:lumMod val="75000"/>
                    <a:lumOff val="25000"/>
                  </a:schemeClr>
                </a:solidFill>
              </a:rPr>
              <a:t>Directions</a:t>
            </a:r>
            <a:r>
              <a:rPr lang="en-US" sz="2800" i="1" dirty="0">
                <a:solidFill>
                  <a:schemeClr val="tx1">
                    <a:lumMod val="75000"/>
                    <a:lumOff val="25000"/>
                  </a:schemeClr>
                </a:solidFill>
              </a:rPr>
              <a:t>: Use the sentence stems below to share your answer with the class</a:t>
            </a:r>
          </a:p>
        </p:txBody>
      </p:sp>
      <p:pic>
        <p:nvPicPr>
          <p:cNvPr id="3" name="Graphic 2">
            <a:extLst>
              <a:ext uri="{FF2B5EF4-FFF2-40B4-BE49-F238E27FC236}">
                <a16:creationId xmlns:a16="http://schemas.microsoft.com/office/drawing/2014/main" id="{6BD3EED4-F357-A926-51E0-BF2C208BDB9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57054" y="4282309"/>
            <a:ext cx="1337153" cy="1337153"/>
          </a:xfrm>
          <a:prstGeom prst="rect">
            <a:avLst/>
          </a:prstGeom>
        </p:spPr>
      </p:pic>
      <p:sp>
        <p:nvSpPr>
          <p:cNvPr id="13" name="Speech Bubble: Rectangle with Corners Rounded 12">
            <a:extLst>
              <a:ext uri="{FF2B5EF4-FFF2-40B4-BE49-F238E27FC236}">
                <a16:creationId xmlns:a16="http://schemas.microsoft.com/office/drawing/2014/main" id="{B1473FAB-525E-0AD2-E307-0EA74FAB004C}"/>
              </a:ext>
            </a:extLst>
          </p:cNvPr>
          <p:cNvSpPr/>
          <p:nvPr/>
        </p:nvSpPr>
        <p:spPr>
          <a:xfrm>
            <a:off x="2764971" y="2336898"/>
            <a:ext cx="9247283" cy="1440445"/>
          </a:xfrm>
          <a:prstGeom prst="wedgeRoundRectCallout">
            <a:avLst>
              <a:gd name="adj1" fmla="val -62557"/>
              <a:gd name="adj2" fmla="val 56908"/>
              <a:gd name="adj3" fmla="val 16667"/>
            </a:avLst>
          </a:prstGeom>
          <a:solidFill>
            <a:srgbClr val="A2D7F8"/>
          </a:solidFill>
          <a:ln w="28575">
            <a:solidFill>
              <a:srgbClr val="0073C2"/>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sz="3600" b="1" dirty="0">
                <a:solidFill>
                  <a:schemeClr val="tx1"/>
                </a:solidFill>
              </a:rPr>
              <a:t>“One </a:t>
            </a:r>
            <a:r>
              <a:rPr lang="en-US" sz="3600" b="1" dirty="0">
                <a:solidFill>
                  <a:schemeClr val="accent5">
                    <a:lumMod val="75000"/>
                  </a:schemeClr>
                </a:solidFill>
              </a:rPr>
              <a:t>comment</a:t>
            </a:r>
            <a:r>
              <a:rPr lang="en-US" sz="3600" b="1" dirty="0">
                <a:solidFill>
                  <a:schemeClr val="tx1"/>
                </a:solidFill>
              </a:rPr>
              <a:t> I have about this timeline is </a:t>
            </a:r>
            <a:r>
              <a:rPr lang="en-US" sz="3600" b="1" i="1" dirty="0">
                <a:solidFill>
                  <a:schemeClr val="bg2">
                    <a:lumMod val="50000"/>
                  </a:schemeClr>
                </a:solidFill>
              </a:rPr>
              <a:t>________________.”</a:t>
            </a:r>
            <a:endParaRPr lang="en-US" sz="3600" b="1" dirty="0">
              <a:solidFill>
                <a:schemeClr val="bg2">
                  <a:lumMod val="50000"/>
                </a:schemeClr>
              </a:solidFill>
            </a:endParaRPr>
          </a:p>
        </p:txBody>
      </p:sp>
      <p:pic>
        <p:nvPicPr>
          <p:cNvPr id="4" name="Graphic 3">
            <a:extLst>
              <a:ext uri="{FF2B5EF4-FFF2-40B4-BE49-F238E27FC236}">
                <a16:creationId xmlns:a16="http://schemas.microsoft.com/office/drawing/2014/main" id="{D1F8418E-4571-0E90-F359-3E7CFC7DB79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1590" y="3014425"/>
            <a:ext cx="1337153" cy="1337153"/>
          </a:xfrm>
          <a:prstGeom prst="rect">
            <a:avLst/>
          </a:prstGeom>
        </p:spPr>
      </p:pic>
      <p:sp>
        <p:nvSpPr>
          <p:cNvPr id="6" name="Speech Bubble: Rectangle with Corners Rounded 5">
            <a:extLst>
              <a:ext uri="{FF2B5EF4-FFF2-40B4-BE49-F238E27FC236}">
                <a16:creationId xmlns:a16="http://schemas.microsoft.com/office/drawing/2014/main" id="{F784E1A6-C1CA-3159-5F28-C25D53E7B898}"/>
              </a:ext>
            </a:extLst>
          </p:cNvPr>
          <p:cNvSpPr/>
          <p:nvPr/>
        </p:nvSpPr>
        <p:spPr>
          <a:xfrm>
            <a:off x="501148" y="4622782"/>
            <a:ext cx="9247283" cy="1440445"/>
          </a:xfrm>
          <a:prstGeom prst="wedgeRoundRectCallout">
            <a:avLst>
              <a:gd name="adj1" fmla="val 57633"/>
              <a:gd name="adj2" fmla="val 7787"/>
              <a:gd name="adj3" fmla="val 16667"/>
            </a:avLst>
          </a:prstGeom>
          <a:solidFill>
            <a:srgbClr val="A2D7F8"/>
          </a:solidFill>
          <a:ln w="28575">
            <a:solidFill>
              <a:srgbClr val="0073C2"/>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sz="3600" b="1" dirty="0">
                <a:solidFill>
                  <a:schemeClr val="tx1"/>
                </a:solidFill>
              </a:rPr>
              <a:t>“One </a:t>
            </a:r>
            <a:r>
              <a:rPr lang="en-US" sz="3600" b="1" dirty="0">
                <a:solidFill>
                  <a:schemeClr val="accent5">
                    <a:lumMod val="75000"/>
                  </a:schemeClr>
                </a:solidFill>
              </a:rPr>
              <a:t>question</a:t>
            </a:r>
            <a:r>
              <a:rPr lang="en-US" sz="3600" b="1" dirty="0">
                <a:solidFill>
                  <a:schemeClr val="tx1"/>
                </a:solidFill>
              </a:rPr>
              <a:t> I have about this timeline is </a:t>
            </a:r>
            <a:r>
              <a:rPr lang="en-US" sz="3600" b="1" i="1" dirty="0">
                <a:solidFill>
                  <a:schemeClr val="bg2">
                    <a:lumMod val="50000"/>
                  </a:schemeClr>
                </a:solidFill>
              </a:rPr>
              <a:t>________________.”</a:t>
            </a:r>
            <a:endParaRPr lang="en-US" sz="3600" b="1" dirty="0">
              <a:solidFill>
                <a:schemeClr val="bg2">
                  <a:lumMod val="50000"/>
                </a:schemeClr>
              </a:solidFill>
            </a:endParaRPr>
          </a:p>
        </p:txBody>
      </p:sp>
    </p:spTree>
    <p:extLst>
      <p:ext uri="{BB962C8B-B14F-4D97-AF65-F5344CB8AC3E}">
        <p14:creationId xmlns:p14="http://schemas.microsoft.com/office/powerpoint/2010/main" val="198009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400830" y="-5367253"/>
            <a:ext cx="1524002" cy="12284631"/>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9" name="TextBox 8">
            <a:extLst>
              <a:ext uri="{C183D7F6-B498-43B3-948B-1728B52AA6E4}">
                <adec:decorative xmlns:adec="http://schemas.microsoft.com/office/drawing/2017/decorative" val="1"/>
              </a:ext>
            </a:extLst>
          </p:cNvPr>
          <p:cNvSpPr txBox="1"/>
          <p:nvPr/>
        </p:nvSpPr>
        <p:spPr>
          <a:xfrm>
            <a:off x="8399341" y="646777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75242008-2039-048E-D2A9-EABA35196BF4}"/>
              </a:ext>
            </a:extLst>
          </p:cNvPr>
          <p:cNvSpPr txBox="1"/>
          <p:nvPr/>
        </p:nvSpPr>
        <p:spPr>
          <a:xfrm>
            <a:off x="1204125" y="1878148"/>
            <a:ext cx="10319658" cy="3416320"/>
          </a:xfrm>
          <a:prstGeom prst="rect">
            <a:avLst/>
          </a:prstGeom>
          <a:noFill/>
        </p:spPr>
        <p:txBody>
          <a:bodyPr wrap="square" rtlCol="0">
            <a:spAutoFit/>
          </a:bodyPr>
          <a:lstStyle/>
          <a:p>
            <a:pPr algn="ctr"/>
            <a:r>
              <a:rPr lang="en-US" sz="5400" i="1" dirty="0">
                <a:solidFill>
                  <a:srgbClr val="0B61B7"/>
                </a:solidFill>
              </a:rPr>
              <a:t>What were the </a:t>
            </a:r>
            <a:r>
              <a:rPr lang="en-US" sz="5400" b="1" i="1" dirty="0">
                <a:solidFill>
                  <a:srgbClr val="0B61B7"/>
                </a:solidFill>
              </a:rPr>
              <a:t>dynamics* </a:t>
            </a:r>
            <a:r>
              <a:rPr lang="en-US" sz="5400" i="1" dirty="0">
                <a:solidFill>
                  <a:srgbClr val="0B61B7"/>
                </a:solidFill>
              </a:rPr>
              <a:t>between various tribes of Texas in the 1500s, </a:t>
            </a:r>
            <a:r>
              <a:rPr lang="en-US" sz="5400" i="1">
                <a:solidFill>
                  <a:srgbClr val="0B61B7"/>
                </a:solidFill>
              </a:rPr>
              <a:t>prior to the </a:t>
            </a:r>
            <a:r>
              <a:rPr lang="en-US" sz="5400" i="1" dirty="0">
                <a:solidFill>
                  <a:srgbClr val="0B61B7"/>
                </a:solidFill>
              </a:rPr>
              <a:t>arrival of the Spanish?</a:t>
            </a:r>
          </a:p>
        </p:txBody>
      </p:sp>
      <p:pic>
        <p:nvPicPr>
          <p:cNvPr id="3" name="Graphic 2">
            <a:extLst>
              <a:ext uri="{FF2B5EF4-FFF2-40B4-BE49-F238E27FC236}">
                <a16:creationId xmlns:a16="http://schemas.microsoft.com/office/drawing/2014/main" id="{2AFFA3C8-FAB8-F46C-DE9D-2281547A5AC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142" y="2200601"/>
            <a:ext cx="1071092" cy="1071092"/>
          </a:xfrm>
          <a:prstGeom prst="rect">
            <a:avLst/>
          </a:prstGeom>
        </p:spPr>
      </p:pic>
      <p:sp>
        <p:nvSpPr>
          <p:cNvPr id="4" name="TextBox 3">
            <a:extLst>
              <a:ext uri="{FF2B5EF4-FFF2-40B4-BE49-F238E27FC236}">
                <a16:creationId xmlns:a16="http://schemas.microsoft.com/office/drawing/2014/main" id="{3E42B272-73D2-D710-E730-57612FB92F8E}"/>
              </a:ext>
            </a:extLst>
          </p:cNvPr>
          <p:cNvSpPr txBox="1"/>
          <p:nvPr/>
        </p:nvSpPr>
        <p:spPr>
          <a:xfrm>
            <a:off x="36935" y="5883002"/>
            <a:ext cx="7964066" cy="954107"/>
          </a:xfrm>
          <a:prstGeom prst="rect">
            <a:avLst/>
          </a:prstGeom>
          <a:noFill/>
        </p:spPr>
        <p:txBody>
          <a:bodyPr wrap="square" rtlCol="0">
            <a:spAutoFit/>
          </a:bodyPr>
          <a:lstStyle/>
          <a:p>
            <a:r>
              <a:rPr lang="en-US" sz="2800" i="1" dirty="0">
                <a:solidFill>
                  <a:schemeClr val="tx1">
                    <a:lumMod val="65000"/>
                    <a:lumOff val="35000"/>
                  </a:schemeClr>
                </a:solidFill>
              </a:rPr>
              <a:t>*</a:t>
            </a:r>
            <a:r>
              <a:rPr lang="en-US" sz="2800" b="1" i="1" dirty="0">
                <a:solidFill>
                  <a:schemeClr val="tx1">
                    <a:lumMod val="65000"/>
                    <a:lumOff val="35000"/>
                  </a:schemeClr>
                </a:solidFill>
              </a:rPr>
              <a:t>Dynamics</a:t>
            </a:r>
            <a:r>
              <a:rPr lang="en-US" sz="2800" i="1" dirty="0">
                <a:solidFill>
                  <a:schemeClr val="tx1">
                    <a:lumMod val="65000"/>
                    <a:lumOff val="35000"/>
                  </a:schemeClr>
                </a:solidFill>
              </a:rPr>
              <a:t>: The patterns of behavior and interactions between people </a:t>
            </a:r>
          </a:p>
        </p:txBody>
      </p:sp>
    </p:spTree>
    <p:extLst>
      <p:ext uri="{BB962C8B-B14F-4D97-AF65-F5344CB8AC3E}">
        <p14:creationId xmlns:p14="http://schemas.microsoft.com/office/powerpoint/2010/main" val="332930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400830" y="-5367253"/>
            <a:ext cx="1524002" cy="12284631"/>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2CF52184-6002-559C-4F98-CFA7DE13003E}"/>
              </a:ext>
            </a:extLst>
          </p:cNvPr>
          <p:cNvSpPr txBox="1"/>
          <p:nvPr/>
        </p:nvSpPr>
        <p:spPr>
          <a:xfrm>
            <a:off x="1889756" y="1744482"/>
            <a:ext cx="9766665" cy="5041893"/>
          </a:xfrm>
          <a:prstGeom prst="rect">
            <a:avLst/>
          </a:prstGeom>
          <a:noFill/>
        </p:spPr>
        <p:txBody>
          <a:bodyPr wrap="square" rtlCol="0">
            <a:spAutoFit/>
          </a:bodyPr>
          <a:lstStyle/>
          <a:p>
            <a:pPr marL="342900" marR="0" lvl="0" indent="-342900">
              <a:lnSpc>
                <a:spcPct val="110000"/>
              </a:lnSpc>
              <a:spcBef>
                <a:spcPts val="0"/>
              </a:spcBef>
              <a:spcAft>
                <a:spcPts val="600"/>
              </a:spcAft>
              <a:buFont typeface="+mj-lt"/>
              <a:buAutoNum type="arabicPeriod"/>
            </a:pPr>
            <a:r>
              <a:rPr lang="en-US" sz="4000" b="1" i="1" u="sng" kern="100" dirty="0">
                <a:solidFill>
                  <a:schemeClr val="accent5">
                    <a:lumMod val="75000"/>
                  </a:schemeClr>
                </a:solidFill>
                <a:effectLst/>
                <a:latin typeface="Gotham Book"/>
                <a:ea typeface="Aptos" panose="020B0004020202020204" pitchFamily="34" charset="0"/>
                <a:cs typeface="Times New Roman" panose="02020603050405020304" pitchFamily="18" charset="0"/>
              </a:rPr>
              <a:t>We will</a:t>
            </a:r>
            <a:r>
              <a:rPr lang="en-US" sz="4000" b="1" i="1" kern="100" dirty="0">
                <a:solidFill>
                  <a:schemeClr val="accent5">
                    <a:lumMod val="75000"/>
                  </a:schemeClr>
                </a:solidFill>
                <a:effectLst/>
                <a:latin typeface="Gotham Book"/>
                <a:ea typeface="Aptos" panose="020B0004020202020204" pitchFamily="34" charset="0"/>
                <a:cs typeface="Times New Roman" panose="02020603050405020304" pitchFamily="18" charset="0"/>
              </a:rPr>
              <a:t> </a:t>
            </a:r>
            <a:r>
              <a:rPr lang="en-US" sz="4000" i="1" kern="100" dirty="0">
                <a:solidFill>
                  <a:schemeClr val="accent5">
                    <a:lumMod val="75000"/>
                  </a:schemeClr>
                </a:solidFill>
                <a:effectLst/>
                <a:latin typeface="Gotham Book"/>
                <a:ea typeface="Aptos" panose="020B0004020202020204" pitchFamily="34" charset="0"/>
                <a:cs typeface="Times New Roman" panose="02020603050405020304" pitchFamily="18" charset="0"/>
              </a:rPr>
              <a:t>examine the dynamics of the different tribes in Texas at the beginning of the 1500s, or the 16</a:t>
            </a:r>
            <a:r>
              <a:rPr lang="en-US" sz="4000" i="1" kern="100" baseline="30000" dirty="0">
                <a:solidFill>
                  <a:schemeClr val="accent5">
                    <a:lumMod val="75000"/>
                  </a:schemeClr>
                </a:solidFill>
                <a:effectLst/>
                <a:latin typeface="Gotham Book"/>
                <a:ea typeface="Aptos" panose="020B0004020202020204" pitchFamily="34" charset="0"/>
                <a:cs typeface="Times New Roman" panose="02020603050405020304" pitchFamily="18" charset="0"/>
              </a:rPr>
              <a:t>th</a:t>
            </a:r>
            <a:r>
              <a:rPr lang="en-US" sz="4000" i="1" kern="100" dirty="0">
                <a:solidFill>
                  <a:schemeClr val="accent5">
                    <a:lumMod val="75000"/>
                  </a:schemeClr>
                </a:solidFill>
                <a:effectLst/>
                <a:latin typeface="Gotham Book"/>
                <a:ea typeface="Aptos" panose="020B0004020202020204" pitchFamily="34" charset="0"/>
                <a:cs typeface="Times New Roman" panose="02020603050405020304" pitchFamily="18" charset="0"/>
              </a:rPr>
              <a:t> century.</a:t>
            </a:r>
          </a:p>
          <a:p>
            <a:pPr marL="342900" marR="0" lvl="0" indent="-342900">
              <a:lnSpc>
                <a:spcPct val="110000"/>
              </a:lnSpc>
              <a:spcBef>
                <a:spcPts val="0"/>
              </a:spcBef>
              <a:spcAft>
                <a:spcPts val="600"/>
              </a:spcAft>
              <a:buFont typeface="+mj-lt"/>
              <a:buAutoNum type="arabicPeriod"/>
            </a:pPr>
            <a:endParaRPr lang="en-US" sz="30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a:pPr>
            <a:r>
              <a:rPr lang="en-US" sz="4000" b="1" i="1" u="sng" kern="100" dirty="0">
                <a:solidFill>
                  <a:schemeClr val="accent6">
                    <a:lumMod val="50000"/>
                  </a:schemeClr>
                </a:solidFill>
                <a:effectLst/>
                <a:latin typeface="Gotham Book"/>
                <a:ea typeface="Aptos" panose="020B0004020202020204" pitchFamily="34" charset="0"/>
                <a:cs typeface="Times New Roman" panose="02020603050405020304" pitchFamily="18" charset="0"/>
              </a:rPr>
              <a:t>I will</a:t>
            </a:r>
            <a:r>
              <a:rPr lang="en-US" sz="4000" b="1" i="1" kern="100" dirty="0">
                <a:solidFill>
                  <a:schemeClr val="accent6">
                    <a:lumMod val="50000"/>
                  </a:schemeClr>
                </a:solidFill>
                <a:effectLst/>
                <a:latin typeface="Gotham Book"/>
                <a:ea typeface="Aptos" panose="020B0004020202020204" pitchFamily="34" charset="0"/>
                <a:cs typeface="Times New Roman" panose="02020603050405020304" pitchFamily="18" charset="0"/>
              </a:rPr>
              <a:t> </a:t>
            </a:r>
            <a:r>
              <a:rPr lang="en-US" sz="4000" i="1" kern="100" dirty="0">
                <a:solidFill>
                  <a:schemeClr val="accent6">
                    <a:lumMod val="50000"/>
                  </a:schemeClr>
                </a:solidFill>
                <a:effectLst/>
                <a:latin typeface="Gotham Book"/>
                <a:ea typeface="Aptos" panose="020B0004020202020204" pitchFamily="34" charset="0"/>
                <a:cs typeface="Times New Roman" panose="02020603050405020304" pitchFamily="18" charset="0"/>
              </a:rPr>
              <a:t>make and support claims about the various tribes of Texas based on my reading passage.</a:t>
            </a:r>
            <a:endParaRPr lang="en-US" sz="4000" kern="100" dirty="0">
              <a:solidFill>
                <a:schemeClr val="accent6">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Graphic 2">
            <a:extLst>
              <a:ext uri="{FF2B5EF4-FFF2-40B4-BE49-F238E27FC236}">
                <a16:creationId xmlns:a16="http://schemas.microsoft.com/office/drawing/2014/main" id="{AFFFFF6F-7835-E722-BAE9-C4A6E511273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3" y="2893454"/>
            <a:ext cx="1071092" cy="1071092"/>
          </a:xfrm>
          <a:prstGeom prst="rect">
            <a:avLst/>
          </a:prstGeom>
        </p:spPr>
      </p:pic>
    </p:spTree>
    <p:extLst>
      <p:ext uri="{BB962C8B-B14F-4D97-AF65-F5344CB8AC3E}">
        <p14:creationId xmlns:p14="http://schemas.microsoft.com/office/powerpoint/2010/main" val="340132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1982347" y="2310732"/>
            <a:ext cx="8556929" cy="221046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lumMod val="85000"/>
                  </a:schemeClr>
                </a:solidFill>
                <a:latin typeface="Gotham Medium"/>
              </a:rPr>
              <a:t>What’s the story?</a:t>
            </a:r>
            <a:br>
              <a:rPr lang="en-US" sz="4400" dirty="0">
                <a:solidFill>
                  <a:schemeClr val="bg1">
                    <a:lumMod val="85000"/>
                  </a:schemeClr>
                </a:solidFill>
                <a:latin typeface="Gotham Medium"/>
              </a:rPr>
            </a:br>
            <a:r>
              <a:rPr lang="en-US" sz="12800" b="1" dirty="0">
                <a:solidFill>
                  <a:schemeClr val="bg1"/>
                </a:solidFill>
                <a:latin typeface="Gotham Medium"/>
              </a:rPr>
              <a:t>Lesson</a:t>
            </a:r>
            <a:endParaRPr lang="en-US" sz="4400" b="1"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45389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53359" y="13060"/>
            <a:ext cx="6968127" cy="169599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Part I: </a:t>
            </a:r>
            <a:r>
              <a:rPr lang="en-US" sz="5400" dirty="0">
                <a:latin typeface="Gotham Medium"/>
              </a:rPr>
              <a:t>Early Texas People in Our Minds Today</a:t>
            </a:r>
          </a:p>
        </p:txBody>
      </p:sp>
      <p:sp>
        <p:nvSpPr>
          <p:cNvPr id="11" name="TextBox 10">
            <a:extLst>
              <a:ext uri="{C183D7F6-B498-43B3-948B-1728B52AA6E4}">
                <adec:decorative xmlns:adec="http://schemas.microsoft.com/office/drawing/2017/decorative" val="1"/>
              </a:ext>
            </a:extLst>
          </p:cNvPr>
          <p:cNvSpPr txBox="1"/>
          <p:nvPr/>
        </p:nvSpPr>
        <p:spPr>
          <a:xfrm>
            <a:off x="8192517" y="647866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855B496-91BA-1B85-9ED0-7AB45D1F67E4}"/>
              </a:ext>
            </a:extLst>
          </p:cNvPr>
          <p:cNvSpPr txBox="1"/>
          <p:nvPr/>
        </p:nvSpPr>
        <p:spPr>
          <a:xfrm>
            <a:off x="3080656" y="1937657"/>
            <a:ext cx="4811487" cy="769441"/>
          </a:xfrm>
          <a:prstGeom prst="rect">
            <a:avLst/>
          </a:prstGeom>
          <a:noFill/>
        </p:spPr>
        <p:txBody>
          <a:bodyPr wrap="square" rtlCol="0">
            <a:spAutoFit/>
          </a:bodyPr>
          <a:lstStyle/>
          <a:p>
            <a:pPr algn="ctr"/>
            <a:r>
              <a:rPr lang="en-US" sz="4400" i="1" dirty="0">
                <a:solidFill>
                  <a:schemeClr val="bg2">
                    <a:lumMod val="50000"/>
                  </a:schemeClr>
                </a:solidFill>
              </a:rPr>
              <a:t>Before we read:  </a:t>
            </a:r>
          </a:p>
        </p:txBody>
      </p:sp>
      <p:sp>
        <p:nvSpPr>
          <p:cNvPr id="14" name="Rectangle: Rounded Corners 13">
            <a:extLst>
              <a:ext uri="{FF2B5EF4-FFF2-40B4-BE49-F238E27FC236}">
                <a16:creationId xmlns:a16="http://schemas.microsoft.com/office/drawing/2014/main" id="{67402B77-85F9-1868-4404-B8CD67202195}"/>
              </a:ext>
            </a:extLst>
          </p:cNvPr>
          <p:cNvSpPr/>
          <p:nvPr/>
        </p:nvSpPr>
        <p:spPr>
          <a:xfrm>
            <a:off x="1842330" y="2835047"/>
            <a:ext cx="6263647" cy="3698044"/>
          </a:xfrm>
          <a:prstGeom prst="roundRect">
            <a:avLst/>
          </a:prstGeom>
          <a:ln w="28575">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u="sng" dirty="0"/>
              <a:t>True or False</a:t>
            </a:r>
          </a:p>
          <a:p>
            <a:pPr algn="ctr"/>
            <a:r>
              <a:rPr lang="en-US" sz="4000" dirty="0"/>
              <a:t>Early American Indians were all basically the same, and they had nothing in common with us today.</a:t>
            </a:r>
            <a:endParaRPr lang="en-US" sz="1600" dirty="0"/>
          </a:p>
          <a:p>
            <a:pPr algn="ctr"/>
            <a:endParaRPr lang="en-US" dirty="0"/>
          </a:p>
        </p:txBody>
      </p:sp>
      <p:pic>
        <p:nvPicPr>
          <p:cNvPr id="3" name="Picture 2" descr="A close-up of a stone carved with an image of a dog or wolf on it. ">
            <a:extLst>
              <a:ext uri="{FF2B5EF4-FFF2-40B4-BE49-F238E27FC236}">
                <a16:creationId xmlns:a16="http://schemas.microsoft.com/office/drawing/2014/main" id="{AC45C6C6-EEB4-9003-7A3E-1C1DFD1F2E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4194" y="-468086"/>
            <a:ext cx="4666605" cy="3248705"/>
          </a:xfrm>
          <a:prstGeom prst="rect">
            <a:avLst/>
          </a:prstGeom>
        </p:spPr>
      </p:pic>
      <p:sp>
        <p:nvSpPr>
          <p:cNvPr id="4" name="TextBox 3">
            <a:extLst>
              <a:ext uri="{FF2B5EF4-FFF2-40B4-BE49-F238E27FC236}">
                <a16:creationId xmlns:a16="http://schemas.microsoft.com/office/drawing/2014/main" id="{ADCCE6FB-EB8E-F447-1323-1D5411E1A275}"/>
              </a:ext>
            </a:extLst>
          </p:cNvPr>
          <p:cNvSpPr txBox="1"/>
          <p:nvPr/>
        </p:nvSpPr>
        <p:spPr>
          <a:xfrm>
            <a:off x="8512630" y="2645229"/>
            <a:ext cx="3472542" cy="707886"/>
          </a:xfrm>
          <a:prstGeom prst="rect">
            <a:avLst/>
          </a:prstGeom>
          <a:noFill/>
        </p:spPr>
        <p:txBody>
          <a:bodyPr wrap="square" rtlCol="0">
            <a:spAutoFit/>
          </a:bodyPr>
          <a:lstStyle/>
          <a:p>
            <a:pPr algn="ctr"/>
            <a:r>
              <a:rPr lang="en-US" sz="2000" dirty="0"/>
              <a:t>A stone carved with the image of a small canine</a:t>
            </a:r>
          </a:p>
        </p:txBody>
      </p:sp>
      <p:pic>
        <p:nvPicPr>
          <p:cNvPr id="17" name="Picture 16" descr="An arrowhead carved from stone">
            <a:extLst>
              <a:ext uri="{FF2B5EF4-FFF2-40B4-BE49-F238E27FC236}">
                <a16:creationId xmlns:a16="http://schemas.microsoft.com/office/drawing/2014/main" id="{E68DA6A5-BEC8-750C-8D6A-A6E3C4B56EA0}"/>
              </a:ext>
            </a:extLst>
          </p:cNvPr>
          <p:cNvPicPr>
            <a:picLocks noChangeAspect="1"/>
          </p:cNvPicPr>
          <p:nvPr/>
        </p:nvPicPr>
        <p:blipFill rotWithShape="1">
          <a:blip r:embed="rId8">
            <a:extLst>
              <a:ext uri="{28A0092B-C50C-407E-A947-70E740481C1C}">
                <a14:useLocalDpi xmlns:a14="http://schemas.microsoft.com/office/drawing/2010/main" val="0"/>
              </a:ext>
            </a:extLst>
          </a:blip>
          <a:srcRect l="32499" t="26796" r="32047" b="33108"/>
          <a:stretch/>
        </p:blipFill>
        <p:spPr>
          <a:xfrm>
            <a:off x="9133114" y="3267008"/>
            <a:ext cx="2547257" cy="2161826"/>
          </a:xfrm>
          <a:prstGeom prst="rect">
            <a:avLst/>
          </a:prstGeom>
        </p:spPr>
      </p:pic>
      <p:sp>
        <p:nvSpPr>
          <p:cNvPr id="13" name="TextBox 12">
            <a:extLst>
              <a:ext uri="{FF2B5EF4-FFF2-40B4-BE49-F238E27FC236}">
                <a16:creationId xmlns:a16="http://schemas.microsoft.com/office/drawing/2014/main" id="{F0E49B17-6964-EA5D-756E-F457A718291E}"/>
              </a:ext>
            </a:extLst>
          </p:cNvPr>
          <p:cNvSpPr txBox="1"/>
          <p:nvPr/>
        </p:nvSpPr>
        <p:spPr>
          <a:xfrm>
            <a:off x="8926287" y="5262987"/>
            <a:ext cx="2841170" cy="707886"/>
          </a:xfrm>
          <a:prstGeom prst="rect">
            <a:avLst/>
          </a:prstGeom>
          <a:noFill/>
        </p:spPr>
        <p:txBody>
          <a:bodyPr wrap="square" rtlCol="0">
            <a:spAutoFit/>
          </a:bodyPr>
          <a:lstStyle/>
          <a:p>
            <a:pPr algn="ctr"/>
            <a:r>
              <a:rPr lang="en-US" sz="2000" dirty="0"/>
              <a:t>An arrowhead carved from stone</a:t>
            </a:r>
          </a:p>
        </p:txBody>
      </p:sp>
      <p:pic>
        <p:nvPicPr>
          <p:cNvPr id="18" name="Graphic 17">
            <a:extLst>
              <a:ext uri="{FF2B5EF4-FFF2-40B4-BE49-F238E27FC236}">
                <a16:creationId xmlns:a16="http://schemas.microsoft.com/office/drawing/2014/main" id="{6C349EDF-DCD6-2BD8-581C-E1B58D6B50D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41784" y="1699981"/>
            <a:ext cx="1071092" cy="1071092"/>
          </a:xfrm>
          <a:prstGeom prst="rect">
            <a:avLst/>
          </a:prstGeom>
        </p:spPr>
      </p:pic>
    </p:spTree>
    <p:extLst>
      <p:ext uri="{BB962C8B-B14F-4D97-AF65-F5344CB8AC3E}">
        <p14:creationId xmlns:p14="http://schemas.microsoft.com/office/powerpoint/2010/main" val="10268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53359" y="13060"/>
            <a:ext cx="6968127" cy="169599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Part I: </a:t>
            </a:r>
            <a:r>
              <a:rPr lang="en-US" sz="5400" dirty="0">
                <a:latin typeface="Gotham Medium"/>
              </a:rPr>
              <a:t>Early Texas People in Our Minds Today </a:t>
            </a:r>
            <a:r>
              <a:rPr lang="en-US" sz="5400" dirty="0">
                <a:solidFill>
                  <a:schemeClr val="bg2"/>
                </a:solidFill>
                <a:latin typeface="Gotham Medium"/>
              </a:rPr>
              <a:t>2</a:t>
            </a:r>
          </a:p>
        </p:txBody>
      </p:sp>
      <p:sp>
        <p:nvSpPr>
          <p:cNvPr id="11" name="TextBox 10">
            <a:extLst>
              <a:ext uri="{C183D7F6-B498-43B3-948B-1728B52AA6E4}">
                <adec:decorative xmlns:adec="http://schemas.microsoft.com/office/drawing/2017/decorative" val="1"/>
              </a:ext>
            </a:extLst>
          </p:cNvPr>
          <p:cNvSpPr txBox="1"/>
          <p:nvPr/>
        </p:nvSpPr>
        <p:spPr>
          <a:xfrm>
            <a:off x="8192517" y="647866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855B496-91BA-1B85-9ED0-7AB45D1F67E4}"/>
              </a:ext>
            </a:extLst>
          </p:cNvPr>
          <p:cNvSpPr txBox="1"/>
          <p:nvPr/>
        </p:nvSpPr>
        <p:spPr>
          <a:xfrm>
            <a:off x="2111830" y="1937657"/>
            <a:ext cx="5551713" cy="769441"/>
          </a:xfrm>
          <a:prstGeom prst="rect">
            <a:avLst/>
          </a:prstGeom>
          <a:noFill/>
        </p:spPr>
        <p:txBody>
          <a:bodyPr wrap="square" rtlCol="0">
            <a:spAutoFit/>
          </a:bodyPr>
          <a:lstStyle/>
          <a:p>
            <a:pPr algn="ctr"/>
            <a:r>
              <a:rPr lang="en-US" sz="4400" i="1" dirty="0">
                <a:solidFill>
                  <a:schemeClr val="bg2">
                    <a:lumMod val="50000"/>
                  </a:schemeClr>
                </a:solidFill>
              </a:rPr>
              <a:t>After we read:  </a:t>
            </a:r>
          </a:p>
        </p:txBody>
      </p:sp>
      <p:sp>
        <p:nvSpPr>
          <p:cNvPr id="14" name="Rectangle: Rounded Corners 13">
            <a:extLst>
              <a:ext uri="{FF2B5EF4-FFF2-40B4-BE49-F238E27FC236}">
                <a16:creationId xmlns:a16="http://schemas.microsoft.com/office/drawing/2014/main" id="{67402B77-85F9-1868-4404-B8CD67202195}"/>
              </a:ext>
            </a:extLst>
          </p:cNvPr>
          <p:cNvSpPr/>
          <p:nvPr/>
        </p:nvSpPr>
        <p:spPr>
          <a:xfrm>
            <a:off x="1842331" y="2845932"/>
            <a:ext cx="6049814" cy="3698044"/>
          </a:xfrm>
          <a:prstGeom prst="roundRect">
            <a:avLst/>
          </a:prstGeom>
          <a:ln w="28575">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Highlight the sentences or phrases from the reading that support your answers on the worksheet. </a:t>
            </a:r>
            <a:endParaRPr lang="en-US" sz="1600" dirty="0"/>
          </a:p>
          <a:p>
            <a:pPr algn="ctr"/>
            <a:endParaRPr lang="en-US" dirty="0"/>
          </a:p>
        </p:txBody>
      </p:sp>
      <p:pic>
        <p:nvPicPr>
          <p:cNvPr id="17" name="Picture 16" descr="An American Indian baby doll wrapped in a blanked on a cradleboard.">
            <a:extLst>
              <a:ext uri="{FF2B5EF4-FFF2-40B4-BE49-F238E27FC236}">
                <a16:creationId xmlns:a16="http://schemas.microsoft.com/office/drawing/2014/main" id="{FB3532A8-B041-E3AA-F462-CBC2692B773E}"/>
              </a:ext>
            </a:extLst>
          </p:cNvPr>
          <p:cNvPicPr>
            <a:picLocks noChangeAspect="1"/>
          </p:cNvPicPr>
          <p:nvPr/>
        </p:nvPicPr>
        <p:blipFill rotWithShape="1">
          <a:blip r:embed="rId7">
            <a:extLst>
              <a:ext uri="{28A0092B-C50C-407E-A947-70E740481C1C}">
                <a14:useLocalDpi xmlns:a14="http://schemas.microsoft.com/office/drawing/2010/main" val="0"/>
              </a:ext>
            </a:extLst>
          </a:blip>
          <a:srcRect l="16126" t="-79" r="15048" b="9017"/>
          <a:stretch/>
        </p:blipFill>
        <p:spPr>
          <a:xfrm>
            <a:off x="8880200" y="620485"/>
            <a:ext cx="2700928" cy="4770481"/>
          </a:xfrm>
          <a:prstGeom prst="rect">
            <a:avLst/>
          </a:prstGeom>
        </p:spPr>
      </p:pic>
      <p:sp>
        <p:nvSpPr>
          <p:cNvPr id="18" name="TextBox 17">
            <a:extLst>
              <a:ext uri="{FF2B5EF4-FFF2-40B4-BE49-F238E27FC236}">
                <a16:creationId xmlns:a16="http://schemas.microsoft.com/office/drawing/2014/main" id="{E9A1E889-B3DE-02BA-4B5D-7CF8938EFC49}"/>
              </a:ext>
            </a:extLst>
          </p:cNvPr>
          <p:cNvSpPr txBox="1"/>
          <p:nvPr/>
        </p:nvSpPr>
        <p:spPr>
          <a:xfrm>
            <a:off x="8750843" y="5390967"/>
            <a:ext cx="3038386" cy="1015663"/>
          </a:xfrm>
          <a:prstGeom prst="rect">
            <a:avLst/>
          </a:prstGeom>
          <a:noFill/>
        </p:spPr>
        <p:txBody>
          <a:bodyPr wrap="square" rtlCol="0">
            <a:spAutoFit/>
          </a:bodyPr>
          <a:lstStyle/>
          <a:p>
            <a:pPr algn="ctr"/>
            <a:r>
              <a:rPr lang="en-US" sz="2000" dirty="0"/>
              <a:t>An American Indian child’s toy baby doll with cradleboard. </a:t>
            </a:r>
          </a:p>
        </p:txBody>
      </p:sp>
      <p:pic>
        <p:nvPicPr>
          <p:cNvPr id="19" name="Graphic 18">
            <a:extLst>
              <a:ext uri="{FF2B5EF4-FFF2-40B4-BE49-F238E27FC236}">
                <a16:creationId xmlns:a16="http://schemas.microsoft.com/office/drawing/2014/main" id="{04BCEB18-1C58-614E-4C6F-352C8C66FF8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49152" y="1781305"/>
            <a:ext cx="925793" cy="925793"/>
          </a:xfrm>
          <a:prstGeom prst="rect">
            <a:avLst/>
          </a:prstGeom>
        </p:spPr>
      </p:pic>
    </p:spTree>
    <p:extLst>
      <p:ext uri="{BB962C8B-B14F-4D97-AF65-F5344CB8AC3E}">
        <p14:creationId xmlns:p14="http://schemas.microsoft.com/office/powerpoint/2010/main" val="1491036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433</TotalTime>
  <Words>848</Words>
  <Application>Microsoft Office PowerPoint</Application>
  <PresentationFormat>Widescreen</PresentationFormat>
  <Paragraphs>71</Paragraphs>
  <Slides>14</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Aptos</vt:lpstr>
      <vt:lpstr>Aptos Display</vt:lpstr>
      <vt:lpstr>Arial</vt:lpstr>
      <vt:lpstr>Calibri</vt:lpstr>
      <vt:lpstr>Calibri Light</vt:lpstr>
      <vt:lpstr>Gotham Book</vt:lpstr>
      <vt:lpstr>Gotham Medium</vt:lpstr>
      <vt:lpstr>Josefin Sans</vt:lpstr>
      <vt:lpstr>Lato</vt:lpstr>
      <vt:lpstr>Times New Roman</vt:lpstr>
      <vt:lpstr>Office Theme</vt:lpstr>
      <vt:lpstr>1_Office Theme</vt:lpstr>
      <vt:lpstr>Unit 1:  Natural Texas and Its People</vt:lpstr>
      <vt:lpstr>How do we know what we know?  Warm-up</vt:lpstr>
      <vt:lpstr>Warm-up: Follow the directions below to complete your warm-up </vt:lpstr>
      <vt:lpstr>Warm-up:  Share with the class </vt:lpstr>
      <vt:lpstr>Essential Question</vt:lpstr>
      <vt:lpstr>In today’s lesson…</vt:lpstr>
      <vt:lpstr>What’s the story? Lesson</vt:lpstr>
      <vt:lpstr>Part I: Early Texas People in Our Minds Today</vt:lpstr>
      <vt:lpstr>Part I: Early Texas People in Our Minds Today 2</vt:lpstr>
      <vt:lpstr>Part II: American Indians Before the Spanish Arrive2</vt:lpstr>
      <vt:lpstr>Comprehension Questions</vt:lpstr>
      <vt:lpstr>What’s the Story? Exit Ticket</vt:lpstr>
      <vt:lpstr>Exit Ticket: Follow the directions below to complete your warm-up </vt:lpstr>
      <vt:lpstr>Exit Ticket:  Share with the class </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Natural Texas and Its People</dc:title>
  <dc:creator>Abubakar, Courtney</dc:creator>
  <cp:lastModifiedBy>Belden, Dreanna</cp:lastModifiedBy>
  <cp:revision>6</cp:revision>
  <dcterms:created xsi:type="dcterms:W3CDTF">2024-07-12T18:00:15Z</dcterms:created>
  <dcterms:modified xsi:type="dcterms:W3CDTF">2024-09-11T19:19:02Z</dcterms:modified>
</cp:coreProperties>
</file>