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257" r:id="rId6"/>
    <p:sldId id="312" r:id="rId7"/>
    <p:sldId id="282" r:id="rId8"/>
    <p:sldId id="298" r:id="rId9"/>
    <p:sldId id="313" r:id="rId10"/>
    <p:sldId id="299" r:id="rId11"/>
    <p:sldId id="314" r:id="rId12"/>
    <p:sldId id="292" r:id="rId13"/>
    <p:sldId id="315" r:id="rId14"/>
    <p:sldId id="316" r:id="rId15"/>
    <p:sldId id="301" r:id="rId16"/>
    <p:sldId id="317" r:id="rId17"/>
    <p:sldId id="318" r:id="rId18"/>
    <p:sldId id="31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57530-3521-4959-9813-622873948AF0}" v="70" dt="2025-11-07T01:05:27.6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07T01:05:30.705" v="41" actId="255"/>
      <pc:docMkLst>
        <pc:docMk/>
      </pc:docMkLst>
      <pc:sldChg chg="modSp mod">
        <pc:chgData name="Wilkinson, Ulises" userId="aece8d85-eb83-4e23-bf28-c30077cba893" providerId="ADAL" clId="{884F47B1-B553-4192-9126-1C112833296C}" dt="2025-11-07T00:45:00.258" v="0" actId="20577"/>
        <pc:sldMkLst>
          <pc:docMk/>
          <pc:sldMk cId="3688110141" sldId="257"/>
        </pc:sldMkLst>
        <pc:spChg chg="mod">
          <ac:chgData name="Wilkinson, Ulises" userId="aece8d85-eb83-4e23-bf28-c30077cba893" providerId="ADAL" clId="{884F47B1-B553-4192-9126-1C112833296C}" dt="2025-11-07T00:45:00.258" v="0" actId="20577"/>
          <ac:spMkLst>
            <pc:docMk/>
            <pc:sldMk cId="3688110141" sldId="257"/>
            <ac:spMk id="3" creationId="{DE5E7D88-B411-0667-9CA2-7DAF8B9F01D0}"/>
          </ac:spMkLst>
        </pc:spChg>
      </pc:sldChg>
      <pc:sldChg chg="modSp mod">
        <pc:chgData name="Wilkinson, Ulises" userId="aece8d85-eb83-4e23-bf28-c30077cba893" providerId="ADAL" clId="{884F47B1-B553-4192-9126-1C112833296C}" dt="2025-11-07T00:45:45.764" v="3" actId="27636"/>
        <pc:sldMkLst>
          <pc:docMk/>
          <pc:sldMk cId="1211131730" sldId="282"/>
        </pc:sldMkLst>
        <pc:spChg chg="mod">
          <ac:chgData name="Wilkinson, Ulises" userId="aece8d85-eb83-4e23-bf28-c30077cba893" providerId="ADAL" clId="{884F47B1-B553-4192-9126-1C112833296C}" dt="2025-11-07T00:45:45.764" v="3" actId="27636"/>
          <ac:spMkLst>
            <pc:docMk/>
            <pc:sldMk cId="1211131730" sldId="282"/>
            <ac:spMk id="4" creationId="{0199E6B2-01BA-F788-3AE5-14434D4220D6}"/>
          </ac:spMkLst>
        </pc:spChg>
      </pc:sldChg>
      <pc:sldChg chg="modSp mod">
        <pc:chgData name="Wilkinson, Ulises" userId="aece8d85-eb83-4e23-bf28-c30077cba893" providerId="ADAL" clId="{884F47B1-B553-4192-9126-1C112833296C}" dt="2025-11-07T00:55:21.922" v="19" actId="255"/>
        <pc:sldMkLst>
          <pc:docMk/>
          <pc:sldMk cId="102683515" sldId="292"/>
        </pc:sldMkLst>
        <pc:spChg chg="mod">
          <ac:chgData name="Wilkinson, Ulises" userId="aece8d85-eb83-4e23-bf28-c30077cba893" providerId="ADAL" clId="{884F47B1-B553-4192-9126-1C112833296C}" dt="2025-11-07T00:54:27.425" v="15" actId="255"/>
          <ac:spMkLst>
            <pc:docMk/>
            <pc:sldMk cId="102683515" sldId="292"/>
            <ac:spMk id="10" creationId="{00000000-0000-0000-0000-000000000000}"/>
          </ac:spMkLst>
        </pc:spChg>
        <pc:spChg chg="mod">
          <ac:chgData name="Wilkinson, Ulises" userId="aece8d85-eb83-4e23-bf28-c30077cba893" providerId="ADAL" clId="{884F47B1-B553-4192-9126-1C112833296C}" dt="2025-11-07T00:55:21.922" v="19" actId="255"/>
          <ac:spMkLst>
            <pc:docMk/>
            <pc:sldMk cId="102683515" sldId="292"/>
            <ac:spMk id="14" creationId="{67402B77-85F9-1868-4404-B8CD67202195}"/>
          </ac:spMkLst>
        </pc:spChg>
      </pc:sldChg>
      <pc:sldChg chg="modSp mod">
        <pc:chgData name="Wilkinson, Ulises" userId="aece8d85-eb83-4e23-bf28-c30077cba893" providerId="ADAL" clId="{884F47B1-B553-4192-9126-1C112833296C}" dt="2025-11-07T00:47:05.684" v="7" actId="20577"/>
        <pc:sldMkLst>
          <pc:docMk/>
          <pc:sldMk cId="1980097663" sldId="298"/>
        </pc:sldMkLst>
        <pc:spChg chg="mod">
          <ac:chgData name="Wilkinson, Ulises" userId="aece8d85-eb83-4e23-bf28-c30077cba893" providerId="ADAL" clId="{884F47B1-B553-4192-9126-1C112833296C}" dt="2025-11-07T00:46:30.010" v="4" actId="255"/>
          <ac:spMkLst>
            <pc:docMk/>
            <pc:sldMk cId="1980097663" sldId="298"/>
            <ac:spMk id="2" creationId="{925F575F-42F6-3E68-E2C9-7B1D8BC7A6E6}"/>
          </ac:spMkLst>
        </pc:spChg>
        <pc:spChg chg="mod">
          <ac:chgData name="Wilkinson, Ulises" userId="aece8d85-eb83-4e23-bf28-c30077cba893" providerId="ADAL" clId="{884F47B1-B553-4192-9126-1C112833296C}" dt="2025-11-07T00:47:05.684" v="7" actId="20577"/>
          <ac:spMkLst>
            <pc:docMk/>
            <pc:sldMk cId="1980097663" sldId="298"/>
            <ac:spMk id="6" creationId="{F784E1A6-C1CA-3159-5F28-C25D53E7B898}"/>
          </ac:spMkLst>
        </pc:spChg>
        <pc:spChg chg="mod">
          <ac:chgData name="Wilkinson, Ulises" userId="aece8d85-eb83-4e23-bf28-c30077cba893" providerId="ADAL" clId="{884F47B1-B553-4192-9126-1C112833296C}" dt="2025-11-07T00:46:47.920" v="6" actId="20577"/>
          <ac:spMkLst>
            <pc:docMk/>
            <pc:sldMk cId="1980097663" sldId="298"/>
            <ac:spMk id="13" creationId="{B1473FAB-525E-0AD2-E307-0EA74FAB004C}"/>
          </ac:spMkLst>
        </pc:spChg>
      </pc:sldChg>
      <pc:sldChg chg="modSp mod">
        <pc:chgData name="Wilkinson, Ulises" userId="aece8d85-eb83-4e23-bf28-c30077cba893" providerId="ADAL" clId="{884F47B1-B553-4192-9126-1C112833296C}" dt="2025-11-07T00:53:26.793" v="11" actId="27636"/>
        <pc:sldMkLst>
          <pc:docMk/>
          <pc:sldMk cId="3401320799" sldId="299"/>
        </pc:sldMkLst>
        <pc:spChg chg="mod">
          <ac:chgData name="Wilkinson, Ulises" userId="aece8d85-eb83-4e23-bf28-c30077cba893" providerId="ADAL" clId="{884F47B1-B553-4192-9126-1C112833296C}" dt="2025-11-07T00:53:26.793" v="11" actId="27636"/>
          <ac:spMkLst>
            <pc:docMk/>
            <pc:sldMk cId="3401320799" sldId="299"/>
            <ac:spMk id="8" creationId="{00000000-0000-0000-0000-000000000000}"/>
          </ac:spMkLst>
        </pc:spChg>
      </pc:sldChg>
      <pc:sldChg chg="modSp mod">
        <pc:chgData name="Wilkinson, Ulises" userId="aece8d85-eb83-4e23-bf28-c30077cba893" providerId="ADAL" clId="{884F47B1-B553-4192-9126-1C112833296C}" dt="2025-11-07T01:02:27.482" v="27" actId="27636"/>
        <pc:sldMkLst>
          <pc:docMk/>
          <pc:sldMk cId="4010576629" sldId="301"/>
        </pc:sldMkLst>
        <pc:spChg chg="mod">
          <ac:chgData name="Wilkinson, Ulises" userId="aece8d85-eb83-4e23-bf28-c30077cba893" providerId="ADAL" clId="{884F47B1-B553-4192-9126-1C112833296C}" dt="2025-11-07T01:02:27.482" v="27" actId="27636"/>
          <ac:spMkLst>
            <pc:docMk/>
            <pc:sldMk cId="4010576629" sldId="301"/>
            <ac:spMk id="9" creationId="{00000000-0000-0000-0000-000000000000}"/>
          </ac:spMkLst>
        </pc:spChg>
      </pc:sldChg>
      <pc:sldChg chg="modSp mod">
        <pc:chgData name="Wilkinson, Ulises" userId="aece8d85-eb83-4e23-bf28-c30077cba893" providerId="ADAL" clId="{884F47B1-B553-4192-9126-1C112833296C}" dt="2025-11-07T00:45:21.658" v="2" actId="20577"/>
        <pc:sldMkLst>
          <pc:docMk/>
          <pc:sldMk cId="2239848907" sldId="312"/>
        </pc:sldMkLst>
        <pc:spChg chg="mod">
          <ac:chgData name="Wilkinson, Ulises" userId="aece8d85-eb83-4e23-bf28-c30077cba893" providerId="ADAL" clId="{884F47B1-B553-4192-9126-1C112833296C}" dt="2025-11-07T00:45:21.658" v="2" actId="20577"/>
          <ac:spMkLst>
            <pc:docMk/>
            <pc:sldMk cId="2239848907" sldId="312"/>
            <ac:spMk id="4" creationId="{C6D4C57C-7352-31D5-D327-85FCCA92DF00}"/>
          </ac:spMkLst>
        </pc:spChg>
      </pc:sldChg>
      <pc:sldChg chg="modSp mod">
        <pc:chgData name="Wilkinson, Ulises" userId="aece8d85-eb83-4e23-bf28-c30077cba893" providerId="ADAL" clId="{884F47B1-B553-4192-9126-1C112833296C}" dt="2025-11-07T00:47:35.299" v="8" actId="20577"/>
        <pc:sldMkLst>
          <pc:docMk/>
          <pc:sldMk cId="3329305581" sldId="313"/>
        </pc:sldMkLst>
        <pc:spChg chg="mod">
          <ac:chgData name="Wilkinson, Ulises" userId="aece8d85-eb83-4e23-bf28-c30077cba893" providerId="ADAL" clId="{884F47B1-B553-4192-9126-1C112833296C}" dt="2025-11-07T00:47:35.299" v="8" actId="20577"/>
          <ac:spMkLst>
            <pc:docMk/>
            <pc:sldMk cId="3329305581" sldId="313"/>
            <ac:spMk id="2" creationId="{75242008-2039-048E-D2A9-EABA35196BF4}"/>
          </ac:spMkLst>
        </pc:spChg>
      </pc:sldChg>
      <pc:sldChg chg="modSp mod">
        <pc:chgData name="Wilkinson, Ulises" userId="aece8d85-eb83-4e23-bf28-c30077cba893" providerId="ADAL" clId="{884F47B1-B553-4192-9126-1C112833296C}" dt="2025-11-07T00:53:58.346" v="12" actId="20577"/>
        <pc:sldMkLst>
          <pc:docMk/>
          <pc:sldMk cId="453899606" sldId="314"/>
        </pc:sldMkLst>
        <pc:spChg chg="mod">
          <ac:chgData name="Wilkinson, Ulises" userId="aece8d85-eb83-4e23-bf28-c30077cba893" providerId="ADAL" clId="{884F47B1-B553-4192-9126-1C112833296C}" dt="2025-11-07T00:53:58.346" v="12" actId="20577"/>
          <ac:spMkLst>
            <pc:docMk/>
            <pc:sldMk cId="453899606" sldId="314"/>
            <ac:spMk id="10" creationId="{00000000-0000-0000-0000-000000000000}"/>
          </ac:spMkLst>
        </pc:spChg>
      </pc:sldChg>
      <pc:sldChg chg="modSp mod">
        <pc:chgData name="Wilkinson, Ulises" userId="aece8d85-eb83-4e23-bf28-c30077cba893" providerId="ADAL" clId="{884F47B1-B553-4192-9126-1C112833296C}" dt="2025-11-07T00:55:56.613" v="23" actId="255"/>
        <pc:sldMkLst>
          <pc:docMk/>
          <pc:sldMk cId="1491036479" sldId="315"/>
        </pc:sldMkLst>
        <pc:spChg chg="mod">
          <ac:chgData name="Wilkinson, Ulises" userId="aece8d85-eb83-4e23-bf28-c30077cba893" providerId="ADAL" clId="{884F47B1-B553-4192-9126-1C112833296C}" dt="2025-11-07T00:55:56.613" v="23" actId="255"/>
          <ac:spMkLst>
            <pc:docMk/>
            <pc:sldMk cId="1491036479" sldId="315"/>
            <ac:spMk id="10" creationId="{00000000-0000-0000-0000-000000000000}"/>
          </ac:spMkLst>
        </pc:spChg>
      </pc:sldChg>
      <pc:sldChg chg="modSp mod">
        <pc:chgData name="Wilkinson, Ulises" userId="aece8d85-eb83-4e23-bf28-c30077cba893" providerId="ADAL" clId="{884F47B1-B553-4192-9126-1C112833296C}" dt="2025-11-07T00:57:11.087" v="26" actId="20577"/>
        <pc:sldMkLst>
          <pc:docMk/>
          <pc:sldMk cId="3335422886" sldId="316"/>
        </pc:sldMkLst>
        <pc:spChg chg="mod">
          <ac:chgData name="Wilkinson, Ulises" userId="aece8d85-eb83-4e23-bf28-c30077cba893" providerId="ADAL" clId="{884F47B1-B553-4192-9126-1C112833296C}" dt="2025-11-07T00:56:28.413" v="24" actId="20577"/>
          <ac:spMkLst>
            <pc:docMk/>
            <pc:sldMk cId="3335422886" sldId="316"/>
            <ac:spMk id="10" creationId="{00000000-0000-0000-0000-000000000000}"/>
          </ac:spMkLst>
        </pc:spChg>
        <pc:spChg chg="mod">
          <ac:chgData name="Wilkinson, Ulises" userId="aece8d85-eb83-4e23-bf28-c30077cba893" providerId="ADAL" clId="{884F47B1-B553-4192-9126-1C112833296C}" dt="2025-11-07T00:57:11.087" v="26" actId="20577"/>
          <ac:spMkLst>
            <pc:docMk/>
            <pc:sldMk cId="3335422886" sldId="316"/>
            <ac:spMk id="14" creationId="{67402B77-85F9-1868-4404-B8CD67202195}"/>
          </ac:spMkLst>
        </pc:spChg>
      </pc:sldChg>
      <pc:sldChg chg="modSp mod">
        <pc:chgData name="Wilkinson, Ulises" userId="aece8d85-eb83-4e23-bf28-c30077cba893" providerId="ADAL" clId="{884F47B1-B553-4192-9126-1C112833296C}" dt="2025-11-07T01:04:15.889" v="35" actId="27636"/>
        <pc:sldMkLst>
          <pc:docMk/>
          <pc:sldMk cId="1091895013" sldId="317"/>
        </pc:sldMkLst>
        <pc:spChg chg="mod">
          <ac:chgData name="Wilkinson, Ulises" userId="aece8d85-eb83-4e23-bf28-c30077cba893" providerId="ADAL" clId="{884F47B1-B553-4192-9126-1C112833296C}" dt="2025-11-07T01:04:15.889" v="35" actId="27636"/>
          <ac:spMkLst>
            <pc:docMk/>
            <pc:sldMk cId="1091895013" sldId="317"/>
            <ac:spMk id="4" creationId="{C6D4C57C-7352-31D5-D327-85FCCA92DF00}"/>
          </ac:spMkLst>
        </pc:spChg>
      </pc:sldChg>
      <pc:sldChg chg="modSp mod">
        <pc:chgData name="Wilkinson, Ulises" userId="aece8d85-eb83-4e23-bf28-c30077cba893" providerId="ADAL" clId="{884F47B1-B553-4192-9126-1C112833296C}" dt="2025-11-07T01:04:51.932" v="40" actId="255"/>
        <pc:sldMkLst>
          <pc:docMk/>
          <pc:sldMk cId="2705570087" sldId="318"/>
        </pc:sldMkLst>
        <pc:spChg chg="mod">
          <ac:chgData name="Wilkinson, Ulises" userId="aece8d85-eb83-4e23-bf28-c30077cba893" providerId="ADAL" clId="{884F47B1-B553-4192-9126-1C112833296C}" dt="2025-11-07T01:04:26.806" v="36" actId="27636"/>
          <ac:spMkLst>
            <pc:docMk/>
            <pc:sldMk cId="2705570087" sldId="318"/>
            <ac:spMk id="4" creationId="{FB48DC95-B6B4-1B83-3BE1-0055CA4A586B}"/>
          </ac:spMkLst>
        </pc:spChg>
        <pc:spChg chg="mod">
          <ac:chgData name="Wilkinson, Ulises" userId="aece8d85-eb83-4e23-bf28-c30077cba893" providerId="ADAL" clId="{884F47B1-B553-4192-9126-1C112833296C}" dt="2025-11-07T01:04:51.932" v="40" actId="255"/>
          <ac:spMkLst>
            <pc:docMk/>
            <pc:sldMk cId="2705570087" sldId="318"/>
            <ac:spMk id="9" creationId="{D43849CD-39D3-1C03-7BBB-187420ACFBFC}"/>
          </ac:spMkLst>
        </pc:spChg>
      </pc:sldChg>
      <pc:sldChg chg="modSp mod">
        <pc:chgData name="Wilkinson, Ulises" userId="aece8d85-eb83-4e23-bf28-c30077cba893" providerId="ADAL" clId="{884F47B1-B553-4192-9126-1C112833296C}" dt="2025-11-07T01:05:30.705" v="41" actId="255"/>
        <pc:sldMkLst>
          <pc:docMk/>
          <pc:sldMk cId="3355213886" sldId="319"/>
        </pc:sldMkLst>
        <pc:spChg chg="mod">
          <ac:chgData name="Wilkinson, Ulises" userId="aece8d85-eb83-4e23-bf28-c30077cba893" providerId="ADAL" clId="{884F47B1-B553-4192-9126-1C112833296C}" dt="2025-11-07T01:05:30.705" v="41" actId="255"/>
          <ac:spMkLst>
            <pc:docMk/>
            <pc:sldMk cId="3355213886" sldId="319"/>
            <ac:spMk id="13" creationId="{B1473FAB-525E-0AD2-E307-0EA74FAB00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F3ED2-E8EE-46AE-85EB-315B03F31EF9}"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A6FC-3692-4234-89A9-6880E71373EA}" type="slidenum">
              <a:rPr lang="en-US" smtClean="0"/>
              <a:t>‹#›</a:t>
            </a:fld>
            <a:endParaRPr lang="en-US"/>
          </a:p>
        </p:txBody>
      </p:sp>
    </p:spTree>
    <p:extLst>
      <p:ext uri="{BB962C8B-B14F-4D97-AF65-F5344CB8AC3E}">
        <p14:creationId xmlns:p14="http://schemas.microsoft.com/office/powerpoint/2010/main" val="252165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mericanart.si.edu/artwork/corn-harvest-santo-domingo-7183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39676/"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n2t.net/ark:/65665/ng49ca746a5-579c-704b-e053-15f76fa0b4fa" TargetMode="Externa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n2t.net/ark:/65665/ws6c70cb4a6-3fcf-4594-b988-ea187d367d4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2t.net/ark:/65665/ws6c70cb4a6-3fcf-4594-b988-ea187d367d4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800" b="0" i="0" u="none" strike="noStrike" dirty="0">
                <a:solidFill>
                  <a:srgbClr val="000000"/>
                </a:solidFill>
                <a:effectLst/>
                <a:latin typeface="Times New Roman" panose="02020603050405020304" pitchFamily="18" charset="0"/>
              </a:rPr>
              <a:t>Moon, Carl. </a:t>
            </a:r>
            <a:r>
              <a:rPr lang="en-US" sz="1800" b="0" i="1" u="none" strike="noStrike" dirty="0">
                <a:solidFill>
                  <a:srgbClr val="000000"/>
                </a:solidFill>
                <a:effectLst/>
                <a:latin typeface="Times New Roman" panose="02020603050405020304" pitchFamily="18" charset="0"/>
              </a:rPr>
              <a:t>Corn Harvest at Santo Domingo. </a:t>
            </a:r>
            <a:r>
              <a:rPr lang="en-US" sz="1800" b="0" i="0" u="none" strike="noStrike" dirty="0">
                <a:solidFill>
                  <a:srgbClr val="000000"/>
                </a:solidFill>
                <a:effectLst/>
                <a:latin typeface="Times New Roman" panose="02020603050405020304" pitchFamily="18" charset="0"/>
              </a:rPr>
              <a:t>1938-40. Oil on canvas, 24 x 30 in. (61 x 76.2 cm). Smithsonian American Art Museum. </a:t>
            </a:r>
            <a:r>
              <a:rPr lang="en-US" sz="1800" b="0" i="0" u="sng" strike="noStrike" dirty="0">
                <a:solidFill>
                  <a:srgbClr val="1155CC"/>
                </a:solidFill>
                <a:effectLst/>
                <a:latin typeface="Times New Roman" panose="02020603050405020304" pitchFamily="18" charset="0"/>
                <a:hlinkClick r:id="rId3"/>
              </a:rPr>
              <a:t>https://americanart.si.edu/artwork/corn-harvest-santo-domingo-71833</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C06680DF-FBC2-44B2-B7B0-5E8793897DE1}" type="slidenum">
              <a:rPr lang="en-US" smtClean="0"/>
              <a:t>1</a:t>
            </a:fld>
            <a:endParaRPr lang="en-US"/>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0" i="0" dirty="0">
                <a:solidFill>
                  <a:srgbClr val="757575"/>
                </a:solidFill>
                <a:effectLst/>
                <a:highlight>
                  <a:srgbClr val="FFFFFF"/>
                </a:highlight>
                <a:latin typeface="Josefin Sans" pitchFamily="2" charset="0"/>
              </a:rPr>
              <a:t>Edwards, Nancy. [Canine artifact], photograph, 1969; (</a:t>
            </a:r>
            <a:r>
              <a:rPr lang="en-US" b="0" i="0" u="none" strike="noStrike" dirty="0">
                <a:solidFill>
                  <a:srgbClr val="0277BD"/>
                </a:solidFill>
                <a:effectLst/>
                <a:highlight>
                  <a:srgbClr val="FFFFFF"/>
                </a:highlight>
                <a:latin typeface="Josefin Sans" pitchFamily="2" charset="0"/>
                <a:hlinkClick r:id="rId3"/>
              </a:rPr>
              <a:t>https://texashistory.unt.edu/ark:/67531/metapth39676/</a:t>
            </a:r>
            <a:r>
              <a:rPr lang="en-US" b="0" i="0" dirty="0">
                <a:solidFill>
                  <a:srgbClr val="757575"/>
                </a:solidFill>
                <a:effectLst/>
                <a:highlight>
                  <a:srgbClr val="FFFFFF"/>
                </a:highlight>
                <a:latin typeface="Josefin Sans" pitchFamily="2" charset="0"/>
              </a:rPr>
              <a:t>: accessed July 12,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Marfa Public Library.</a:t>
            </a:r>
            <a:endParaRPr lang="en-US" dirty="0"/>
          </a:p>
          <a:p>
            <a:r>
              <a:rPr lang="en-US" dirty="0"/>
              <a:t>--</a:t>
            </a:r>
            <a:r>
              <a:rPr lang="en-US" b="0" i="0" dirty="0">
                <a:solidFill>
                  <a:srgbClr val="41505C"/>
                </a:solidFill>
                <a:effectLst/>
                <a:highlight>
                  <a:srgbClr val="FFFFFF"/>
                </a:highlight>
                <a:latin typeface="Lato" panose="020F0502020204030203" pitchFamily="34" charset="0"/>
              </a:rPr>
              <a:t>Arrowhead collected on the Cherokee Indian Reservation, </a:t>
            </a:r>
            <a:r>
              <a:rPr lang="en-US" b="0" i="0" dirty="0" err="1">
                <a:solidFill>
                  <a:srgbClr val="41505C"/>
                </a:solidFill>
                <a:effectLst/>
                <a:highlight>
                  <a:srgbClr val="FFFFFF"/>
                </a:highlight>
                <a:latin typeface="Lato" panose="020F0502020204030203" pitchFamily="34" charset="0"/>
              </a:rPr>
              <a:t>Swayney</a:t>
            </a:r>
            <a:r>
              <a:rPr lang="en-US" b="0" i="0" dirty="0">
                <a:solidFill>
                  <a:srgbClr val="41505C"/>
                </a:solidFill>
                <a:effectLst/>
                <a:highlight>
                  <a:srgbClr val="FFFFFF"/>
                </a:highlight>
                <a:latin typeface="Lato" panose="020F0502020204030203" pitchFamily="34" charset="0"/>
              </a:rPr>
              <a:t>, N.C., by Frans M. </a:t>
            </a:r>
            <a:r>
              <a:rPr lang="en-US" b="0" i="0" dirty="0" err="1">
                <a:solidFill>
                  <a:srgbClr val="41505C"/>
                </a:solidFill>
                <a:effectLst/>
                <a:highlight>
                  <a:srgbClr val="FFFFFF"/>
                </a:highlight>
                <a:latin typeface="Lato" panose="020F0502020204030203" pitchFamily="34" charset="0"/>
              </a:rPr>
              <a:t>Olbrechts</a:t>
            </a:r>
            <a:r>
              <a:rPr lang="en-US" b="0" i="0" dirty="0">
                <a:solidFill>
                  <a:srgbClr val="41505C"/>
                </a:solidFill>
                <a:effectLst/>
                <a:highlight>
                  <a:srgbClr val="FFFFFF"/>
                </a:highlight>
                <a:latin typeface="Lato" panose="020F0502020204030203" pitchFamily="34" charset="0"/>
              </a:rPr>
              <a:t> for the Bureau of American Ethnology, Smithsonian Institution.</a:t>
            </a:r>
            <a:r>
              <a:rPr lang="en-US" dirty="0"/>
              <a:t> National Museum of American History. </a:t>
            </a:r>
            <a:r>
              <a:rPr lang="en-US" b="0" i="0" u="none" strike="noStrike" dirty="0">
                <a:solidFill>
                  <a:srgbClr val="9F3050"/>
                </a:solidFill>
                <a:effectLst/>
                <a:highlight>
                  <a:srgbClr val="FFFFFF"/>
                </a:highlight>
                <a:latin typeface="Lato" panose="020F0502020204030203" pitchFamily="34" charset="0"/>
                <a:hlinkClick r:id="rId5"/>
              </a:rPr>
              <a:t>http://n2t.net/ark:/65665/ng49ca746a5-579c-704b-e053-15f76fa0b4fa</a:t>
            </a:r>
            <a:br>
              <a:rPr lang="en-US" dirty="0"/>
            </a:br>
            <a:endParaRPr lang="en-US" dirty="0"/>
          </a:p>
        </p:txBody>
      </p:sp>
      <p:sp>
        <p:nvSpPr>
          <p:cNvPr id="4" name="Slide Number Placeholder 3"/>
          <p:cNvSpPr>
            <a:spLocks noGrp="1"/>
          </p:cNvSpPr>
          <p:nvPr>
            <p:ph type="sldNum" sz="quarter" idx="5"/>
          </p:nvPr>
        </p:nvSpPr>
        <p:spPr/>
        <p:txBody>
          <a:bodyPr/>
          <a:lstStyle/>
          <a:p>
            <a:fld id="{35BFA6FC-3692-4234-89A9-6880E71373EA}" type="slidenum">
              <a:rPr lang="en-US" smtClean="0"/>
              <a:t>8</a:t>
            </a:fld>
            <a:endParaRPr lang="en-US"/>
          </a:p>
        </p:txBody>
      </p:sp>
    </p:spTree>
    <p:extLst>
      <p:ext uri="{BB962C8B-B14F-4D97-AF65-F5344CB8AC3E}">
        <p14:creationId xmlns:p14="http://schemas.microsoft.com/office/powerpoint/2010/main" val="54708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41505C"/>
                </a:solidFill>
                <a:effectLst/>
                <a:highlight>
                  <a:srgbClr val="FFFFFF"/>
                </a:highlight>
                <a:latin typeface="Lato" panose="020F0502020204030204" pitchFamily="34" charset="0"/>
              </a:rPr>
              <a:t>Doll with cradle/cradleboard. National Museum of the American Indian. Smithsonian. </a:t>
            </a:r>
            <a:r>
              <a:rPr lang="en-US" b="0" i="0" u="none" strike="noStrike" dirty="0">
                <a:solidFill>
                  <a:srgbClr val="9F3050"/>
                </a:solidFill>
                <a:effectLst/>
                <a:highlight>
                  <a:srgbClr val="FFFFFF"/>
                </a:highlight>
                <a:latin typeface="Lato" panose="020F0502020204030203" pitchFamily="34" charset="0"/>
                <a:hlinkClick r:id="rId3"/>
              </a:rPr>
              <a:t>http://n2t.net/ark:/65665/ws6c70cb4a6-3fcf-4594-b988-ea187d367d4a</a:t>
            </a:r>
            <a:endParaRPr lang="en-US" dirty="0"/>
          </a:p>
          <a:p>
            <a:endParaRPr lang="en-US" dirty="0"/>
          </a:p>
        </p:txBody>
      </p:sp>
      <p:sp>
        <p:nvSpPr>
          <p:cNvPr id="4" name="Slide Number Placeholder 3"/>
          <p:cNvSpPr>
            <a:spLocks noGrp="1"/>
          </p:cNvSpPr>
          <p:nvPr>
            <p:ph type="sldNum" sz="quarter" idx="5"/>
          </p:nvPr>
        </p:nvSpPr>
        <p:spPr/>
        <p:txBody>
          <a:bodyPr/>
          <a:lstStyle/>
          <a:p>
            <a:fld id="{35BFA6FC-3692-4234-89A9-6880E71373EA}" type="slidenum">
              <a:rPr lang="en-US" smtClean="0"/>
              <a:t>9</a:t>
            </a:fld>
            <a:endParaRPr lang="en-US"/>
          </a:p>
        </p:txBody>
      </p:sp>
    </p:spTree>
    <p:extLst>
      <p:ext uri="{BB962C8B-B14F-4D97-AF65-F5344CB8AC3E}">
        <p14:creationId xmlns:p14="http://schemas.microsoft.com/office/powerpoint/2010/main" val="188243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41505C"/>
                </a:solidFill>
                <a:effectLst/>
                <a:highlight>
                  <a:srgbClr val="FFFFFF"/>
                </a:highlight>
                <a:latin typeface="Lato" panose="020F0502020204030204" pitchFamily="34" charset="0"/>
              </a:rPr>
              <a:t>Doll with cradle/cradleboard. National Museum of the American Indian. Smithsonian. </a:t>
            </a:r>
            <a:r>
              <a:rPr lang="en-US" b="0" i="0" u="none" strike="noStrike" dirty="0">
                <a:solidFill>
                  <a:srgbClr val="9F3050"/>
                </a:solidFill>
                <a:effectLst/>
                <a:highlight>
                  <a:srgbClr val="FFFFFF"/>
                </a:highlight>
                <a:latin typeface="Lato" panose="020F0502020204030203" pitchFamily="34" charset="0"/>
                <a:hlinkClick r:id="rId3"/>
              </a:rPr>
              <a:t>http://n2t.net/ark:/65665/ws6c70cb4a6-3fcf-4594-b988-ea187d367d4a</a:t>
            </a:r>
            <a:endParaRPr lang="en-US" dirty="0"/>
          </a:p>
          <a:p>
            <a:endParaRPr lang="en-US" dirty="0"/>
          </a:p>
        </p:txBody>
      </p:sp>
      <p:sp>
        <p:nvSpPr>
          <p:cNvPr id="4" name="Slide Number Placeholder 3"/>
          <p:cNvSpPr>
            <a:spLocks noGrp="1"/>
          </p:cNvSpPr>
          <p:nvPr>
            <p:ph type="sldNum" sz="quarter" idx="5"/>
          </p:nvPr>
        </p:nvSpPr>
        <p:spPr/>
        <p:txBody>
          <a:bodyPr/>
          <a:lstStyle/>
          <a:p>
            <a:fld id="{35BFA6FC-3692-4234-89A9-6880E71373EA}" type="slidenum">
              <a:rPr lang="en-US" smtClean="0"/>
              <a:t>10</a:t>
            </a:fld>
            <a:endParaRPr lang="en-US"/>
          </a:p>
        </p:txBody>
      </p:sp>
    </p:spTree>
    <p:extLst>
      <p:ext uri="{BB962C8B-B14F-4D97-AF65-F5344CB8AC3E}">
        <p14:creationId xmlns:p14="http://schemas.microsoft.com/office/powerpoint/2010/main" val="99616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1020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39162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0351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66527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5127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24619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4711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9019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7977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0179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54442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372103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4263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9246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4761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5756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434364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4461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7796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0771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8799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11/6/2025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814159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11/6/2025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964730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11/6/2025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129914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6.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emf"/><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emf"/><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emf"/><Relationship Id="rId1" Type="http://schemas.openxmlformats.org/officeDocument/2006/relationships/slideLayout" Target="../slideLayouts/slideLayout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sv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6.svg"/><Relationship Id="rId4" Type="http://schemas.openxmlformats.org/officeDocument/2006/relationships/image" Target="../media/image2.emf"/><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jp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ainting of American Indians harvesting corn in a field with hills in the background.">
            <a:extLst>
              <a:ext uri="{FF2B5EF4-FFF2-40B4-BE49-F238E27FC236}">
                <a16:creationId xmlns:a16="http://schemas.microsoft.com/office/drawing/2014/main" id="{CF8F3B3F-6BEF-8F50-2391-0A1DAC4C38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17"/>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202602" y="1716526"/>
            <a:ext cx="3833884" cy="2640247"/>
          </a:xfrm>
        </p:spPr>
        <p:txBody>
          <a:bodyPr>
            <a:normAutofit/>
          </a:bodyPr>
          <a:lstStyle/>
          <a:p>
            <a:pPr algn="l"/>
            <a:r>
              <a:rPr lang="en-US" sz="4000" b="1" i="1" dirty="0">
                <a:solidFill>
                  <a:schemeClr val="bg2">
                    <a:lumMod val="50000"/>
                  </a:schemeClr>
                </a:solidFill>
              </a:rPr>
              <a:t>Unidad 1: </a:t>
            </a:r>
            <a:br>
              <a:rPr lang="en-US" sz="3600" b="1" i="1" dirty="0">
                <a:solidFill>
                  <a:schemeClr val="tx1">
                    <a:lumMod val="85000"/>
                    <a:lumOff val="15000"/>
                  </a:schemeClr>
                </a:solidFill>
              </a:rPr>
            </a:br>
            <a:r>
              <a:rPr lang="es-ES" sz="4800" b="1" dirty="0">
                <a:solidFill>
                  <a:srgbClr val="0070C0"/>
                </a:solidFill>
              </a:rPr>
              <a:t>Texas natural y su gente</a:t>
            </a:r>
            <a:endParaRPr lang="en-US" sz="3600" b="1" dirty="0">
              <a:solidFill>
                <a:srgbClr val="0070C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202602" y="4686654"/>
            <a:ext cx="3563855" cy="2008059"/>
          </a:xfrm>
        </p:spPr>
        <p:txBody>
          <a:bodyPr>
            <a:normAutofit/>
          </a:bodyPr>
          <a:lstStyle/>
          <a:p>
            <a:pPr algn="l"/>
            <a:r>
              <a:rPr lang="en-US" sz="3200" b="1" i="1" dirty="0" err="1">
                <a:solidFill>
                  <a:schemeClr val="tx1">
                    <a:lumMod val="65000"/>
                    <a:lumOff val="35000"/>
                  </a:schemeClr>
                </a:solidFill>
              </a:rPr>
              <a:t>Lección</a:t>
            </a:r>
            <a:r>
              <a:rPr lang="en-US" sz="3200" b="1" i="1" dirty="0">
                <a:solidFill>
                  <a:schemeClr val="tx1">
                    <a:lumMod val="65000"/>
                    <a:lumOff val="35000"/>
                  </a:schemeClr>
                </a:solidFill>
              </a:rPr>
              <a:t> 6: </a:t>
            </a:r>
          </a:p>
          <a:p>
            <a:pPr algn="l"/>
            <a:r>
              <a:rPr lang="en-US" sz="4000" b="1" i="1" dirty="0" err="1">
                <a:solidFill>
                  <a:srgbClr val="0070C0"/>
                </a:solidFill>
              </a:rPr>
              <a:t>Cuál</a:t>
            </a:r>
            <a:r>
              <a:rPr lang="en-US" sz="4000" b="1" i="1" dirty="0">
                <a:solidFill>
                  <a:srgbClr val="0070C0"/>
                </a:solidFill>
              </a:rPr>
              <a:t> es la </a:t>
            </a:r>
            <a:r>
              <a:rPr lang="en-US" sz="4000" b="1" i="1" dirty="0" err="1">
                <a:solidFill>
                  <a:srgbClr val="0070C0"/>
                </a:solidFill>
              </a:rPr>
              <a:t>historia</a:t>
            </a:r>
            <a:r>
              <a:rPr lang="en-US" sz="4000" b="1" i="1" dirty="0">
                <a:solidFill>
                  <a:srgbClr val="0070C0"/>
                </a:solidFill>
              </a:rPr>
              <a:t>?</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3359" y="13060"/>
            <a:ext cx="9635127" cy="16959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Parte</a:t>
            </a:r>
            <a:r>
              <a:rPr lang="en-US" sz="5400" b="1" dirty="0">
                <a:latin typeface="Gotham Medium"/>
              </a:rPr>
              <a:t> II: </a:t>
            </a:r>
            <a:r>
              <a:rPr lang="es-ES" sz="5400" dirty="0">
                <a:latin typeface="Gotham Medium"/>
              </a:rPr>
              <a:t>Indios americanos antes de la llegada de los españoles</a:t>
            </a:r>
            <a:endParaRPr lang="en-US" sz="5400" dirty="0">
              <a:solidFill>
                <a:schemeClr val="bg2"/>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192517" y="647866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55B496-91BA-1B85-9ED0-7AB45D1F67E4}"/>
              </a:ext>
            </a:extLst>
          </p:cNvPr>
          <p:cNvSpPr txBox="1"/>
          <p:nvPr/>
        </p:nvSpPr>
        <p:spPr>
          <a:xfrm>
            <a:off x="2569029" y="1937657"/>
            <a:ext cx="4593772" cy="769441"/>
          </a:xfrm>
          <a:prstGeom prst="rect">
            <a:avLst/>
          </a:prstGeom>
          <a:noFill/>
        </p:spPr>
        <p:txBody>
          <a:bodyPr wrap="square" rtlCol="0">
            <a:spAutoFit/>
          </a:bodyPr>
          <a:lstStyle/>
          <a:p>
            <a:pPr algn="ctr"/>
            <a:r>
              <a:rPr lang="en-US" sz="4400" i="1" dirty="0">
                <a:solidFill>
                  <a:schemeClr val="bg2">
                    <a:lumMod val="50000"/>
                  </a:schemeClr>
                </a:solidFill>
              </a:rPr>
              <a:t>Antes de leer:</a:t>
            </a:r>
          </a:p>
        </p:txBody>
      </p:sp>
      <p:sp>
        <p:nvSpPr>
          <p:cNvPr id="14" name="Rectangle: Rounded Corners 13">
            <a:extLst>
              <a:ext uri="{FF2B5EF4-FFF2-40B4-BE49-F238E27FC236}">
                <a16:creationId xmlns:a16="http://schemas.microsoft.com/office/drawing/2014/main" id="{67402B77-85F9-1868-4404-B8CD67202195}"/>
              </a:ext>
            </a:extLst>
          </p:cNvPr>
          <p:cNvSpPr/>
          <p:nvPr/>
        </p:nvSpPr>
        <p:spPr>
          <a:xfrm>
            <a:off x="1842331" y="2845935"/>
            <a:ext cx="5451098" cy="3892322"/>
          </a:xfrm>
          <a:prstGeom prst="roundRect">
            <a:avLst/>
          </a:prstGeom>
          <a:ln w="28575">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u="sng" dirty="0"/>
              <a:t>Hacer </a:t>
            </a:r>
            <a:r>
              <a:rPr lang="en-US" sz="4000" b="1" u="sng" dirty="0" err="1"/>
              <a:t>una</a:t>
            </a:r>
            <a:r>
              <a:rPr lang="en-US" sz="4000" b="1" u="sng" dirty="0"/>
              <a:t> </a:t>
            </a:r>
            <a:r>
              <a:rPr lang="en-US" sz="4000" b="1" u="sng" dirty="0" err="1"/>
              <a:t>predicción</a:t>
            </a:r>
            <a:r>
              <a:rPr lang="en-US" sz="4000" b="1" u="sng" dirty="0"/>
              <a:t>:</a:t>
            </a:r>
          </a:p>
          <a:p>
            <a:pPr algn="ctr"/>
            <a:r>
              <a:rPr lang="es-ES" sz="4000" dirty="0"/>
              <a:t>De todas las tribus visibles en el mapa, cuál crees que fue la más poderosa en el siglo XVI? Por qué?</a:t>
            </a:r>
            <a:endParaRPr lang="en-US" dirty="0"/>
          </a:p>
        </p:txBody>
      </p:sp>
      <p:pic>
        <p:nvPicPr>
          <p:cNvPr id="2" name="Picture 1" descr="A map of the state of Texas with the various American Indian tribes who inhabited the area in the early 1500s">
            <a:extLst>
              <a:ext uri="{FF2B5EF4-FFF2-40B4-BE49-F238E27FC236}">
                <a16:creationId xmlns:a16="http://schemas.microsoft.com/office/drawing/2014/main" id="{810ECDEA-4DD7-47E6-8469-0C8300BA8D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454" r="11096" b="1108"/>
          <a:stretch/>
        </p:blipFill>
        <p:spPr bwMode="auto">
          <a:xfrm>
            <a:off x="7619228" y="1824415"/>
            <a:ext cx="4299243" cy="3960283"/>
          </a:xfrm>
          <a:prstGeom prst="rect">
            <a:avLst/>
          </a:prstGeom>
          <a:ln>
            <a:noFill/>
          </a:ln>
          <a:effectLst>
            <a:outerShdw blurRad="50800" dist="50800" dir="7860000" algn="ctr" rotWithShape="0">
              <a:srgbClr val="000000">
                <a:alpha val="43137"/>
              </a:srgbClr>
            </a:outerShdw>
          </a:effectLst>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71262F9-57C9-0E19-BCE7-A16106A44884}"/>
              </a:ext>
            </a:extLst>
          </p:cNvPr>
          <p:cNvSpPr txBox="1"/>
          <p:nvPr/>
        </p:nvSpPr>
        <p:spPr>
          <a:xfrm>
            <a:off x="7520757" y="5900057"/>
            <a:ext cx="4397714" cy="430887"/>
          </a:xfrm>
          <a:prstGeom prst="rect">
            <a:avLst/>
          </a:prstGeom>
          <a:noFill/>
        </p:spPr>
        <p:txBody>
          <a:bodyPr wrap="square" rtlCol="0">
            <a:spAutoFit/>
          </a:bodyPr>
          <a:lstStyle/>
          <a:p>
            <a:pPr algn="ctr"/>
            <a:r>
              <a:rPr lang="en-US" sz="2200" i="1" dirty="0"/>
              <a:t>Tribus </a:t>
            </a:r>
            <a:r>
              <a:rPr lang="en-US" sz="2200" i="1" dirty="0" err="1"/>
              <a:t>en</a:t>
            </a:r>
            <a:r>
              <a:rPr lang="en-US" sz="2200" i="1" dirty="0"/>
              <a:t> Texas a </a:t>
            </a:r>
            <a:r>
              <a:rPr lang="en-US" sz="2200" i="1" dirty="0" err="1"/>
              <a:t>principios</a:t>
            </a:r>
            <a:r>
              <a:rPr lang="en-US" sz="2200" i="1" dirty="0"/>
              <a:t> de 1500</a:t>
            </a:r>
          </a:p>
        </p:txBody>
      </p:sp>
      <p:pic>
        <p:nvPicPr>
          <p:cNvPr id="4" name="Graphic 3">
            <a:extLst>
              <a:ext uri="{FF2B5EF4-FFF2-40B4-BE49-F238E27FC236}">
                <a16:creationId xmlns:a16="http://schemas.microsoft.com/office/drawing/2014/main" id="{8226F7C6-F346-DE9D-F65F-C08AA962D6B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4422" y="1705425"/>
            <a:ext cx="1071092" cy="1071092"/>
          </a:xfrm>
          <a:prstGeom prst="rect">
            <a:avLst/>
          </a:prstGeom>
        </p:spPr>
      </p:pic>
    </p:spTree>
    <p:extLst>
      <p:ext uri="{BB962C8B-B14F-4D97-AF65-F5344CB8AC3E}">
        <p14:creationId xmlns:p14="http://schemas.microsoft.com/office/powerpoint/2010/main" val="333542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itle 5"/>
          <p:cNvSpPr txBox="1">
            <a:spLocks noGrp="1"/>
          </p:cNvSpPr>
          <p:nvPr>
            <p:ph type="title"/>
          </p:nvPr>
        </p:nvSpPr>
        <p:spPr>
          <a:xfrm>
            <a:off x="1643743" y="13061"/>
            <a:ext cx="9211821" cy="134765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err="1">
                <a:solidFill>
                  <a:schemeClr val="bg1"/>
                </a:solidFill>
                <a:latin typeface="Gotham Medium"/>
              </a:rPr>
              <a:t>Preguntas</a:t>
            </a:r>
            <a:r>
              <a:rPr lang="en-US" sz="6600" dirty="0">
                <a:solidFill>
                  <a:schemeClr val="bg1"/>
                </a:solidFill>
                <a:latin typeface="Gotham Medium"/>
              </a:rPr>
              <a:t> de </a:t>
            </a:r>
            <a:r>
              <a:rPr lang="en-US" sz="6600" dirty="0" err="1">
                <a:solidFill>
                  <a:schemeClr val="bg1"/>
                </a:solidFill>
                <a:latin typeface="Gotham Medium"/>
              </a:rPr>
              <a:t>comprensión</a:t>
            </a:r>
            <a:endParaRPr lang="en-US" sz="6600" dirty="0">
              <a:solidFill>
                <a:schemeClr val="bg1"/>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479D14A4-E0A4-6C5A-A08D-658E88585A7F}"/>
              </a:ext>
            </a:extLst>
          </p:cNvPr>
          <p:cNvSpPr txBox="1"/>
          <p:nvPr/>
        </p:nvSpPr>
        <p:spPr>
          <a:xfrm>
            <a:off x="2231570" y="1883229"/>
            <a:ext cx="9416144" cy="4524315"/>
          </a:xfrm>
          <a:prstGeom prst="rect">
            <a:avLst/>
          </a:prstGeom>
          <a:noFill/>
        </p:spPr>
        <p:txBody>
          <a:bodyPr wrap="square" rtlCol="0">
            <a:spAutoFit/>
          </a:bodyPr>
          <a:lstStyle/>
          <a:p>
            <a:pPr marL="342900" indent="-342900">
              <a:buAutoNum type="arabicPeriod"/>
            </a:pPr>
            <a:r>
              <a:rPr lang="es-ES" sz="3600" dirty="0">
                <a:solidFill>
                  <a:schemeClr val="accent2">
                    <a:lumMod val="75000"/>
                  </a:schemeClr>
                </a:solidFill>
              </a:rPr>
              <a:t>Use el mapa en su hoja de trabajo y la lectura en la página anterior para responder las preguntas que siguen</a:t>
            </a:r>
            <a:r>
              <a:rPr lang="en-US" sz="3600" dirty="0">
                <a:solidFill>
                  <a:schemeClr val="accent2">
                    <a:lumMod val="75000"/>
                  </a:schemeClr>
                </a:solidFill>
              </a:rPr>
              <a:t>. </a:t>
            </a:r>
          </a:p>
          <a:p>
            <a:pPr marL="342900" indent="-342900">
              <a:buAutoNum type="arabicPeriod"/>
            </a:pPr>
            <a:r>
              <a:rPr lang="es-ES" sz="3600" dirty="0">
                <a:solidFill>
                  <a:srgbClr val="7030A0"/>
                </a:solidFill>
              </a:rPr>
              <a:t>Resalte o encierre en un círculo donde encuentre la información en el pasaje</a:t>
            </a:r>
            <a:r>
              <a:rPr lang="en-US" sz="3600" dirty="0">
                <a:solidFill>
                  <a:srgbClr val="7030A0"/>
                </a:solidFill>
              </a:rPr>
              <a:t>.</a:t>
            </a:r>
          </a:p>
          <a:p>
            <a:pPr marL="342900" indent="-342900">
              <a:buAutoNum type="arabicPeriod"/>
            </a:pPr>
            <a:r>
              <a:rPr lang="es-ES" sz="3600" dirty="0">
                <a:solidFill>
                  <a:schemeClr val="accent6">
                    <a:lumMod val="50000"/>
                  </a:schemeClr>
                </a:solidFill>
              </a:rPr>
              <a:t>Después de resaltar la información, escriba el número de la pregunta que responde</a:t>
            </a:r>
            <a:r>
              <a:rPr lang="en-US" sz="3600" dirty="0">
                <a:solidFill>
                  <a:schemeClr val="accent6">
                    <a:lumMod val="50000"/>
                  </a:schemeClr>
                </a:solidFill>
              </a:rPr>
              <a:t>. </a:t>
            </a:r>
          </a:p>
          <a:p>
            <a:pPr marL="342900" indent="-342900">
              <a:buAutoNum type="arabicPeriod"/>
            </a:pPr>
            <a:r>
              <a:rPr lang="en-US" sz="3600" dirty="0">
                <a:solidFill>
                  <a:srgbClr val="0070C0"/>
                </a:solidFill>
              </a:rPr>
              <a:t>Hable con un </a:t>
            </a:r>
            <a:r>
              <a:rPr lang="en-US" sz="3600" dirty="0" err="1">
                <a:solidFill>
                  <a:srgbClr val="0070C0"/>
                </a:solidFill>
              </a:rPr>
              <a:t>compañero</a:t>
            </a:r>
            <a:r>
              <a:rPr lang="en-US" sz="3600" dirty="0">
                <a:solidFill>
                  <a:srgbClr val="0070C0"/>
                </a:solidFill>
              </a:rPr>
              <a:t>. </a:t>
            </a:r>
          </a:p>
        </p:txBody>
      </p:sp>
      <p:pic>
        <p:nvPicPr>
          <p:cNvPr id="3" name="Graphic 2">
            <a:extLst>
              <a:ext uri="{FF2B5EF4-FFF2-40B4-BE49-F238E27FC236}">
                <a16:creationId xmlns:a16="http://schemas.microsoft.com/office/drawing/2014/main" id="{4F76A501-20CF-3338-8335-88ADE61840A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2256" y="2004368"/>
            <a:ext cx="1071092" cy="1071092"/>
          </a:xfrm>
          <a:prstGeom prst="rect">
            <a:avLst/>
          </a:prstGeom>
        </p:spPr>
      </p:pic>
      <p:pic>
        <p:nvPicPr>
          <p:cNvPr id="4" name="Graphic 3">
            <a:extLst>
              <a:ext uri="{FF2B5EF4-FFF2-40B4-BE49-F238E27FC236}">
                <a16:creationId xmlns:a16="http://schemas.microsoft.com/office/drawing/2014/main" id="{535FA367-F866-D5F4-0FCA-018A88B771D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406" y="3203944"/>
            <a:ext cx="925793" cy="925793"/>
          </a:xfrm>
          <a:prstGeom prst="rect">
            <a:avLst/>
          </a:prstGeom>
        </p:spPr>
      </p:pic>
      <p:pic>
        <p:nvPicPr>
          <p:cNvPr id="6" name="Graphic 5">
            <a:extLst>
              <a:ext uri="{FF2B5EF4-FFF2-40B4-BE49-F238E27FC236}">
                <a16:creationId xmlns:a16="http://schemas.microsoft.com/office/drawing/2014/main" id="{76FDF040-68F8-1DDA-E218-6017240F51B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075" y="5539186"/>
            <a:ext cx="925792" cy="925792"/>
          </a:xfrm>
          <a:prstGeom prst="rect">
            <a:avLst/>
          </a:prstGeom>
        </p:spPr>
      </p:pic>
      <p:pic>
        <p:nvPicPr>
          <p:cNvPr id="8" name="Graphic 7">
            <a:extLst>
              <a:ext uri="{FF2B5EF4-FFF2-40B4-BE49-F238E27FC236}">
                <a16:creationId xmlns:a16="http://schemas.microsoft.com/office/drawing/2014/main" id="{DDAD42FB-B383-2ACF-A980-7D6CF6CD880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4873" y="1620692"/>
            <a:ext cx="1208326" cy="1208326"/>
          </a:xfrm>
          <a:prstGeom prst="rect">
            <a:avLst/>
          </a:prstGeom>
        </p:spPr>
      </p:pic>
      <p:pic>
        <p:nvPicPr>
          <p:cNvPr id="12" name="Graphic 11">
            <a:extLst>
              <a:ext uri="{FF2B5EF4-FFF2-40B4-BE49-F238E27FC236}">
                <a16:creationId xmlns:a16="http://schemas.microsoft.com/office/drawing/2014/main" id="{62CEB73C-101A-F0FE-FB72-5524E59F597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410" y="4413234"/>
            <a:ext cx="925793" cy="925793"/>
          </a:xfrm>
          <a:prstGeom prst="rect">
            <a:avLst/>
          </a:prstGeom>
        </p:spPr>
      </p:pic>
    </p:spTree>
    <p:extLst>
      <p:ext uri="{BB962C8B-B14F-4D97-AF65-F5344CB8AC3E}">
        <p14:creationId xmlns:p14="http://schemas.microsoft.com/office/powerpoint/2010/main" val="401057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900" i="1" dirty="0" err="1">
                <a:solidFill>
                  <a:schemeClr val="bg1">
                    <a:lumMod val="85000"/>
                  </a:schemeClr>
                </a:solidFill>
                <a:latin typeface="Gotham Medium"/>
              </a:rPr>
              <a:t>Cuál</a:t>
            </a:r>
            <a:r>
              <a:rPr lang="en-US" sz="4900" i="1" dirty="0">
                <a:solidFill>
                  <a:schemeClr val="bg1">
                    <a:lumMod val="85000"/>
                  </a:schemeClr>
                </a:solidFill>
                <a:latin typeface="Gotham Medium"/>
              </a:rPr>
              <a:t> es la </a:t>
            </a:r>
            <a:r>
              <a:rPr lang="en-US" sz="4900" i="1" dirty="0" err="1">
                <a:solidFill>
                  <a:schemeClr val="bg1">
                    <a:lumMod val="85000"/>
                  </a:schemeClr>
                </a:solidFill>
                <a:latin typeface="Gotham Medium"/>
              </a:rPr>
              <a:t>historia</a:t>
            </a:r>
            <a:r>
              <a:rPr lang="en-US" sz="4900" i="1" dirty="0">
                <a:solidFill>
                  <a:schemeClr val="bg1">
                    <a:lumMod val="85000"/>
                  </a:schemeClr>
                </a:solidFill>
                <a:latin typeface="Gotham Medium"/>
              </a:rPr>
              <a:t>?</a:t>
            </a:r>
            <a:br>
              <a:rPr lang="en-US" dirty="0">
                <a:latin typeface="Gotham Medium"/>
              </a:rPr>
            </a:br>
            <a:r>
              <a:rPr lang="en-US" sz="8900" b="1" dirty="0" err="1">
                <a:solidFill>
                  <a:schemeClr val="bg1"/>
                </a:solidFill>
                <a:latin typeface="Gotham Medium"/>
              </a:rPr>
              <a:t>Boleto</a:t>
            </a:r>
            <a:r>
              <a:rPr lang="en-US" sz="8900" b="1" dirty="0">
                <a:solidFill>
                  <a:schemeClr val="bg1"/>
                </a:solidFill>
                <a:latin typeface="Gotham Medium"/>
              </a:rPr>
              <a:t> de </a:t>
            </a:r>
            <a:r>
              <a:rPr lang="en-US" sz="8900" b="1" dirty="0" err="1">
                <a:solidFill>
                  <a:schemeClr val="bg1"/>
                </a:solidFill>
                <a:latin typeface="Gotham Medium"/>
              </a:rPr>
              <a:t>salida</a:t>
            </a:r>
            <a:endParaRPr lang="en-US" sz="8900" b="1" dirty="0">
              <a:solidFill>
                <a:schemeClr val="bg1"/>
              </a:solidFill>
              <a:latin typeface="Gotham Medium"/>
            </a:endParaRPr>
          </a:p>
        </p:txBody>
      </p:sp>
    </p:spTree>
    <p:extLst>
      <p:ext uri="{BB962C8B-B14F-4D97-AF65-F5344CB8AC3E}">
        <p14:creationId xmlns:p14="http://schemas.microsoft.com/office/powerpoint/2010/main" val="109189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36231" y="2813539"/>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FB48DC95-B6B4-1B83-3BE1-0055CA4A586B}"/>
              </a:ext>
            </a:extLst>
          </p:cNvPr>
          <p:cNvSpPr txBox="1">
            <a:spLocks noGrp="1"/>
          </p:cNvSpPr>
          <p:nvPr>
            <p:ph type="title"/>
          </p:nvPr>
        </p:nvSpPr>
        <p:spPr>
          <a:xfrm>
            <a:off x="1857874" y="-67878"/>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Boleto</a:t>
            </a:r>
            <a:r>
              <a:rPr lang="en-US" sz="7200" b="1" i="1" dirty="0">
                <a:latin typeface="Gotham Medium"/>
              </a:rPr>
              <a:t> de </a:t>
            </a:r>
            <a:r>
              <a:rPr lang="en-US" sz="7200" b="1" i="1" dirty="0" err="1">
                <a:latin typeface="Gotham Medium"/>
              </a:rPr>
              <a:t>salida</a:t>
            </a:r>
            <a:r>
              <a:rPr lang="en-US" sz="7200" b="1" i="1" dirty="0">
                <a:latin typeface="Gotham Medium"/>
              </a:rPr>
              <a:t>:</a:t>
            </a:r>
            <a:br>
              <a:rPr lang="en-US" sz="4400" dirty="0">
                <a:latin typeface="Gotham Medium"/>
              </a:rPr>
            </a:br>
            <a:r>
              <a:rPr lang="es-ES" sz="3200" dirty="0">
                <a:latin typeface="Gotham Medium"/>
              </a:rPr>
              <a:t>Sigue las instrucciones a continuación para completar tu calentamiento</a:t>
            </a:r>
            <a:endParaRPr lang="en-US" sz="4400" dirty="0">
              <a:latin typeface="Gotham Medium"/>
            </a:endParaRPr>
          </a:p>
        </p:txBody>
      </p:sp>
      <p:sp>
        <p:nvSpPr>
          <p:cNvPr id="9" name="TextBox 8">
            <a:extLst>
              <a:ext uri="{FF2B5EF4-FFF2-40B4-BE49-F238E27FC236}">
                <a16:creationId xmlns:a16="http://schemas.microsoft.com/office/drawing/2014/main" id="{D43849CD-39D3-1C03-7BBB-187420ACFBFC}"/>
              </a:ext>
            </a:extLst>
          </p:cNvPr>
          <p:cNvSpPr txBox="1"/>
          <p:nvPr/>
        </p:nvSpPr>
        <p:spPr>
          <a:xfrm>
            <a:off x="2982686" y="1753155"/>
            <a:ext cx="9001791" cy="2985433"/>
          </a:xfrm>
          <a:prstGeom prst="rect">
            <a:avLst/>
          </a:prstGeom>
          <a:noFill/>
        </p:spPr>
        <p:txBody>
          <a:bodyPr wrap="square" rtlCol="0">
            <a:spAutoFit/>
          </a:bodyPr>
          <a:lstStyle/>
          <a:p>
            <a:r>
              <a:rPr lang="es-ES" sz="2800" dirty="0">
                <a:solidFill>
                  <a:srgbClr val="0070C0"/>
                </a:solidFill>
                <a:latin typeface="Gotham Book"/>
                <a:ea typeface="Times New Roman" panose="02020603050405020304" pitchFamily="18" charset="0"/>
                <a:cs typeface="Times New Roman" panose="02020603050405020304" pitchFamily="18" charset="0"/>
              </a:rPr>
              <a:t>La lección de hoy nos habló de las muchas tribus indígenas americanas que vivieron en Texas durante miles de años antes de que llegara nadie más. Mencionó que en la década de 1500, personas de Europa comenzaron a ingresar y explorar Texas. ¿Cómo cree que la llegada de los europeos podría afectar la vida de los indios americanos en Texas</a:t>
            </a:r>
            <a:r>
              <a:rPr lang="en-US" sz="2800" dirty="0">
                <a:solidFill>
                  <a:srgbClr val="0070C0"/>
                </a:solidFill>
                <a:effectLst/>
                <a:latin typeface="Gotham Book"/>
                <a:ea typeface="Times New Roman" panose="02020603050405020304" pitchFamily="18" charset="0"/>
                <a:cs typeface="Times New Roman" panose="02020603050405020304" pitchFamily="18" charset="0"/>
              </a:rPr>
              <a:t>? </a:t>
            </a:r>
            <a:endParaRPr lang="en-US" sz="2800" dirty="0">
              <a:solidFill>
                <a:srgbClr val="0070C0"/>
              </a:solidFill>
              <a:effectLst/>
              <a:latin typeface="Aptos" panose="020B0004020202020204" pitchFamily="34" charset="0"/>
              <a:ea typeface="Times New Roman" panose="02020603050405020304" pitchFamily="18" charset="0"/>
              <a:cs typeface="Times New Roman" panose="02020603050405020304" pitchFamily="18" charset="0"/>
            </a:endParaRPr>
          </a:p>
          <a:p>
            <a:endParaRPr lang="en-US" dirty="0"/>
          </a:p>
        </p:txBody>
      </p:sp>
      <p:pic>
        <p:nvPicPr>
          <p:cNvPr id="12" name="Graphic 11">
            <a:extLst>
              <a:ext uri="{FF2B5EF4-FFF2-40B4-BE49-F238E27FC236}">
                <a16:creationId xmlns:a16="http://schemas.microsoft.com/office/drawing/2014/main" id="{C3193A6A-AC7F-5252-B76F-F7580CD50BC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06727" y="1856580"/>
            <a:ext cx="1071092" cy="1071092"/>
          </a:xfrm>
          <a:prstGeom prst="rect">
            <a:avLst/>
          </a:prstGeom>
        </p:spPr>
      </p:pic>
      <p:sp>
        <p:nvSpPr>
          <p:cNvPr id="13" name="TextBox 12">
            <a:extLst>
              <a:ext uri="{FF2B5EF4-FFF2-40B4-BE49-F238E27FC236}">
                <a16:creationId xmlns:a16="http://schemas.microsoft.com/office/drawing/2014/main" id="{60A4CF38-49AF-E4F9-B698-121129A7F88F}"/>
              </a:ext>
            </a:extLst>
          </p:cNvPr>
          <p:cNvSpPr txBox="1"/>
          <p:nvPr/>
        </p:nvSpPr>
        <p:spPr>
          <a:xfrm>
            <a:off x="3397355" y="4739488"/>
            <a:ext cx="7848600" cy="1384995"/>
          </a:xfrm>
          <a:prstGeom prst="rect">
            <a:avLst/>
          </a:prstGeom>
          <a:noFill/>
        </p:spPr>
        <p:txBody>
          <a:bodyPr wrap="square" rtlCol="0">
            <a:spAutoFit/>
          </a:bodyPr>
          <a:lstStyle/>
          <a:p>
            <a:r>
              <a:rPr lang="en-US" sz="3200" dirty="0"/>
              <a:t>Escribe </a:t>
            </a:r>
            <a:r>
              <a:rPr lang="en-US" sz="3200" dirty="0" err="1"/>
              <a:t>tu</a:t>
            </a:r>
            <a:r>
              <a:rPr lang="en-US" sz="3200" dirty="0"/>
              <a:t> </a:t>
            </a:r>
            <a:r>
              <a:rPr lang="en-US" sz="3200" dirty="0" err="1"/>
              <a:t>respuesta</a:t>
            </a:r>
            <a:r>
              <a:rPr lang="en-US" sz="3200" dirty="0"/>
              <a:t>.</a:t>
            </a:r>
          </a:p>
          <a:p>
            <a:endParaRPr lang="en-US" sz="2000" dirty="0"/>
          </a:p>
          <a:p>
            <a:r>
              <a:rPr lang="es-ES" sz="3200" dirty="0"/>
              <a:t>Discuta su respuesta con un compañero</a:t>
            </a:r>
            <a:r>
              <a:rPr lang="en-US" sz="3200" dirty="0"/>
              <a:t>. </a:t>
            </a:r>
          </a:p>
        </p:txBody>
      </p:sp>
      <p:pic>
        <p:nvPicPr>
          <p:cNvPr id="14" name="Graphic 13">
            <a:extLst>
              <a:ext uri="{FF2B5EF4-FFF2-40B4-BE49-F238E27FC236}">
                <a16:creationId xmlns:a16="http://schemas.microsoft.com/office/drawing/2014/main" id="{7DF0DFD2-F877-6BD2-B55F-A6D7FA9F613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17286" y="5444011"/>
            <a:ext cx="925792" cy="925792"/>
          </a:xfrm>
          <a:prstGeom prst="rect">
            <a:avLst/>
          </a:prstGeom>
        </p:spPr>
      </p:pic>
      <p:pic>
        <p:nvPicPr>
          <p:cNvPr id="15" name="Graphic 14">
            <a:extLst>
              <a:ext uri="{FF2B5EF4-FFF2-40B4-BE49-F238E27FC236}">
                <a16:creationId xmlns:a16="http://schemas.microsoft.com/office/drawing/2014/main" id="{85608CDE-397D-C694-A828-50B01C07C1F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03294" y="4429579"/>
            <a:ext cx="925793" cy="925793"/>
          </a:xfrm>
          <a:prstGeom prst="rect">
            <a:avLst/>
          </a:prstGeom>
        </p:spPr>
      </p:pic>
    </p:spTree>
    <p:extLst>
      <p:ext uri="{BB962C8B-B14F-4D97-AF65-F5344CB8AC3E}">
        <p14:creationId xmlns:p14="http://schemas.microsoft.com/office/powerpoint/2010/main" val="270557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6819435-EE01-EB44-B7D7-F1E67D1095F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alphaModFix amt="12000"/>
            <a:extLst>
              <a:ext uri="{BEBA8EAE-BF5A-486C-A8C5-ECC9F3942E4B}">
                <a14:imgProps xmlns:a14="http://schemas.microsoft.com/office/drawing/2010/main">
                  <a14:imgLayer r:embed="rId3">
                    <a14:imgEffect>
                      <a14:saturation sat="0"/>
                    </a14:imgEffect>
                  </a14:imgLayer>
                </a14:imgProps>
              </a:ext>
            </a:extLst>
          </a:blip>
          <a:srcRect b="34004"/>
          <a:stretch/>
        </p:blipFill>
        <p:spPr>
          <a:xfrm>
            <a:off x="-14658" y="1473204"/>
            <a:ext cx="12206658" cy="5333997"/>
          </a:xfr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chemeClr val="bg1"/>
                </a:solidFill>
                <a:latin typeface="Gotham Medium"/>
              </a:rPr>
              <a:t>Boleto</a:t>
            </a:r>
            <a:r>
              <a:rPr lang="en-US" sz="3600" b="1" dirty="0">
                <a:solidFill>
                  <a:schemeClr val="bg1"/>
                </a:solidFill>
                <a:latin typeface="Gotham Medium"/>
              </a:rPr>
              <a:t> de </a:t>
            </a:r>
            <a:r>
              <a:rPr lang="en-US" sz="3600" b="1" dirty="0" err="1">
                <a:solidFill>
                  <a:schemeClr val="bg1"/>
                </a:solidFill>
                <a:latin typeface="Gotham Medium"/>
              </a:rPr>
              <a:t>salida</a:t>
            </a:r>
            <a:r>
              <a:rPr lang="en-US" sz="3200" b="1" dirty="0">
                <a:solidFill>
                  <a:schemeClr val="bg1"/>
                </a:solidFill>
                <a:latin typeface="Gotham Medium"/>
              </a:rPr>
              <a:t>:</a:t>
            </a:r>
            <a:r>
              <a:rPr lang="en-US" sz="4400" b="1" dirty="0">
                <a:solidFill>
                  <a:schemeClr val="bg1"/>
                </a:solidFill>
                <a:latin typeface="Gotham Medium"/>
              </a:rPr>
              <a:t> </a:t>
            </a:r>
            <a:br>
              <a:rPr lang="en-US" sz="2400" b="1" dirty="0">
                <a:solidFill>
                  <a:schemeClr val="bg1"/>
                </a:solidFill>
                <a:latin typeface="Gotham Medium"/>
              </a:rPr>
            </a:br>
            <a:r>
              <a:rPr lang="en-US" sz="7300" dirty="0" err="1">
                <a:solidFill>
                  <a:schemeClr val="bg1"/>
                </a:solidFill>
                <a:latin typeface="Gotham Medium"/>
              </a:rPr>
              <a:t>Compartir</a:t>
            </a:r>
            <a:r>
              <a:rPr lang="en-US" sz="7300" dirty="0">
                <a:solidFill>
                  <a:schemeClr val="bg1"/>
                </a:solidFill>
                <a:latin typeface="Gotham Medium"/>
              </a:rPr>
              <a:t> con la </a:t>
            </a:r>
            <a:r>
              <a:rPr lang="en-US" sz="7300" dirty="0" err="1">
                <a:solidFill>
                  <a:schemeClr val="bg1"/>
                </a:solidFill>
                <a:latin typeface="Gotham Medium"/>
              </a:rPr>
              <a:t>clase</a:t>
            </a:r>
            <a:br>
              <a:rPr lang="en-US" sz="4400" dirty="0">
                <a:latin typeface="Gotham Medium"/>
              </a:rPr>
            </a:br>
            <a:endParaRPr lang="en-US" sz="4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925F575F-42F6-3E68-E2C9-7B1D8BC7A6E6}"/>
              </a:ext>
            </a:extLst>
          </p:cNvPr>
          <p:cNvSpPr txBox="1"/>
          <p:nvPr/>
        </p:nvSpPr>
        <p:spPr>
          <a:xfrm>
            <a:off x="289365" y="1702275"/>
            <a:ext cx="11069594" cy="954107"/>
          </a:xfrm>
          <a:prstGeom prst="rect">
            <a:avLst/>
          </a:prstGeom>
          <a:noFill/>
        </p:spPr>
        <p:txBody>
          <a:bodyPr wrap="square" rtlCol="0">
            <a:spAutoFit/>
          </a:bodyPr>
          <a:lstStyle/>
          <a:p>
            <a:r>
              <a:rPr lang="en-US" sz="2800" b="1" i="1" dirty="0" err="1">
                <a:solidFill>
                  <a:schemeClr val="tx1">
                    <a:lumMod val="75000"/>
                    <a:lumOff val="25000"/>
                  </a:schemeClr>
                </a:solidFill>
              </a:rPr>
              <a:t>Indicaciones</a:t>
            </a:r>
            <a:r>
              <a:rPr lang="en-US" sz="2800" i="1" dirty="0">
                <a:solidFill>
                  <a:schemeClr val="tx1">
                    <a:lumMod val="75000"/>
                    <a:lumOff val="25000"/>
                  </a:schemeClr>
                </a:solidFill>
              </a:rPr>
              <a:t>: </a:t>
            </a:r>
            <a:r>
              <a:rPr lang="es-ES" sz="2800" i="1" dirty="0">
                <a:solidFill>
                  <a:schemeClr val="tx1">
                    <a:lumMod val="75000"/>
                    <a:lumOff val="25000"/>
                  </a:schemeClr>
                </a:solidFill>
              </a:rPr>
              <a:t>Use las raíces de las oraciones a continuación para compartir su respuesta con la clase</a:t>
            </a:r>
            <a:endParaRPr lang="en-US" sz="2800" i="1" dirty="0">
              <a:solidFill>
                <a:schemeClr val="tx1">
                  <a:lumMod val="75000"/>
                  <a:lumOff val="25000"/>
                </a:schemeClr>
              </a:solidFill>
            </a:endParaRPr>
          </a:p>
        </p:txBody>
      </p:sp>
      <p:sp>
        <p:nvSpPr>
          <p:cNvPr id="13" name="Speech Bubble: Rectangle with Corners Rounded 12">
            <a:extLst>
              <a:ext uri="{FF2B5EF4-FFF2-40B4-BE49-F238E27FC236}">
                <a16:creationId xmlns:a16="http://schemas.microsoft.com/office/drawing/2014/main" id="{B1473FAB-525E-0AD2-E307-0EA74FAB004C}"/>
              </a:ext>
            </a:extLst>
          </p:cNvPr>
          <p:cNvSpPr/>
          <p:nvPr/>
        </p:nvSpPr>
        <p:spPr>
          <a:xfrm>
            <a:off x="2793440" y="2676705"/>
            <a:ext cx="8730343" cy="3007359"/>
          </a:xfrm>
          <a:prstGeom prst="wedgeRoundRectCallout">
            <a:avLst>
              <a:gd name="adj1" fmla="val -62806"/>
              <a:gd name="adj2" fmla="val -1731"/>
              <a:gd name="adj3" fmla="val 16667"/>
            </a:avLst>
          </a:prstGeom>
          <a:solidFill>
            <a:srgbClr val="A2D7F8"/>
          </a:solidFill>
          <a:ln w="28575">
            <a:solidFill>
              <a:srgbClr val="0073C2"/>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pPr>
            <a:r>
              <a:rPr lang="es-ES" sz="4100" dirty="0">
                <a:solidFill>
                  <a:schemeClr val="tx1"/>
                </a:solidFill>
                <a:latin typeface="Gotham Book"/>
                <a:ea typeface="Times New Roman" panose="02020603050405020304" pitchFamily="18" charset="0"/>
                <a:cs typeface="Times New Roman" panose="02020603050405020304" pitchFamily="18" charset="0"/>
              </a:rPr>
              <a:t>"Creo que la llegada de los españoles podría afectar la vida de los indios americanos en Texas en ___________".</a:t>
            </a:r>
            <a:r>
              <a:rPr lang="en-US" sz="4400" dirty="0">
                <a:solidFill>
                  <a:schemeClr val="tx1"/>
                </a:solidFill>
                <a:effectLst/>
                <a:latin typeface="Gotham Book"/>
                <a:ea typeface="Times New Roman" panose="02020603050405020304" pitchFamily="18" charset="0"/>
                <a:cs typeface="Times New Roman" panose="02020603050405020304" pitchFamily="18" charset="0"/>
              </a:rPr>
              <a:t> </a:t>
            </a:r>
            <a:endParaRPr lang="en-US" sz="44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a16="http://schemas.microsoft.com/office/drawing/2014/main" id="{D1F8418E-4571-0E90-F359-3E7CFC7DB7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6020" y="3515169"/>
            <a:ext cx="1337153" cy="1337153"/>
          </a:xfrm>
          <a:prstGeom prst="rect">
            <a:avLst/>
          </a:prstGeom>
        </p:spPr>
      </p:pic>
    </p:spTree>
    <p:extLst>
      <p:ext uri="{BB962C8B-B14F-4D97-AF65-F5344CB8AC3E}">
        <p14:creationId xmlns:p14="http://schemas.microsoft.com/office/powerpoint/2010/main" val="3355213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1875035"/>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900" i="1" dirty="0">
                <a:solidFill>
                  <a:schemeClr val="bg1">
                    <a:lumMod val="85000"/>
                  </a:schemeClr>
                </a:solidFill>
                <a:latin typeface="Gotham Medium"/>
              </a:rPr>
              <a:t>Cómo sabemos lo que sabemos</a:t>
            </a:r>
            <a:r>
              <a:rPr lang="en-US" sz="4900" i="1" dirty="0">
                <a:solidFill>
                  <a:schemeClr val="bg1">
                    <a:lumMod val="85000"/>
                  </a:schemeClr>
                </a:solidFill>
                <a:latin typeface="Gotham Medium"/>
              </a:rPr>
              <a:t>? </a:t>
            </a:r>
            <a:br>
              <a:rPr lang="en-US" dirty="0">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spTree>
    <p:extLst>
      <p:ext uri="{BB962C8B-B14F-4D97-AF65-F5344CB8AC3E}">
        <p14:creationId xmlns:p14="http://schemas.microsoft.com/office/powerpoint/2010/main" val="223984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80836" y="2699561"/>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2" name="TextBox 11">
            <a:extLst>
              <a:ext uri="{C183D7F6-B498-43B3-948B-1728B52AA6E4}">
                <adec:decorative xmlns:adec="http://schemas.microsoft.com/office/drawing/2017/decorative" val="1"/>
              </a:ext>
            </a:extLst>
          </p:cNvPr>
          <p:cNvSpPr txBox="1"/>
          <p:nvPr/>
        </p:nvSpPr>
        <p:spPr>
          <a:xfrm>
            <a:off x="8344913" y="6489549"/>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4" name="Title 5">
            <a:extLst>
              <a:ext uri="{FF2B5EF4-FFF2-40B4-BE49-F238E27FC236}">
                <a16:creationId xmlns:a16="http://schemas.microsoft.com/office/drawing/2014/main" id="{0199E6B2-01BA-F788-3AE5-14434D4220D6}"/>
              </a:ext>
            </a:extLst>
          </p:cNvPr>
          <p:cNvSpPr txBox="1">
            <a:spLocks noGrp="1"/>
          </p:cNvSpPr>
          <p:nvPr>
            <p:ph type="title"/>
          </p:nvPr>
        </p:nvSpPr>
        <p:spPr>
          <a:xfrm>
            <a:off x="1857874" y="-67878"/>
            <a:ext cx="9864090" cy="172429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err="1">
                <a:latin typeface="Gotham Medium"/>
              </a:rPr>
              <a:t>Calentamiento</a:t>
            </a:r>
            <a:r>
              <a:rPr lang="en-US" sz="7200" b="1" i="1" dirty="0">
                <a:latin typeface="Gotham Medium"/>
              </a:rPr>
              <a:t>:</a:t>
            </a:r>
            <a:br>
              <a:rPr lang="en-US" sz="4400" dirty="0">
                <a:latin typeface="Gotham Medium"/>
              </a:rPr>
            </a:br>
            <a:r>
              <a:rPr lang="es-ES" sz="3200" dirty="0">
                <a:latin typeface="Gotham Medium"/>
              </a:rPr>
              <a:t>Sigue las instrucciones a continuación para completar tu calentamiento</a:t>
            </a:r>
            <a:r>
              <a:rPr lang="en-US" sz="3200" dirty="0">
                <a:latin typeface="Gotham Medium"/>
              </a:rPr>
              <a:t> </a:t>
            </a:r>
            <a:endParaRPr lang="en-US" sz="4400" dirty="0">
              <a:latin typeface="Gotham Medium"/>
            </a:endParaRPr>
          </a:p>
        </p:txBody>
      </p:sp>
      <p:pic>
        <p:nvPicPr>
          <p:cNvPr id="9" name="Graphic 8">
            <a:extLst>
              <a:ext uri="{FF2B5EF4-FFF2-40B4-BE49-F238E27FC236}">
                <a16:creationId xmlns:a16="http://schemas.microsoft.com/office/drawing/2014/main" id="{B115B22F-67B8-DA1A-122D-A520E2EE68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6394" y="2822949"/>
            <a:ext cx="1071092" cy="1071092"/>
          </a:xfrm>
          <a:prstGeom prst="rect">
            <a:avLst/>
          </a:prstGeom>
        </p:spPr>
      </p:pic>
      <p:pic>
        <p:nvPicPr>
          <p:cNvPr id="10" name="Graphic 9">
            <a:extLst>
              <a:ext uri="{FF2B5EF4-FFF2-40B4-BE49-F238E27FC236}">
                <a16:creationId xmlns:a16="http://schemas.microsoft.com/office/drawing/2014/main" id="{C5EB40DC-567F-7039-83D4-68BAC33DF8F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452" y="3985428"/>
            <a:ext cx="925793" cy="925793"/>
          </a:xfrm>
          <a:prstGeom prst="rect">
            <a:avLst/>
          </a:prstGeom>
        </p:spPr>
      </p:pic>
      <p:pic>
        <p:nvPicPr>
          <p:cNvPr id="13" name="Graphic 12">
            <a:extLst>
              <a:ext uri="{FF2B5EF4-FFF2-40B4-BE49-F238E27FC236}">
                <a16:creationId xmlns:a16="http://schemas.microsoft.com/office/drawing/2014/main" id="{4C1B397C-9C52-131B-426A-B02437752E8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396086" y="5090230"/>
            <a:ext cx="842453" cy="842453"/>
          </a:xfrm>
          <a:prstGeom prst="rect">
            <a:avLst/>
          </a:prstGeom>
        </p:spPr>
      </p:pic>
      <p:pic>
        <p:nvPicPr>
          <p:cNvPr id="14" name="Graphic 13">
            <a:extLst>
              <a:ext uri="{FF2B5EF4-FFF2-40B4-BE49-F238E27FC236}">
                <a16:creationId xmlns:a16="http://schemas.microsoft.com/office/drawing/2014/main" id="{ECC4A34D-6D54-30B7-711C-3B1D6AB4CCA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624873" y="1620692"/>
            <a:ext cx="1208326" cy="1208326"/>
          </a:xfrm>
          <a:prstGeom prst="rect">
            <a:avLst/>
          </a:prstGeom>
        </p:spPr>
      </p:pic>
      <p:pic>
        <p:nvPicPr>
          <p:cNvPr id="16" name="Picture 15" descr="A copy of the image from the warm-up displaying a timeline of significant events in the history of American Indians in Texas.">
            <a:extLst>
              <a:ext uri="{FF2B5EF4-FFF2-40B4-BE49-F238E27FC236}">
                <a16:creationId xmlns:a16="http://schemas.microsoft.com/office/drawing/2014/main" id="{81D031ED-E47A-0A90-4BF3-9D8EB830A866}"/>
              </a:ext>
            </a:extLst>
          </p:cNvPr>
          <p:cNvPicPr>
            <a:picLocks noChangeAspect="1"/>
          </p:cNvPicPr>
          <p:nvPr/>
        </p:nvPicPr>
        <p:blipFill>
          <a:blip r:embed="rId13"/>
          <a:stretch>
            <a:fillRect/>
          </a:stretch>
        </p:blipFill>
        <p:spPr>
          <a:xfrm>
            <a:off x="1774306" y="1894110"/>
            <a:ext cx="10031225" cy="2410161"/>
          </a:xfrm>
          <a:prstGeom prst="rect">
            <a:avLst/>
          </a:prstGeom>
        </p:spPr>
      </p:pic>
      <p:sp>
        <p:nvSpPr>
          <p:cNvPr id="17" name="TextBox 16">
            <a:extLst>
              <a:ext uri="{FF2B5EF4-FFF2-40B4-BE49-F238E27FC236}">
                <a16:creationId xmlns:a16="http://schemas.microsoft.com/office/drawing/2014/main" id="{495D6644-EF00-FD9F-AB68-7E04EB9AD9F5}"/>
              </a:ext>
            </a:extLst>
          </p:cNvPr>
          <p:cNvSpPr txBox="1"/>
          <p:nvPr/>
        </p:nvSpPr>
        <p:spPr>
          <a:xfrm>
            <a:off x="3232952" y="4388071"/>
            <a:ext cx="8392341" cy="2062103"/>
          </a:xfrm>
          <a:prstGeom prst="rect">
            <a:avLst/>
          </a:prstGeom>
          <a:noFill/>
        </p:spPr>
        <p:txBody>
          <a:bodyPr wrap="square" rtlCol="0">
            <a:spAutoFit/>
          </a:bodyPr>
          <a:lstStyle/>
          <a:p>
            <a:r>
              <a:rPr lang="es-ES" sz="2800" dirty="0">
                <a:solidFill>
                  <a:schemeClr val="tx2">
                    <a:lumMod val="90000"/>
                    <a:lumOff val="10000"/>
                  </a:schemeClr>
                </a:solidFill>
              </a:rPr>
              <a:t>Observe la información en la línea de tiempo. Escribe tus respuestas a las preguntas de tu calentamiento</a:t>
            </a:r>
            <a:r>
              <a:rPr lang="en-US" sz="2800" dirty="0">
                <a:solidFill>
                  <a:schemeClr val="tx2">
                    <a:lumMod val="90000"/>
                    <a:lumOff val="10000"/>
                  </a:schemeClr>
                </a:solidFill>
              </a:rPr>
              <a:t>.</a:t>
            </a:r>
          </a:p>
          <a:p>
            <a:endParaRPr lang="en-US" sz="1600" dirty="0"/>
          </a:p>
          <a:p>
            <a:r>
              <a:rPr lang="es-ES" sz="2800" dirty="0">
                <a:solidFill>
                  <a:schemeClr val="accent6">
                    <a:lumMod val="75000"/>
                  </a:schemeClr>
                </a:solidFill>
              </a:rPr>
              <a:t>Discuta su respuesta con un compañero mientras espera para compartir con la clase</a:t>
            </a:r>
            <a:r>
              <a:rPr lang="en-US" sz="2800" dirty="0">
                <a:solidFill>
                  <a:schemeClr val="accent6">
                    <a:lumMod val="75000"/>
                  </a:schemeClr>
                </a:solidFill>
              </a:rPr>
              <a:t>.</a:t>
            </a:r>
          </a:p>
        </p:txBody>
      </p:sp>
      <p:pic>
        <p:nvPicPr>
          <p:cNvPr id="18" name="Graphic 17">
            <a:extLst>
              <a:ext uri="{FF2B5EF4-FFF2-40B4-BE49-F238E27FC236}">
                <a16:creationId xmlns:a16="http://schemas.microsoft.com/office/drawing/2014/main" id="{E3B458E9-CDD8-C93A-9DFF-E6939673BAB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72797" y="4388071"/>
            <a:ext cx="925793" cy="925793"/>
          </a:xfrm>
          <a:prstGeom prst="rect">
            <a:avLst/>
          </a:prstGeom>
        </p:spPr>
      </p:pic>
      <p:pic>
        <p:nvPicPr>
          <p:cNvPr id="19" name="Graphic 18">
            <a:extLst>
              <a:ext uri="{FF2B5EF4-FFF2-40B4-BE49-F238E27FC236}">
                <a16:creationId xmlns:a16="http://schemas.microsoft.com/office/drawing/2014/main" id="{B50531B3-AF95-0533-8D30-FD9425FD998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2797" y="5511456"/>
            <a:ext cx="842453" cy="842453"/>
          </a:xfrm>
          <a:prstGeom prst="rect">
            <a:avLst/>
          </a:prstGeom>
        </p:spPr>
      </p:pic>
    </p:spTree>
    <p:extLst>
      <p:ext uri="{BB962C8B-B14F-4D97-AF65-F5344CB8AC3E}">
        <p14:creationId xmlns:p14="http://schemas.microsoft.com/office/powerpoint/2010/main" val="12111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6819435-EE01-EB44-B7D7-F1E67D1095F0}"/>
              </a:ext>
              <a:ext uri="{C183D7F6-B498-43B3-948B-1728B52AA6E4}">
                <adec:decorative xmlns:adec="http://schemas.microsoft.com/office/drawing/2017/decorative" val="1"/>
              </a:ext>
            </a:extLst>
          </p:cNvPr>
          <p:cNvPicPr>
            <a:picLocks noGrp="1" noChangeAspect="1"/>
          </p:cNvPicPr>
          <p:nvPr>
            <p:ph sz="half" idx="2"/>
          </p:nvPr>
        </p:nvPicPr>
        <p:blipFill rotWithShape="1">
          <a:blip r:embed="rId2">
            <a:alphaModFix amt="12000"/>
            <a:extLst>
              <a:ext uri="{BEBA8EAE-BF5A-486C-A8C5-ECC9F3942E4B}">
                <a14:imgProps xmlns:a14="http://schemas.microsoft.com/office/drawing/2010/main">
                  <a14:imgLayer r:embed="rId3">
                    <a14:imgEffect>
                      <a14:saturation sat="0"/>
                    </a14:imgEffect>
                  </a14:imgLayer>
                </a14:imgProps>
              </a:ext>
            </a:extLst>
          </a:blip>
          <a:srcRect b="34004"/>
          <a:stretch/>
        </p:blipFill>
        <p:spPr>
          <a:xfrm>
            <a:off x="9627" y="1513743"/>
            <a:ext cx="12206658" cy="5333997"/>
          </a:xfr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itle 5"/>
          <p:cNvSpPr txBox="1">
            <a:spLocks noGrp="1"/>
          </p:cNvSpPr>
          <p:nvPr>
            <p:ph type="title"/>
          </p:nvPr>
        </p:nvSpPr>
        <p:spPr>
          <a:xfrm>
            <a:off x="1935479" y="13061"/>
            <a:ext cx="8240486" cy="201726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err="1">
                <a:solidFill>
                  <a:schemeClr val="bg1"/>
                </a:solidFill>
                <a:latin typeface="Gotham Medium"/>
              </a:rPr>
              <a:t>Calentamiento</a:t>
            </a:r>
            <a:r>
              <a:rPr lang="en-US" sz="3200" b="1" dirty="0">
                <a:solidFill>
                  <a:schemeClr val="bg1"/>
                </a:solidFill>
                <a:latin typeface="Gotham Medium"/>
              </a:rPr>
              <a:t>:</a:t>
            </a:r>
            <a:r>
              <a:rPr lang="en-US" sz="4400" b="1" dirty="0">
                <a:solidFill>
                  <a:schemeClr val="bg1"/>
                </a:solidFill>
                <a:latin typeface="Gotham Medium"/>
              </a:rPr>
              <a:t> </a:t>
            </a:r>
            <a:br>
              <a:rPr lang="en-US" sz="2400" b="1" dirty="0">
                <a:solidFill>
                  <a:schemeClr val="bg1"/>
                </a:solidFill>
                <a:latin typeface="Gotham Medium"/>
              </a:rPr>
            </a:br>
            <a:r>
              <a:rPr lang="en-US" sz="7300" dirty="0" err="1">
                <a:solidFill>
                  <a:schemeClr val="bg1"/>
                </a:solidFill>
                <a:latin typeface="Gotham Medium"/>
              </a:rPr>
              <a:t>Compartir</a:t>
            </a:r>
            <a:r>
              <a:rPr lang="en-US" sz="7300" dirty="0">
                <a:solidFill>
                  <a:schemeClr val="bg1"/>
                </a:solidFill>
                <a:latin typeface="Gotham Medium"/>
              </a:rPr>
              <a:t> con la </a:t>
            </a:r>
            <a:r>
              <a:rPr lang="en-US" sz="7300" dirty="0" err="1">
                <a:solidFill>
                  <a:schemeClr val="bg1"/>
                </a:solidFill>
                <a:latin typeface="Gotham Medium"/>
              </a:rPr>
              <a:t>clase</a:t>
            </a:r>
            <a:br>
              <a:rPr lang="en-US" sz="4400" dirty="0">
                <a:latin typeface="Gotham Medium"/>
              </a:rPr>
            </a:br>
            <a:endParaRPr lang="en-US" sz="44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925F575F-42F6-3E68-E2C9-7B1D8BC7A6E6}"/>
              </a:ext>
            </a:extLst>
          </p:cNvPr>
          <p:cNvSpPr txBox="1"/>
          <p:nvPr/>
        </p:nvSpPr>
        <p:spPr>
          <a:xfrm>
            <a:off x="289365" y="1702275"/>
            <a:ext cx="11069594" cy="769441"/>
          </a:xfrm>
          <a:prstGeom prst="rect">
            <a:avLst/>
          </a:prstGeom>
          <a:noFill/>
        </p:spPr>
        <p:txBody>
          <a:bodyPr wrap="square" rtlCol="0">
            <a:spAutoFit/>
          </a:bodyPr>
          <a:lstStyle/>
          <a:p>
            <a:r>
              <a:rPr lang="en-US" sz="2200" b="1" i="1" dirty="0" err="1">
                <a:solidFill>
                  <a:schemeClr val="tx1">
                    <a:lumMod val="75000"/>
                    <a:lumOff val="25000"/>
                  </a:schemeClr>
                </a:solidFill>
              </a:rPr>
              <a:t>Indicaciones</a:t>
            </a:r>
            <a:r>
              <a:rPr lang="en-US" sz="2200" i="1" dirty="0">
                <a:solidFill>
                  <a:schemeClr val="tx1">
                    <a:lumMod val="75000"/>
                    <a:lumOff val="25000"/>
                  </a:schemeClr>
                </a:solidFill>
              </a:rPr>
              <a:t>: </a:t>
            </a:r>
            <a:r>
              <a:rPr lang="es-ES" sz="2200" i="1" dirty="0">
                <a:solidFill>
                  <a:schemeClr val="tx1">
                    <a:lumMod val="75000"/>
                    <a:lumOff val="25000"/>
                  </a:schemeClr>
                </a:solidFill>
              </a:rPr>
              <a:t>Use las raíces de las oraciones a continuación para compartir su respuesta con la clase</a:t>
            </a:r>
            <a:endParaRPr lang="en-US" sz="2200" i="1" dirty="0">
              <a:solidFill>
                <a:schemeClr val="tx1">
                  <a:lumMod val="75000"/>
                  <a:lumOff val="25000"/>
                </a:schemeClr>
              </a:solidFill>
            </a:endParaRPr>
          </a:p>
        </p:txBody>
      </p:sp>
      <p:pic>
        <p:nvPicPr>
          <p:cNvPr id="3" name="Graphic 2">
            <a:extLst>
              <a:ext uri="{FF2B5EF4-FFF2-40B4-BE49-F238E27FC236}">
                <a16:creationId xmlns:a16="http://schemas.microsoft.com/office/drawing/2014/main" id="{6BD3EED4-F357-A926-51E0-BF2C208BDB9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57054" y="4282309"/>
            <a:ext cx="1337153" cy="1337153"/>
          </a:xfrm>
          <a:prstGeom prst="rect">
            <a:avLst/>
          </a:prstGeom>
        </p:spPr>
      </p:pic>
      <p:sp>
        <p:nvSpPr>
          <p:cNvPr id="13" name="Speech Bubble: Rectangle with Corners Rounded 12">
            <a:extLst>
              <a:ext uri="{FF2B5EF4-FFF2-40B4-BE49-F238E27FC236}">
                <a16:creationId xmlns:a16="http://schemas.microsoft.com/office/drawing/2014/main" id="{B1473FAB-525E-0AD2-E307-0EA74FAB004C}"/>
              </a:ext>
            </a:extLst>
          </p:cNvPr>
          <p:cNvSpPr/>
          <p:nvPr/>
        </p:nvSpPr>
        <p:spPr>
          <a:xfrm>
            <a:off x="2764971" y="2336898"/>
            <a:ext cx="9247283" cy="1440445"/>
          </a:xfrm>
          <a:prstGeom prst="wedgeRoundRectCallout">
            <a:avLst>
              <a:gd name="adj1" fmla="val -62557"/>
              <a:gd name="adj2" fmla="val 56908"/>
              <a:gd name="adj3" fmla="val 16667"/>
            </a:avLst>
          </a:prstGeom>
          <a:solidFill>
            <a:srgbClr val="A2D7F8"/>
          </a:solidFill>
          <a:ln w="28575">
            <a:solidFill>
              <a:srgbClr val="0073C2"/>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“Uno </a:t>
            </a:r>
            <a:r>
              <a:rPr lang="en-US" sz="3600" b="1" dirty="0" err="1">
                <a:solidFill>
                  <a:schemeClr val="accent5">
                    <a:lumMod val="75000"/>
                  </a:schemeClr>
                </a:solidFill>
              </a:rPr>
              <a:t>comentario</a:t>
            </a:r>
            <a:r>
              <a:rPr lang="en-US" sz="3600" b="1" dirty="0">
                <a:solidFill>
                  <a:schemeClr val="tx1"/>
                </a:solidFill>
              </a:rPr>
              <a:t> </a:t>
            </a:r>
            <a:r>
              <a:rPr lang="es-ES" sz="3600" b="1" dirty="0">
                <a:solidFill>
                  <a:schemeClr val="tx1"/>
                </a:solidFill>
              </a:rPr>
              <a:t>tengo sobre esta línea de tiempo es ________________".</a:t>
            </a:r>
            <a:endParaRPr lang="en-US" sz="3600" b="1" dirty="0">
              <a:solidFill>
                <a:schemeClr val="bg2">
                  <a:lumMod val="50000"/>
                </a:schemeClr>
              </a:solidFill>
            </a:endParaRPr>
          </a:p>
        </p:txBody>
      </p:sp>
      <p:pic>
        <p:nvPicPr>
          <p:cNvPr id="4" name="Graphic 3">
            <a:extLst>
              <a:ext uri="{FF2B5EF4-FFF2-40B4-BE49-F238E27FC236}">
                <a16:creationId xmlns:a16="http://schemas.microsoft.com/office/drawing/2014/main" id="{D1F8418E-4571-0E90-F359-3E7CFC7DB7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590" y="3014425"/>
            <a:ext cx="1337153" cy="1337153"/>
          </a:xfrm>
          <a:prstGeom prst="rect">
            <a:avLst/>
          </a:prstGeom>
        </p:spPr>
      </p:pic>
      <p:sp>
        <p:nvSpPr>
          <p:cNvPr id="6" name="Speech Bubble: Rectangle with Corners Rounded 5">
            <a:extLst>
              <a:ext uri="{FF2B5EF4-FFF2-40B4-BE49-F238E27FC236}">
                <a16:creationId xmlns:a16="http://schemas.microsoft.com/office/drawing/2014/main" id="{F784E1A6-C1CA-3159-5F28-C25D53E7B898}"/>
              </a:ext>
            </a:extLst>
          </p:cNvPr>
          <p:cNvSpPr/>
          <p:nvPr/>
        </p:nvSpPr>
        <p:spPr>
          <a:xfrm>
            <a:off x="501148" y="4622782"/>
            <a:ext cx="9247283" cy="1440445"/>
          </a:xfrm>
          <a:prstGeom prst="wedgeRoundRectCallout">
            <a:avLst>
              <a:gd name="adj1" fmla="val 57633"/>
              <a:gd name="adj2" fmla="val 7787"/>
              <a:gd name="adj3" fmla="val 16667"/>
            </a:avLst>
          </a:prstGeom>
          <a:solidFill>
            <a:srgbClr val="A2D7F8"/>
          </a:solidFill>
          <a:ln w="28575">
            <a:solidFill>
              <a:srgbClr val="0073C2"/>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“Uno </a:t>
            </a:r>
            <a:r>
              <a:rPr lang="en-US" sz="3600" b="1" dirty="0" err="1">
                <a:solidFill>
                  <a:schemeClr val="accent5">
                    <a:lumMod val="75000"/>
                  </a:schemeClr>
                </a:solidFill>
              </a:rPr>
              <a:t>pregunta</a:t>
            </a:r>
            <a:r>
              <a:rPr lang="en-US" sz="3600" b="1" dirty="0">
                <a:solidFill>
                  <a:schemeClr val="tx1"/>
                </a:solidFill>
              </a:rPr>
              <a:t> </a:t>
            </a:r>
            <a:r>
              <a:rPr lang="es-ES" sz="3600" b="1" dirty="0">
                <a:solidFill>
                  <a:schemeClr val="tx1"/>
                </a:solidFill>
              </a:rPr>
              <a:t>Tengo sobre esta línea de tiempo es </a:t>
            </a:r>
            <a:r>
              <a:rPr lang="en-US" sz="3600" b="1" i="1" dirty="0">
                <a:solidFill>
                  <a:schemeClr val="bg2">
                    <a:lumMod val="50000"/>
                  </a:schemeClr>
                </a:solidFill>
              </a:rPr>
              <a:t>________________.”</a:t>
            </a:r>
            <a:endParaRPr lang="en-US" sz="3600" b="1" dirty="0">
              <a:solidFill>
                <a:schemeClr val="bg2">
                  <a:lumMod val="50000"/>
                </a:schemeClr>
              </a:solidFill>
            </a:endParaRPr>
          </a:p>
        </p:txBody>
      </p:sp>
    </p:spTree>
    <p:extLst>
      <p:ext uri="{BB962C8B-B14F-4D97-AF65-F5344CB8AC3E}">
        <p14:creationId xmlns:p14="http://schemas.microsoft.com/office/powerpoint/2010/main" val="198009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00830" y="-5367253"/>
            <a:ext cx="1524002" cy="12284631"/>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9" name="TextBox 8">
            <a:extLst>
              <a:ext uri="{C183D7F6-B498-43B3-948B-1728B52AA6E4}">
                <adec:decorative xmlns:adec="http://schemas.microsoft.com/office/drawing/2017/decorative" val="1"/>
              </a:ext>
            </a:extLst>
          </p:cNvPr>
          <p:cNvSpPr txBox="1"/>
          <p:nvPr/>
        </p:nvSpPr>
        <p:spPr>
          <a:xfrm>
            <a:off x="8399341" y="6467777"/>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75242008-2039-048E-D2A9-EABA35196BF4}"/>
              </a:ext>
            </a:extLst>
          </p:cNvPr>
          <p:cNvSpPr txBox="1"/>
          <p:nvPr/>
        </p:nvSpPr>
        <p:spPr>
          <a:xfrm>
            <a:off x="1204125" y="1878148"/>
            <a:ext cx="10319658" cy="3416320"/>
          </a:xfrm>
          <a:prstGeom prst="rect">
            <a:avLst/>
          </a:prstGeom>
          <a:noFill/>
        </p:spPr>
        <p:txBody>
          <a:bodyPr wrap="square" rtlCol="0">
            <a:spAutoFit/>
          </a:bodyPr>
          <a:lstStyle/>
          <a:p>
            <a:pPr algn="ctr"/>
            <a:r>
              <a:rPr lang="en-US" sz="5400" i="1" dirty="0" err="1">
                <a:solidFill>
                  <a:srgbClr val="0B61B7"/>
                </a:solidFill>
              </a:rPr>
              <a:t>Cuáles</a:t>
            </a:r>
            <a:r>
              <a:rPr lang="en-US" sz="5400" i="1" dirty="0">
                <a:solidFill>
                  <a:srgbClr val="0B61B7"/>
                </a:solidFill>
              </a:rPr>
              <a:t> </a:t>
            </a:r>
            <a:r>
              <a:rPr lang="en-US" sz="5400" i="1" dirty="0" err="1">
                <a:solidFill>
                  <a:srgbClr val="0B61B7"/>
                </a:solidFill>
              </a:rPr>
              <a:t>fueron</a:t>
            </a:r>
            <a:r>
              <a:rPr lang="en-US" sz="5400" i="1" dirty="0">
                <a:solidFill>
                  <a:srgbClr val="0B61B7"/>
                </a:solidFill>
              </a:rPr>
              <a:t> </a:t>
            </a:r>
            <a:r>
              <a:rPr lang="en-US" sz="5400" i="1" dirty="0" err="1">
                <a:solidFill>
                  <a:srgbClr val="0B61B7"/>
                </a:solidFill>
              </a:rPr>
              <a:t>los</a:t>
            </a:r>
            <a:r>
              <a:rPr lang="en-US" sz="5400" i="1" dirty="0">
                <a:solidFill>
                  <a:srgbClr val="0B61B7"/>
                </a:solidFill>
              </a:rPr>
              <a:t> </a:t>
            </a:r>
            <a:r>
              <a:rPr lang="en-US" sz="5400" b="1" i="1" dirty="0" err="1">
                <a:solidFill>
                  <a:srgbClr val="0B61B7"/>
                </a:solidFill>
              </a:rPr>
              <a:t>dinámica</a:t>
            </a:r>
            <a:r>
              <a:rPr lang="en-US" sz="5400" b="1" i="1" dirty="0">
                <a:solidFill>
                  <a:srgbClr val="0B61B7"/>
                </a:solidFill>
              </a:rPr>
              <a:t>* </a:t>
            </a:r>
            <a:r>
              <a:rPr lang="es-ES" sz="5400" i="1" dirty="0">
                <a:solidFill>
                  <a:srgbClr val="0B61B7"/>
                </a:solidFill>
              </a:rPr>
              <a:t>entre varias tribus de Texas en la década de 1500, antes de la llegada de los españoles</a:t>
            </a:r>
            <a:r>
              <a:rPr lang="en-US" sz="5400" i="1" dirty="0">
                <a:solidFill>
                  <a:srgbClr val="0B61B7"/>
                </a:solidFill>
              </a:rPr>
              <a:t>?</a:t>
            </a:r>
          </a:p>
        </p:txBody>
      </p:sp>
      <p:pic>
        <p:nvPicPr>
          <p:cNvPr id="3" name="Graphic 2">
            <a:extLst>
              <a:ext uri="{FF2B5EF4-FFF2-40B4-BE49-F238E27FC236}">
                <a16:creationId xmlns:a16="http://schemas.microsoft.com/office/drawing/2014/main" id="{2AFFA3C8-FAB8-F46C-DE9D-2281547A5A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8142" y="2200601"/>
            <a:ext cx="1071092" cy="1071092"/>
          </a:xfrm>
          <a:prstGeom prst="rect">
            <a:avLst/>
          </a:prstGeom>
        </p:spPr>
      </p:pic>
      <p:sp>
        <p:nvSpPr>
          <p:cNvPr id="4" name="TextBox 3">
            <a:extLst>
              <a:ext uri="{FF2B5EF4-FFF2-40B4-BE49-F238E27FC236}">
                <a16:creationId xmlns:a16="http://schemas.microsoft.com/office/drawing/2014/main" id="{3E42B272-73D2-D710-E730-57612FB92F8E}"/>
              </a:ext>
            </a:extLst>
          </p:cNvPr>
          <p:cNvSpPr txBox="1"/>
          <p:nvPr/>
        </p:nvSpPr>
        <p:spPr>
          <a:xfrm>
            <a:off x="36935" y="5883002"/>
            <a:ext cx="7964066" cy="954107"/>
          </a:xfrm>
          <a:prstGeom prst="rect">
            <a:avLst/>
          </a:prstGeom>
          <a:noFill/>
        </p:spPr>
        <p:txBody>
          <a:bodyPr wrap="square" rtlCol="0">
            <a:spAutoFit/>
          </a:bodyPr>
          <a:lstStyle/>
          <a:p>
            <a:r>
              <a:rPr lang="en-US" sz="2800" i="1" dirty="0">
                <a:solidFill>
                  <a:schemeClr val="tx1">
                    <a:lumMod val="65000"/>
                    <a:lumOff val="35000"/>
                  </a:schemeClr>
                </a:solidFill>
              </a:rPr>
              <a:t>*</a:t>
            </a:r>
            <a:r>
              <a:rPr lang="en-US" sz="2800" b="1" i="1" dirty="0" err="1">
                <a:solidFill>
                  <a:schemeClr val="tx1">
                    <a:lumMod val="65000"/>
                    <a:lumOff val="35000"/>
                  </a:schemeClr>
                </a:solidFill>
              </a:rPr>
              <a:t>Dinámica</a:t>
            </a:r>
            <a:r>
              <a:rPr lang="en-US" sz="2800" i="1" dirty="0">
                <a:solidFill>
                  <a:schemeClr val="tx1">
                    <a:lumMod val="65000"/>
                    <a:lumOff val="35000"/>
                  </a:schemeClr>
                </a:solidFill>
              </a:rPr>
              <a:t>: </a:t>
            </a:r>
            <a:r>
              <a:rPr lang="es-ES" sz="2800" i="1" dirty="0">
                <a:solidFill>
                  <a:schemeClr val="tx1">
                    <a:lumMod val="65000"/>
                    <a:lumOff val="35000"/>
                  </a:schemeClr>
                </a:solidFill>
              </a:rPr>
              <a:t>Los patrones de comportamiento e interacciones entre las personas</a:t>
            </a:r>
            <a:r>
              <a:rPr lang="en-US" sz="2800" i="1" dirty="0">
                <a:solidFill>
                  <a:schemeClr val="tx1">
                    <a:lumMod val="65000"/>
                    <a:lumOff val="35000"/>
                  </a:schemeClr>
                </a:solidFill>
              </a:rPr>
              <a:t> </a:t>
            </a:r>
          </a:p>
        </p:txBody>
      </p:sp>
    </p:spTree>
    <p:extLst>
      <p:ext uri="{BB962C8B-B14F-4D97-AF65-F5344CB8AC3E}">
        <p14:creationId xmlns:p14="http://schemas.microsoft.com/office/powerpoint/2010/main" val="332930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400830" y="-5367253"/>
            <a:ext cx="1524002" cy="12284631"/>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6500" dirty="0">
                <a:solidFill>
                  <a:schemeClr val="bg1"/>
                </a:solidFill>
                <a:latin typeface="Gotham Medium"/>
              </a:rPr>
              <a:t>En la lección de hoy...</a:t>
            </a:r>
            <a:endParaRPr lang="en-US" sz="6500" dirty="0">
              <a:solidFill>
                <a:schemeClr val="bg1"/>
              </a:solidFill>
              <a:latin typeface="Gotham Medium"/>
            </a:endParaRPr>
          </a:p>
        </p:txBody>
      </p:sp>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2" name="TextBox 1">
            <a:extLst>
              <a:ext uri="{FF2B5EF4-FFF2-40B4-BE49-F238E27FC236}">
                <a16:creationId xmlns:a16="http://schemas.microsoft.com/office/drawing/2014/main" id="{2CF52184-6002-559C-4F98-CFA7DE13003E}"/>
              </a:ext>
            </a:extLst>
          </p:cNvPr>
          <p:cNvSpPr txBox="1"/>
          <p:nvPr/>
        </p:nvSpPr>
        <p:spPr>
          <a:xfrm>
            <a:off x="1889756" y="1744482"/>
            <a:ext cx="9766665" cy="5041893"/>
          </a:xfrm>
          <a:prstGeom prst="rect">
            <a:avLst/>
          </a:prstGeom>
          <a:noFill/>
        </p:spPr>
        <p:txBody>
          <a:bodyPr wrap="square" rtlCol="0">
            <a:spAutoFit/>
          </a:bodyPr>
          <a:lstStyle/>
          <a:p>
            <a:pPr marL="342900" marR="0" lvl="0" indent="-342900">
              <a:lnSpc>
                <a:spcPct val="110000"/>
              </a:lnSpc>
              <a:spcBef>
                <a:spcPts val="0"/>
              </a:spcBef>
              <a:spcAft>
                <a:spcPts val="600"/>
              </a:spcAft>
              <a:buFont typeface="+mj-lt"/>
              <a:buAutoNum type="arabicPeriod"/>
            </a:pPr>
            <a:r>
              <a:rPr lang="en-US" sz="4000" b="1" i="1" u="sng" kern="100" dirty="0">
                <a:solidFill>
                  <a:schemeClr val="accent5">
                    <a:lumMod val="75000"/>
                  </a:schemeClr>
                </a:solidFill>
                <a:latin typeface="Gotham Book"/>
                <a:ea typeface="Aptos" panose="020B0004020202020204" pitchFamily="34" charset="0"/>
                <a:cs typeface="Times New Roman" panose="02020603050405020304" pitchFamily="18" charset="0"/>
              </a:rPr>
              <a:t>Lo </a:t>
            </a:r>
            <a:r>
              <a:rPr lang="en-US" sz="4000" b="1" i="1" u="sng" kern="100" dirty="0" err="1">
                <a:solidFill>
                  <a:schemeClr val="accent5">
                    <a:lumMod val="75000"/>
                  </a:schemeClr>
                </a:solidFill>
                <a:latin typeface="Gotham Book"/>
                <a:ea typeface="Aptos" panose="020B0004020202020204" pitchFamily="34" charset="0"/>
                <a:cs typeface="Times New Roman" panose="02020603050405020304" pitchFamily="18" charset="0"/>
              </a:rPr>
              <a:t>haremos</a:t>
            </a:r>
            <a:r>
              <a:rPr lang="en-US" sz="4000" b="1" i="1" kern="100" dirty="0">
                <a:solidFill>
                  <a:schemeClr val="accent5">
                    <a:lumMod val="75000"/>
                  </a:schemeClr>
                </a:solidFill>
                <a:effectLst/>
                <a:latin typeface="Gotham Book"/>
                <a:ea typeface="Aptos" panose="020B0004020202020204" pitchFamily="34" charset="0"/>
                <a:cs typeface="Times New Roman" panose="02020603050405020304" pitchFamily="18" charset="0"/>
              </a:rPr>
              <a:t> </a:t>
            </a:r>
            <a:r>
              <a:rPr lang="es-ES" sz="4000" i="1" kern="100" dirty="0">
                <a:solidFill>
                  <a:schemeClr val="accent5">
                    <a:lumMod val="75000"/>
                  </a:schemeClr>
                </a:solidFill>
                <a:latin typeface="Gotham Book"/>
                <a:ea typeface="Aptos" panose="020B0004020202020204" pitchFamily="34" charset="0"/>
                <a:cs typeface="Times New Roman" panose="02020603050405020304" pitchFamily="18" charset="0"/>
              </a:rPr>
              <a:t>examinar la dinámica de las diferentes tribus en Texas a principios del siglo XVI o el siglo XVI</a:t>
            </a:r>
            <a:r>
              <a:rPr lang="en-US" sz="4000" i="1" kern="100" dirty="0">
                <a:solidFill>
                  <a:schemeClr val="accent5">
                    <a:lumMod val="75000"/>
                  </a:schemeClr>
                </a:solidFill>
                <a:effectLst/>
                <a:latin typeface="Gotham Book"/>
                <a:ea typeface="Aptos" panose="020B0004020202020204" pitchFamily="34" charset="0"/>
                <a:cs typeface="Times New Roman" panose="02020603050405020304" pitchFamily="18" charset="0"/>
              </a:rPr>
              <a:t>.</a:t>
            </a:r>
          </a:p>
          <a:p>
            <a:pPr marL="342900" marR="0" lvl="0" indent="-342900">
              <a:lnSpc>
                <a:spcPct val="110000"/>
              </a:lnSpc>
              <a:spcBef>
                <a:spcPts val="0"/>
              </a:spcBef>
              <a:spcAft>
                <a:spcPts val="600"/>
              </a:spcAft>
              <a:buFont typeface="+mj-lt"/>
              <a:buAutoNum type="arabicPeriod"/>
            </a:pPr>
            <a:endParaRPr lang="en-US" sz="3000" kern="100" dirty="0">
              <a:solidFill>
                <a:schemeClr val="accent5">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mj-lt"/>
              <a:buAutoNum type="arabicPeriod"/>
            </a:pPr>
            <a:r>
              <a:rPr lang="en-US" sz="4000" b="1" i="1" u="sng" kern="100" dirty="0">
                <a:solidFill>
                  <a:schemeClr val="accent6">
                    <a:lumMod val="50000"/>
                  </a:schemeClr>
                </a:solidFill>
                <a:latin typeface="Gotham Book"/>
                <a:ea typeface="Aptos" panose="020B0004020202020204" pitchFamily="34" charset="0"/>
                <a:cs typeface="Times New Roman" panose="02020603050405020304" pitchFamily="18" charset="0"/>
              </a:rPr>
              <a:t>Lo </a:t>
            </a:r>
            <a:r>
              <a:rPr lang="en-US" sz="4000" b="1" i="1" u="sng" kern="100" dirty="0" err="1">
                <a:solidFill>
                  <a:schemeClr val="accent6">
                    <a:lumMod val="50000"/>
                  </a:schemeClr>
                </a:solidFill>
                <a:latin typeface="Gotham Book"/>
                <a:ea typeface="Aptos" panose="020B0004020202020204" pitchFamily="34" charset="0"/>
                <a:cs typeface="Times New Roman" panose="02020603050405020304" pitchFamily="18" charset="0"/>
              </a:rPr>
              <a:t>haré</a:t>
            </a:r>
            <a:r>
              <a:rPr lang="en-US" sz="4000" b="1" i="1" kern="100" dirty="0">
                <a:solidFill>
                  <a:schemeClr val="accent6">
                    <a:lumMod val="50000"/>
                  </a:schemeClr>
                </a:solidFill>
                <a:effectLst/>
                <a:latin typeface="Gotham Book"/>
                <a:ea typeface="Aptos" panose="020B0004020202020204" pitchFamily="34" charset="0"/>
                <a:cs typeface="Times New Roman" panose="02020603050405020304" pitchFamily="18" charset="0"/>
              </a:rPr>
              <a:t> </a:t>
            </a:r>
            <a:r>
              <a:rPr lang="es-ES" sz="4000" i="1" kern="100" dirty="0">
                <a:solidFill>
                  <a:schemeClr val="accent6">
                    <a:lumMod val="50000"/>
                  </a:schemeClr>
                </a:solidFill>
                <a:latin typeface="Gotham Book"/>
                <a:ea typeface="Aptos" panose="020B0004020202020204" pitchFamily="34" charset="0"/>
                <a:cs typeface="Times New Roman" panose="02020603050405020304" pitchFamily="18" charset="0"/>
              </a:rPr>
              <a:t>hacer y apoyar afirmaciones sobre las diversas tribus de Texas basadas en mi pasaje de lectura</a:t>
            </a:r>
            <a:r>
              <a:rPr lang="en-US" sz="4000" i="1" kern="100" dirty="0">
                <a:solidFill>
                  <a:schemeClr val="accent6">
                    <a:lumMod val="50000"/>
                  </a:schemeClr>
                </a:solidFill>
                <a:effectLst/>
                <a:latin typeface="Gotham Book"/>
                <a:ea typeface="Aptos" panose="020B0004020202020204" pitchFamily="34" charset="0"/>
                <a:cs typeface="Times New Roman" panose="02020603050405020304" pitchFamily="18" charset="0"/>
              </a:rPr>
              <a:t>.</a:t>
            </a:r>
            <a:endParaRPr lang="en-US" sz="4000"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Graphic 2">
            <a:extLst>
              <a:ext uri="{FF2B5EF4-FFF2-40B4-BE49-F238E27FC236}">
                <a16:creationId xmlns:a16="http://schemas.microsoft.com/office/drawing/2014/main" id="{AFFFFF6F-7835-E722-BAE9-C4A6E51127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3" y="2893454"/>
            <a:ext cx="1071092" cy="1071092"/>
          </a:xfrm>
          <a:prstGeom prst="rect">
            <a:avLst/>
          </a:prstGeom>
        </p:spPr>
      </p:pic>
    </p:spTree>
    <p:extLst>
      <p:ext uri="{BB962C8B-B14F-4D97-AF65-F5344CB8AC3E}">
        <p14:creationId xmlns:p14="http://schemas.microsoft.com/office/powerpoint/2010/main" val="3401320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0" name="Title 5"/>
          <p:cNvSpPr txBox="1">
            <a:spLocks noGrp="1"/>
          </p:cNvSpPr>
          <p:nvPr>
            <p:ph type="title"/>
          </p:nvPr>
        </p:nvSpPr>
        <p:spPr>
          <a:xfrm>
            <a:off x="1982347" y="2310732"/>
            <a:ext cx="8556929" cy="221046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err="1">
                <a:solidFill>
                  <a:schemeClr val="bg1">
                    <a:lumMod val="85000"/>
                  </a:schemeClr>
                </a:solidFill>
                <a:latin typeface="Gotham Medium"/>
              </a:rPr>
              <a:t>Cuál</a:t>
            </a:r>
            <a:r>
              <a:rPr lang="en-US" dirty="0">
                <a:solidFill>
                  <a:schemeClr val="bg1">
                    <a:lumMod val="85000"/>
                  </a:schemeClr>
                </a:solidFill>
                <a:latin typeface="Gotham Medium"/>
              </a:rPr>
              <a:t> es la </a:t>
            </a:r>
            <a:r>
              <a:rPr lang="en-US" dirty="0" err="1">
                <a:solidFill>
                  <a:schemeClr val="bg1">
                    <a:lumMod val="85000"/>
                  </a:schemeClr>
                </a:solidFill>
                <a:latin typeface="Gotham Medium"/>
              </a:rPr>
              <a:t>historia</a:t>
            </a:r>
            <a:r>
              <a:rPr lang="en-US" dirty="0">
                <a:solidFill>
                  <a:schemeClr val="bg1">
                    <a:lumMod val="85000"/>
                  </a:schemeClr>
                </a:solidFill>
                <a:latin typeface="Gotham Medium"/>
              </a:rPr>
              <a:t>??</a:t>
            </a:r>
            <a:br>
              <a:rPr lang="en-US" sz="4400" dirty="0">
                <a:solidFill>
                  <a:schemeClr val="bg1">
                    <a:lumMod val="85000"/>
                  </a:schemeClr>
                </a:solidFill>
                <a:latin typeface="Gotham Medium"/>
              </a:rPr>
            </a:br>
            <a:r>
              <a:rPr lang="en-US" sz="12800" b="1" dirty="0" err="1">
                <a:solidFill>
                  <a:schemeClr val="bg1"/>
                </a:solidFill>
                <a:latin typeface="Gotham Medium"/>
              </a:rPr>
              <a:t>Lección</a:t>
            </a:r>
            <a:endParaRPr lang="en-US" sz="4400" b="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45389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3359" y="13060"/>
            <a:ext cx="6968127" cy="16959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200" b="1" dirty="0" err="1">
                <a:latin typeface="Gotham Medium"/>
              </a:rPr>
              <a:t>Parte</a:t>
            </a:r>
            <a:r>
              <a:rPr lang="en-US" sz="4200" b="1" dirty="0">
                <a:latin typeface="Gotham Medium"/>
              </a:rPr>
              <a:t> I: </a:t>
            </a:r>
            <a:r>
              <a:rPr lang="es-ES" sz="4200" dirty="0">
                <a:latin typeface="Gotham Medium"/>
              </a:rPr>
              <a:t>Los primeros habitantes de Texas en nuestras mentes hoy</a:t>
            </a:r>
            <a:endParaRPr lang="en-US" sz="42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192517" y="647866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55B496-91BA-1B85-9ED0-7AB45D1F67E4}"/>
              </a:ext>
            </a:extLst>
          </p:cNvPr>
          <p:cNvSpPr txBox="1"/>
          <p:nvPr/>
        </p:nvSpPr>
        <p:spPr>
          <a:xfrm>
            <a:off x="3080656" y="1937657"/>
            <a:ext cx="4811487" cy="769441"/>
          </a:xfrm>
          <a:prstGeom prst="rect">
            <a:avLst/>
          </a:prstGeom>
          <a:noFill/>
        </p:spPr>
        <p:txBody>
          <a:bodyPr wrap="square" rtlCol="0">
            <a:spAutoFit/>
          </a:bodyPr>
          <a:lstStyle/>
          <a:p>
            <a:pPr algn="ctr"/>
            <a:r>
              <a:rPr lang="en-US" sz="4400" i="1" dirty="0">
                <a:solidFill>
                  <a:schemeClr val="bg2">
                    <a:lumMod val="50000"/>
                  </a:schemeClr>
                </a:solidFill>
              </a:rPr>
              <a:t>Antes de leer:</a:t>
            </a:r>
          </a:p>
        </p:txBody>
      </p:sp>
      <p:sp>
        <p:nvSpPr>
          <p:cNvPr id="14" name="Rectangle: Rounded Corners 13">
            <a:extLst>
              <a:ext uri="{FF2B5EF4-FFF2-40B4-BE49-F238E27FC236}">
                <a16:creationId xmlns:a16="http://schemas.microsoft.com/office/drawing/2014/main" id="{67402B77-85F9-1868-4404-B8CD67202195}"/>
              </a:ext>
            </a:extLst>
          </p:cNvPr>
          <p:cNvSpPr/>
          <p:nvPr/>
        </p:nvSpPr>
        <p:spPr>
          <a:xfrm>
            <a:off x="1842330" y="2835047"/>
            <a:ext cx="6263647" cy="3698044"/>
          </a:xfrm>
          <a:prstGeom prst="roundRect">
            <a:avLst/>
          </a:prstGeom>
          <a:ln w="28575">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200" b="1" u="sng" dirty="0"/>
              <a:t>Verdadero o </a:t>
            </a:r>
            <a:r>
              <a:rPr lang="en-US" sz="4200" b="1" u="sng" dirty="0" err="1"/>
              <a:t>falso</a:t>
            </a:r>
            <a:endParaRPr lang="en-US" sz="4200" b="1" u="sng" dirty="0"/>
          </a:p>
          <a:p>
            <a:pPr algn="ctr"/>
            <a:r>
              <a:rPr lang="es-ES" sz="3800" dirty="0"/>
              <a:t>Los primeros indios americanos eran básicamente iguales y no tenían nada en común con nosotros hoy</a:t>
            </a:r>
            <a:r>
              <a:rPr lang="en-US" sz="3800" dirty="0"/>
              <a:t>.</a:t>
            </a:r>
          </a:p>
          <a:p>
            <a:pPr algn="ctr"/>
            <a:endParaRPr lang="en-US" dirty="0"/>
          </a:p>
        </p:txBody>
      </p:sp>
      <p:pic>
        <p:nvPicPr>
          <p:cNvPr id="3" name="Picture 2" descr="A close-up of a stone carved with an image of a dog or wolf on it. ">
            <a:extLst>
              <a:ext uri="{FF2B5EF4-FFF2-40B4-BE49-F238E27FC236}">
                <a16:creationId xmlns:a16="http://schemas.microsoft.com/office/drawing/2014/main" id="{AC45C6C6-EEB4-9003-7A3E-1C1DFD1F2E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4194" y="-468086"/>
            <a:ext cx="4666605" cy="3248705"/>
          </a:xfrm>
          <a:prstGeom prst="rect">
            <a:avLst/>
          </a:prstGeom>
        </p:spPr>
      </p:pic>
      <p:sp>
        <p:nvSpPr>
          <p:cNvPr id="4" name="TextBox 3">
            <a:extLst>
              <a:ext uri="{FF2B5EF4-FFF2-40B4-BE49-F238E27FC236}">
                <a16:creationId xmlns:a16="http://schemas.microsoft.com/office/drawing/2014/main" id="{ADCCE6FB-EB8E-F447-1323-1D5411E1A275}"/>
              </a:ext>
            </a:extLst>
          </p:cNvPr>
          <p:cNvSpPr txBox="1"/>
          <p:nvPr/>
        </p:nvSpPr>
        <p:spPr>
          <a:xfrm>
            <a:off x="8512630" y="2645229"/>
            <a:ext cx="3472542" cy="707886"/>
          </a:xfrm>
          <a:prstGeom prst="rect">
            <a:avLst/>
          </a:prstGeom>
          <a:noFill/>
        </p:spPr>
        <p:txBody>
          <a:bodyPr wrap="square" rtlCol="0">
            <a:spAutoFit/>
          </a:bodyPr>
          <a:lstStyle/>
          <a:p>
            <a:pPr algn="ctr"/>
            <a:r>
              <a:rPr lang="es-ES" sz="2000" dirty="0"/>
              <a:t>Una piedra tallada con la imagen de un pequeño canino</a:t>
            </a:r>
            <a:endParaRPr lang="en-US" sz="2000" dirty="0"/>
          </a:p>
        </p:txBody>
      </p:sp>
      <p:pic>
        <p:nvPicPr>
          <p:cNvPr id="17" name="Picture 16" descr="An arrowhead carved from stone">
            <a:extLst>
              <a:ext uri="{FF2B5EF4-FFF2-40B4-BE49-F238E27FC236}">
                <a16:creationId xmlns:a16="http://schemas.microsoft.com/office/drawing/2014/main" id="{E68DA6A5-BEC8-750C-8D6A-A6E3C4B56EA0}"/>
              </a:ext>
            </a:extLst>
          </p:cNvPr>
          <p:cNvPicPr>
            <a:picLocks noChangeAspect="1"/>
          </p:cNvPicPr>
          <p:nvPr/>
        </p:nvPicPr>
        <p:blipFill rotWithShape="1">
          <a:blip r:embed="rId8">
            <a:extLst>
              <a:ext uri="{28A0092B-C50C-407E-A947-70E740481C1C}">
                <a14:useLocalDpi xmlns:a14="http://schemas.microsoft.com/office/drawing/2010/main" val="0"/>
              </a:ext>
            </a:extLst>
          </a:blip>
          <a:srcRect l="32499" t="26796" r="32047" b="33108"/>
          <a:stretch/>
        </p:blipFill>
        <p:spPr>
          <a:xfrm>
            <a:off x="9133114" y="3267008"/>
            <a:ext cx="2547257" cy="2161826"/>
          </a:xfrm>
          <a:prstGeom prst="rect">
            <a:avLst/>
          </a:prstGeom>
        </p:spPr>
      </p:pic>
      <p:sp>
        <p:nvSpPr>
          <p:cNvPr id="13" name="TextBox 12">
            <a:extLst>
              <a:ext uri="{FF2B5EF4-FFF2-40B4-BE49-F238E27FC236}">
                <a16:creationId xmlns:a16="http://schemas.microsoft.com/office/drawing/2014/main" id="{F0E49B17-6964-EA5D-756E-F457A718291E}"/>
              </a:ext>
            </a:extLst>
          </p:cNvPr>
          <p:cNvSpPr txBox="1"/>
          <p:nvPr/>
        </p:nvSpPr>
        <p:spPr>
          <a:xfrm>
            <a:off x="8926287" y="5262987"/>
            <a:ext cx="2841170" cy="707886"/>
          </a:xfrm>
          <a:prstGeom prst="rect">
            <a:avLst/>
          </a:prstGeom>
          <a:noFill/>
        </p:spPr>
        <p:txBody>
          <a:bodyPr wrap="square" rtlCol="0">
            <a:spAutoFit/>
          </a:bodyPr>
          <a:lstStyle/>
          <a:p>
            <a:pPr algn="ctr"/>
            <a:r>
              <a:rPr lang="es-ES" sz="2000" dirty="0"/>
              <a:t>Una punta de flecha tallada en piedra</a:t>
            </a:r>
            <a:endParaRPr lang="en-US" sz="2000" dirty="0"/>
          </a:p>
        </p:txBody>
      </p:sp>
      <p:pic>
        <p:nvPicPr>
          <p:cNvPr id="18" name="Graphic 17">
            <a:extLst>
              <a:ext uri="{FF2B5EF4-FFF2-40B4-BE49-F238E27FC236}">
                <a16:creationId xmlns:a16="http://schemas.microsoft.com/office/drawing/2014/main" id="{6C349EDF-DCD6-2BD8-581C-E1B58D6B50D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1784" y="1699981"/>
            <a:ext cx="1071092" cy="1071092"/>
          </a:xfrm>
          <a:prstGeom prst="rect">
            <a:avLst/>
          </a:prstGeom>
        </p:spPr>
      </p:pic>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653359" y="13060"/>
            <a:ext cx="6968127" cy="16959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200" b="1" dirty="0" err="1">
                <a:latin typeface="Gotham Medium"/>
              </a:rPr>
              <a:t>Parte</a:t>
            </a:r>
            <a:r>
              <a:rPr lang="en-US" sz="4200" b="1" dirty="0">
                <a:latin typeface="Gotham Medium"/>
              </a:rPr>
              <a:t> I: </a:t>
            </a:r>
            <a:r>
              <a:rPr lang="es-ES" sz="4200" dirty="0">
                <a:latin typeface="Gotham Medium"/>
              </a:rPr>
              <a:t>Los primeros habitantes de Texas en nuestras mentes hoy</a:t>
            </a:r>
            <a:endParaRPr lang="en-US" sz="4200" dirty="0">
              <a:solidFill>
                <a:schemeClr val="bg2"/>
              </a:solidFill>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8192517" y="647866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855B496-91BA-1B85-9ED0-7AB45D1F67E4}"/>
              </a:ext>
            </a:extLst>
          </p:cNvPr>
          <p:cNvSpPr txBox="1"/>
          <p:nvPr/>
        </p:nvSpPr>
        <p:spPr>
          <a:xfrm>
            <a:off x="2111830" y="1937657"/>
            <a:ext cx="5551713" cy="769441"/>
          </a:xfrm>
          <a:prstGeom prst="rect">
            <a:avLst/>
          </a:prstGeom>
          <a:noFill/>
        </p:spPr>
        <p:txBody>
          <a:bodyPr wrap="square" rtlCol="0">
            <a:spAutoFit/>
          </a:bodyPr>
          <a:lstStyle/>
          <a:p>
            <a:pPr algn="ctr"/>
            <a:r>
              <a:rPr lang="en-US" sz="4400" i="1" dirty="0" err="1">
                <a:solidFill>
                  <a:schemeClr val="bg2">
                    <a:lumMod val="50000"/>
                  </a:schemeClr>
                </a:solidFill>
              </a:rPr>
              <a:t>Después</a:t>
            </a:r>
            <a:r>
              <a:rPr lang="en-US" sz="4400" i="1" dirty="0">
                <a:solidFill>
                  <a:schemeClr val="bg2">
                    <a:lumMod val="50000"/>
                  </a:schemeClr>
                </a:solidFill>
              </a:rPr>
              <a:t> de leer:  </a:t>
            </a:r>
          </a:p>
        </p:txBody>
      </p:sp>
      <p:sp>
        <p:nvSpPr>
          <p:cNvPr id="14" name="Rectangle: Rounded Corners 13">
            <a:extLst>
              <a:ext uri="{FF2B5EF4-FFF2-40B4-BE49-F238E27FC236}">
                <a16:creationId xmlns:a16="http://schemas.microsoft.com/office/drawing/2014/main" id="{67402B77-85F9-1868-4404-B8CD67202195}"/>
              </a:ext>
            </a:extLst>
          </p:cNvPr>
          <p:cNvSpPr/>
          <p:nvPr/>
        </p:nvSpPr>
        <p:spPr>
          <a:xfrm>
            <a:off x="1842331" y="2845932"/>
            <a:ext cx="6049814" cy="3698044"/>
          </a:xfrm>
          <a:prstGeom prst="roundRect">
            <a:avLst/>
          </a:prstGeom>
          <a:ln w="28575">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4400" dirty="0"/>
              <a:t>Resalte las oraciones o frases de la lectura que respaldan sus respuestas en la hoja de trabajo</a:t>
            </a:r>
            <a:r>
              <a:rPr lang="en-US" sz="4400" dirty="0"/>
              <a:t>. </a:t>
            </a:r>
            <a:endParaRPr lang="en-US" sz="1600" dirty="0"/>
          </a:p>
          <a:p>
            <a:pPr algn="ctr"/>
            <a:endParaRPr lang="en-US" dirty="0"/>
          </a:p>
        </p:txBody>
      </p:sp>
      <p:pic>
        <p:nvPicPr>
          <p:cNvPr id="17" name="Picture 16" descr="An American Indian baby doll wrapped in a blanked on a cradleboard.">
            <a:extLst>
              <a:ext uri="{FF2B5EF4-FFF2-40B4-BE49-F238E27FC236}">
                <a16:creationId xmlns:a16="http://schemas.microsoft.com/office/drawing/2014/main" id="{FB3532A8-B041-E3AA-F462-CBC2692B773E}"/>
              </a:ext>
            </a:extLst>
          </p:cNvPr>
          <p:cNvPicPr>
            <a:picLocks noChangeAspect="1"/>
          </p:cNvPicPr>
          <p:nvPr/>
        </p:nvPicPr>
        <p:blipFill rotWithShape="1">
          <a:blip r:embed="rId7">
            <a:extLst>
              <a:ext uri="{28A0092B-C50C-407E-A947-70E740481C1C}">
                <a14:useLocalDpi xmlns:a14="http://schemas.microsoft.com/office/drawing/2010/main" val="0"/>
              </a:ext>
            </a:extLst>
          </a:blip>
          <a:srcRect l="16126" t="-79" r="15048" b="9017"/>
          <a:stretch/>
        </p:blipFill>
        <p:spPr>
          <a:xfrm>
            <a:off x="8880200" y="620485"/>
            <a:ext cx="2700928" cy="4770481"/>
          </a:xfrm>
          <a:prstGeom prst="rect">
            <a:avLst/>
          </a:prstGeom>
        </p:spPr>
      </p:pic>
      <p:sp>
        <p:nvSpPr>
          <p:cNvPr id="18" name="TextBox 17">
            <a:extLst>
              <a:ext uri="{FF2B5EF4-FFF2-40B4-BE49-F238E27FC236}">
                <a16:creationId xmlns:a16="http://schemas.microsoft.com/office/drawing/2014/main" id="{E9A1E889-B3DE-02BA-4B5D-7CF8938EFC49}"/>
              </a:ext>
            </a:extLst>
          </p:cNvPr>
          <p:cNvSpPr txBox="1"/>
          <p:nvPr/>
        </p:nvSpPr>
        <p:spPr>
          <a:xfrm>
            <a:off x="8750843" y="5390967"/>
            <a:ext cx="3038386" cy="1015663"/>
          </a:xfrm>
          <a:prstGeom prst="rect">
            <a:avLst/>
          </a:prstGeom>
          <a:noFill/>
        </p:spPr>
        <p:txBody>
          <a:bodyPr wrap="square" rtlCol="0">
            <a:spAutoFit/>
          </a:bodyPr>
          <a:lstStyle/>
          <a:p>
            <a:pPr algn="ctr"/>
            <a:r>
              <a:rPr lang="es-ES" sz="2000" dirty="0"/>
              <a:t>Muñeca de juguete para niños indios americanos con tabla de cuna.</a:t>
            </a:r>
            <a:endParaRPr lang="en-US" sz="2000" dirty="0"/>
          </a:p>
        </p:txBody>
      </p:sp>
      <p:pic>
        <p:nvPicPr>
          <p:cNvPr id="19" name="Graphic 18">
            <a:extLst>
              <a:ext uri="{FF2B5EF4-FFF2-40B4-BE49-F238E27FC236}">
                <a16:creationId xmlns:a16="http://schemas.microsoft.com/office/drawing/2014/main" id="{04BCEB18-1C58-614E-4C6F-352C8C66FF8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9152" y="1781305"/>
            <a:ext cx="925793" cy="925793"/>
          </a:xfrm>
          <a:prstGeom prst="rect">
            <a:avLst/>
          </a:prstGeom>
        </p:spPr>
      </p:pic>
    </p:spTree>
    <p:extLst>
      <p:ext uri="{BB962C8B-B14F-4D97-AF65-F5344CB8AC3E}">
        <p14:creationId xmlns:p14="http://schemas.microsoft.com/office/powerpoint/2010/main" val="149103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7c63615015382758a6d0a335afa0978">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eed60e9fed7c1dff8be74a8f08c53ae5"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AD139-7655-4F3F-A76E-F942E042BF19}">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7F8DA242-D930-46A7-B027-F4B9DD98D82D}">
  <ds:schemaRefs>
    <ds:schemaRef ds:uri="http://schemas.microsoft.com/sharepoint/v3/contenttype/forms"/>
  </ds:schemaRefs>
</ds:datastoreItem>
</file>

<file path=customXml/itemProps3.xml><?xml version="1.0" encoding="utf-8"?>
<ds:datastoreItem xmlns:ds="http://schemas.openxmlformats.org/officeDocument/2006/customXml" ds:itemID="{73CB308B-4A08-4E89-8649-8B0B9406A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456</TotalTime>
  <Words>890</Words>
  <Application>Microsoft Office PowerPoint</Application>
  <PresentationFormat>Widescreen</PresentationFormat>
  <Paragraphs>71</Paragraphs>
  <Slides>14</Slides>
  <Notes>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Aptos</vt:lpstr>
      <vt:lpstr>Aptos Display</vt:lpstr>
      <vt:lpstr>Arial</vt:lpstr>
      <vt:lpstr>Calibri</vt:lpstr>
      <vt:lpstr>Calibri Light</vt:lpstr>
      <vt:lpstr>Gotham Book</vt:lpstr>
      <vt:lpstr>Gotham Medium</vt:lpstr>
      <vt:lpstr>Josefin Sans</vt:lpstr>
      <vt:lpstr>Lato</vt:lpstr>
      <vt:lpstr>Times New Roman</vt:lpstr>
      <vt:lpstr>Office Theme</vt:lpstr>
      <vt:lpstr>1_Office Theme</vt:lpstr>
      <vt:lpstr>Unidad 1:  Texas natural y su gente</vt:lpstr>
      <vt:lpstr>Cómo sabemos lo que sabemos?  Calentamiento</vt:lpstr>
      <vt:lpstr>Calentamiento: Sigue las instrucciones a continuación para completar tu calentamiento </vt:lpstr>
      <vt:lpstr>Calentamiento:  Compartir con la clase </vt:lpstr>
      <vt:lpstr>Pregunta esencial</vt:lpstr>
      <vt:lpstr>En la lección de hoy...</vt:lpstr>
      <vt:lpstr>Cuál es la historia?? Lección</vt:lpstr>
      <vt:lpstr>Parte I: Los primeros habitantes de Texas en nuestras mentes hoy</vt:lpstr>
      <vt:lpstr>Parte I: Los primeros habitantes de Texas en nuestras mentes hoy</vt:lpstr>
      <vt:lpstr>Parte II: Indios americanos antes de la llegada de los españoles</vt:lpstr>
      <vt:lpstr>Preguntas de comprensión</vt:lpstr>
      <vt:lpstr>Cuál es la historia? Boleto de salida</vt:lpstr>
      <vt:lpstr>Boleto de salida: Sigue las instrucciones a continuación para completar tu calentamiento</vt:lpstr>
      <vt:lpstr>Boleto de salida:  Compartir con la clase </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Natural Texas and Its People</dc:title>
  <dc:creator>Abubakar, Courtney</dc:creator>
  <cp:lastModifiedBy>Wilkinson, Ulises</cp:lastModifiedBy>
  <cp:revision>6</cp:revision>
  <dcterms:created xsi:type="dcterms:W3CDTF">2024-07-12T18:00:15Z</dcterms:created>
  <dcterms:modified xsi:type="dcterms:W3CDTF">2025-11-07T01:05:31Z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