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0" r:id="rId2"/>
    <p:sldId id="280" r:id="rId3"/>
    <p:sldId id="303" r:id="rId4"/>
    <p:sldId id="322" r:id="rId5"/>
    <p:sldId id="323" r:id="rId6"/>
    <p:sldId id="325" r:id="rId7"/>
    <p:sldId id="319" r:id="rId8"/>
    <p:sldId id="299" r:id="rId9"/>
    <p:sldId id="301" r:id="rId10"/>
    <p:sldId id="324" r:id="rId11"/>
    <p:sldId id="330" r:id="rId12"/>
    <p:sldId id="320" r:id="rId13"/>
    <p:sldId id="326" r:id="rId14"/>
    <p:sldId id="332" r:id="rId15"/>
    <p:sldId id="312" r:id="rId16"/>
    <p:sldId id="331" r:id="rId17"/>
    <p:sldId id="315" r:id="rId18"/>
    <p:sldId id="314" r:id="rId19"/>
    <p:sldId id="333" r:id="rId20"/>
    <p:sldId id="31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Reconstructon in Texas" id="{E9307278-A9DA-BB4A-80ED-21E569140618}">
          <p14:sldIdLst>
            <p14:sldId id="270"/>
            <p14:sldId id="280"/>
            <p14:sldId id="303"/>
            <p14:sldId id="322"/>
            <p14:sldId id="323"/>
            <p14:sldId id="325"/>
            <p14:sldId id="319"/>
            <p14:sldId id="299"/>
            <p14:sldId id="301"/>
            <p14:sldId id="324"/>
            <p14:sldId id="330"/>
            <p14:sldId id="320"/>
            <p14:sldId id="326"/>
            <p14:sldId id="332"/>
            <p14:sldId id="312"/>
            <p14:sldId id="331"/>
            <p14:sldId id="315"/>
            <p14:sldId id="314"/>
            <p14:sldId id="333"/>
            <p14:sldId id="31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AC34369-A2A5-2E6C-8BB1-1F89B39F1698}" name="Ross, Alyssa" initials="RA" userId="S::Alyssa.Ross@unt.edu::c40a8673-11c1-4635-bf7d-dc2713cf979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Olainu-Alade, Chassidy" initials="OC" lastIdx="1" clrIdx="0">
    <p:extLst>
      <p:ext uri="{19B8F6BF-5375-455C-9EA6-DF929625EA0E}">
        <p15:presenceInfo xmlns:p15="http://schemas.microsoft.com/office/powerpoint/2012/main" userId="S::Chassidy.Jeanminette@fortbendisd.com::c233f996-01e3-4f0d-8868-74a3e592432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4341"/>
    <a:srgbClr val="DB3639"/>
    <a:srgbClr val="0574C8"/>
    <a:srgbClr val="373B34"/>
    <a:srgbClr val="FF7E79"/>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86446" autoAdjust="0"/>
  </p:normalViewPr>
  <p:slideViewPr>
    <p:cSldViewPr snapToGrid="0" snapToObjects="1">
      <p:cViewPr varScale="1">
        <p:scale>
          <a:sx n="68" d="100"/>
          <a:sy n="68" d="100"/>
        </p:scale>
        <p:origin x="532" y="6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9413ED-5A9C-4D46-924B-DF54D48EEDE6}" type="datetimeFigureOut">
              <a:rPr lang="en-US" smtClean="0"/>
              <a:t>5/3/2022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978331-585C-43DB-A7AF-EA256D0AB13A}" type="slidenum">
              <a:rPr lang="en-US" smtClean="0"/>
              <a:t>‹#›</a:t>
            </a:fld>
            <a:endParaRPr lang="en-US"/>
          </a:p>
        </p:txBody>
      </p:sp>
    </p:spTree>
    <p:extLst>
      <p:ext uri="{BB962C8B-B14F-4D97-AF65-F5344CB8AC3E}">
        <p14:creationId xmlns:p14="http://schemas.microsoft.com/office/powerpoint/2010/main" val="4148870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texashistory.unt.edu/"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digitalcollections.smu.edu/all/cul/jtx/"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Take a moment to allow the students to generalize these questions. Encourage them to write them down and focus on these as the lesson goes. They will be expected to answer these at the end of the lesson to apply their knowledge. </a:t>
            </a:r>
          </a:p>
          <a:p>
            <a:endParaRPr lang="en-US" dirty="0"/>
          </a:p>
        </p:txBody>
      </p:sp>
      <p:sp>
        <p:nvSpPr>
          <p:cNvPr id="4" name="Slide Number Placeholder 3"/>
          <p:cNvSpPr>
            <a:spLocks noGrp="1"/>
          </p:cNvSpPr>
          <p:nvPr>
            <p:ph type="sldNum" sz="quarter" idx="5"/>
          </p:nvPr>
        </p:nvSpPr>
        <p:spPr/>
        <p:txBody>
          <a:bodyPr/>
          <a:lstStyle/>
          <a:p>
            <a:fld id="{24978331-585C-43DB-A7AF-EA256D0AB13A}" type="slidenum">
              <a:rPr lang="en-US" smtClean="0"/>
              <a:t>2</a:t>
            </a:fld>
            <a:endParaRPr lang="en-US"/>
          </a:p>
        </p:txBody>
      </p:sp>
    </p:spTree>
    <p:extLst>
      <p:ext uri="{BB962C8B-B14F-4D97-AF65-F5344CB8AC3E}">
        <p14:creationId xmlns:p14="http://schemas.microsoft.com/office/powerpoint/2010/main" val="1747203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a:t>
            </a:r>
            <a:r>
              <a:rPr lang="en-US" sz="1200" b="0" i="0" kern="1200" dirty="0" err="1">
                <a:solidFill>
                  <a:schemeClr val="tx1"/>
                </a:solidFill>
                <a:effectLst/>
                <a:latin typeface="+mn-lt"/>
                <a:ea typeface="+mn-ea"/>
                <a:cs typeface="+mn-cs"/>
              </a:rPr>
              <a:t>Freedmens</a:t>
            </a:r>
            <a:r>
              <a:rPr lang="en-US" sz="1200" b="0" i="0" kern="1200" dirty="0">
                <a:solidFill>
                  <a:schemeClr val="tx1"/>
                </a:solidFill>
                <a:effectLst/>
                <a:latin typeface="+mn-lt"/>
                <a:ea typeface="+mn-ea"/>
                <a:cs typeface="+mn-cs"/>
              </a:rPr>
              <a:t> First Vote - Anderson County Courthouse], photograph, 1869; University of North Texas Libraries, The Portal to Texas History, </a:t>
            </a:r>
            <a:r>
              <a:rPr lang="en-US" sz="1200" b="0" i="0" u="none" strike="noStrike" kern="1200" dirty="0">
                <a:solidFill>
                  <a:schemeClr val="tx1"/>
                </a:solidFill>
                <a:effectLst/>
                <a:latin typeface="+mn-lt"/>
                <a:ea typeface="+mn-ea"/>
                <a:cs typeface="+mn-cs"/>
                <a:hlinkClick r:id="rId3"/>
              </a:rPr>
              <a:t>https://texashistory.unt.edu</a:t>
            </a:r>
            <a:r>
              <a:rPr lang="en-US" sz="1200" b="0" i="0" kern="1200" dirty="0">
                <a:solidFill>
                  <a:schemeClr val="tx1"/>
                </a:solidFill>
                <a:effectLst/>
                <a:latin typeface="+mn-lt"/>
                <a:ea typeface="+mn-ea"/>
                <a:cs typeface="+mn-cs"/>
              </a:rPr>
              <a:t>; crediting Palestine Public Library.</a:t>
            </a:r>
            <a:r>
              <a:rPr lang="en-US" dirty="0"/>
              <a:t> </a:t>
            </a:r>
          </a:p>
        </p:txBody>
      </p:sp>
      <p:sp>
        <p:nvSpPr>
          <p:cNvPr id="4" name="Slide Number Placeholder 3"/>
          <p:cNvSpPr>
            <a:spLocks noGrp="1"/>
          </p:cNvSpPr>
          <p:nvPr>
            <p:ph type="sldNum" sz="quarter" idx="5"/>
          </p:nvPr>
        </p:nvSpPr>
        <p:spPr/>
        <p:txBody>
          <a:bodyPr/>
          <a:lstStyle/>
          <a:p>
            <a:fld id="{24978331-585C-43DB-A7AF-EA256D0AB13A}" type="slidenum">
              <a:rPr lang="en-US" smtClean="0"/>
              <a:t>18</a:t>
            </a:fld>
            <a:endParaRPr lang="en-US"/>
          </a:p>
        </p:txBody>
      </p:sp>
    </p:spTree>
    <p:extLst>
      <p:ext uri="{BB962C8B-B14F-4D97-AF65-F5344CB8AC3E}">
        <p14:creationId xmlns:p14="http://schemas.microsoft.com/office/powerpoint/2010/main" val="76431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Revisit the lesson specific essential questions. Allow students to work with a partner or small group for 5-8 minutes to discuss possible answers to the questions. They may need to refer to notes or activities completed during the lesson. Bring all the students together after time is up to facilitate a whole group discussion over the essential questions. </a:t>
            </a:r>
          </a:p>
          <a:p>
            <a:endParaRPr lang="en-US" dirty="0"/>
          </a:p>
        </p:txBody>
      </p:sp>
      <p:sp>
        <p:nvSpPr>
          <p:cNvPr id="4" name="Slide Number Placeholder 3"/>
          <p:cNvSpPr>
            <a:spLocks noGrp="1"/>
          </p:cNvSpPr>
          <p:nvPr>
            <p:ph type="sldNum" sz="quarter" idx="5"/>
          </p:nvPr>
        </p:nvSpPr>
        <p:spPr/>
        <p:txBody>
          <a:bodyPr/>
          <a:lstStyle/>
          <a:p>
            <a:fld id="{24978331-585C-43DB-A7AF-EA256D0AB13A}" type="slidenum">
              <a:rPr lang="en-US" smtClean="0"/>
              <a:t>20</a:t>
            </a:fld>
            <a:endParaRPr lang="en-US"/>
          </a:p>
        </p:txBody>
      </p:sp>
    </p:spTree>
    <p:extLst>
      <p:ext uri="{BB962C8B-B14F-4D97-AF65-F5344CB8AC3E}">
        <p14:creationId xmlns:p14="http://schemas.microsoft.com/office/powerpoint/2010/main" val="3974307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Credit: https://commons.wikimedia.org/wiki/File:Abraham_Lincoln_In_Color.png</a:t>
            </a:r>
          </a:p>
          <a:p>
            <a:endParaRPr lang="en-US" dirty="0"/>
          </a:p>
          <a:p>
            <a:endParaRPr lang="en-US" dirty="0"/>
          </a:p>
          <a:p>
            <a:r>
              <a:rPr lang="en-US" dirty="0"/>
              <a:t>Teacher note – Consider revisiting the document analysis of Lincolns Second Inaugural Address from Lesson 1 to facilitate discussion. Ask students to analyze if their interpretation of the inaugural address is aligned to Lincoln’s actual actions. </a:t>
            </a:r>
          </a:p>
        </p:txBody>
      </p:sp>
      <p:sp>
        <p:nvSpPr>
          <p:cNvPr id="4" name="Slide Number Placeholder 3"/>
          <p:cNvSpPr>
            <a:spLocks noGrp="1"/>
          </p:cNvSpPr>
          <p:nvPr>
            <p:ph type="sldNum" sz="quarter" idx="5"/>
          </p:nvPr>
        </p:nvSpPr>
        <p:spPr/>
        <p:txBody>
          <a:bodyPr/>
          <a:lstStyle/>
          <a:p>
            <a:fld id="{24978331-585C-43DB-A7AF-EA256D0AB13A}" type="slidenum">
              <a:rPr lang="en-US" smtClean="0"/>
              <a:t>4</a:t>
            </a:fld>
            <a:endParaRPr lang="en-US"/>
          </a:p>
        </p:txBody>
      </p:sp>
    </p:spTree>
    <p:extLst>
      <p:ext uri="{BB962C8B-B14F-4D97-AF65-F5344CB8AC3E}">
        <p14:creationId xmlns:p14="http://schemas.microsoft.com/office/powerpoint/2010/main" val="2225233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Credit: https://commons.wikimedia.org/wiki/File:Abraham_Lincoln_In_Color.png</a:t>
            </a:r>
          </a:p>
          <a:p>
            <a:endParaRPr lang="en-US" dirty="0"/>
          </a:p>
        </p:txBody>
      </p:sp>
      <p:sp>
        <p:nvSpPr>
          <p:cNvPr id="4" name="Slide Number Placeholder 3"/>
          <p:cNvSpPr>
            <a:spLocks noGrp="1"/>
          </p:cNvSpPr>
          <p:nvPr>
            <p:ph type="sldNum" sz="quarter" idx="5"/>
          </p:nvPr>
        </p:nvSpPr>
        <p:spPr/>
        <p:txBody>
          <a:bodyPr/>
          <a:lstStyle/>
          <a:p>
            <a:fld id="{24978331-585C-43DB-A7AF-EA256D0AB13A}" type="slidenum">
              <a:rPr lang="en-US" smtClean="0"/>
              <a:t>6</a:t>
            </a:fld>
            <a:endParaRPr lang="en-US"/>
          </a:p>
        </p:txBody>
      </p:sp>
    </p:spTree>
    <p:extLst>
      <p:ext uri="{BB962C8B-B14F-4D97-AF65-F5344CB8AC3E}">
        <p14:creationId xmlns:p14="http://schemas.microsoft.com/office/powerpoint/2010/main" val="863735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Primary Source Analysis #1 – Grangers Order #3 </a:t>
            </a:r>
          </a:p>
        </p:txBody>
      </p:sp>
      <p:sp>
        <p:nvSpPr>
          <p:cNvPr id="4" name="Slide Number Placeholder 3"/>
          <p:cNvSpPr>
            <a:spLocks noGrp="1"/>
          </p:cNvSpPr>
          <p:nvPr>
            <p:ph type="sldNum" sz="quarter" idx="5"/>
          </p:nvPr>
        </p:nvSpPr>
        <p:spPr/>
        <p:txBody>
          <a:bodyPr/>
          <a:lstStyle/>
          <a:p>
            <a:fld id="{24978331-585C-43DB-A7AF-EA256D0AB13A}" type="slidenum">
              <a:rPr lang="en-US" smtClean="0"/>
              <a:t>7</a:t>
            </a:fld>
            <a:endParaRPr lang="en-US"/>
          </a:p>
        </p:txBody>
      </p:sp>
    </p:spTree>
    <p:extLst>
      <p:ext uri="{BB962C8B-B14F-4D97-AF65-F5344CB8AC3E}">
        <p14:creationId xmlns:p14="http://schemas.microsoft.com/office/powerpoint/2010/main" val="722137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Primary Source Analysis #2 – Texas Black Codes </a:t>
            </a:r>
          </a:p>
          <a:p>
            <a:endParaRPr lang="en-US" dirty="0"/>
          </a:p>
          <a:p>
            <a:r>
              <a:rPr lang="en-US" dirty="0"/>
              <a:t>Source - https://www.tshaonline.org/handbook/entries/black-codes</a:t>
            </a:r>
          </a:p>
        </p:txBody>
      </p:sp>
      <p:sp>
        <p:nvSpPr>
          <p:cNvPr id="4" name="Slide Number Placeholder 3"/>
          <p:cNvSpPr>
            <a:spLocks noGrp="1"/>
          </p:cNvSpPr>
          <p:nvPr>
            <p:ph type="sldNum" sz="quarter" idx="5"/>
          </p:nvPr>
        </p:nvSpPr>
        <p:spPr/>
        <p:txBody>
          <a:bodyPr/>
          <a:lstStyle/>
          <a:p>
            <a:fld id="{24978331-585C-43DB-A7AF-EA256D0AB13A}" type="slidenum">
              <a:rPr lang="en-US" smtClean="0"/>
              <a:t>10</a:t>
            </a:fld>
            <a:endParaRPr lang="en-US"/>
          </a:p>
        </p:txBody>
      </p:sp>
    </p:spTree>
    <p:extLst>
      <p:ext uri="{BB962C8B-B14F-4D97-AF65-F5344CB8AC3E}">
        <p14:creationId xmlns:p14="http://schemas.microsoft.com/office/powerpoint/2010/main" val="1450343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Students should be familiar with primary source documents and have experience in interacting with such content.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students will need a printed copy of the Texas Black Codes. On this slide, have students analyze the letter by using the guided analysis questions. Allow students to work in small groups or with partners. Give students adequate time to form and opinion 4-6 minutes and facilitate a whole class discussion after the group time is up.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4978331-585C-43DB-A7AF-EA256D0AB13A}" type="slidenum">
              <a:rPr lang="en-US" smtClean="0"/>
              <a:t>11</a:t>
            </a:fld>
            <a:endParaRPr lang="en-US"/>
          </a:p>
        </p:txBody>
      </p:sp>
    </p:spTree>
    <p:extLst>
      <p:ext uri="{BB962C8B-B14F-4D97-AF65-F5344CB8AC3E}">
        <p14:creationId xmlns:p14="http://schemas.microsoft.com/office/powerpoint/2010/main" val="2472020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Photograph, Portrait of Charles Griffin.</a:t>
            </a:r>
          </a:p>
          <a:p>
            <a:r>
              <a:rPr lang="en-US" sz="1200" b="0" i="0" kern="1200" dirty="0">
                <a:solidFill>
                  <a:schemeClr val="tx1"/>
                </a:solidFill>
                <a:effectLst/>
                <a:latin typeface="+mn-lt"/>
                <a:ea typeface="+mn-ea"/>
                <a:cs typeface="+mn-cs"/>
              </a:rPr>
              <a:t>Image (Right)Joseph Jones Reynolds (1822–1899). Reynolds succeeded Gen. Charles Griffin as commander of the Department of Texas at Galveston in September 1867. </a:t>
            </a:r>
            <a:r>
              <a:rPr lang="en-US" sz="1200" b="0" i="0" u="none" strike="noStrike" kern="1200" dirty="0">
                <a:solidFill>
                  <a:schemeClr val="tx1"/>
                </a:solidFill>
                <a:effectLst/>
                <a:latin typeface="+mn-lt"/>
                <a:ea typeface="+mn-ea"/>
                <a:cs typeface="+mn-cs"/>
                <a:hlinkClick r:id="rId3"/>
              </a:rPr>
              <a:t>Lawrence T. Jones III Texas Photographs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DeGolyer</a:t>
            </a:r>
            <a:r>
              <a:rPr lang="en-US" sz="1200" b="0" i="0" kern="1200" dirty="0">
                <a:solidFill>
                  <a:schemeClr val="tx1"/>
                </a:solidFill>
                <a:effectLst/>
                <a:latin typeface="+mn-lt"/>
                <a:ea typeface="+mn-ea"/>
                <a:cs typeface="+mn-cs"/>
              </a:rPr>
              <a:t> Library, Central University Libraries, Southern Methodist University.</a:t>
            </a:r>
          </a:p>
        </p:txBody>
      </p:sp>
      <p:sp>
        <p:nvSpPr>
          <p:cNvPr id="4" name="Slide Number Placeholder 3"/>
          <p:cNvSpPr>
            <a:spLocks noGrp="1"/>
          </p:cNvSpPr>
          <p:nvPr>
            <p:ph type="sldNum" sz="quarter" idx="5"/>
          </p:nvPr>
        </p:nvSpPr>
        <p:spPr/>
        <p:txBody>
          <a:bodyPr/>
          <a:lstStyle/>
          <a:p>
            <a:fld id="{24978331-585C-43DB-A7AF-EA256D0AB13A}" type="slidenum">
              <a:rPr lang="en-US" smtClean="0"/>
              <a:t>15</a:t>
            </a:fld>
            <a:endParaRPr lang="en-US"/>
          </a:p>
        </p:txBody>
      </p:sp>
    </p:spTree>
    <p:extLst>
      <p:ext uri="{BB962C8B-B14F-4D97-AF65-F5344CB8AC3E}">
        <p14:creationId xmlns:p14="http://schemas.microsoft.com/office/powerpoint/2010/main" val="2685195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Students should be familiar with primary source documents and have experience in interacting with such content.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students will need a printed copy of the General Griffin’s letter to Governor Throckmorton. On this slide, have students analyze the letter by using the guided analysis questions. Allow students to work in small groups or with partners. Give students adequate time to form and opinion 4-6 minutes and facilitate a whole class discussion after the group time is up.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students have completed the Document Analysis Questions, consider posing the following questions for discussion: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What do think are the consequences of Governor Throckmorton not responding or taking action based on General Griffin’s order?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(Remind the students that under military Reconstruction that General Griffin was given total authority, even over the governor. It is due to the Governor’s </a:t>
            </a:r>
            <a:r>
              <a:rPr lang="en-US" sz="1200" kern="1200" dirty="0" err="1">
                <a:solidFill>
                  <a:schemeClr val="tx1"/>
                </a:solidFill>
                <a:effectLst/>
                <a:latin typeface="+mn-lt"/>
                <a:ea typeface="+mn-ea"/>
                <a:cs typeface="+mn-cs"/>
              </a:rPr>
              <a:t>lienant</a:t>
            </a:r>
            <a:r>
              <a:rPr lang="en-US" sz="1200" kern="1200" dirty="0">
                <a:solidFill>
                  <a:schemeClr val="tx1"/>
                </a:solidFill>
                <a:effectLst/>
                <a:latin typeface="+mn-lt"/>
                <a:ea typeface="+mn-ea"/>
                <a:cs typeface="+mn-cs"/>
              </a:rPr>
              <a:t> behavior toward southern supporters and unwillingness to enforce </a:t>
            </a:r>
            <a:r>
              <a:rPr lang="en-US" sz="1200" kern="1200" dirty="0" err="1">
                <a:solidFill>
                  <a:schemeClr val="tx1"/>
                </a:solidFill>
                <a:effectLst/>
                <a:latin typeface="+mn-lt"/>
                <a:ea typeface="+mn-ea"/>
                <a:cs typeface="+mn-cs"/>
              </a:rPr>
              <a:t>Rebublican</a:t>
            </a:r>
            <a:r>
              <a:rPr lang="en-US" sz="1200" kern="1200" dirty="0">
                <a:solidFill>
                  <a:schemeClr val="tx1"/>
                </a:solidFill>
                <a:effectLst/>
                <a:latin typeface="+mn-lt"/>
                <a:ea typeface="+mn-ea"/>
                <a:cs typeface="+mn-cs"/>
              </a:rPr>
              <a:t> orders that he was removed from office. </a:t>
            </a:r>
            <a:endParaRPr lang="en-US" dirty="0"/>
          </a:p>
          <a:p>
            <a:endParaRPr lang="en-US" dirty="0"/>
          </a:p>
        </p:txBody>
      </p:sp>
      <p:sp>
        <p:nvSpPr>
          <p:cNvPr id="4" name="Slide Number Placeholder 3"/>
          <p:cNvSpPr>
            <a:spLocks noGrp="1"/>
          </p:cNvSpPr>
          <p:nvPr>
            <p:ph type="sldNum" sz="quarter" idx="5"/>
          </p:nvPr>
        </p:nvSpPr>
        <p:spPr/>
        <p:txBody>
          <a:bodyPr/>
          <a:lstStyle/>
          <a:p>
            <a:fld id="{24978331-585C-43DB-A7AF-EA256D0AB13A}" type="slidenum">
              <a:rPr lang="en-US" smtClean="0"/>
              <a:t>16</a:t>
            </a:fld>
            <a:endParaRPr lang="en-US"/>
          </a:p>
        </p:txBody>
      </p:sp>
    </p:spTree>
    <p:extLst>
      <p:ext uri="{BB962C8B-B14F-4D97-AF65-F5344CB8AC3E}">
        <p14:creationId xmlns:p14="http://schemas.microsoft.com/office/powerpoint/2010/main" val="103461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https://www.tsl.texas.gov/treasures/giants/aalege.html</a:t>
            </a:r>
          </a:p>
          <a:p>
            <a:endParaRPr lang="en-US" dirty="0"/>
          </a:p>
        </p:txBody>
      </p:sp>
      <p:sp>
        <p:nvSpPr>
          <p:cNvPr id="4" name="Slide Number Placeholder 3"/>
          <p:cNvSpPr>
            <a:spLocks noGrp="1"/>
          </p:cNvSpPr>
          <p:nvPr>
            <p:ph type="sldNum" sz="quarter" idx="5"/>
          </p:nvPr>
        </p:nvSpPr>
        <p:spPr/>
        <p:txBody>
          <a:bodyPr/>
          <a:lstStyle/>
          <a:p>
            <a:fld id="{24978331-585C-43DB-A7AF-EA256D0AB13A}" type="slidenum">
              <a:rPr lang="en-US" smtClean="0"/>
              <a:t>17</a:t>
            </a:fld>
            <a:endParaRPr lang="en-US"/>
          </a:p>
        </p:txBody>
      </p:sp>
    </p:spTree>
    <p:extLst>
      <p:ext uri="{BB962C8B-B14F-4D97-AF65-F5344CB8AC3E}">
        <p14:creationId xmlns:p14="http://schemas.microsoft.com/office/powerpoint/2010/main" val="3915705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A9142-C693-1E46-BEC5-A925EB365B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AE92AC-074C-5A45-A626-4B621FCFF0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5C2B37-A08C-FB4E-8A80-ECC52E37689E}"/>
              </a:ext>
            </a:extLst>
          </p:cNvPr>
          <p:cNvSpPr>
            <a:spLocks noGrp="1"/>
          </p:cNvSpPr>
          <p:nvPr>
            <p:ph type="dt" sz="half" idx="10"/>
          </p:nvPr>
        </p:nvSpPr>
        <p:spPr/>
        <p:txBody>
          <a:bodyPr/>
          <a:lstStyle/>
          <a:p>
            <a:fld id="{A3010223-5ADC-934C-8BE1-8265A0335AF6}" type="datetimeFigureOut">
              <a:rPr lang="en-US" smtClean="0"/>
              <a:t>5/3/2022</a:t>
            </a:fld>
            <a:endParaRPr lang="en-US"/>
          </a:p>
        </p:txBody>
      </p:sp>
      <p:sp>
        <p:nvSpPr>
          <p:cNvPr id="5" name="Footer Placeholder 4">
            <a:extLst>
              <a:ext uri="{FF2B5EF4-FFF2-40B4-BE49-F238E27FC236}">
                <a16:creationId xmlns:a16="http://schemas.microsoft.com/office/drawing/2014/main" id="{0E41D853-A81F-EC4C-BBCE-79A51E854F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53AE22-8842-2A4A-AF1C-009496A0F3F7}"/>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4055096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AB0C-0EED-0E4A-98A2-CB764ECBD4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5DD8AF-4897-3349-8A9B-4AC327B7B9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A6B9A2-F06C-4B47-BB1A-069D32727A2C}"/>
              </a:ext>
            </a:extLst>
          </p:cNvPr>
          <p:cNvSpPr>
            <a:spLocks noGrp="1"/>
          </p:cNvSpPr>
          <p:nvPr>
            <p:ph type="dt" sz="half" idx="10"/>
          </p:nvPr>
        </p:nvSpPr>
        <p:spPr/>
        <p:txBody>
          <a:bodyPr/>
          <a:lstStyle/>
          <a:p>
            <a:fld id="{A3010223-5ADC-934C-8BE1-8265A0335AF6}" type="datetimeFigureOut">
              <a:rPr lang="en-US" smtClean="0"/>
              <a:t>5/3/2022</a:t>
            </a:fld>
            <a:endParaRPr lang="en-US"/>
          </a:p>
        </p:txBody>
      </p:sp>
      <p:sp>
        <p:nvSpPr>
          <p:cNvPr id="5" name="Footer Placeholder 4">
            <a:extLst>
              <a:ext uri="{FF2B5EF4-FFF2-40B4-BE49-F238E27FC236}">
                <a16:creationId xmlns:a16="http://schemas.microsoft.com/office/drawing/2014/main" id="{D4052ACC-984B-3545-AE9F-C1A77E449B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F570FF-1ACA-0048-9A5E-91B60DD3A41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928541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82801C-DF82-5149-9CDF-CE1584832D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D29798-5694-1F41-A8A9-3F2AF483BD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C3B3AA-09B1-F441-B7C0-172B50F11C6A}"/>
              </a:ext>
            </a:extLst>
          </p:cNvPr>
          <p:cNvSpPr>
            <a:spLocks noGrp="1"/>
          </p:cNvSpPr>
          <p:nvPr>
            <p:ph type="dt" sz="half" idx="10"/>
          </p:nvPr>
        </p:nvSpPr>
        <p:spPr/>
        <p:txBody>
          <a:bodyPr/>
          <a:lstStyle/>
          <a:p>
            <a:fld id="{A3010223-5ADC-934C-8BE1-8265A0335AF6}" type="datetimeFigureOut">
              <a:rPr lang="en-US" smtClean="0"/>
              <a:t>5/3/2022</a:t>
            </a:fld>
            <a:endParaRPr lang="en-US"/>
          </a:p>
        </p:txBody>
      </p:sp>
      <p:sp>
        <p:nvSpPr>
          <p:cNvPr id="5" name="Footer Placeholder 4">
            <a:extLst>
              <a:ext uri="{FF2B5EF4-FFF2-40B4-BE49-F238E27FC236}">
                <a16:creationId xmlns:a16="http://schemas.microsoft.com/office/drawing/2014/main" id="{A0D0DD99-5583-274E-81EF-CF2F7C584F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2359ED-D4B0-A34D-8E53-5676CF70D25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769211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4B33C-88F4-614B-AF93-B9237F40F3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EFDE61-81DA-1442-8C59-17501ABE6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33EF2-4485-234C-AB30-1D5F31ED500A}"/>
              </a:ext>
            </a:extLst>
          </p:cNvPr>
          <p:cNvSpPr>
            <a:spLocks noGrp="1"/>
          </p:cNvSpPr>
          <p:nvPr>
            <p:ph type="dt" sz="half" idx="10"/>
          </p:nvPr>
        </p:nvSpPr>
        <p:spPr/>
        <p:txBody>
          <a:bodyPr/>
          <a:lstStyle/>
          <a:p>
            <a:fld id="{A3010223-5ADC-934C-8BE1-8265A0335AF6}" type="datetimeFigureOut">
              <a:rPr lang="en-US" smtClean="0"/>
              <a:t>5/3/2022</a:t>
            </a:fld>
            <a:endParaRPr lang="en-US"/>
          </a:p>
        </p:txBody>
      </p:sp>
      <p:sp>
        <p:nvSpPr>
          <p:cNvPr id="5" name="Footer Placeholder 4">
            <a:extLst>
              <a:ext uri="{FF2B5EF4-FFF2-40B4-BE49-F238E27FC236}">
                <a16:creationId xmlns:a16="http://schemas.microsoft.com/office/drawing/2014/main" id="{9A04FA5B-2741-5E46-A5D3-4B0D978BAA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0E0822-3DDA-0144-A658-F015CB7E6A72}"/>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4042381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E53-4C5A-7F41-965D-28D7AB3989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791CD1-B02C-5148-BF62-45B1E8B74F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34F213-DB53-2043-8199-4B92A97653CE}"/>
              </a:ext>
            </a:extLst>
          </p:cNvPr>
          <p:cNvSpPr>
            <a:spLocks noGrp="1"/>
          </p:cNvSpPr>
          <p:nvPr>
            <p:ph type="dt" sz="half" idx="10"/>
          </p:nvPr>
        </p:nvSpPr>
        <p:spPr/>
        <p:txBody>
          <a:bodyPr/>
          <a:lstStyle/>
          <a:p>
            <a:fld id="{A3010223-5ADC-934C-8BE1-8265A0335AF6}" type="datetimeFigureOut">
              <a:rPr lang="en-US" smtClean="0"/>
              <a:t>5/3/2022</a:t>
            </a:fld>
            <a:endParaRPr lang="en-US"/>
          </a:p>
        </p:txBody>
      </p:sp>
      <p:sp>
        <p:nvSpPr>
          <p:cNvPr id="5" name="Footer Placeholder 4">
            <a:extLst>
              <a:ext uri="{FF2B5EF4-FFF2-40B4-BE49-F238E27FC236}">
                <a16:creationId xmlns:a16="http://schemas.microsoft.com/office/drawing/2014/main" id="{84C77C27-5D3D-534A-8E33-DF980CE82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8C81FA-2C64-E04C-B188-56D34ECF8D5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31254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54E8B-F763-434E-AD06-1B442767C9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8CE99E-F688-C748-B064-D3F2C512E5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861C91-BFE5-904A-B309-D30EC6273A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612C9C-3398-F44B-89F7-2CA6FE17E719}"/>
              </a:ext>
            </a:extLst>
          </p:cNvPr>
          <p:cNvSpPr>
            <a:spLocks noGrp="1"/>
          </p:cNvSpPr>
          <p:nvPr>
            <p:ph type="dt" sz="half" idx="10"/>
          </p:nvPr>
        </p:nvSpPr>
        <p:spPr/>
        <p:txBody>
          <a:bodyPr/>
          <a:lstStyle/>
          <a:p>
            <a:fld id="{A3010223-5ADC-934C-8BE1-8265A0335AF6}" type="datetimeFigureOut">
              <a:rPr lang="en-US" smtClean="0"/>
              <a:t>5/3/2022</a:t>
            </a:fld>
            <a:endParaRPr lang="en-US"/>
          </a:p>
        </p:txBody>
      </p:sp>
      <p:sp>
        <p:nvSpPr>
          <p:cNvPr id="6" name="Footer Placeholder 5">
            <a:extLst>
              <a:ext uri="{FF2B5EF4-FFF2-40B4-BE49-F238E27FC236}">
                <a16:creationId xmlns:a16="http://schemas.microsoft.com/office/drawing/2014/main" id="{230DEA89-179E-1D42-979E-E73CC21011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02AF76-DF79-D743-933B-4BBD0B90850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772679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F0E3-C15F-DA45-8C73-7A0D37E9F1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A76037-5ED7-684C-B3E1-F544501EE6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6F2B66-A5AB-A740-9786-1CEF1C88C7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097B2A-F264-BD4F-B5D6-905BCFCDF9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7C810A-986C-7243-81DF-A5B3247ED6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66A4BF-C7C9-BA4E-871D-2D9E47A40D79}"/>
              </a:ext>
            </a:extLst>
          </p:cNvPr>
          <p:cNvSpPr>
            <a:spLocks noGrp="1"/>
          </p:cNvSpPr>
          <p:nvPr>
            <p:ph type="dt" sz="half" idx="10"/>
          </p:nvPr>
        </p:nvSpPr>
        <p:spPr/>
        <p:txBody>
          <a:bodyPr/>
          <a:lstStyle/>
          <a:p>
            <a:fld id="{A3010223-5ADC-934C-8BE1-8265A0335AF6}" type="datetimeFigureOut">
              <a:rPr lang="en-US" smtClean="0"/>
              <a:t>5/3/2022</a:t>
            </a:fld>
            <a:endParaRPr lang="en-US"/>
          </a:p>
        </p:txBody>
      </p:sp>
      <p:sp>
        <p:nvSpPr>
          <p:cNvPr id="8" name="Footer Placeholder 7">
            <a:extLst>
              <a:ext uri="{FF2B5EF4-FFF2-40B4-BE49-F238E27FC236}">
                <a16:creationId xmlns:a16="http://schemas.microsoft.com/office/drawing/2014/main" id="{BDC51A2F-B529-9948-98B5-60F72844CE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AA3CB8-C4AF-7243-B698-B813F804F9A8}"/>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550900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7E662-0EB5-9643-8E4A-A201E88BA3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CAD3C7-9227-5F49-887B-27CD1BAABCAB}"/>
              </a:ext>
            </a:extLst>
          </p:cNvPr>
          <p:cNvSpPr>
            <a:spLocks noGrp="1"/>
          </p:cNvSpPr>
          <p:nvPr>
            <p:ph type="dt" sz="half" idx="10"/>
          </p:nvPr>
        </p:nvSpPr>
        <p:spPr/>
        <p:txBody>
          <a:bodyPr/>
          <a:lstStyle/>
          <a:p>
            <a:fld id="{A3010223-5ADC-934C-8BE1-8265A0335AF6}" type="datetimeFigureOut">
              <a:rPr lang="en-US" smtClean="0"/>
              <a:t>5/3/2022</a:t>
            </a:fld>
            <a:endParaRPr lang="en-US"/>
          </a:p>
        </p:txBody>
      </p:sp>
      <p:sp>
        <p:nvSpPr>
          <p:cNvPr id="4" name="Footer Placeholder 3">
            <a:extLst>
              <a:ext uri="{FF2B5EF4-FFF2-40B4-BE49-F238E27FC236}">
                <a16:creationId xmlns:a16="http://schemas.microsoft.com/office/drawing/2014/main" id="{F59F3BA9-203F-674E-89EA-4637A43B32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0F7D89-6DEB-EB48-A935-AD2CE558BF3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91451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58A669-422B-9D49-912E-FA9480A37B95}"/>
              </a:ext>
            </a:extLst>
          </p:cNvPr>
          <p:cNvSpPr>
            <a:spLocks noGrp="1"/>
          </p:cNvSpPr>
          <p:nvPr>
            <p:ph type="dt" sz="half" idx="10"/>
          </p:nvPr>
        </p:nvSpPr>
        <p:spPr/>
        <p:txBody>
          <a:bodyPr/>
          <a:lstStyle/>
          <a:p>
            <a:fld id="{A3010223-5ADC-934C-8BE1-8265A0335AF6}" type="datetimeFigureOut">
              <a:rPr lang="en-US" smtClean="0"/>
              <a:t>5/3/2022</a:t>
            </a:fld>
            <a:endParaRPr lang="en-US"/>
          </a:p>
        </p:txBody>
      </p:sp>
      <p:sp>
        <p:nvSpPr>
          <p:cNvPr id="3" name="Footer Placeholder 2">
            <a:extLst>
              <a:ext uri="{FF2B5EF4-FFF2-40B4-BE49-F238E27FC236}">
                <a16:creationId xmlns:a16="http://schemas.microsoft.com/office/drawing/2014/main" id="{F61B2E54-69B9-7845-83BA-13D2081837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D63419-F090-424F-AF11-A05C407C6CD5}"/>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116387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1AF4-C15C-3448-AA50-41134F49A2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3068F2-A314-D140-848D-3B8CE6624C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A2895A-A15B-6240-8897-7029C6858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4D99B2-3DAD-E540-920D-38ED75985557}"/>
              </a:ext>
            </a:extLst>
          </p:cNvPr>
          <p:cNvSpPr>
            <a:spLocks noGrp="1"/>
          </p:cNvSpPr>
          <p:nvPr>
            <p:ph type="dt" sz="half" idx="10"/>
          </p:nvPr>
        </p:nvSpPr>
        <p:spPr/>
        <p:txBody>
          <a:bodyPr/>
          <a:lstStyle/>
          <a:p>
            <a:fld id="{A3010223-5ADC-934C-8BE1-8265A0335AF6}" type="datetimeFigureOut">
              <a:rPr lang="en-US" smtClean="0"/>
              <a:t>5/3/2022</a:t>
            </a:fld>
            <a:endParaRPr lang="en-US"/>
          </a:p>
        </p:txBody>
      </p:sp>
      <p:sp>
        <p:nvSpPr>
          <p:cNvPr id="6" name="Footer Placeholder 5">
            <a:extLst>
              <a:ext uri="{FF2B5EF4-FFF2-40B4-BE49-F238E27FC236}">
                <a16:creationId xmlns:a16="http://schemas.microsoft.com/office/drawing/2014/main" id="{23CFD3B8-E1B2-BF4F-A518-67AA91F952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A48E19-5CDA-1844-9075-C01DBC7CEAA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697019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009D2-C06A-BC46-BBFB-84306F6B2C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A1E9A2-DD08-5C46-A16E-1C971A93D4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A9328A-274B-A746-8FD5-AFF051BEC1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AF4499-0B29-9745-852A-CFBE13F85823}"/>
              </a:ext>
            </a:extLst>
          </p:cNvPr>
          <p:cNvSpPr>
            <a:spLocks noGrp="1"/>
          </p:cNvSpPr>
          <p:nvPr>
            <p:ph type="dt" sz="half" idx="10"/>
          </p:nvPr>
        </p:nvSpPr>
        <p:spPr/>
        <p:txBody>
          <a:bodyPr/>
          <a:lstStyle/>
          <a:p>
            <a:fld id="{A3010223-5ADC-934C-8BE1-8265A0335AF6}" type="datetimeFigureOut">
              <a:rPr lang="en-US" smtClean="0"/>
              <a:t>5/3/2022</a:t>
            </a:fld>
            <a:endParaRPr lang="en-US"/>
          </a:p>
        </p:txBody>
      </p:sp>
      <p:sp>
        <p:nvSpPr>
          <p:cNvPr id="6" name="Footer Placeholder 5">
            <a:extLst>
              <a:ext uri="{FF2B5EF4-FFF2-40B4-BE49-F238E27FC236}">
                <a16:creationId xmlns:a16="http://schemas.microsoft.com/office/drawing/2014/main" id="{2C893CFF-D2F0-EA48-98C2-569EBC3DF3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BD64B5-9737-F146-9884-6AFEF602947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795672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8738B9-98B2-7D4D-8DDD-C7C43F5E01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DCA401-F7CD-394E-832A-A295CA4615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32F235-71BA-0F46-AAAF-16AE080ADB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010223-5ADC-934C-8BE1-8265A0335AF6}" type="datetimeFigureOut">
              <a:rPr lang="en-US" smtClean="0"/>
              <a:t>5/3/2022</a:t>
            </a:fld>
            <a:endParaRPr lang="en-US"/>
          </a:p>
        </p:txBody>
      </p:sp>
      <p:sp>
        <p:nvSpPr>
          <p:cNvPr id="5" name="Footer Placeholder 4">
            <a:extLst>
              <a:ext uri="{FF2B5EF4-FFF2-40B4-BE49-F238E27FC236}">
                <a16:creationId xmlns:a16="http://schemas.microsoft.com/office/drawing/2014/main" id="{F16FE667-FF9F-7048-BBB5-18F264CC9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BF98EB-EC54-DF41-AEEF-8673DD4677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5F209-B028-B748-B02A-A975FA91EEFB}" type="slidenum">
              <a:rPr lang="en-US" smtClean="0"/>
              <a:t>‹#›</a:t>
            </a:fld>
            <a:endParaRPr lang="en-US"/>
          </a:p>
        </p:txBody>
      </p:sp>
    </p:spTree>
    <p:extLst>
      <p:ext uri="{BB962C8B-B14F-4D97-AF65-F5344CB8AC3E}">
        <p14:creationId xmlns:p14="http://schemas.microsoft.com/office/powerpoint/2010/main" val="1811112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4.emf"/></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4.emf"/></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1.jpeg"/><Relationship Id="rId4" Type="http://schemas.openxmlformats.org/officeDocument/2006/relationships/image" Target="../media/image4.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4.emf"/><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4.emf"/><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4.emf"/><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4.emf"/><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hyperlink" Target="https://www.tsl.texas.gov/governors/war/index.html"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openlibrary.org/works/OL15506516W?edition=constitutionasam00texa" TargetMode="External"/><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A1339DD-DAFE-EF48-B3B7-588F4DDC807D}"/>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078541" y="5640928"/>
            <a:ext cx="1058017" cy="1150825"/>
          </a:xfrm>
          <a:prstGeom prst="rect">
            <a:avLst/>
          </a:prstGeom>
        </p:spPr>
      </p:pic>
      <p:pic>
        <p:nvPicPr>
          <p:cNvPr id="10" name="Picture 9">
            <a:extLst>
              <a:ext uri="{FF2B5EF4-FFF2-40B4-BE49-F238E27FC236}">
                <a16:creationId xmlns:a16="http://schemas.microsoft.com/office/drawing/2014/main" id="{64293BAC-2204-C049-8E58-89D5F01415A3}"/>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653" y="-2"/>
            <a:ext cx="1618200" cy="1618200"/>
          </a:xfrm>
          <a:prstGeom prst="rect">
            <a:avLst/>
          </a:prstGeom>
        </p:spPr>
      </p:pic>
      <p:sp>
        <p:nvSpPr>
          <p:cNvPr id="13" name="Title 12">
            <a:extLst>
              <a:ext uri="{FF2B5EF4-FFF2-40B4-BE49-F238E27FC236}">
                <a16:creationId xmlns:a16="http://schemas.microsoft.com/office/drawing/2014/main" id="{B0D72605-C96C-4B18-BB2D-A9BFC800F6F4}"/>
              </a:ext>
            </a:extLst>
          </p:cNvPr>
          <p:cNvSpPr>
            <a:spLocks noGrp="1"/>
          </p:cNvSpPr>
          <p:nvPr>
            <p:ph type="title"/>
          </p:nvPr>
        </p:nvSpPr>
        <p:spPr/>
        <p:txBody>
          <a:bodyPr/>
          <a:lstStyle/>
          <a:p>
            <a:pPr algn="ctr"/>
            <a:r>
              <a:rPr lang="en-US" dirty="0">
                <a:solidFill>
                  <a:srgbClr val="CA4341"/>
                </a:solidFill>
                <a:latin typeface="Gotham Book"/>
                <a:cs typeface="Gotham Medium" pitchFamily="2" charset="0"/>
              </a:rPr>
              <a:t>Reconstruction: </a:t>
            </a:r>
            <a:br>
              <a:rPr lang="en-US" dirty="0">
                <a:solidFill>
                  <a:srgbClr val="CA4341"/>
                </a:solidFill>
                <a:latin typeface="Gotham Book"/>
                <a:cs typeface="Gotham Medium" pitchFamily="2" charset="0"/>
              </a:rPr>
            </a:br>
            <a:r>
              <a:rPr lang="en-US" dirty="0">
                <a:solidFill>
                  <a:srgbClr val="CA4341"/>
                </a:solidFill>
                <a:latin typeface="Gotham Book"/>
                <a:cs typeface="Gotham Medium" pitchFamily="2" charset="0"/>
              </a:rPr>
              <a:t>The Challenges of Reunification</a:t>
            </a:r>
            <a:br>
              <a:rPr lang="en-US" sz="4000" dirty="0">
                <a:solidFill>
                  <a:srgbClr val="CA4341"/>
                </a:solidFill>
                <a:latin typeface="Gotham Book"/>
              </a:rPr>
            </a:br>
            <a:endParaRPr lang="en-US" dirty="0">
              <a:latin typeface="Gotham Book"/>
            </a:endParaRPr>
          </a:p>
        </p:txBody>
      </p:sp>
      <p:sp>
        <p:nvSpPr>
          <p:cNvPr id="6" name="TextBox 5">
            <a:extLst>
              <a:ext uri="{C183D7F6-B498-43B3-948B-1728B52AA6E4}">
                <adec:decorative xmlns:adec="http://schemas.microsoft.com/office/drawing/2017/decorative" val="0"/>
              </a:ext>
            </a:extLst>
          </p:cNvPr>
          <p:cNvSpPr txBox="1"/>
          <p:nvPr/>
        </p:nvSpPr>
        <p:spPr>
          <a:xfrm>
            <a:off x="6329153" y="6488668"/>
            <a:ext cx="4542908"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Tree>
    <p:extLst>
      <p:ext uri="{BB962C8B-B14F-4D97-AF65-F5344CB8AC3E}">
        <p14:creationId xmlns:p14="http://schemas.microsoft.com/office/powerpoint/2010/main" val="2287314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35799" y="-5352718"/>
            <a:ext cx="1524002" cy="12188404"/>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730"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35313" y="220479"/>
            <a:ext cx="976941" cy="994812"/>
          </a:xfrm>
          <a:prstGeom prst="rect">
            <a:avLst/>
          </a:prstGeom>
        </p:spPr>
      </p:pic>
      <p:sp>
        <p:nvSpPr>
          <p:cNvPr id="2" name="Title 1">
            <a:extLst>
              <a:ext uri="{FF2B5EF4-FFF2-40B4-BE49-F238E27FC236}">
                <a16:creationId xmlns:a16="http://schemas.microsoft.com/office/drawing/2014/main" id="{A73E2692-B82A-0B4E-8491-430759F93D45}"/>
              </a:ext>
            </a:extLst>
          </p:cNvPr>
          <p:cNvSpPr>
            <a:spLocks noGrp="1"/>
          </p:cNvSpPr>
          <p:nvPr>
            <p:ph type="title"/>
          </p:nvPr>
        </p:nvSpPr>
        <p:spPr>
          <a:xfrm>
            <a:off x="1465545" y="118865"/>
            <a:ext cx="11214936" cy="1325563"/>
          </a:xfrm>
        </p:spPr>
        <p:txBody>
          <a:bodyPr>
            <a:normAutofit/>
          </a:bodyPr>
          <a:lstStyle/>
          <a:p>
            <a:r>
              <a:rPr lang="en-US" dirty="0">
                <a:solidFill>
                  <a:schemeClr val="bg1"/>
                </a:solidFill>
                <a:latin typeface="Gotham Medium" pitchFamily="2" charset="0"/>
                <a:cs typeface="Gotham Medium" pitchFamily="2" charset="0"/>
              </a:rPr>
              <a:t>Texas Black Codes (1866)</a:t>
            </a:r>
            <a:endParaRPr lang="en-US" dirty="0">
              <a:solidFill>
                <a:schemeClr val="bg1"/>
              </a:solidFill>
            </a:endParaRPr>
          </a:p>
        </p:txBody>
      </p:sp>
      <p:sp>
        <p:nvSpPr>
          <p:cNvPr id="8" name="Text Box 4">
            <a:extLst>
              <a:ext uri="{FF2B5EF4-FFF2-40B4-BE49-F238E27FC236}">
                <a16:creationId xmlns:a16="http://schemas.microsoft.com/office/drawing/2014/main" id="{2B37BCD0-B584-494E-B142-8AF6F19F5AC1}"/>
              </a:ext>
            </a:extLst>
          </p:cNvPr>
          <p:cNvSpPr txBox="1">
            <a:spLocks noChangeArrowheads="1"/>
          </p:cNvSpPr>
          <p:nvPr/>
        </p:nvSpPr>
        <p:spPr bwMode="auto">
          <a:xfrm>
            <a:off x="5708342" y="1764742"/>
            <a:ext cx="6085866"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03225" indent="-403225">
              <a:defRPr sz="2400" b="1">
                <a:solidFill>
                  <a:srgbClr val="D30A05"/>
                </a:solidFill>
                <a:latin typeface="Comic Sans MS" pitchFamily="66" charset="0"/>
              </a:defRPr>
            </a:lvl1pPr>
            <a:lvl2pPr marL="1084263" indent="-401638">
              <a:defRPr sz="2400" b="1">
                <a:solidFill>
                  <a:srgbClr val="D30A05"/>
                </a:solidFill>
                <a:latin typeface="Comic Sans MS" pitchFamily="66" charset="0"/>
              </a:defRPr>
            </a:lvl2pPr>
            <a:lvl3pPr marL="1143000" indent="-228600">
              <a:defRPr sz="2400" b="1">
                <a:solidFill>
                  <a:srgbClr val="D30A05"/>
                </a:solidFill>
                <a:latin typeface="Comic Sans MS" pitchFamily="66" charset="0"/>
              </a:defRPr>
            </a:lvl3pPr>
            <a:lvl4pPr marL="1600200" indent="-228600">
              <a:defRPr sz="2400" b="1">
                <a:solidFill>
                  <a:srgbClr val="D30A05"/>
                </a:solidFill>
                <a:latin typeface="Comic Sans MS" pitchFamily="66" charset="0"/>
              </a:defRPr>
            </a:lvl4pPr>
            <a:lvl5pPr marL="2057400" indent="-228600">
              <a:defRPr sz="2400" b="1">
                <a:solidFill>
                  <a:srgbClr val="D30A05"/>
                </a:solidFill>
                <a:latin typeface="Comic Sans MS" pitchFamily="66" charset="0"/>
              </a:defRPr>
            </a:lvl5pPr>
            <a:lvl6pPr marL="2514600" indent="-228600" eaLnBrk="0" fontAlgn="base" hangingPunct="0">
              <a:spcBef>
                <a:spcPct val="0"/>
              </a:spcBef>
              <a:spcAft>
                <a:spcPct val="0"/>
              </a:spcAft>
              <a:defRPr sz="2400" b="1">
                <a:solidFill>
                  <a:srgbClr val="D30A05"/>
                </a:solidFill>
                <a:latin typeface="Comic Sans MS" pitchFamily="66" charset="0"/>
              </a:defRPr>
            </a:lvl6pPr>
            <a:lvl7pPr marL="2971800" indent="-228600" eaLnBrk="0" fontAlgn="base" hangingPunct="0">
              <a:spcBef>
                <a:spcPct val="0"/>
              </a:spcBef>
              <a:spcAft>
                <a:spcPct val="0"/>
              </a:spcAft>
              <a:defRPr sz="2400" b="1">
                <a:solidFill>
                  <a:srgbClr val="D30A05"/>
                </a:solidFill>
                <a:latin typeface="Comic Sans MS" pitchFamily="66" charset="0"/>
              </a:defRPr>
            </a:lvl7pPr>
            <a:lvl8pPr marL="3429000" indent="-228600" eaLnBrk="0" fontAlgn="base" hangingPunct="0">
              <a:spcBef>
                <a:spcPct val="0"/>
              </a:spcBef>
              <a:spcAft>
                <a:spcPct val="0"/>
              </a:spcAft>
              <a:defRPr sz="2400" b="1">
                <a:solidFill>
                  <a:srgbClr val="D30A05"/>
                </a:solidFill>
                <a:latin typeface="Comic Sans MS" pitchFamily="66" charset="0"/>
              </a:defRPr>
            </a:lvl8pPr>
            <a:lvl9pPr marL="3886200" indent="-228600" eaLnBrk="0" fontAlgn="base" hangingPunct="0">
              <a:spcBef>
                <a:spcPct val="0"/>
              </a:spcBef>
              <a:spcAft>
                <a:spcPct val="0"/>
              </a:spcAft>
              <a:defRPr sz="2400" b="1">
                <a:solidFill>
                  <a:srgbClr val="D30A05"/>
                </a:solidFill>
                <a:latin typeface="Comic Sans MS" pitchFamily="66" charset="0"/>
              </a:defRPr>
            </a:lvl9pPr>
          </a:lstStyle>
          <a:p>
            <a:pPr marL="0" indent="0" eaLnBrk="1" hangingPunct="1">
              <a:spcBef>
                <a:spcPct val="50000"/>
              </a:spcBef>
              <a:buClr>
                <a:srgbClr val="D30A05"/>
              </a:buClr>
            </a:pPr>
            <a:r>
              <a:rPr lang="en-US" sz="2000" b="0" dirty="0">
                <a:solidFill>
                  <a:schemeClr val="tx1"/>
                </a:solidFill>
                <a:latin typeface="+mn-lt"/>
              </a:rPr>
              <a:t>Texas, like most other southern states, included a set of laws, known as the ”Black Codes”, in their new  Constitution in 1866. Theses laws would restrict the rights of the newly freed people. </a:t>
            </a:r>
            <a:endParaRPr lang="en-US" sz="2000" b="0" dirty="0">
              <a:solidFill>
                <a:srgbClr val="C00000"/>
              </a:solidFill>
              <a:latin typeface="+mn-lt"/>
            </a:endParaRPr>
          </a:p>
          <a:p>
            <a:pPr marL="0" indent="0" eaLnBrk="1" hangingPunct="1">
              <a:spcBef>
                <a:spcPct val="50000"/>
              </a:spcBef>
              <a:buClr>
                <a:srgbClr val="D30A05"/>
              </a:buClr>
            </a:pPr>
            <a:r>
              <a:rPr lang="en-US" sz="2000" b="0" u="sng" dirty="0">
                <a:solidFill>
                  <a:srgbClr val="C00000"/>
                </a:solidFill>
                <a:latin typeface="+mn-lt"/>
              </a:rPr>
              <a:t>Result of the Black Codes: </a:t>
            </a:r>
          </a:p>
          <a:p>
            <a:pPr marL="285750" indent="-285750" eaLnBrk="1" hangingPunct="1">
              <a:spcBef>
                <a:spcPct val="50000"/>
              </a:spcBef>
              <a:buClr>
                <a:srgbClr val="D30A05"/>
              </a:buClr>
              <a:buFont typeface="Arial" panose="020B0604020202020204" pitchFamily="34" charset="0"/>
              <a:buChar char="•"/>
            </a:pPr>
            <a:r>
              <a:rPr lang="en-US" sz="1800" b="0" dirty="0">
                <a:solidFill>
                  <a:schemeClr val="tx1"/>
                </a:solidFill>
                <a:latin typeface="+mn-lt"/>
              </a:rPr>
              <a:t>Guaranteed a stable labor supply now that African Americans were emancipated</a:t>
            </a:r>
          </a:p>
          <a:p>
            <a:pPr marL="285750" indent="-285750" eaLnBrk="1" hangingPunct="1">
              <a:spcBef>
                <a:spcPct val="50000"/>
              </a:spcBef>
              <a:buClr>
                <a:srgbClr val="D30A05"/>
              </a:buClr>
              <a:buFont typeface="Arial" panose="020B0604020202020204" pitchFamily="34" charset="0"/>
              <a:buChar char="•"/>
            </a:pPr>
            <a:r>
              <a:rPr lang="en-US" sz="1800" b="0" dirty="0">
                <a:solidFill>
                  <a:schemeClr val="tx1"/>
                </a:solidFill>
                <a:latin typeface="+mn-lt"/>
              </a:rPr>
              <a:t>Restored pre-Civil War system of race relations</a:t>
            </a:r>
          </a:p>
          <a:p>
            <a:pPr marL="285750" indent="-285750" eaLnBrk="1" hangingPunct="1">
              <a:spcBef>
                <a:spcPct val="50000"/>
              </a:spcBef>
              <a:buClr>
                <a:srgbClr val="D30A05"/>
              </a:buClr>
              <a:buFont typeface="Arial" panose="020B0604020202020204" pitchFamily="34" charset="0"/>
              <a:buChar char="•"/>
            </a:pPr>
            <a:r>
              <a:rPr lang="en-US" sz="1800" b="0" dirty="0">
                <a:solidFill>
                  <a:schemeClr val="tx1"/>
                </a:solidFill>
                <a:latin typeface="+mn-lt"/>
              </a:rPr>
              <a:t>Limited access to basic freedoms by African Americans </a:t>
            </a:r>
          </a:p>
          <a:p>
            <a:pPr lvl="1" eaLnBrk="1" hangingPunct="1">
              <a:spcBef>
                <a:spcPct val="50000"/>
              </a:spcBef>
              <a:buClr>
                <a:srgbClr val="000099"/>
              </a:buClr>
              <a:buSzPct val="80000"/>
              <a:buFont typeface="DavysOtherDingbats" pitchFamily="2" charset="0"/>
              <a:buChar char="*"/>
            </a:pPr>
            <a:endParaRPr lang="en-US" sz="1800" b="0" dirty="0">
              <a:solidFill>
                <a:schemeClr val="tx1"/>
              </a:solidFill>
            </a:endParaRPr>
          </a:p>
          <a:p>
            <a:pPr marL="682625" lvl="1" indent="0" eaLnBrk="1" hangingPunct="1">
              <a:spcBef>
                <a:spcPct val="50000"/>
              </a:spcBef>
              <a:buClr>
                <a:srgbClr val="000099"/>
              </a:buClr>
              <a:buSzPct val="80000"/>
            </a:pPr>
            <a:endParaRPr lang="en-US" sz="1800" b="0" dirty="0">
              <a:solidFill>
                <a:schemeClr val="tx1"/>
              </a:solidFill>
            </a:endParaRPr>
          </a:p>
          <a:p>
            <a:pPr marL="682625" lvl="1" indent="0" eaLnBrk="1" hangingPunct="1">
              <a:spcBef>
                <a:spcPct val="50000"/>
              </a:spcBef>
              <a:buClr>
                <a:srgbClr val="000099"/>
              </a:buClr>
              <a:buSzPct val="80000"/>
            </a:pPr>
            <a:endParaRPr lang="en-US" sz="1800" b="0" dirty="0">
              <a:solidFill>
                <a:schemeClr val="tx1"/>
              </a:solidFill>
            </a:endParaRPr>
          </a:p>
        </p:txBody>
      </p:sp>
      <p:pic>
        <p:nvPicPr>
          <p:cNvPr id="1026" name="Picture 2" descr="Texas's Black Codes">
            <a:extLst>
              <a:ext uri="{FF2B5EF4-FFF2-40B4-BE49-F238E27FC236}">
                <a16:creationId xmlns:a16="http://schemas.microsoft.com/office/drawing/2014/main" id="{CFE93697-2843-4D20-887A-A89DE24129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398" y="1920350"/>
            <a:ext cx="4472241" cy="431405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C183D7F6-B498-43B3-948B-1728B52AA6E4}">
                <adec:decorative xmlns:adec="http://schemas.microsoft.com/office/drawing/2017/decorative" val="1"/>
              </a:ext>
            </a:extLst>
          </p:cNvPr>
          <p:cNvSpPr txBox="1"/>
          <p:nvPr/>
        </p:nvSpPr>
        <p:spPr>
          <a:xfrm>
            <a:off x="7197213" y="6369803"/>
            <a:ext cx="4596994"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Tree>
    <p:extLst>
      <p:ext uri="{BB962C8B-B14F-4D97-AF65-F5344CB8AC3E}">
        <p14:creationId xmlns:p14="http://schemas.microsoft.com/office/powerpoint/2010/main" val="1182547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4"/>
          <a:srcRect/>
          <a:stretch/>
        </p:blipFill>
        <p:spPr>
          <a:xfrm rot="5400000">
            <a:off x="-2656745" y="2677256"/>
            <a:ext cx="6858001" cy="1503485"/>
          </a:xfrm>
          <a:prstGeom prst="rect">
            <a:avLst/>
          </a:prstGeom>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73529" y="5627077"/>
            <a:ext cx="976941" cy="994812"/>
          </a:xfrm>
          <a:prstGeom prst="rect">
            <a:avLst/>
          </a:prstGeom>
        </p:spPr>
      </p:pic>
      <p:sp>
        <p:nvSpPr>
          <p:cNvPr id="9" name="TextBox 8">
            <a:extLst>
              <a:ext uri="{C183D7F6-B498-43B3-948B-1728B52AA6E4}">
                <adec:decorative xmlns:adec="http://schemas.microsoft.com/office/drawing/2017/decorative" val="1"/>
              </a:ext>
            </a:extLst>
          </p:cNvPr>
          <p:cNvSpPr txBox="1"/>
          <p:nvPr/>
        </p:nvSpPr>
        <p:spPr>
          <a:xfrm>
            <a:off x="7167716" y="6369803"/>
            <a:ext cx="4626491"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36" name="Google Shape;89;p18">
            <a:extLst>
              <a:ext uri="{FF2B5EF4-FFF2-40B4-BE49-F238E27FC236}">
                <a16:creationId xmlns:a16="http://schemas.microsoft.com/office/drawing/2014/main" id="{5399FEE3-E340-42A4-A4FF-435795E25D4B}"/>
              </a:ext>
              <a:ext uri="{C183D7F6-B498-43B3-948B-1728B52AA6E4}">
                <adec:decorative xmlns:adec="http://schemas.microsoft.com/office/drawing/2017/decorative" val="1"/>
              </a:ext>
            </a:extLst>
          </p:cNvPr>
          <p:cNvSpPr txBox="1">
            <a:spLocks noGrp="1"/>
          </p:cNvSpPr>
          <p:nvPr>
            <p:ph type="title" idx="4294967295"/>
          </p:nvPr>
        </p:nvSpPr>
        <p:spPr>
          <a:xfrm>
            <a:off x="1947414" y="787788"/>
            <a:ext cx="3484200" cy="4992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Tx/>
              <a:buSzPts val="1100"/>
              <a:buFontTx/>
              <a:buNone/>
              <a:tabLst/>
              <a:defRPr/>
            </a:pPr>
            <a:r>
              <a:rPr kumimoji="0" lang="en-US" sz="2320" b="1" i="0" u="none" strike="noStrike" kern="1200" cap="none" spc="0" normalizeH="0" baseline="0" noProof="0" dirty="0">
                <a:ln>
                  <a:noFill/>
                </a:ln>
                <a:solidFill>
                  <a:schemeClr val="tx1"/>
                </a:solidFill>
                <a:effectLst/>
                <a:uLnTx/>
                <a:uFillTx/>
                <a:latin typeface="Bad Script"/>
                <a:ea typeface="Bad Script"/>
                <a:cs typeface="Bad Script"/>
                <a:sym typeface="Bad Script"/>
              </a:rPr>
              <a:t>Think Like a Historian:</a:t>
            </a:r>
            <a:endParaRPr kumimoji="0" lang="en-US" sz="1920" b="0" i="0" u="none" strike="noStrike" kern="1200" cap="none" spc="0" normalizeH="0" baseline="0" noProof="0" dirty="0">
              <a:ln>
                <a:noFill/>
              </a:ln>
              <a:solidFill>
                <a:schemeClr val="tx1"/>
              </a:solidFill>
              <a:effectLst/>
              <a:uLnTx/>
              <a:uFillTx/>
              <a:latin typeface="Days One"/>
              <a:ea typeface="Days One"/>
              <a:cs typeface="Days One"/>
              <a:sym typeface="Days One"/>
            </a:endParaRPr>
          </a:p>
        </p:txBody>
      </p:sp>
      <p:pic>
        <p:nvPicPr>
          <p:cNvPr id="35" name="Google Shape;88;p18">
            <a:extLst>
              <a:ext uri="{FF2B5EF4-FFF2-40B4-BE49-F238E27FC236}">
                <a16:creationId xmlns:a16="http://schemas.microsoft.com/office/drawing/2014/main" id="{F6149769-9AC6-45A7-A738-7D5E92FEF597}"/>
              </a:ext>
              <a:ext uri="{C183D7F6-B498-43B3-948B-1728B52AA6E4}">
                <adec:decorative xmlns:adec="http://schemas.microsoft.com/office/drawing/2017/decorative" val="1"/>
              </a:ext>
            </a:extLst>
          </p:cNvPr>
          <p:cNvPicPr preferRelativeResize="0"/>
          <p:nvPr/>
        </p:nvPicPr>
        <p:blipFill>
          <a:blip r:embed="rId7">
            <a:alphaModFix/>
          </a:blip>
          <a:stretch>
            <a:fillRect/>
          </a:stretch>
        </p:blipFill>
        <p:spPr>
          <a:xfrm>
            <a:off x="1628510" y="353885"/>
            <a:ext cx="4331025" cy="2563590"/>
          </a:xfrm>
          <a:prstGeom prst="rect">
            <a:avLst/>
          </a:prstGeom>
          <a:noFill/>
          <a:ln>
            <a:noFill/>
          </a:ln>
        </p:spPr>
      </p:pic>
      <p:sp>
        <p:nvSpPr>
          <p:cNvPr id="61" name="Google Shape;90;p18" descr="Think Like a historian, Primary Source Texas Black Codes">
            <a:extLst>
              <a:ext uri="{FF2B5EF4-FFF2-40B4-BE49-F238E27FC236}">
                <a16:creationId xmlns:a16="http://schemas.microsoft.com/office/drawing/2014/main" id="{47AABDE6-30C7-401C-BF7A-87038113892B}"/>
              </a:ext>
            </a:extLst>
          </p:cNvPr>
          <p:cNvSpPr txBox="1">
            <a:spLocks/>
          </p:cNvSpPr>
          <p:nvPr/>
        </p:nvSpPr>
        <p:spPr>
          <a:xfrm>
            <a:off x="1799120" y="781667"/>
            <a:ext cx="3484200" cy="909021"/>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US" sz="1400" i="1" dirty="0">
              <a:solidFill>
                <a:schemeClr val="dk1"/>
              </a:solidFill>
              <a:latin typeface="Bitter"/>
              <a:ea typeface="Bitter"/>
              <a:cs typeface="Bitter"/>
              <a:sym typeface="Bitter"/>
            </a:endParaRPr>
          </a:p>
        </p:txBody>
      </p:sp>
      <p:sp>
        <p:nvSpPr>
          <p:cNvPr id="13" name="Google Shape;90;p18">
            <a:extLst>
              <a:ext uri="{FF2B5EF4-FFF2-40B4-BE49-F238E27FC236}">
                <a16:creationId xmlns:a16="http://schemas.microsoft.com/office/drawing/2014/main" id="{A27F54FC-0341-4786-8541-BC6EA2EDD1C7}"/>
              </a:ext>
            </a:extLst>
          </p:cNvPr>
          <p:cNvSpPr txBox="1">
            <a:spLocks/>
          </p:cNvSpPr>
          <p:nvPr/>
        </p:nvSpPr>
        <p:spPr>
          <a:xfrm>
            <a:off x="1905811" y="1208848"/>
            <a:ext cx="3484200" cy="496101"/>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1600" b="1" dirty="0">
                <a:solidFill>
                  <a:schemeClr val="dk1"/>
                </a:solidFill>
                <a:latin typeface="Gotham Book" pitchFamily="50" charset="0"/>
                <a:ea typeface="The Girl Next Door"/>
                <a:cs typeface="The Girl Next Door"/>
                <a:sym typeface="The Girl Next Door"/>
              </a:rPr>
              <a:t>Primary Source: Texas Black Codes </a:t>
            </a:r>
          </a:p>
          <a:p>
            <a:pPr marL="0" indent="0" algn="ctr">
              <a:lnSpc>
                <a:spcPct val="100000"/>
              </a:lnSpc>
              <a:spcBef>
                <a:spcPts val="0"/>
              </a:spcBef>
              <a:buFont typeface="Arial" panose="020B0604020202020204" pitchFamily="34" charset="0"/>
              <a:buNone/>
            </a:pPr>
            <a:endParaRPr lang="en-US" sz="1400" b="1" i="1" dirty="0">
              <a:solidFill>
                <a:schemeClr val="dk1"/>
              </a:solidFill>
              <a:latin typeface="Gotham Book" pitchFamily="50" charset="0"/>
              <a:ea typeface="Bitter"/>
              <a:cs typeface="Bitter"/>
              <a:sym typeface="The Girl Next Door"/>
            </a:endParaRPr>
          </a:p>
          <a:p>
            <a:pPr marL="0" indent="0">
              <a:lnSpc>
                <a:spcPct val="100000"/>
              </a:lnSpc>
              <a:spcBef>
                <a:spcPts val="0"/>
              </a:spcBef>
              <a:buFont typeface="Arial" panose="020B0604020202020204" pitchFamily="34" charset="0"/>
              <a:buNone/>
            </a:pPr>
            <a:endParaRPr lang="en-US" sz="1000" b="1" i="1" dirty="0">
              <a:solidFill>
                <a:schemeClr val="dk1"/>
              </a:solidFill>
              <a:latin typeface="Gotham Book" pitchFamily="50" charset="0"/>
              <a:ea typeface="The Girl Next Door"/>
              <a:cs typeface="The Girl Next Door"/>
              <a:sym typeface="The Girl Next Door"/>
            </a:endParaRPr>
          </a:p>
        </p:txBody>
      </p:sp>
      <p:sp>
        <p:nvSpPr>
          <p:cNvPr id="62" name="Google Shape;91;p18">
            <a:extLst>
              <a:ext uri="{FF2B5EF4-FFF2-40B4-BE49-F238E27FC236}">
                <a16:creationId xmlns:a16="http://schemas.microsoft.com/office/drawing/2014/main" id="{CBF543BD-7F0D-4189-BE76-639E2780E1D2}"/>
              </a:ext>
            </a:extLst>
          </p:cNvPr>
          <p:cNvSpPr txBox="1"/>
          <p:nvPr/>
        </p:nvSpPr>
        <p:spPr>
          <a:xfrm>
            <a:off x="6336975" y="492552"/>
            <a:ext cx="5270006" cy="218518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800" b="1" dirty="0">
                <a:latin typeface="Gotham Book" pitchFamily="50" charset="0"/>
                <a:ea typeface="Bad Script"/>
                <a:cs typeface="Bad Script"/>
                <a:sym typeface="Bad Script"/>
              </a:rPr>
              <a:t>Think - Pair - Share</a:t>
            </a:r>
            <a:endParaRPr sz="3800" b="1" dirty="0">
              <a:latin typeface="Gotham Book" pitchFamily="50" charset="0"/>
              <a:ea typeface="Bad Script"/>
              <a:cs typeface="Bad Script"/>
              <a:sym typeface="Bad Script"/>
            </a:endParaRPr>
          </a:p>
          <a:p>
            <a:pPr lvl="0" algn="ctr"/>
            <a:r>
              <a:rPr lang="en-US" sz="2000" b="1" dirty="0">
                <a:latin typeface="Gotham Book" pitchFamily="50" charset="0"/>
                <a:ea typeface="The Girl Next Door"/>
                <a:cs typeface="The Girl Next Door"/>
                <a:sym typeface="The Girl Next Door"/>
              </a:rPr>
              <a:t>Using the guided questions, analyze the primary source document regarding the Texas Black Codes</a:t>
            </a:r>
            <a:endParaRPr lang="en-US" sz="1600" b="1" i="1" dirty="0">
              <a:latin typeface="Gotham Book" pitchFamily="50" charset="0"/>
              <a:ea typeface="The Girl Next Door"/>
              <a:cs typeface="The Girl Next Door"/>
              <a:sym typeface="The Girl Next Door"/>
            </a:endParaRPr>
          </a:p>
          <a:p>
            <a:pPr lvl="0" algn="ctr"/>
            <a:r>
              <a:rPr lang="en-US" sz="1600" b="1" i="1" dirty="0">
                <a:latin typeface="Gotham Book" pitchFamily="50" charset="0"/>
                <a:ea typeface="The Girl Next Door"/>
                <a:cs typeface="The Girl Next Door"/>
                <a:sym typeface="The Girl Next Door"/>
              </a:rPr>
              <a:t>Support your claims using text evidence. </a:t>
            </a:r>
          </a:p>
          <a:p>
            <a:pPr marL="0" lvl="0" indent="0" algn="ctr" rtl="0">
              <a:spcBef>
                <a:spcPts val="0"/>
              </a:spcBef>
              <a:spcAft>
                <a:spcPts val="0"/>
              </a:spcAft>
              <a:buNone/>
            </a:pPr>
            <a:endParaRPr sz="1600" b="1" i="1" dirty="0">
              <a:latin typeface="Gotham Book" pitchFamily="50" charset="0"/>
              <a:ea typeface="The Girl Next Door"/>
              <a:cs typeface="The Girl Next Door"/>
              <a:sym typeface="The Girl Next Door"/>
            </a:endParaRPr>
          </a:p>
        </p:txBody>
      </p:sp>
      <p:sp>
        <p:nvSpPr>
          <p:cNvPr id="63" name="Google Shape;92;p18">
            <a:extLst>
              <a:ext uri="{FF2B5EF4-FFF2-40B4-BE49-F238E27FC236}">
                <a16:creationId xmlns:a16="http://schemas.microsoft.com/office/drawing/2014/main" id="{94F81457-25BE-4EE3-9C41-7385B4E0D95E}"/>
              </a:ext>
            </a:extLst>
          </p:cNvPr>
          <p:cNvSpPr txBox="1"/>
          <p:nvPr/>
        </p:nvSpPr>
        <p:spPr>
          <a:xfrm>
            <a:off x="1606220" y="3030692"/>
            <a:ext cx="10428464" cy="2754570"/>
          </a:xfrm>
          <a:prstGeom prst="rect">
            <a:avLst/>
          </a:prstGeom>
          <a:noFill/>
          <a:ln>
            <a:noFill/>
          </a:ln>
        </p:spPr>
        <p:txBody>
          <a:bodyPr spcFirstLastPara="1" wrap="square" lIns="91425" tIns="91425" rIns="91425" bIns="91425" anchor="t" anchorCtr="0">
            <a:spAutoFit/>
          </a:bodyPr>
          <a:lstStyle/>
          <a:p>
            <a:pPr lvl="0" algn="ctr"/>
            <a:r>
              <a:rPr lang="en-US" sz="2300" b="1" u="sng" dirty="0">
                <a:latin typeface="Gotham Book" pitchFamily="50" charset="0"/>
                <a:ea typeface="Fredericka the Great"/>
                <a:cs typeface="Fredericka the Great"/>
                <a:sym typeface="Fredericka the Great"/>
              </a:rPr>
              <a:t>Document Analysis Questions</a:t>
            </a:r>
          </a:p>
          <a:p>
            <a:pPr marL="342900" lvl="0" indent="-342900">
              <a:lnSpc>
                <a:spcPct val="200000"/>
              </a:lnSpc>
              <a:buFont typeface="+mj-lt"/>
              <a:buAutoNum type="arabicPeriod"/>
            </a:pPr>
            <a:r>
              <a:rPr lang="en-US" dirty="0"/>
              <a:t>Based on the document, what are some of the rights granted to the newly free people in Texas?  </a:t>
            </a:r>
          </a:p>
          <a:p>
            <a:pPr marL="342900" lvl="0" indent="-342900">
              <a:lnSpc>
                <a:spcPct val="200000"/>
              </a:lnSpc>
              <a:buFont typeface="+mj-lt"/>
              <a:buAutoNum type="arabicPeriod"/>
            </a:pPr>
            <a:r>
              <a:rPr lang="en-US" dirty="0"/>
              <a:t>Based on the document, what are some of the restrictions placed on newly free people in Texas? </a:t>
            </a:r>
          </a:p>
          <a:p>
            <a:pPr marL="342900" lvl="0" indent="-342900">
              <a:lnSpc>
                <a:spcPct val="200000"/>
              </a:lnSpc>
              <a:buFont typeface="+mj-lt"/>
              <a:buAutoNum type="arabicPeriod"/>
            </a:pPr>
            <a:r>
              <a:rPr lang="en-US" dirty="0"/>
              <a:t>How do the Black Codes align to the rights granted in the Civil War Amendments? </a:t>
            </a:r>
          </a:p>
          <a:p>
            <a:pPr marL="342900" lvl="0" indent="-342900">
              <a:lnSpc>
                <a:spcPct val="200000"/>
              </a:lnSpc>
              <a:buFont typeface="+mj-lt"/>
              <a:buAutoNum type="arabicPeriod"/>
            </a:pPr>
            <a:r>
              <a:rPr lang="en-US" dirty="0"/>
              <a:t>What can infer about the impact of the Black Codes on the newly freed people? </a:t>
            </a:r>
          </a:p>
        </p:txBody>
      </p:sp>
    </p:spTree>
    <p:extLst>
      <p:ext uri="{BB962C8B-B14F-4D97-AF65-F5344CB8AC3E}">
        <p14:creationId xmlns:p14="http://schemas.microsoft.com/office/powerpoint/2010/main" val="2895672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35799" y="-5352718"/>
            <a:ext cx="1524002" cy="12188404"/>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730"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35313" y="220479"/>
            <a:ext cx="976941" cy="994812"/>
          </a:xfrm>
          <a:prstGeom prst="rect">
            <a:avLst/>
          </a:prstGeom>
        </p:spPr>
      </p:pic>
      <p:sp>
        <p:nvSpPr>
          <p:cNvPr id="6" name="TextBox 5">
            <a:extLst>
              <a:ext uri="{C183D7F6-B498-43B3-948B-1728B52AA6E4}">
                <adec:decorative xmlns:adec="http://schemas.microsoft.com/office/drawing/2017/decorative" val="1"/>
              </a:ext>
            </a:extLst>
          </p:cNvPr>
          <p:cNvSpPr txBox="1"/>
          <p:nvPr/>
        </p:nvSpPr>
        <p:spPr>
          <a:xfrm>
            <a:off x="7197213" y="6369803"/>
            <a:ext cx="4596994"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2" name="Title 1">
            <a:extLst>
              <a:ext uri="{FF2B5EF4-FFF2-40B4-BE49-F238E27FC236}">
                <a16:creationId xmlns:a16="http://schemas.microsoft.com/office/drawing/2014/main" id="{A73E2692-B82A-0B4E-8491-430759F93D45}"/>
              </a:ext>
            </a:extLst>
          </p:cNvPr>
          <p:cNvSpPr>
            <a:spLocks noGrp="1"/>
          </p:cNvSpPr>
          <p:nvPr>
            <p:ph type="title"/>
          </p:nvPr>
        </p:nvSpPr>
        <p:spPr>
          <a:xfrm>
            <a:off x="1228411" y="118865"/>
            <a:ext cx="11214936" cy="1325563"/>
          </a:xfrm>
        </p:spPr>
        <p:txBody>
          <a:bodyPr>
            <a:normAutofit/>
          </a:bodyPr>
          <a:lstStyle/>
          <a:p>
            <a:r>
              <a:rPr lang="en-US" dirty="0">
                <a:solidFill>
                  <a:schemeClr val="bg1"/>
                </a:solidFill>
                <a:latin typeface="Gotham Medium" pitchFamily="2" charset="0"/>
                <a:cs typeface="Gotham Medium" pitchFamily="2" charset="0"/>
              </a:rPr>
              <a:t>Radical Republican Plan for Reconstruction</a:t>
            </a:r>
            <a:endParaRPr lang="en-US" dirty="0">
              <a:solidFill>
                <a:schemeClr val="bg1"/>
              </a:solidFill>
            </a:endParaRPr>
          </a:p>
        </p:txBody>
      </p:sp>
      <p:sp>
        <p:nvSpPr>
          <p:cNvPr id="3" name="TextBox 2">
            <a:extLst>
              <a:ext uri="{FF2B5EF4-FFF2-40B4-BE49-F238E27FC236}">
                <a16:creationId xmlns:a16="http://schemas.microsoft.com/office/drawing/2014/main" id="{00189059-40EB-4171-B06A-A487DDDDE955}"/>
              </a:ext>
            </a:extLst>
          </p:cNvPr>
          <p:cNvSpPr txBox="1"/>
          <p:nvPr/>
        </p:nvSpPr>
        <p:spPr>
          <a:xfrm>
            <a:off x="1479755" y="1955214"/>
            <a:ext cx="9001957" cy="4524315"/>
          </a:xfrm>
          <a:prstGeom prst="rect">
            <a:avLst/>
          </a:prstGeom>
          <a:noFill/>
        </p:spPr>
        <p:txBody>
          <a:bodyPr wrap="square" rtlCol="0">
            <a:spAutoFit/>
          </a:bodyPr>
          <a:lstStyle/>
          <a:p>
            <a:r>
              <a:rPr lang="en-US" dirty="0">
                <a:latin typeface="Gotham Book"/>
              </a:rPr>
              <a:t>During the early years of Reconstructions, major disagreements took place over who should be leading Reconstruction. Many leaders felt that Congress should have the right to lead Reconstruction as the Constitution allowed Congress the power to admit states into the Union – not the President. Many Northerners also felt that Presidential Reconstruction policies under Johnson were too lenient on ex-Confederates and were not successful in granting rights to the newly freed people. </a:t>
            </a:r>
          </a:p>
          <a:p>
            <a:endParaRPr lang="en-US" dirty="0">
              <a:latin typeface="Gotham Book"/>
            </a:endParaRPr>
          </a:p>
          <a:p>
            <a:r>
              <a:rPr lang="en-US" dirty="0">
                <a:latin typeface="Gotham Book"/>
              </a:rPr>
              <a:t>In addition to these issues was the fact that many Southern representatives to Congress were former Confederate army officers, government officials, or supporters of secession. These Southern leaders rejected federal control, defied policies, and passed laws (Black Codes) that went against Northern ideas for Reconstruction. </a:t>
            </a:r>
          </a:p>
          <a:p>
            <a:endParaRPr lang="en-US" dirty="0">
              <a:latin typeface="Gotham Book"/>
            </a:endParaRPr>
          </a:p>
          <a:p>
            <a:r>
              <a:rPr lang="en-US" dirty="0">
                <a:latin typeface="Gotham Book"/>
              </a:rPr>
              <a:t>Bitter disagreements led to the emergence of a group of leaders, Radical Republicans, who would fiercely go against Southern leadership by placing tougher restrictions on Southern states. They would also be advocates for African American voting rights to gain political favor with the freedmen.  </a:t>
            </a:r>
          </a:p>
        </p:txBody>
      </p:sp>
    </p:spTree>
    <p:extLst>
      <p:ext uri="{BB962C8B-B14F-4D97-AF65-F5344CB8AC3E}">
        <p14:creationId xmlns:p14="http://schemas.microsoft.com/office/powerpoint/2010/main" val="1211933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35799" y="-5352718"/>
            <a:ext cx="1524002" cy="12188404"/>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730"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35313" y="220479"/>
            <a:ext cx="976941" cy="994812"/>
          </a:xfrm>
          <a:prstGeom prst="rect">
            <a:avLst/>
          </a:prstGeom>
        </p:spPr>
      </p:pic>
      <p:sp>
        <p:nvSpPr>
          <p:cNvPr id="6" name="TextBox 5">
            <a:extLst>
              <a:ext uri="{C183D7F6-B498-43B3-948B-1728B52AA6E4}">
                <adec:decorative xmlns:adec="http://schemas.microsoft.com/office/drawing/2017/decorative" val="1"/>
              </a:ext>
            </a:extLst>
          </p:cNvPr>
          <p:cNvSpPr txBox="1"/>
          <p:nvPr/>
        </p:nvSpPr>
        <p:spPr>
          <a:xfrm>
            <a:off x="7197213" y="6369803"/>
            <a:ext cx="4596994"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2" name="Title 1">
            <a:extLst>
              <a:ext uri="{FF2B5EF4-FFF2-40B4-BE49-F238E27FC236}">
                <a16:creationId xmlns:a16="http://schemas.microsoft.com/office/drawing/2014/main" id="{A73E2692-B82A-0B4E-8491-430759F93D45}"/>
              </a:ext>
            </a:extLst>
          </p:cNvPr>
          <p:cNvSpPr>
            <a:spLocks noGrp="1"/>
          </p:cNvSpPr>
          <p:nvPr>
            <p:ph type="title"/>
          </p:nvPr>
        </p:nvSpPr>
        <p:spPr>
          <a:xfrm>
            <a:off x="1228411" y="118865"/>
            <a:ext cx="11214936" cy="1325563"/>
          </a:xfrm>
        </p:spPr>
        <p:txBody>
          <a:bodyPr>
            <a:normAutofit/>
          </a:bodyPr>
          <a:lstStyle/>
          <a:p>
            <a:r>
              <a:rPr lang="en-US" dirty="0">
                <a:solidFill>
                  <a:schemeClr val="bg1"/>
                </a:solidFill>
                <a:latin typeface="Gotham Medium" pitchFamily="2" charset="0"/>
                <a:cs typeface="Gotham Medium" pitchFamily="2" charset="0"/>
              </a:rPr>
              <a:t>Radical Republican Plan, continued</a:t>
            </a:r>
            <a:endParaRPr lang="en-US" dirty="0">
              <a:solidFill>
                <a:schemeClr val="bg1"/>
              </a:solidFill>
            </a:endParaRPr>
          </a:p>
        </p:txBody>
      </p:sp>
      <p:sp>
        <p:nvSpPr>
          <p:cNvPr id="3" name="TextBox 2">
            <a:extLst>
              <a:ext uri="{FF2B5EF4-FFF2-40B4-BE49-F238E27FC236}">
                <a16:creationId xmlns:a16="http://schemas.microsoft.com/office/drawing/2014/main" id="{00189059-40EB-4171-B06A-A487DDDDE955}"/>
              </a:ext>
            </a:extLst>
          </p:cNvPr>
          <p:cNvSpPr txBox="1"/>
          <p:nvPr/>
        </p:nvSpPr>
        <p:spPr>
          <a:xfrm>
            <a:off x="1479755" y="1955214"/>
            <a:ext cx="9001957" cy="3416320"/>
          </a:xfrm>
          <a:prstGeom prst="rect">
            <a:avLst/>
          </a:prstGeom>
          <a:noFill/>
        </p:spPr>
        <p:txBody>
          <a:bodyPr wrap="square" rtlCol="0">
            <a:spAutoFit/>
          </a:bodyPr>
          <a:lstStyle/>
          <a:p>
            <a:r>
              <a:rPr lang="en-US" dirty="0"/>
              <a:t>In 1866, the Radical Republicans took on President Johnson and gained control of Reconstruction by winning two-thirds control for both houses of Congress. Under Radical Reconstruction, Reconstruction would: </a:t>
            </a:r>
          </a:p>
          <a:p>
            <a:pPr marL="285750" indent="-285750">
              <a:buFont typeface="Arial" panose="020B0604020202020204" pitchFamily="34" charset="0"/>
              <a:buChar char="•"/>
            </a:pPr>
            <a:r>
              <a:rPr lang="en-US" dirty="0"/>
              <a:t>Place harsher penalties and restrictions on the Southern states</a:t>
            </a:r>
          </a:p>
          <a:p>
            <a:pPr marL="285750" indent="-285750">
              <a:buFont typeface="Arial" panose="020B0604020202020204" pitchFamily="34" charset="0"/>
              <a:buChar char="•"/>
            </a:pPr>
            <a:r>
              <a:rPr lang="en-US" dirty="0"/>
              <a:t>Declare all Southern governments illegal</a:t>
            </a:r>
          </a:p>
          <a:p>
            <a:pPr marL="285750" indent="-285750">
              <a:buFont typeface="Arial" panose="020B0604020202020204" pitchFamily="34" charset="0"/>
              <a:buChar char="•"/>
            </a:pPr>
            <a:r>
              <a:rPr lang="en-US" dirty="0"/>
              <a:t>Divide the South into 5 military districts</a:t>
            </a:r>
          </a:p>
          <a:p>
            <a:pPr marL="285750" indent="-285750">
              <a:buFont typeface="Arial" panose="020B0604020202020204" pitchFamily="34" charset="0"/>
              <a:buChar char="•"/>
            </a:pPr>
            <a:r>
              <a:rPr lang="en-US" dirty="0"/>
              <a:t>Require states ratify the 14</a:t>
            </a:r>
            <a:r>
              <a:rPr lang="en-US" baseline="30000" dirty="0"/>
              <a:t>th</a:t>
            </a:r>
            <a:r>
              <a:rPr lang="en-US" dirty="0"/>
              <a:t> and 15</a:t>
            </a:r>
            <a:r>
              <a:rPr lang="en-US" baseline="30000" dirty="0"/>
              <a:t>th</a:t>
            </a:r>
            <a:r>
              <a:rPr lang="en-US" dirty="0"/>
              <a:t> Amendments</a:t>
            </a:r>
          </a:p>
          <a:p>
            <a:pPr marL="285750" indent="-285750">
              <a:buFont typeface="Arial" panose="020B0604020202020204" pitchFamily="34" charset="0"/>
              <a:buChar char="•"/>
            </a:pPr>
            <a:r>
              <a:rPr lang="en-US" dirty="0"/>
              <a:t>Write a new Constitution that allowed African American men the right to vote and hold office</a:t>
            </a:r>
          </a:p>
          <a:p>
            <a:pPr marL="285750" indent="-285750">
              <a:buFont typeface="Arial" panose="020B0604020202020204" pitchFamily="34" charset="0"/>
              <a:buChar char="•"/>
            </a:pPr>
            <a:r>
              <a:rPr lang="en-US" dirty="0"/>
              <a:t>Get rid of or </a:t>
            </a:r>
            <a:r>
              <a:rPr lang="en-US" b="1" u="sng" dirty="0"/>
              <a:t>repeal</a:t>
            </a:r>
            <a:r>
              <a:rPr lang="en-US" b="1" u="sng" dirty="0">
                <a:solidFill>
                  <a:srgbClr val="FF0000"/>
                </a:solidFill>
              </a:rPr>
              <a:t> </a:t>
            </a:r>
            <a:r>
              <a:rPr lang="en-US" dirty="0"/>
              <a:t>the “Black Codes” </a:t>
            </a:r>
          </a:p>
          <a:p>
            <a:pPr marL="285750" indent="-285750">
              <a:buFont typeface="Arial" panose="020B0604020202020204" pitchFamily="34" charset="0"/>
              <a:buChar char="•"/>
            </a:pPr>
            <a:r>
              <a:rPr lang="en-US" dirty="0"/>
              <a:t>Restrict any former Confederate from voting, serving on juries, or holding public office by pledging an oath to the United States </a:t>
            </a:r>
          </a:p>
        </p:txBody>
      </p:sp>
    </p:spTree>
    <p:extLst>
      <p:ext uri="{BB962C8B-B14F-4D97-AF65-F5344CB8AC3E}">
        <p14:creationId xmlns:p14="http://schemas.microsoft.com/office/powerpoint/2010/main" val="1795217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35799" y="-5352718"/>
            <a:ext cx="1524002" cy="12188404"/>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730"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35313" y="220479"/>
            <a:ext cx="976941" cy="994812"/>
          </a:xfrm>
          <a:prstGeom prst="rect">
            <a:avLst/>
          </a:prstGeom>
        </p:spPr>
      </p:pic>
      <p:sp>
        <p:nvSpPr>
          <p:cNvPr id="6" name="TextBox 5">
            <a:extLst>
              <a:ext uri="{C183D7F6-B498-43B3-948B-1728B52AA6E4}">
                <adec:decorative xmlns:adec="http://schemas.microsoft.com/office/drawing/2017/decorative" val="1"/>
              </a:ext>
            </a:extLst>
          </p:cNvPr>
          <p:cNvSpPr txBox="1"/>
          <p:nvPr/>
        </p:nvSpPr>
        <p:spPr>
          <a:xfrm>
            <a:off x="7197213" y="6369803"/>
            <a:ext cx="4596994"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2" name="Title 1">
            <a:extLst>
              <a:ext uri="{FF2B5EF4-FFF2-40B4-BE49-F238E27FC236}">
                <a16:creationId xmlns:a16="http://schemas.microsoft.com/office/drawing/2014/main" id="{A73E2692-B82A-0B4E-8491-430759F93D45}"/>
              </a:ext>
            </a:extLst>
          </p:cNvPr>
          <p:cNvSpPr>
            <a:spLocks noGrp="1"/>
          </p:cNvSpPr>
          <p:nvPr>
            <p:ph type="title"/>
          </p:nvPr>
        </p:nvSpPr>
        <p:spPr>
          <a:xfrm>
            <a:off x="1228411" y="118865"/>
            <a:ext cx="11214936" cy="1325563"/>
          </a:xfrm>
        </p:spPr>
        <p:txBody>
          <a:bodyPr>
            <a:normAutofit/>
          </a:bodyPr>
          <a:lstStyle/>
          <a:p>
            <a:r>
              <a:rPr lang="en-US" dirty="0">
                <a:solidFill>
                  <a:schemeClr val="bg1"/>
                </a:solidFill>
                <a:latin typeface="Gotham Medium" pitchFamily="2" charset="0"/>
              </a:rPr>
              <a:t>Check for Understanding</a:t>
            </a:r>
            <a:endParaRPr lang="en-US" dirty="0">
              <a:solidFill>
                <a:schemeClr val="bg1"/>
              </a:solidFill>
            </a:endParaRPr>
          </a:p>
        </p:txBody>
      </p:sp>
      <p:sp>
        <p:nvSpPr>
          <p:cNvPr id="3" name="TextBox 2">
            <a:extLst>
              <a:ext uri="{FF2B5EF4-FFF2-40B4-BE49-F238E27FC236}">
                <a16:creationId xmlns:a16="http://schemas.microsoft.com/office/drawing/2014/main" id="{00189059-40EB-4171-B06A-A487DDDDE955}"/>
              </a:ext>
            </a:extLst>
          </p:cNvPr>
          <p:cNvSpPr txBox="1"/>
          <p:nvPr/>
        </p:nvSpPr>
        <p:spPr>
          <a:xfrm>
            <a:off x="1479755" y="1955214"/>
            <a:ext cx="9001957" cy="369332"/>
          </a:xfrm>
          <a:prstGeom prst="rect">
            <a:avLst/>
          </a:prstGeom>
          <a:noFill/>
        </p:spPr>
        <p:txBody>
          <a:bodyPr wrap="square" rtlCol="0">
            <a:spAutoFit/>
          </a:bodyPr>
          <a:lstStyle/>
          <a:p>
            <a:r>
              <a:rPr lang="en-US" dirty="0"/>
              <a:t>Recall the Civil War Amendments and the goal of each amendment: </a:t>
            </a:r>
          </a:p>
        </p:txBody>
      </p:sp>
      <p:graphicFrame>
        <p:nvGraphicFramePr>
          <p:cNvPr id="4" name="Table 7">
            <a:extLst>
              <a:ext uri="{FF2B5EF4-FFF2-40B4-BE49-F238E27FC236}">
                <a16:creationId xmlns:a16="http://schemas.microsoft.com/office/drawing/2014/main" id="{89D703A1-56B6-42D5-B158-DBF3E2D143E4}"/>
              </a:ext>
            </a:extLst>
          </p:cNvPr>
          <p:cNvGraphicFramePr>
            <a:graphicFrameLocks noGrp="1"/>
          </p:cNvGraphicFramePr>
          <p:nvPr>
            <p:extLst>
              <p:ext uri="{D42A27DB-BD31-4B8C-83A1-F6EECF244321}">
                <p14:modId xmlns:p14="http://schemas.microsoft.com/office/powerpoint/2010/main" val="1603329674"/>
              </p:ext>
            </p:extLst>
          </p:nvPr>
        </p:nvGraphicFramePr>
        <p:xfrm>
          <a:off x="1720273" y="2737405"/>
          <a:ext cx="8128000" cy="1920240"/>
        </p:xfrm>
        <a:graphic>
          <a:graphicData uri="http://schemas.openxmlformats.org/drawingml/2006/table">
            <a:tbl>
              <a:tblPr firstRow="1" bandRow="1">
                <a:tableStyleId>{616DA210-FB5B-4158-B5E0-FEB733F419BA}</a:tableStyleId>
              </a:tblPr>
              <a:tblGrid>
                <a:gridCol w="4064000">
                  <a:extLst>
                    <a:ext uri="{9D8B030D-6E8A-4147-A177-3AD203B41FA5}">
                      <a16:colId xmlns:a16="http://schemas.microsoft.com/office/drawing/2014/main" val="4238399328"/>
                    </a:ext>
                  </a:extLst>
                </a:gridCol>
                <a:gridCol w="4064000">
                  <a:extLst>
                    <a:ext uri="{9D8B030D-6E8A-4147-A177-3AD203B41FA5}">
                      <a16:colId xmlns:a16="http://schemas.microsoft.com/office/drawing/2014/main" val="3415282762"/>
                    </a:ext>
                  </a:extLst>
                </a:gridCol>
              </a:tblGrid>
              <a:tr h="370840">
                <a:tc>
                  <a:txBody>
                    <a:bodyPr/>
                    <a:lstStyle/>
                    <a:p>
                      <a:r>
                        <a:rPr lang="en-US" sz="3600" b="1" dirty="0"/>
                        <a:t>13</a:t>
                      </a:r>
                      <a:r>
                        <a:rPr lang="en-US" sz="3600" b="1" baseline="30000" dirty="0"/>
                        <a:t>th</a:t>
                      </a:r>
                      <a:r>
                        <a:rPr lang="en-US" sz="3600" b="1" dirty="0"/>
                        <a:t> Amendment </a:t>
                      </a:r>
                    </a:p>
                  </a:txBody>
                  <a:tcPr/>
                </a:tc>
                <a:tc>
                  <a:txBody>
                    <a:bodyPr/>
                    <a:lstStyle/>
                    <a:p>
                      <a:endParaRPr lang="en-US"/>
                    </a:p>
                  </a:txBody>
                  <a:tcPr/>
                </a:tc>
                <a:extLst>
                  <a:ext uri="{0D108BD9-81ED-4DB2-BD59-A6C34878D82A}">
                    <a16:rowId xmlns:a16="http://schemas.microsoft.com/office/drawing/2014/main" val="1593481026"/>
                  </a:ext>
                </a:extLst>
              </a:tr>
              <a:tr h="370840">
                <a:tc>
                  <a:txBody>
                    <a:bodyPr/>
                    <a:lstStyle/>
                    <a:p>
                      <a:r>
                        <a:rPr lang="en-US" sz="3600" b="1" dirty="0"/>
                        <a:t>14</a:t>
                      </a:r>
                      <a:r>
                        <a:rPr lang="en-US" sz="3600" b="1" baseline="30000" dirty="0"/>
                        <a:t>th</a:t>
                      </a:r>
                      <a:r>
                        <a:rPr lang="en-US" sz="3600" b="1" dirty="0"/>
                        <a:t> Amendment </a:t>
                      </a:r>
                    </a:p>
                  </a:txBody>
                  <a:tcPr/>
                </a:tc>
                <a:tc>
                  <a:txBody>
                    <a:bodyPr/>
                    <a:lstStyle/>
                    <a:p>
                      <a:endParaRPr lang="en-US"/>
                    </a:p>
                  </a:txBody>
                  <a:tcPr/>
                </a:tc>
                <a:extLst>
                  <a:ext uri="{0D108BD9-81ED-4DB2-BD59-A6C34878D82A}">
                    <a16:rowId xmlns:a16="http://schemas.microsoft.com/office/drawing/2014/main" val="1799701619"/>
                  </a:ext>
                </a:extLst>
              </a:tr>
              <a:tr h="370840">
                <a:tc>
                  <a:txBody>
                    <a:bodyPr/>
                    <a:lstStyle/>
                    <a:p>
                      <a:r>
                        <a:rPr lang="en-US" sz="3600" b="1" dirty="0"/>
                        <a:t>15</a:t>
                      </a:r>
                      <a:r>
                        <a:rPr lang="en-US" sz="3600" b="1" baseline="30000" dirty="0"/>
                        <a:t>th</a:t>
                      </a:r>
                      <a:r>
                        <a:rPr lang="en-US" sz="3600" b="1" dirty="0"/>
                        <a:t> Amendment </a:t>
                      </a:r>
                    </a:p>
                  </a:txBody>
                  <a:tcPr/>
                </a:tc>
                <a:tc>
                  <a:txBody>
                    <a:bodyPr/>
                    <a:lstStyle/>
                    <a:p>
                      <a:endParaRPr lang="en-US" dirty="0"/>
                    </a:p>
                  </a:txBody>
                  <a:tcPr/>
                </a:tc>
                <a:extLst>
                  <a:ext uri="{0D108BD9-81ED-4DB2-BD59-A6C34878D82A}">
                    <a16:rowId xmlns:a16="http://schemas.microsoft.com/office/drawing/2014/main" val="1144234785"/>
                  </a:ext>
                </a:extLst>
              </a:tr>
            </a:tbl>
          </a:graphicData>
        </a:graphic>
      </p:graphicFrame>
    </p:spTree>
    <p:extLst>
      <p:ext uri="{BB962C8B-B14F-4D97-AF65-F5344CB8AC3E}">
        <p14:creationId xmlns:p14="http://schemas.microsoft.com/office/powerpoint/2010/main" val="2332326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35799" y="-5352718"/>
            <a:ext cx="1524002" cy="12188404"/>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730"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35313" y="220479"/>
            <a:ext cx="976941" cy="994812"/>
          </a:xfrm>
          <a:prstGeom prst="rect">
            <a:avLst/>
          </a:prstGeom>
        </p:spPr>
      </p:pic>
      <p:sp>
        <p:nvSpPr>
          <p:cNvPr id="6" name="TextBox 5">
            <a:extLst>
              <a:ext uri="{C183D7F6-B498-43B3-948B-1728B52AA6E4}">
                <adec:decorative xmlns:adec="http://schemas.microsoft.com/office/drawing/2017/decorative" val="1"/>
              </a:ext>
            </a:extLst>
          </p:cNvPr>
          <p:cNvSpPr txBox="1"/>
          <p:nvPr/>
        </p:nvSpPr>
        <p:spPr>
          <a:xfrm>
            <a:off x="7197213" y="6369803"/>
            <a:ext cx="4596994"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2" name="Title 1">
            <a:extLst>
              <a:ext uri="{FF2B5EF4-FFF2-40B4-BE49-F238E27FC236}">
                <a16:creationId xmlns:a16="http://schemas.microsoft.com/office/drawing/2014/main" id="{A73E2692-B82A-0B4E-8491-430759F93D45}"/>
              </a:ext>
            </a:extLst>
          </p:cNvPr>
          <p:cNvSpPr>
            <a:spLocks noGrp="1"/>
          </p:cNvSpPr>
          <p:nvPr>
            <p:ph type="title"/>
          </p:nvPr>
        </p:nvSpPr>
        <p:spPr>
          <a:xfrm>
            <a:off x="1465545" y="118865"/>
            <a:ext cx="11214936" cy="1325563"/>
          </a:xfrm>
        </p:spPr>
        <p:txBody>
          <a:bodyPr>
            <a:normAutofit/>
          </a:bodyPr>
          <a:lstStyle/>
          <a:p>
            <a:r>
              <a:rPr lang="en-US" dirty="0">
                <a:solidFill>
                  <a:schemeClr val="bg1"/>
                </a:solidFill>
                <a:latin typeface="Gotham Medium" pitchFamily="2" charset="0"/>
                <a:cs typeface="Gotham Medium" pitchFamily="2" charset="0"/>
              </a:rPr>
              <a:t>Military Reconstruction</a:t>
            </a:r>
            <a:endParaRPr lang="en-US" dirty="0">
              <a:solidFill>
                <a:schemeClr val="bg1"/>
              </a:solidFill>
            </a:endParaRPr>
          </a:p>
        </p:txBody>
      </p:sp>
      <p:sp>
        <p:nvSpPr>
          <p:cNvPr id="4" name="TextBox 3">
            <a:extLst>
              <a:ext uri="{FF2B5EF4-FFF2-40B4-BE49-F238E27FC236}">
                <a16:creationId xmlns:a16="http://schemas.microsoft.com/office/drawing/2014/main" id="{12DDFF71-5167-420D-854F-FC83885020F8}"/>
              </a:ext>
            </a:extLst>
          </p:cNvPr>
          <p:cNvSpPr txBox="1"/>
          <p:nvPr/>
        </p:nvSpPr>
        <p:spPr>
          <a:xfrm>
            <a:off x="221980" y="1625610"/>
            <a:ext cx="4678532" cy="4247317"/>
          </a:xfrm>
          <a:prstGeom prst="rect">
            <a:avLst/>
          </a:prstGeom>
          <a:noFill/>
        </p:spPr>
        <p:txBody>
          <a:bodyPr wrap="square" rtlCol="0">
            <a:spAutoFit/>
          </a:bodyPr>
          <a:lstStyle/>
          <a:p>
            <a:r>
              <a:rPr lang="en-US" dirty="0"/>
              <a:t>As part of the Fifth District, General Sheridan placed Texas under the command of General Charles Griffin and then later General Reynolds. U.S. Generals would have total control over the state, including local and state officials. </a:t>
            </a:r>
          </a:p>
          <a:p>
            <a:endParaRPr lang="en-US" dirty="0"/>
          </a:p>
          <a:p>
            <a:r>
              <a:rPr lang="en-US" dirty="0"/>
              <a:t>Under military rule, the army was used to assist the Freedman’s Bureau, register male freedmen to vote, enforce Reconstruction policies. During Sheridan’s leadership he prevented ex-Confederates from voting in elections and was successful in removing Texas Governor Throckmorton from office for opposing Reconstruction. </a:t>
            </a:r>
          </a:p>
          <a:p>
            <a:endParaRPr lang="en-US" dirty="0"/>
          </a:p>
        </p:txBody>
      </p:sp>
      <p:pic>
        <p:nvPicPr>
          <p:cNvPr id="2054" name="Picture 6" descr="Charles Griffin">
            <a:extLst>
              <a:ext uri="{FF2B5EF4-FFF2-40B4-BE49-F238E27FC236}">
                <a16:creationId xmlns:a16="http://schemas.microsoft.com/office/drawing/2014/main" id="{42253C63-C839-4576-941F-E878281409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1948" y="1773775"/>
            <a:ext cx="2419350" cy="33718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Joseph Jones Reynolds (1822–1899)">
            <a:extLst>
              <a:ext uri="{FF2B5EF4-FFF2-40B4-BE49-F238E27FC236}">
                <a16:creationId xmlns:a16="http://schemas.microsoft.com/office/drawing/2014/main" id="{A78A57F5-3FF2-4A1E-AAF1-B2D43792E681}"/>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8601528" y="1773775"/>
            <a:ext cx="3281456" cy="26015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6774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4"/>
          <a:srcRect/>
          <a:stretch/>
        </p:blipFill>
        <p:spPr>
          <a:xfrm rot="5400000">
            <a:off x="-2656745" y="2677256"/>
            <a:ext cx="6858001" cy="1503485"/>
          </a:xfrm>
          <a:prstGeom prst="rect">
            <a:avLst/>
          </a:prstGeom>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73529" y="5627077"/>
            <a:ext cx="976941" cy="994812"/>
          </a:xfrm>
          <a:prstGeom prst="rect">
            <a:avLst/>
          </a:prstGeom>
        </p:spPr>
      </p:pic>
      <p:sp>
        <p:nvSpPr>
          <p:cNvPr id="9" name="TextBox 8">
            <a:extLst>
              <a:ext uri="{C183D7F6-B498-43B3-948B-1728B52AA6E4}">
                <adec:decorative xmlns:adec="http://schemas.microsoft.com/office/drawing/2017/decorative" val="1"/>
              </a:ext>
            </a:extLst>
          </p:cNvPr>
          <p:cNvSpPr txBox="1"/>
          <p:nvPr/>
        </p:nvSpPr>
        <p:spPr>
          <a:xfrm>
            <a:off x="7167716" y="6369803"/>
            <a:ext cx="4626491"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pic>
        <p:nvPicPr>
          <p:cNvPr id="35" name="Google Shape;88;p18">
            <a:extLst>
              <a:ext uri="{FF2B5EF4-FFF2-40B4-BE49-F238E27FC236}">
                <a16:creationId xmlns:a16="http://schemas.microsoft.com/office/drawing/2014/main" id="{F6149769-9AC6-45A7-A738-7D5E92FEF597}"/>
              </a:ext>
              <a:ext uri="{C183D7F6-B498-43B3-948B-1728B52AA6E4}">
                <adec:decorative xmlns:adec="http://schemas.microsoft.com/office/drawing/2017/decorative" val="1"/>
              </a:ext>
            </a:extLst>
          </p:cNvPr>
          <p:cNvPicPr preferRelativeResize="0"/>
          <p:nvPr/>
        </p:nvPicPr>
        <p:blipFill>
          <a:blip r:embed="rId7">
            <a:alphaModFix/>
          </a:blip>
          <a:stretch>
            <a:fillRect/>
          </a:stretch>
        </p:blipFill>
        <p:spPr>
          <a:xfrm>
            <a:off x="1798322" y="467102"/>
            <a:ext cx="4331025" cy="2563590"/>
          </a:xfrm>
          <a:prstGeom prst="rect">
            <a:avLst/>
          </a:prstGeom>
          <a:noFill/>
          <a:ln>
            <a:noFill/>
          </a:ln>
        </p:spPr>
      </p:pic>
      <p:sp>
        <p:nvSpPr>
          <p:cNvPr id="36" name="Google Shape;89;p18">
            <a:extLst>
              <a:ext uri="{FF2B5EF4-FFF2-40B4-BE49-F238E27FC236}">
                <a16:creationId xmlns:a16="http://schemas.microsoft.com/office/drawing/2014/main" id="{5399FEE3-E340-42A4-A4FF-435795E25D4B}"/>
              </a:ext>
            </a:extLst>
          </p:cNvPr>
          <p:cNvSpPr txBox="1">
            <a:spLocks/>
          </p:cNvSpPr>
          <p:nvPr/>
        </p:nvSpPr>
        <p:spPr>
          <a:xfrm>
            <a:off x="2105347" y="588375"/>
            <a:ext cx="3484200" cy="499200"/>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buSzPts val="1100"/>
            </a:pPr>
            <a:r>
              <a:rPr lang="en-US" sz="2320" b="1" dirty="0">
                <a:latin typeface="Bad Script"/>
                <a:ea typeface="Bad Script"/>
                <a:cs typeface="Bad Script"/>
                <a:sym typeface="Bad Script"/>
              </a:rPr>
              <a:t>Think Like a Historian:</a:t>
            </a:r>
            <a:endParaRPr lang="en-US" sz="1920" dirty="0">
              <a:latin typeface="Days One"/>
              <a:ea typeface="Days One"/>
              <a:cs typeface="Days One"/>
              <a:sym typeface="Days One"/>
            </a:endParaRPr>
          </a:p>
        </p:txBody>
      </p:sp>
      <p:sp>
        <p:nvSpPr>
          <p:cNvPr id="13" name="Google Shape;90;p18">
            <a:extLst>
              <a:ext uri="{FF2B5EF4-FFF2-40B4-BE49-F238E27FC236}">
                <a16:creationId xmlns:a16="http://schemas.microsoft.com/office/drawing/2014/main" id="{A27F54FC-0341-4786-8541-BC6EA2EDD1C7}"/>
              </a:ext>
            </a:extLst>
          </p:cNvPr>
          <p:cNvSpPr txBox="1">
            <a:spLocks noGrp="1"/>
          </p:cNvSpPr>
          <p:nvPr>
            <p:ph type="title" idx="4294967295"/>
          </p:nvPr>
        </p:nvSpPr>
        <p:spPr>
          <a:xfrm>
            <a:off x="2137253" y="906039"/>
            <a:ext cx="3484200" cy="15669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chemeClr val="dk1"/>
                </a:solidFill>
                <a:effectLst/>
                <a:uLnTx/>
                <a:uFillTx/>
                <a:latin typeface="Gotham Book" pitchFamily="50" charset="0"/>
                <a:ea typeface="The Girl Next Door"/>
                <a:cs typeface="The Girl Next Door"/>
                <a:sym typeface="The Girl Next Door"/>
              </a:rPr>
              <a:t>Primary Source: Letter from General Griffin to Governor Throckmorton, 1867</a:t>
            </a:r>
            <a:endParaRPr kumimoji="0" lang="en-US" sz="1400" b="1" i="1" u="none" strike="noStrike" kern="1200" cap="none" spc="0" normalizeH="0" baseline="0" noProof="0" dirty="0">
              <a:ln>
                <a:noFill/>
              </a:ln>
              <a:solidFill>
                <a:schemeClr val="dk1"/>
              </a:solidFill>
              <a:effectLst/>
              <a:uLnTx/>
              <a:uFillTx/>
              <a:latin typeface="Gotham Book" pitchFamily="50" charset="0"/>
              <a:ea typeface="Bitter"/>
              <a:cs typeface="Bitter"/>
              <a:sym typeface="The Girl Next Door"/>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1" i="1" u="none" strike="noStrike" kern="1200" cap="none" spc="0" normalizeH="0" baseline="0" noProof="0" dirty="0">
              <a:ln>
                <a:noFill/>
              </a:ln>
              <a:solidFill>
                <a:schemeClr val="dk1"/>
              </a:solidFill>
              <a:effectLst/>
              <a:uLnTx/>
              <a:uFillTx/>
              <a:latin typeface="Gotham Book" pitchFamily="50" charset="0"/>
              <a:ea typeface="Bitter"/>
              <a:cs typeface="Bitter"/>
              <a:sym typeface="Bitter"/>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1" u="none" strike="noStrike" kern="1200" cap="none" spc="0" normalizeH="0" baseline="0" noProof="0" dirty="0">
                <a:ln>
                  <a:noFill/>
                </a:ln>
                <a:solidFill>
                  <a:schemeClr val="dk1"/>
                </a:solidFill>
                <a:effectLst/>
                <a:uLnTx/>
                <a:uFillTx/>
                <a:latin typeface="Gotham Book" pitchFamily="50" charset="0"/>
                <a:ea typeface="Bitter"/>
                <a:cs typeface="Bitter"/>
                <a:sym typeface="Bitter"/>
              </a:rPr>
              <a:t>Source: General Charles Griffin to Throckmorton, April 26, 1867, Records of James Webb Throckmorton, Texas Office of the Governor, Archives and Information Services Division, Texas State Library and Archives Commission.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000" b="1" i="1" u="none" strike="noStrike" kern="1200" cap="none" spc="0" normalizeH="0" baseline="0" noProof="0" dirty="0">
              <a:ln>
                <a:noFill/>
              </a:ln>
              <a:solidFill>
                <a:schemeClr val="dk1"/>
              </a:solidFill>
              <a:effectLst/>
              <a:uLnTx/>
              <a:uFillTx/>
              <a:latin typeface="Gotham Book" pitchFamily="50" charset="0"/>
              <a:ea typeface="The Girl Next Door"/>
              <a:cs typeface="The Girl Next Door"/>
              <a:sym typeface="The Girl Next Door"/>
            </a:endParaRPr>
          </a:p>
        </p:txBody>
      </p:sp>
      <p:sp>
        <p:nvSpPr>
          <p:cNvPr id="62" name="Google Shape;91;p18">
            <a:extLst>
              <a:ext uri="{FF2B5EF4-FFF2-40B4-BE49-F238E27FC236}">
                <a16:creationId xmlns:a16="http://schemas.microsoft.com/office/drawing/2014/main" id="{CBF543BD-7F0D-4189-BE76-639E2780E1D2}"/>
              </a:ext>
            </a:extLst>
          </p:cNvPr>
          <p:cNvSpPr txBox="1"/>
          <p:nvPr/>
        </p:nvSpPr>
        <p:spPr>
          <a:xfrm>
            <a:off x="6289980" y="213871"/>
            <a:ext cx="5835161" cy="187740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800" b="1" dirty="0">
                <a:latin typeface="Gotham Book" pitchFamily="50" charset="0"/>
                <a:ea typeface="Bad Script"/>
                <a:cs typeface="Bad Script"/>
                <a:sym typeface="Bad Script"/>
              </a:rPr>
              <a:t>Think - Pair - Share</a:t>
            </a:r>
            <a:endParaRPr sz="3800" b="1" dirty="0">
              <a:latin typeface="Gotham Book" pitchFamily="50" charset="0"/>
              <a:ea typeface="Bad Script"/>
              <a:cs typeface="Bad Script"/>
              <a:sym typeface="Bad Script"/>
            </a:endParaRPr>
          </a:p>
          <a:p>
            <a:pPr lvl="0" algn="ctr"/>
            <a:r>
              <a:rPr lang="en-US" sz="2000" b="1" dirty="0">
                <a:latin typeface="Gotham Book" pitchFamily="50" charset="0"/>
                <a:ea typeface="The Girl Next Door"/>
                <a:cs typeface="The Girl Next Door"/>
                <a:sym typeface="The Girl Next Door"/>
              </a:rPr>
              <a:t>Using the guided questions, analyze the primary source document that transcribes</a:t>
            </a:r>
            <a:endParaRPr lang="en-US" sz="1600" b="1" i="1" dirty="0">
              <a:latin typeface="Gotham Book" pitchFamily="50" charset="0"/>
              <a:ea typeface="The Girl Next Door"/>
              <a:cs typeface="The Girl Next Door"/>
              <a:sym typeface="The Girl Next Door"/>
            </a:endParaRPr>
          </a:p>
          <a:p>
            <a:pPr lvl="0" algn="ctr"/>
            <a:r>
              <a:rPr lang="en-US" sz="1600" b="1" i="1" dirty="0">
                <a:latin typeface="Gotham Book" pitchFamily="50" charset="0"/>
                <a:ea typeface="The Girl Next Door"/>
                <a:cs typeface="The Girl Next Door"/>
                <a:sym typeface="The Girl Next Door"/>
              </a:rPr>
              <a:t>Support your claims using text evidence. </a:t>
            </a:r>
          </a:p>
          <a:p>
            <a:pPr marL="0" lvl="0" indent="0" algn="ctr" rtl="0">
              <a:spcBef>
                <a:spcPts val="0"/>
              </a:spcBef>
              <a:spcAft>
                <a:spcPts val="0"/>
              </a:spcAft>
              <a:buNone/>
            </a:pPr>
            <a:endParaRPr sz="1600" b="1" i="1" dirty="0">
              <a:latin typeface="Gotham Book" pitchFamily="50" charset="0"/>
              <a:ea typeface="The Girl Next Door"/>
              <a:cs typeface="The Girl Next Door"/>
              <a:sym typeface="The Girl Next Door"/>
            </a:endParaRPr>
          </a:p>
        </p:txBody>
      </p:sp>
      <p:sp>
        <p:nvSpPr>
          <p:cNvPr id="63" name="Google Shape;92;p18">
            <a:extLst>
              <a:ext uri="{FF2B5EF4-FFF2-40B4-BE49-F238E27FC236}">
                <a16:creationId xmlns:a16="http://schemas.microsoft.com/office/drawing/2014/main" id="{94F81457-25BE-4EE3-9C41-7385B4E0D95E}"/>
              </a:ext>
            </a:extLst>
          </p:cNvPr>
          <p:cNvSpPr txBox="1"/>
          <p:nvPr/>
        </p:nvSpPr>
        <p:spPr>
          <a:xfrm>
            <a:off x="1606220" y="3030692"/>
            <a:ext cx="10428464" cy="2846903"/>
          </a:xfrm>
          <a:prstGeom prst="rect">
            <a:avLst/>
          </a:prstGeom>
          <a:noFill/>
          <a:ln>
            <a:noFill/>
          </a:ln>
        </p:spPr>
        <p:txBody>
          <a:bodyPr spcFirstLastPara="1" wrap="square" lIns="91425" tIns="91425" rIns="91425" bIns="91425" anchor="t" anchorCtr="0">
            <a:spAutoFit/>
          </a:bodyPr>
          <a:lstStyle/>
          <a:p>
            <a:pPr lvl="0" algn="ctr"/>
            <a:r>
              <a:rPr lang="en-US" sz="2300" b="1" u="sng" dirty="0">
                <a:latin typeface="Gotham Book" pitchFamily="50" charset="0"/>
                <a:ea typeface="Fredericka the Great"/>
                <a:cs typeface="Fredericka the Great"/>
                <a:sym typeface="Fredericka the Great"/>
              </a:rPr>
              <a:t>Document Analysis Questions</a:t>
            </a:r>
          </a:p>
          <a:p>
            <a:pPr marL="457200" lvl="0" indent="-457200">
              <a:lnSpc>
                <a:spcPct val="150000"/>
              </a:lnSpc>
              <a:buFont typeface="+mj-lt"/>
              <a:buAutoNum type="arabicPeriod"/>
            </a:pPr>
            <a:r>
              <a:rPr lang="en-US" sz="2000" dirty="0">
                <a:latin typeface="Gotham Book" pitchFamily="50" charset="0"/>
                <a:ea typeface="Fredericka the Great"/>
                <a:cs typeface="Fredericka the Great"/>
                <a:sym typeface="Fredericka the Great"/>
              </a:rPr>
              <a:t>What was General Griffin’s overall tone in this letter? </a:t>
            </a:r>
          </a:p>
          <a:p>
            <a:pPr marL="457200" lvl="0" indent="-457200">
              <a:lnSpc>
                <a:spcPct val="150000"/>
              </a:lnSpc>
              <a:buFont typeface="+mj-lt"/>
              <a:buAutoNum type="arabicPeriod"/>
            </a:pPr>
            <a:r>
              <a:rPr lang="en-US" sz="2000" dirty="0">
                <a:latin typeface="Gotham Book" pitchFamily="50" charset="0"/>
                <a:ea typeface="Fredericka the Great"/>
                <a:cs typeface="Fredericka the Great"/>
                <a:sym typeface="Fredericka the Great"/>
              </a:rPr>
              <a:t>Who is General Griffin referring to as “loyal citizens”? </a:t>
            </a:r>
          </a:p>
          <a:p>
            <a:pPr marL="457200" lvl="0" indent="-457200">
              <a:lnSpc>
                <a:spcPct val="150000"/>
              </a:lnSpc>
              <a:buFont typeface="+mj-lt"/>
              <a:buAutoNum type="arabicPeriod"/>
            </a:pPr>
            <a:r>
              <a:rPr lang="en-US" sz="2000" dirty="0">
                <a:latin typeface="Gotham Book" pitchFamily="50" charset="0"/>
                <a:ea typeface="Fredericka the Great"/>
                <a:cs typeface="Fredericka the Great"/>
                <a:sym typeface="Fredericka the Great"/>
              </a:rPr>
              <a:t>Based on this excerpt, what is General Griffin explaining or “calling attention” to Governor Throckmorton? </a:t>
            </a:r>
          </a:p>
          <a:p>
            <a:pPr marL="457200" lvl="0" indent="-457200">
              <a:lnSpc>
                <a:spcPct val="150000"/>
              </a:lnSpc>
              <a:buFont typeface="+mj-lt"/>
              <a:buAutoNum type="arabicPeriod"/>
            </a:pPr>
            <a:r>
              <a:rPr lang="en-US" sz="2000" dirty="0">
                <a:latin typeface="Gotham Book" pitchFamily="50" charset="0"/>
                <a:ea typeface="Fredericka the Great"/>
                <a:cs typeface="Fredericka the Great"/>
                <a:sym typeface="Fredericka the Great"/>
              </a:rPr>
              <a:t>What can you infer about General Griffin’s request to Governor Throckmorton? </a:t>
            </a:r>
          </a:p>
        </p:txBody>
      </p:sp>
    </p:spTree>
    <p:extLst>
      <p:ext uri="{BB962C8B-B14F-4D97-AF65-F5344CB8AC3E}">
        <p14:creationId xmlns:p14="http://schemas.microsoft.com/office/powerpoint/2010/main" val="2457468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35799" y="-5352718"/>
            <a:ext cx="1524002" cy="12188404"/>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730"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35313" y="220479"/>
            <a:ext cx="976941" cy="994812"/>
          </a:xfrm>
          <a:prstGeom prst="rect">
            <a:avLst/>
          </a:prstGeom>
        </p:spPr>
      </p:pic>
      <p:sp>
        <p:nvSpPr>
          <p:cNvPr id="6" name="TextBox 5">
            <a:extLst>
              <a:ext uri="{C183D7F6-B498-43B3-948B-1728B52AA6E4}">
                <adec:decorative xmlns:adec="http://schemas.microsoft.com/office/drawing/2017/decorative" val="1"/>
              </a:ext>
            </a:extLst>
          </p:cNvPr>
          <p:cNvSpPr txBox="1"/>
          <p:nvPr/>
        </p:nvSpPr>
        <p:spPr>
          <a:xfrm>
            <a:off x="7197213" y="6369803"/>
            <a:ext cx="4596994"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2" name="Title 1">
            <a:extLst>
              <a:ext uri="{FF2B5EF4-FFF2-40B4-BE49-F238E27FC236}">
                <a16:creationId xmlns:a16="http://schemas.microsoft.com/office/drawing/2014/main" id="{A73E2692-B82A-0B4E-8491-430759F93D45}"/>
              </a:ext>
            </a:extLst>
          </p:cNvPr>
          <p:cNvSpPr>
            <a:spLocks noGrp="1"/>
          </p:cNvSpPr>
          <p:nvPr>
            <p:ph type="title"/>
          </p:nvPr>
        </p:nvSpPr>
        <p:spPr>
          <a:xfrm>
            <a:off x="1465545" y="118865"/>
            <a:ext cx="11214936" cy="1325563"/>
          </a:xfrm>
        </p:spPr>
        <p:txBody>
          <a:bodyPr>
            <a:normAutofit/>
          </a:bodyPr>
          <a:lstStyle/>
          <a:p>
            <a:r>
              <a:rPr lang="en-US" dirty="0">
                <a:solidFill>
                  <a:schemeClr val="bg1"/>
                </a:solidFill>
                <a:latin typeface="Gotham Medium" pitchFamily="2" charset="0"/>
              </a:rPr>
              <a:t>Constitution of 1869</a:t>
            </a:r>
            <a:endParaRPr lang="en-US" dirty="0">
              <a:solidFill>
                <a:schemeClr val="bg1"/>
              </a:solidFill>
            </a:endParaRPr>
          </a:p>
        </p:txBody>
      </p:sp>
      <p:sp>
        <p:nvSpPr>
          <p:cNvPr id="3" name="TextBox 2">
            <a:extLst>
              <a:ext uri="{FF2B5EF4-FFF2-40B4-BE49-F238E27FC236}">
                <a16:creationId xmlns:a16="http://schemas.microsoft.com/office/drawing/2014/main" id="{6A86C8C5-0C58-49D6-A123-DCDA68FD96C9}"/>
              </a:ext>
            </a:extLst>
          </p:cNvPr>
          <p:cNvSpPr txBox="1"/>
          <p:nvPr/>
        </p:nvSpPr>
        <p:spPr>
          <a:xfrm>
            <a:off x="257452" y="1854990"/>
            <a:ext cx="5566299" cy="4801314"/>
          </a:xfrm>
          <a:prstGeom prst="rect">
            <a:avLst/>
          </a:prstGeom>
          <a:noFill/>
        </p:spPr>
        <p:txBody>
          <a:bodyPr wrap="square" rtlCol="0">
            <a:spAutoFit/>
          </a:bodyPr>
          <a:lstStyle/>
          <a:p>
            <a:r>
              <a:rPr lang="en-US" dirty="0"/>
              <a:t>During military Reconstruction, hundreds of officials were replaced with Republicans. A constitutional convention was called in 1868, marking the first time many African Americans would be allowed to vote. </a:t>
            </a:r>
          </a:p>
          <a:p>
            <a:endParaRPr lang="en-US" dirty="0"/>
          </a:p>
          <a:p>
            <a:r>
              <a:rPr lang="en-US" dirty="0"/>
              <a:t>Republicans won majority of the seats, including 10 seats being occupied by African American delegates. </a:t>
            </a:r>
          </a:p>
          <a:p>
            <a:endParaRPr lang="en-US" dirty="0"/>
          </a:p>
          <a:p>
            <a:r>
              <a:rPr lang="en-US" dirty="0"/>
              <a:t>The convention would work to protect the voting rights of men regardless of race and allow African American men the right to hold office. Increased rights to education and the protection of public land would also be a focus of the convention. </a:t>
            </a:r>
          </a:p>
          <a:p>
            <a:endParaRPr lang="en-US" dirty="0"/>
          </a:p>
          <a:p>
            <a:r>
              <a:rPr lang="en-US" dirty="0"/>
              <a:t>The convention would vote on the new constitution, elect a new governor, and officially welcome 11 African American men to the state legislature for the first time. </a:t>
            </a:r>
          </a:p>
        </p:txBody>
      </p:sp>
      <p:pic>
        <p:nvPicPr>
          <p:cNvPr id="4098" name="Picture 2" descr="George Ruby">
            <a:extLst>
              <a:ext uri="{FF2B5EF4-FFF2-40B4-BE49-F238E27FC236}">
                <a16:creationId xmlns:a16="http://schemas.microsoft.com/office/drawing/2014/main" id="{BF88E96A-44C1-40AF-9827-DFD5F450A32E}"/>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172942" y="1797841"/>
            <a:ext cx="1488487" cy="2034006"/>
          </a:xfrm>
          <a:prstGeom prst="rect">
            <a:avLst/>
          </a:prstGeom>
        </p:spPr>
        <p:style>
          <a:lnRef idx="2">
            <a:schemeClr val="dk1"/>
          </a:lnRef>
          <a:fillRef idx="1">
            <a:schemeClr val="lt1"/>
          </a:fillRef>
          <a:effectRef idx="0">
            <a:schemeClr val="dk1"/>
          </a:effectRef>
          <a:fontRef idx="minor">
            <a:schemeClr val="dk1"/>
          </a:fontRef>
        </p:style>
      </p:pic>
      <p:pic>
        <p:nvPicPr>
          <p:cNvPr id="4100" name="Picture 4" descr="Matt Gaines">
            <a:extLst>
              <a:ext uri="{FF2B5EF4-FFF2-40B4-BE49-F238E27FC236}">
                <a16:creationId xmlns:a16="http://schemas.microsoft.com/office/drawing/2014/main" id="{E3496B03-8496-44EE-AE16-86079A00B6E1}"/>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856742" y="1797841"/>
            <a:ext cx="1488488" cy="2034007"/>
          </a:xfrm>
          <a:prstGeom prst="rect">
            <a:avLst/>
          </a:prstGeom>
        </p:spPr>
        <p:style>
          <a:lnRef idx="2">
            <a:schemeClr val="dk1"/>
          </a:lnRef>
          <a:fillRef idx="1">
            <a:schemeClr val="lt1"/>
          </a:fillRef>
          <a:effectRef idx="0">
            <a:schemeClr val="dk1"/>
          </a:effectRef>
          <a:fontRef idx="minor">
            <a:schemeClr val="dk1"/>
          </a:fontRef>
        </p:style>
      </p:pic>
      <p:pic>
        <p:nvPicPr>
          <p:cNvPr id="4102" name="Picture 6" descr="Walter Burton">
            <a:extLst>
              <a:ext uri="{FF2B5EF4-FFF2-40B4-BE49-F238E27FC236}">
                <a16:creationId xmlns:a16="http://schemas.microsoft.com/office/drawing/2014/main" id="{4224AAA9-60AA-435D-8540-6C660737D58F}"/>
              </a:ext>
            </a:extLst>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9604485" y="1797840"/>
            <a:ext cx="1625441" cy="2034007"/>
          </a:xfrm>
          <a:prstGeom prst="rect">
            <a:avLst/>
          </a:prstGeom>
        </p:spPr>
        <p:style>
          <a:lnRef idx="2">
            <a:schemeClr val="dk1"/>
          </a:lnRef>
          <a:fillRef idx="1">
            <a:schemeClr val="lt1"/>
          </a:fillRef>
          <a:effectRef idx="0">
            <a:schemeClr val="dk1"/>
          </a:effectRef>
          <a:fontRef idx="minor">
            <a:schemeClr val="dk1"/>
          </a:fontRef>
        </p:style>
      </p:pic>
      <p:sp>
        <p:nvSpPr>
          <p:cNvPr id="4" name="TextBox 3">
            <a:extLst>
              <a:ext uri="{FF2B5EF4-FFF2-40B4-BE49-F238E27FC236}">
                <a16:creationId xmlns:a16="http://schemas.microsoft.com/office/drawing/2014/main" id="{53BC3A55-3775-4EB3-AE21-F445BB912D5D}"/>
              </a:ext>
            </a:extLst>
          </p:cNvPr>
          <p:cNvSpPr txBox="1"/>
          <p:nvPr/>
        </p:nvSpPr>
        <p:spPr>
          <a:xfrm>
            <a:off x="6091662" y="4003829"/>
            <a:ext cx="5429778" cy="738664"/>
          </a:xfrm>
          <a:prstGeom prst="rect">
            <a:avLst/>
          </a:prstGeom>
          <a:noFill/>
        </p:spPr>
        <p:txBody>
          <a:bodyPr wrap="square" rtlCol="0">
            <a:spAutoFit/>
          </a:bodyPr>
          <a:lstStyle/>
          <a:p>
            <a:r>
              <a:rPr lang="en-US" sz="1400" dirty="0"/>
              <a:t>African American legislators elected in 1869. George Ruby elected State Senator (left), Matt Gaines elected State Senator (middle), Walter Moses Burton elected Sheriff (right). </a:t>
            </a:r>
          </a:p>
        </p:txBody>
      </p:sp>
    </p:spTree>
    <p:extLst>
      <p:ext uri="{BB962C8B-B14F-4D97-AF65-F5344CB8AC3E}">
        <p14:creationId xmlns:p14="http://schemas.microsoft.com/office/powerpoint/2010/main" val="2251920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35799" y="-5352718"/>
            <a:ext cx="1524002" cy="12188404"/>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730"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35313" y="220479"/>
            <a:ext cx="976941" cy="994812"/>
          </a:xfrm>
          <a:prstGeom prst="rect">
            <a:avLst/>
          </a:prstGeom>
        </p:spPr>
      </p:pic>
      <p:sp>
        <p:nvSpPr>
          <p:cNvPr id="6" name="TextBox 5">
            <a:extLst>
              <a:ext uri="{C183D7F6-B498-43B3-948B-1728B52AA6E4}">
                <adec:decorative xmlns:adec="http://schemas.microsoft.com/office/drawing/2017/decorative" val="1"/>
              </a:ext>
            </a:extLst>
          </p:cNvPr>
          <p:cNvSpPr txBox="1"/>
          <p:nvPr/>
        </p:nvSpPr>
        <p:spPr>
          <a:xfrm>
            <a:off x="7197213" y="6369803"/>
            <a:ext cx="4596994"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2" name="Title 1">
            <a:extLst>
              <a:ext uri="{FF2B5EF4-FFF2-40B4-BE49-F238E27FC236}">
                <a16:creationId xmlns:a16="http://schemas.microsoft.com/office/drawing/2014/main" id="{A73E2692-B82A-0B4E-8491-430759F93D45}"/>
              </a:ext>
            </a:extLst>
          </p:cNvPr>
          <p:cNvSpPr>
            <a:spLocks noGrp="1"/>
          </p:cNvSpPr>
          <p:nvPr>
            <p:ph type="title"/>
          </p:nvPr>
        </p:nvSpPr>
        <p:spPr>
          <a:xfrm>
            <a:off x="1465545" y="118865"/>
            <a:ext cx="11214936" cy="1325563"/>
          </a:xfrm>
        </p:spPr>
        <p:txBody>
          <a:bodyPr>
            <a:normAutofit/>
          </a:bodyPr>
          <a:lstStyle/>
          <a:p>
            <a:r>
              <a:rPr lang="en-US" dirty="0">
                <a:solidFill>
                  <a:schemeClr val="bg1"/>
                </a:solidFill>
                <a:latin typeface="Gotham Medium" pitchFamily="2" charset="0"/>
              </a:rPr>
              <a:t>Expansion of Voting – African Americans</a:t>
            </a:r>
            <a:endParaRPr lang="en-US" dirty="0">
              <a:solidFill>
                <a:schemeClr val="bg1"/>
              </a:solidFill>
            </a:endParaRPr>
          </a:p>
        </p:txBody>
      </p:sp>
      <p:sp>
        <p:nvSpPr>
          <p:cNvPr id="8" name="TextBox 7">
            <a:extLst>
              <a:ext uri="{FF2B5EF4-FFF2-40B4-BE49-F238E27FC236}">
                <a16:creationId xmlns:a16="http://schemas.microsoft.com/office/drawing/2014/main" id="{794300B4-751F-449F-900B-E65D93ED7AB5}"/>
              </a:ext>
            </a:extLst>
          </p:cNvPr>
          <p:cNvSpPr txBox="1"/>
          <p:nvPr/>
        </p:nvSpPr>
        <p:spPr>
          <a:xfrm>
            <a:off x="4003829" y="1863226"/>
            <a:ext cx="7790378" cy="4524315"/>
          </a:xfrm>
          <a:prstGeom prst="rect">
            <a:avLst/>
          </a:prstGeom>
          <a:noFill/>
        </p:spPr>
        <p:txBody>
          <a:bodyPr wrap="square" rtlCol="0">
            <a:spAutoFit/>
          </a:bodyPr>
          <a:lstStyle/>
          <a:p>
            <a:r>
              <a:rPr lang="en-US" dirty="0"/>
              <a:t>Reconstruction under the control of Republicans resulted in the increase in political participation of African Americans. Between 1866 and 1868 almost 50,000 freed men across Texas had registered to vote. </a:t>
            </a:r>
          </a:p>
          <a:p>
            <a:endParaRPr lang="en-US" dirty="0"/>
          </a:p>
          <a:p>
            <a:r>
              <a:rPr lang="en-US" dirty="0"/>
              <a:t>By 1870, African Americans would hold several political offices across the state at the local, county, and state levels. </a:t>
            </a:r>
          </a:p>
          <a:p>
            <a:endParaRPr lang="en-US" dirty="0"/>
          </a:p>
          <a:p>
            <a:r>
              <a:rPr lang="en-US" dirty="0"/>
              <a:t>Although African American men made up one-fourth of the registered voters in Texas during this time, they were met with increasing levels of violence from white citizens with hopes of limiting their political rights. Organized groups, such as the Ku Klux Klan emerged to attack Freedmen’s Bureau workers, northerners who moved to the south as “carpetbaggers” and white southerners or “scalawags” who supported Reconstruction. </a:t>
            </a:r>
          </a:p>
          <a:p>
            <a:endParaRPr lang="en-US" dirty="0"/>
          </a:p>
          <a:p>
            <a:endParaRPr lang="en-US" dirty="0"/>
          </a:p>
          <a:p>
            <a:endParaRPr lang="en-US" dirty="0"/>
          </a:p>
        </p:txBody>
      </p:sp>
      <p:pic>
        <p:nvPicPr>
          <p:cNvPr id="3074" name="Picture 2" descr="Primary view of object titled '[Freedmens First Vote - Anderson County Courthouse]'.">
            <a:extLst>
              <a:ext uri="{FF2B5EF4-FFF2-40B4-BE49-F238E27FC236}">
                <a16:creationId xmlns:a16="http://schemas.microsoft.com/office/drawing/2014/main" id="{F4E0E037-D2AC-4D4A-A530-488310E8CEDE}"/>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97793" y="1642867"/>
            <a:ext cx="3267307" cy="428889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4739A66-9F16-495E-BC66-60057DFC72BD}"/>
              </a:ext>
            </a:extLst>
          </p:cNvPr>
          <p:cNvSpPr/>
          <p:nvPr/>
        </p:nvSpPr>
        <p:spPr>
          <a:xfrm>
            <a:off x="432836" y="5945038"/>
            <a:ext cx="6465804" cy="584775"/>
          </a:xfrm>
          <a:prstGeom prst="rect">
            <a:avLst/>
          </a:prstGeom>
        </p:spPr>
        <p:txBody>
          <a:bodyPr wrap="square">
            <a:spAutoFit/>
          </a:bodyPr>
          <a:lstStyle/>
          <a:p>
            <a:r>
              <a:rPr lang="en-US" sz="1200" dirty="0">
                <a:latin typeface="Josefin Sans"/>
              </a:rPr>
              <a:t>[</a:t>
            </a:r>
            <a:r>
              <a:rPr lang="en-US" sz="1000" dirty="0" err="1">
                <a:latin typeface="Gotham Book"/>
              </a:rPr>
              <a:t>Freedmens</a:t>
            </a:r>
            <a:r>
              <a:rPr lang="en-US" sz="1000" dirty="0">
                <a:latin typeface="Gotham Book"/>
              </a:rPr>
              <a:t> First Vote - Anderson County Courthouse], photograph, 1869; (https://texashistory.unt.edu/ark:/67531/metapth26465/: accessed May 2, 2022), University of North Texas Libraries, The Portal to Texas History, https://texashistory.unt.edu; crediting Palestine Public Library.</a:t>
            </a:r>
          </a:p>
        </p:txBody>
      </p:sp>
    </p:spTree>
    <p:extLst>
      <p:ext uri="{BB962C8B-B14F-4D97-AF65-F5344CB8AC3E}">
        <p14:creationId xmlns:p14="http://schemas.microsoft.com/office/powerpoint/2010/main" val="3401041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3AF32-233A-4B61-9876-38CACC0BF962}"/>
              </a:ext>
            </a:extLst>
          </p:cNvPr>
          <p:cNvSpPr>
            <a:spLocks noGrp="1"/>
          </p:cNvSpPr>
          <p:nvPr>
            <p:ph type="ctrTitle"/>
          </p:nvPr>
        </p:nvSpPr>
        <p:spPr>
          <a:xfrm>
            <a:off x="1524000" y="75803"/>
            <a:ext cx="9144000" cy="1003515"/>
          </a:xfrm>
        </p:spPr>
        <p:txBody>
          <a:bodyPr>
            <a:normAutofit/>
          </a:bodyPr>
          <a:lstStyle/>
          <a:p>
            <a:r>
              <a:rPr lang="es-ES" sz="5400" dirty="0">
                <a:solidFill>
                  <a:srgbClr val="CA4341"/>
                </a:solidFill>
                <a:latin typeface="Gotham Medium" pitchFamily="2" charset="0"/>
                <a:cs typeface="Gotham Medium" pitchFamily="2" charset="0"/>
              </a:rPr>
              <a:t>Texas </a:t>
            </a:r>
            <a:r>
              <a:rPr lang="es-ES" sz="5400" dirty="0" err="1">
                <a:solidFill>
                  <a:srgbClr val="CA4341"/>
                </a:solidFill>
                <a:latin typeface="Gotham Medium" pitchFamily="2" charset="0"/>
                <a:cs typeface="Gotham Medium" pitchFamily="2" charset="0"/>
              </a:rPr>
              <a:t>Rejoins</a:t>
            </a:r>
            <a:r>
              <a:rPr lang="es-ES" sz="5400" dirty="0">
                <a:solidFill>
                  <a:srgbClr val="CA4341"/>
                </a:solidFill>
                <a:latin typeface="Gotham Medium" pitchFamily="2" charset="0"/>
                <a:cs typeface="Gotham Medium" pitchFamily="2" charset="0"/>
              </a:rPr>
              <a:t> the </a:t>
            </a:r>
            <a:r>
              <a:rPr lang="es-ES" sz="5400" dirty="0" err="1">
                <a:solidFill>
                  <a:srgbClr val="CA4341"/>
                </a:solidFill>
                <a:latin typeface="Gotham Medium" pitchFamily="2" charset="0"/>
                <a:cs typeface="Gotham Medium" pitchFamily="2" charset="0"/>
              </a:rPr>
              <a:t>Union</a:t>
            </a:r>
            <a:r>
              <a:rPr lang="es-ES" sz="5400" dirty="0">
                <a:solidFill>
                  <a:srgbClr val="CA4341"/>
                </a:solidFill>
                <a:latin typeface="Gotham Medium" pitchFamily="2" charset="0"/>
                <a:cs typeface="Gotham Medium" pitchFamily="2" charset="0"/>
              </a:rPr>
              <a:t> </a:t>
            </a:r>
          </a:p>
        </p:txBody>
      </p:sp>
      <p:pic>
        <p:nvPicPr>
          <p:cNvPr id="6" name="Picture 5">
            <a:extLst>
              <a:ext uri="{FF2B5EF4-FFF2-40B4-BE49-F238E27FC236}">
                <a16:creationId xmlns:a16="http://schemas.microsoft.com/office/drawing/2014/main" id="{64293BAC-2204-C049-8E58-89D5F01415A3}"/>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653" y="-2"/>
            <a:ext cx="1618200" cy="1618200"/>
          </a:xfrm>
          <a:prstGeom prst="rect">
            <a:avLst/>
          </a:prstGeom>
        </p:spPr>
      </p:pic>
      <p:sp>
        <p:nvSpPr>
          <p:cNvPr id="11" name="Text Placeholder 2">
            <a:extLst>
              <a:ext uri="{FF2B5EF4-FFF2-40B4-BE49-F238E27FC236}">
                <a16:creationId xmlns:a16="http://schemas.microsoft.com/office/drawing/2014/main" id="{3CF3408F-0364-7048-86BC-D4050492CAE2}"/>
              </a:ext>
            </a:extLst>
          </p:cNvPr>
          <p:cNvSpPr txBox="1">
            <a:spLocks/>
          </p:cNvSpPr>
          <p:nvPr/>
        </p:nvSpPr>
        <p:spPr>
          <a:xfrm>
            <a:off x="346230" y="1637617"/>
            <a:ext cx="6719651" cy="451913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00000"/>
              </a:lnSpc>
              <a:spcBef>
                <a:spcPts val="0"/>
              </a:spcBef>
            </a:pPr>
            <a:r>
              <a:rPr lang="en-US" sz="2000" dirty="0">
                <a:solidFill>
                  <a:schemeClr val="tx1"/>
                </a:solidFill>
                <a:cs typeface="Gotham Book" pitchFamily="2" charset="0"/>
              </a:rPr>
              <a:t>The 1869 governor’s election was won by Radical Republican Edmund J. Davis. Having control of the governor’s seat and the Texas legislature, Radical Republicans, including 14 elected African Americans agreed to ratify the Civil War Amendments: </a:t>
            </a:r>
          </a:p>
          <a:p>
            <a:pPr marL="342900" indent="-342900">
              <a:lnSpc>
                <a:spcPct val="100000"/>
              </a:lnSpc>
              <a:spcBef>
                <a:spcPts val="0"/>
              </a:spcBef>
              <a:buFont typeface="Arial" panose="020B0604020202020204" pitchFamily="34" charset="0"/>
              <a:buChar char="•"/>
            </a:pPr>
            <a:r>
              <a:rPr lang="en-US" sz="2000" dirty="0">
                <a:solidFill>
                  <a:schemeClr val="tx1"/>
                </a:solidFill>
                <a:cs typeface="Gotham Book" pitchFamily="2" charset="0"/>
              </a:rPr>
              <a:t>Thirteenth – Abolished Slavery</a:t>
            </a:r>
          </a:p>
          <a:p>
            <a:pPr marL="342900" indent="-342900">
              <a:lnSpc>
                <a:spcPct val="100000"/>
              </a:lnSpc>
              <a:spcBef>
                <a:spcPts val="0"/>
              </a:spcBef>
              <a:buFont typeface="Arial" panose="020B0604020202020204" pitchFamily="34" charset="0"/>
              <a:buChar char="•"/>
            </a:pPr>
            <a:r>
              <a:rPr lang="en-US" sz="2000" dirty="0">
                <a:solidFill>
                  <a:schemeClr val="tx1"/>
                </a:solidFill>
                <a:cs typeface="Gotham Book" pitchFamily="2" charset="0"/>
              </a:rPr>
              <a:t>Fourteenth – Granted African Americans citizenship</a:t>
            </a:r>
          </a:p>
          <a:p>
            <a:pPr marL="342900" indent="-342900">
              <a:lnSpc>
                <a:spcPct val="100000"/>
              </a:lnSpc>
              <a:spcBef>
                <a:spcPts val="0"/>
              </a:spcBef>
              <a:buFont typeface="Arial" panose="020B0604020202020204" pitchFamily="34" charset="0"/>
              <a:buChar char="•"/>
            </a:pPr>
            <a:r>
              <a:rPr lang="en-US" sz="2000" dirty="0">
                <a:solidFill>
                  <a:schemeClr val="tx1"/>
                </a:solidFill>
                <a:cs typeface="Gotham Book" pitchFamily="2" charset="0"/>
              </a:rPr>
              <a:t>Fifteenth Amendments – Allowed African American men the right to vote and hold office</a:t>
            </a:r>
          </a:p>
          <a:p>
            <a:pPr>
              <a:lnSpc>
                <a:spcPct val="100000"/>
              </a:lnSpc>
              <a:spcBef>
                <a:spcPts val="0"/>
              </a:spcBef>
            </a:pPr>
            <a:endParaRPr lang="en-US" sz="2000" dirty="0">
              <a:solidFill>
                <a:schemeClr val="tx1"/>
              </a:solidFill>
              <a:cs typeface="Gotham Book" pitchFamily="2" charset="0"/>
            </a:endParaRPr>
          </a:p>
          <a:p>
            <a:pPr>
              <a:lnSpc>
                <a:spcPct val="100000"/>
              </a:lnSpc>
              <a:spcBef>
                <a:spcPts val="0"/>
              </a:spcBef>
            </a:pPr>
            <a:r>
              <a:rPr lang="en-US" sz="2000" dirty="0">
                <a:solidFill>
                  <a:schemeClr val="tx1"/>
                </a:solidFill>
                <a:cs typeface="Gotham Book" pitchFamily="2" charset="0"/>
              </a:rPr>
              <a:t>Texas finally met all requirements needed to regain entry into the Union. </a:t>
            </a:r>
          </a:p>
          <a:p>
            <a:pPr>
              <a:lnSpc>
                <a:spcPct val="100000"/>
              </a:lnSpc>
              <a:spcBef>
                <a:spcPts val="0"/>
              </a:spcBef>
            </a:pPr>
            <a:endParaRPr lang="en-US" sz="2000" dirty="0">
              <a:solidFill>
                <a:schemeClr val="tx1"/>
              </a:solidFill>
              <a:cs typeface="Gotham Book" pitchFamily="2" charset="0"/>
            </a:endParaRPr>
          </a:p>
          <a:p>
            <a:pPr>
              <a:lnSpc>
                <a:spcPct val="100000"/>
              </a:lnSpc>
              <a:spcBef>
                <a:spcPts val="0"/>
              </a:spcBef>
            </a:pPr>
            <a:r>
              <a:rPr lang="en-US" sz="2000" dirty="0">
                <a:solidFill>
                  <a:schemeClr val="tx1"/>
                </a:solidFill>
                <a:cs typeface="Gotham Book" pitchFamily="2" charset="0"/>
              </a:rPr>
              <a:t>On March 30, 1870, Reconstruction was declared to be over in Texas by U.S. President Ulysses S. Grant. Reconstruction policies would continue to impact Texas in the following  years.  </a:t>
            </a:r>
          </a:p>
        </p:txBody>
      </p:sp>
      <p:grpSp>
        <p:nvGrpSpPr>
          <p:cNvPr id="3" name="Group 2">
            <a:extLst>
              <a:ext uri="{FF2B5EF4-FFF2-40B4-BE49-F238E27FC236}">
                <a16:creationId xmlns:a16="http://schemas.microsoft.com/office/drawing/2014/main" id="{F2E5E507-AB10-45F5-B805-9DAE058A3C1F}"/>
              </a:ext>
              <a:ext uri="{C183D7F6-B498-43B3-948B-1728B52AA6E4}">
                <adec:decorative xmlns:adec="http://schemas.microsoft.com/office/drawing/2017/decorative" val="1"/>
              </a:ext>
            </a:extLst>
          </p:cNvPr>
          <p:cNvGrpSpPr/>
          <p:nvPr/>
        </p:nvGrpSpPr>
        <p:grpSpPr>
          <a:xfrm>
            <a:off x="6604326" y="5623447"/>
            <a:ext cx="5499186" cy="1150825"/>
            <a:chOff x="6604326" y="5623447"/>
            <a:chExt cx="5499186" cy="1150825"/>
          </a:xfrm>
        </p:grpSpPr>
        <p:pic>
          <p:nvPicPr>
            <p:cNvPr id="7" name="Picture 6">
              <a:extLst>
                <a:ext uri="{FF2B5EF4-FFF2-40B4-BE49-F238E27FC236}">
                  <a16:creationId xmlns:a16="http://schemas.microsoft.com/office/drawing/2014/main" id="{C201846A-D411-7E45-885C-50957049836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045495" y="5623447"/>
              <a:ext cx="1058017" cy="1150825"/>
            </a:xfrm>
            <a:prstGeom prst="rect">
              <a:avLst/>
            </a:prstGeom>
          </p:spPr>
        </p:pic>
        <p:sp>
          <p:nvSpPr>
            <p:cNvPr id="8" name="TextBox 7"/>
            <p:cNvSpPr txBox="1"/>
            <p:nvPr/>
          </p:nvSpPr>
          <p:spPr>
            <a:xfrm>
              <a:off x="6604326" y="6369803"/>
              <a:ext cx="4760361"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grpSp>
      <p:pic>
        <p:nvPicPr>
          <p:cNvPr id="2050" name="Picture 2" descr="Anton R Roessler's map of Texas">
            <a:extLst>
              <a:ext uri="{FF2B5EF4-FFF2-40B4-BE49-F238E27FC236}">
                <a16:creationId xmlns:a16="http://schemas.microsoft.com/office/drawing/2014/main" id="{341F4B12-EE4F-44B0-8C1D-6E2E2E90DD6B}"/>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204516" y="1411721"/>
            <a:ext cx="4425373" cy="383348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56A32C4-D183-4AE4-9B7A-BDF437CB3E34}"/>
              </a:ext>
            </a:extLst>
          </p:cNvPr>
          <p:cNvSpPr/>
          <p:nvPr/>
        </p:nvSpPr>
        <p:spPr>
          <a:xfrm>
            <a:off x="7293293" y="5220321"/>
            <a:ext cx="3945837" cy="1015663"/>
          </a:xfrm>
          <a:prstGeom prst="rect">
            <a:avLst/>
          </a:prstGeom>
        </p:spPr>
        <p:txBody>
          <a:bodyPr wrap="square">
            <a:spAutoFit/>
          </a:bodyPr>
          <a:lstStyle/>
          <a:p>
            <a:r>
              <a:rPr lang="en-US" sz="1000" dirty="0">
                <a:latin typeface="Gotham Book"/>
              </a:rPr>
              <a:t>Roessler, A. R. New Map of Texas Prepared and Published for the Bureau of Immigration of the State of Texas, map, 1874; New York. (https://texashistory.unt.edu/ark:/67531/metapth29788/: accessed May 2, 2022), University of North Texas Libraries, The Portal to Texas History, https://texashistory.unt.edu; crediting University of Texas at Arlington Library.</a:t>
            </a:r>
          </a:p>
        </p:txBody>
      </p:sp>
    </p:spTree>
    <p:extLst>
      <p:ext uri="{BB962C8B-B14F-4D97-AF65-F5344CB8AC3E}">
        <p14:creationId xmlns:p14="http://schemas.microsoft.com/office/powerpoint/2010/main" val="23100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0896F-D1F2-468D-8C9D-25FE818562E8}"/>
              </a:ext>
            </a:extLst>
          </p:cNvPr>
          <p:cNvSpPr>
            <a:spLocks noGrp="1"/>
          </p:cNvSpPr>
          <p:nvPr>
            <p:ph type="title"/>
          </p:nvPr>
        </p:nvSpPr>
        <p:spPr>
          <a:xfrm>
            <a:off x="2204581" y="133261"/>
            <a:ext cx="8685756" cy="1325563"/>
          </a:xfrm>
        </p:spPr>
        <p:txBody>
          <a:bodyPr>
            <a:normAutofit/>
          </a:bodyPr>
          <a:lstStyle/>
          <a:p>
            <a:pPr algn="ctr"/>
            <a:r>
              <a:rPr lang="en-US" sz="5400" dirty="0">
                <a:solidFill>
                  <a:srgbClr val="CA4341"/>
                </a:solidFill>
                <a:latin typeface="Gotham Medium" pitchFamily="2" charset="0"/>
                <a:cs typeface="Gotham Medium" pitchFamily="2" charset="0"/>
              </a:rPr>
              <a:t>Essential Questions:</a:t>
            </a:r>
            <a:endParaRPr lang="en-US" sz="5400" dirty="0">
              <a:solidFill>
                <a:schemeClr val="bg1"/>
              </a:solidFill>
            </a:endParaRPr>
          </a:p>
        </p:txBody>
      </p:sp>
      <p:sp>
        <p:nvSpPr>
          <p:cNvPr id="3" name="Rectangle 2" descr="How would you define the period known as Reconstruction?&#10;What were some of key policies of Reconstruction that impacted Texans?  &#10;How did Reconstruction policies impact the newly freed people? &#10;">
            <a:extLst>
              <a:ext uri="{FF2B5EF4-FFF2-40B4-BE49-F238E27FC236}">
                <a16:creationId xmlns:a16="http://schemas.microsoft.com/office/drawing/2014/main" id="{E9871C42-93BF-4845-96EA-7CE38AEA29F6}"/>
              </a:ext>
            </a:extLst>
          </p:cNvPr>
          <p:cNvSpPr/>
          <p:nvPr/>
        </p:nvSpPr>
        <p:spPr>
          <a:xfrm>
            <a:off x="3048000" y="2003930"/>
            <a:ext cx="8031332" cy="1295868"/>
          </a:xfrm>
          <a:prstGeom prst="rect">
            <a:avLst/>
          </a:prstGeom>
        </p:spPr>
        <p:txBody>
          <a:bodyPr wrap="square">
            <a:spAutoFit/>
          </a:bodyPr>
          <a:lstStyle/>
          <a:p>
            <a:pPr marL="457200" lvl="0" indent="-457200">
              <a:lnSpc>
                <a:spcPct val="150000"/>
              </a:lnSpc>
              <a:buFont typeface="+mj-lt"/>
              <a:buAutoNum type="arabicPeriod"/>
            </a:pPr>
            <a:r>
              <a:rPr lang="en-US" dirty="0">
                <a:latin typeface="Gotham Book" pitchFamily="50" charset="0"/>
                <a:ea typeface="Fredericka the Great"/>
                <a:cs typeface="Fredericka the Great"/>
                <a:sym typeface="Fredericka the Great"/>
              </a:rPr>
              <a:t>How would you define the period known as Reconstruction?</a:t>
            </a:r>
          </a:p>
          <a:p>
            <a:pPr marL="457200" lvl="0" indent="-457200">
              <a:lnSpc>
                <a:spcPct val="150000"/>
              </a:lnSpc>
              <a:buFont typeface="+mj-lt"/>
              <a:buAutoNum type="arabicPeriod"/>
            </a:pPr>
            <a:r>
              <a:rPr lang="en-US" dirty="0">
                <a:latin typeface="Gotham Book" pitchFamily="50" charset="0"/>
                <a:ea typeface="Fredericka the Great"/>
                <a:cs typeface="Fredericka the Great"/>
                <a:sym typeface="Fredericka the Great"/>
              </a:rPr>
              <a:t>What were some of the key policies of Reconstruction that impacted Texans?  </a:t>
            </a:r>
          </a:p>
          <a:p>
            <a:pPr marL="457200" lvl="0" indent="-457200">
              <a:lnSpc>
                <a:spcPct val="150000"/>
              </a:lnSpc>
              <a:buFont typeface="+mj-lt"/>
              <a:buAutoNum type="arabicPeriod"/>
            </a:pPr>
            <a:r>
              <a:rPr lang="en-US" dirty="0">
                <a:latin typeface="Gotham Book" pitchFamily="50" charset="0"/>
                <a:ea typeface="Fredericka the Great"/>
                <a:cs typeface="Fredericka the Great"/>
                <a:sym typeface="Fredericka the Great"/>
              </a:rPr>
              <a:t>How did Reconstruction policies impact the newly freed people? </a:t>
            </a:r>
          </a:p>
        </p:txBody>
      </p:sp>
      <p:sp>
        <p:nvSpPr>
          <p:cNvPr id="9" name="TextBox 8">
            <a:extLst>
              <a:ext uri="{C183D7F6-B498-43B3-948B-1728B52AA6E4}">
                <adec:decorative xmlns:adec="http://schemas.microsoft.com/office/drawing/2017/decorative" val="1"/>
              </a:ext>
            </a:extLst>
          </p:cNvPr>
          <p:cNvSpPr txBox="1"/>
          <p:nvPr/>
        </p:nvSpPr>
        <p:spPr>
          <a:xfrm>
            <a:off x="7152968" y="6369803"/>
            <a:ext cx="4641239"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25E68FD3-81CA-D44F-9A3E-366547E2B997}"/>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3529" y="5627077"/>
            <a:ext cx="976941" cy="994812"/>
          </a:xfrm>
          <a:prstGeom prst="rect">
            <a:avLst/>
          </a:prstGeom>
        </p:spPr>
      </p:pic>
    </p:spTree>
    <p:extLst>
      <p:ext uri="{BB962C8B-B14F-4D97-AF65-F5344CB8AC3E}">
        <p14:creationId xmlns:p14="http://schemas.microsoft.com/office/powerpoint/2010/main" val="5582833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3529" y="5627077"/>
            <a:ext cx="976941" cy="994812"/>
          </a:xfrm>
          <a:prstGeom prst="rect">
            <a:avLst/>
          </a:prstGeom>
        </p:spPr>
      </p:pic>
      <p:sp>
        <p:nvSpPr>
          <p:cNvPr id="9" name="TextBox 8">
            <a:extLst>
              <a:ext uri="{C183D7F6-B498-43B3-948B-1728B52AA6E4}">
                <adec:decorative xmlns:adec="http://schemas.microsoft.com/office/drawing/2017/decorative" val="1"/>
              </a:ext>
            </a:extLst>
          </p:cNvPr>
          <p:cNvSpPr txBox="1"/>
          <p:nvPr/>
        </p:nvSpPr>
        <p:spPr>
          <a:xfrm>
            <a:off x="7167716" y="6369803"/>
            <a:ext cx="4626491"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pic>
        <p:nvPicPr>
          <p:cNvPr id="35" name="Google Shape;88;p18">
            <a:extLst>
              <a:ext uri="{FF2B5EF4-FFF2-40B4-BE49-F238E27FC236}">
                <a16:creationId xmlns:a16="http://schemas.microsoft.com/office/drawing/2014/main" id="{F6149769-9AC6-45A7-A738-7D5E92FEF597}"/>
              </a:ex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1606220" y="44242"/>
            <a:ext cx="3972700" cy="2416929"/>
          </a:xfrm>
          <a:prstGeom prst="rect">
            <a:avLst/>
          </a:prstGeom>
          <a:noFill/>
          <a:ln>
            <a:noFill/>
          </a:ln>
        </p:spPr>
      </p:pic>
      <p:sp>
        <p:nvSpPr>
          <p:cNvPr id="36" name="Google Shape;89;p18">
            <a:extLst>
              <a:ext uri="{FF2B5EF4-FFF2-40B4-BE49-F238E27FC236}">
                <a16:creationId xmlns:a16="http://schemas.microsoft.com/office/drawing/2014/main" id="{5399FEE3-E340-42A4-A4FF-435795E25D4B}"/>
              </a:ext>
            </a:extLst>
          </p:cNvPr>
          <p:cNvSpPr txBox="1">
            <a:spLocks noGrp="1"/>
          </p:cNvSpPr>
          <p:nvPr>
            <p:ph type="title" idx="4294967295"/>
          </p:nvPr>
        </p:nvSpPr>
        <p:spPr>
          <a:xfrm>
            <a:off x="1799120" y="357642"/>
            <a:ext cx="3484200" cy="4992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Tx/>
              <a:buSzPts val="1100"/>
              <a:buFontTx/>
              <a:buNone/>
              <a:tabLst/>
              <a:defRPr/>
            </a:pPr>
            <a:r>
              <a:rPr kumimoji="0" lang="en-US" sz="2320" b="1" i="0" u="none" strike="noStrike" kern="1200" cap="none" spc="0" normalizeH="0" baseline="0" noProof="0" dirty="0">
                <a:ln>
                  <a:noFill/>
                </a:ln>
                <a:solidFill>
                  <a:schemeClr val="tx1"/>
                </a:solidFill>
                <a:effectLst/>
                <a:uLnTx/>
                <a:uFillTx/>
                <a:latin typeface="Bad Script"/>
                <a:ea typeface="Bad Script"/>
                <a:cs typeface="Bad Script"/>
                <a:sym typeface="Bad Script"/>
              </a:rPr>
              <a:t>Apply your knowledge:</a:t>
            </a:r>
            <a:endParaRPr kumimoji="0" lang="en-US" sz="1920" b="0" i="0" u="none" strike="noStrike" kern="1200" cap="none" spc="0" normalizeH="0" baseline="0" noProof="0" dirty="0">
              <a:ln>
                <a:noFill/>
              </a:ln>
              <a:solidFill>
                <a:schemeClr val="tx1"/>
              </a:solidFill>
              <a:effectLst/>
              <a:uLnTx/>
              <a:uFillTx/>
              <a:latin typeface="Days One"/>
              <a:ea typeface="Days One"/>
              <a:cs typeface="Days One"/>
              <a:sym typeface="Days One"/>
            </a:endParaRPr>
          </a:p>
        </p:txBody>
      </p:sp>
      <p:sp>
        <p:nvSpPr>
          <p:cNvPr id="61" name="Google Shape;90;p18">
            <a:extLst>
              <a:ext uri="{FF2B5EF4-FFF2-40B4-BE49-F238E27FC236}">
                <a16:creationId xmlns:a16="http://schemas.microsoft.com/office/drawing/2014/main" id="{47AABDE6-30C7-401C-BF7A-87038113892B}"/>
              </a:ext>
            </a:extLst>
          </p:cNvPr>
          <p:cNvSpPr txBox="1">
            <a:spLocks/>
          </p:cNvSpPr>
          <p:nvPr/>
        </p:nvSpPr>
        <p:spPr>
          <a:xfrm>
            <a:off x="1799120" y="781667"/>
            <a:ext cx="3484200" cy="909021"/>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400" i="1" dirty="0">
                <a:solidFill>
                  <a:schemeClr val="dk1"/>
                </a:solidFill>
                <a:latin typeface="Bitter"/>
                <a:ea typeface="Bitter"/>
                <a:cs typeface="Bitter"/>
                <a:sym typeface="Bitter"/>
              </a:rPr>
              <a:t>Use notes and activities from this lesson to support your thinking process. </a:t>
            </a:r>
          </a:p>
        </p:txBody>
      </p:sp>
      <p:sp>
        <p:nvSpPr>
          <p:cNvPr id="62" name="Google Shape;91;p18">
            <a:extLst>
              <a:ext uri="{FF2B5EF4-FFF2-40B4-BE49-F238E27FC236}">
                <a16:creationId xmlns:a16="http://schemas.microsoft.com/office/drawing/2014/main" id="{CBF543BD-7F0D-4189-BE76-639E2780E1D2}"/>
              </a:ext>
            </a:extLst>
          </p:cNvPr>
          <p:cNvSpPr txBox="1"/>
          <p:nvPr/>
        </p:nvSpPr>
        <p:spPr>
          <a:xfrm>
            <a:off x="5771820" y="213871"/>
            <a:ext cx="5835161" cy="224673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800" b="1" dirty="0">
                <a:latin typeface="Gotham Book" pitchFamily="50" charset="0"/>
                <a:ea typeface="Bad Script"/>
                <a:cs typeface="Bad Script"/>
                <a:sym typeface="Bad Script"/>
              </a:rPr>
              <a:t>Think - Pair - Share</a:t>
            </a:r>
            <a:endParaRPr sz="3800" b="1" dirty="0">
              <a:latin typeface="Gotham Book" pitchFamily="50" charset="0"/>
              <a:ea typeface="Bad Script"/>
              <a:cs typeface="Bad Script"/>
              <a:sym typeface="Bad Script"/>
            </a:endParaRPr>
          </a:p>
          <a:p>
            <a:pPr lvl="0" algn="ctr"/>
            <a:r>
              <a:rPr lang="en-US" sz="2000" b="1" dirty="0">
                <a:latin typeface="Gotham Book" pitchFamily="50" charset="0"/>
                <a:ea typeface="The Girl Next Door"/>
                <a:cs typeface="The Girl Next Door"/>
                <a:sym typeface="The Girl Next Door"/>
              </a:rPr>
              <a:t>Using the lesson essential questions discussed at the beginning of the lesson and your newly gained perspective about the events of Reconstruction answer the following questions using text evidence. </a:t>
            </a:r>
          </a:p>
          <a:p>
            <a:pPr marL="0" lvl="0" indent="0" algn="ctr" rtl="0">
              <a:spcBef>
                <a:spcPts val="0"/>
              </a:spcBef>
              <a:spcAft>
                <a:spcPts val="0"/>
              </a:spcAft>
              <a:buNone/>
            </a:pPr>
            <a:endParaRPr sz="1600" b="1" i="1" dirty="0">
              <a:latin typeface="Gotham Book" pitchFamily="50" charset="0"/>
              <a:ea typeface="The Girl Next Door"/>
              <a:cs typeface="The Girl Next Door"/>
              <a:sym typeface="The Girl Next Door"/>
            </a:endParaRPr>
          </a:p>
        </p:txBody>
      </p:sp>
      <p:sp>
        <p:nvSpPr>
          <p:cNvPr id="63" name="Google Shape;92;p18">
            <a:extLst>
              <a:ext uri="{FF2B5EF4-FFF2-40B4-BE49-F238E27FC236}">
                <a16:creationId xmlns:a16="http://schemas.microsoft.com/office/drawing/2014/main" id="{94F81457-25BE-4EE3-9C41-7385B4E0D95E}"/>
              </a:ext>
            </a:extLst>
          </p:cNvPr>
          <p:cNvSpPr txBox="1"/>
          <p:nvPr/>
        </p:nvSpPr>
        <p:spPr>
          <a:xfrm>
            <a:off x="2132693" y="2885196"/>
            <a:ext cx="10428464" cy="2431405"/>
          </a:xfrm>
          <a:prstGeom prst="rect">
            <a:avLst/>
          </a:prstGeom>
          <a:noFill/>
          <a:ln>
            <a:noFill/>
          </a:ln>
        </p:spPr>
        <p:txBody>
          <a:bodyPr spcFirstLastPara="1" wrap="square" lIns="91425" tIns="91425" rIns="91425" bIns="91425" anchor="t" anchorCtr="0">
            <a:spAutoFit/>
          </a:bodyPr>
          <a:lstStyle/>
          <a:p>
            <a:pPr lvl="0" algn="ctr"/>
            <a:r>
              <a:rPr lang="en-US" sz="2300" dirty="0">
                <a:latin typeface="Gotham Book" pitchFamily="50" charset="0"/>
                <a:ea typeface="Fredericka the Great"/>
                <a:cs typeface="Fredericka the Great"/>
                <a:sym typeface="Fredericka the Great"/>
              </a:rPr>
              <a:t>Essential Questions - Exit Ticket</a:t>
            </a:r>
          </a:p>
          <a:p>
            <a:pPr lvl="0" algn="ctr"/>
            <a:endParaRPr lang="en-US" sz="2300" dirty="0">
              <a:latin typeface="Gotham Book" pitchFamily="50" charset="0"/>
              <a:ea typeface="Fredericka the Great"/>
              <a:cs typeface="Fredericka the Great"/>
              <a:sym typeface="Fredericka the Great"/>
            </a:endParaRPr>
          </a:p>
          <a:p>
            <a:pPr marL="342900" lvl="0" indent="-342900">
              <a:buFont typeface="+mj-lt"/>
              <a:buAutoNum type="arabicPeriod"/>
            </a:pPr>
            <a:r>
              <a:rPr lang="en-US" sz="2000" dirty="0">
                <a:latin typeface="Gotham Book" pitchFamily="50" charset="0"/>
                <a:ea typeface="Fredericka the Great"/>
                <a:cs typeface="Fredericka the Great"/>
                <a:sym typeface="Fredericka the Great"/>
              </a:rPr>
              <a:t>How would you define the period known as Reconstruction?</a:t>
            </a:r>
          </a:p>
          <a:p>
            <a:pPr marL="342900" lvl="0" indent="-342900">
              <a:buFont typeface="+mj-lt"/>
              <a:buAutoNum type="arabicPeriod"/>
            </a:pPr>
            <a:endParaRPr lang="en-US" sz="2000" dirty="0">
              <a:latin typeface="Gotham Book" pitchFamily="50" charset="0"/>
              <a:ea typeface="Fredericka the Great"/>
              <a:cs typeface="Fredericka the Great"/>
              <a:sym typeface="Fredericka the Great"/>
            </a:endParaRPr>
          </a:p>
          <a:p>
            <a:pPr marL="342900" lvl="0" indent="-342900">
              <a:buFont typeface="+mj-lt"/>
              <a:buAutoNum type="arabicPeriod"/>
            </a:pPr>
            <a:r>
              <a:rPr lang="en-US" sz="2000" dirty="0">
                <a:latin typeface="Gotham Book" pitchFamily="50" charset="0"/>
                <a:ea typeface="Fredericka the Great"/>
                <a:cs typeface="Fredericka the Great"/>
                <a:sym typeface="Fredericka the Great"/>
              </a:rPr>
              <a:t>What were some of the key differences in the policies of Reconstruction?</a:t>
            </a:r>
          </a:p>
          <a:p>
            <a:pPr marL="342900" lvl="0" indent="-342900">
              <a:buFont typeface="+mj-lt"/>
              <a:buAutoNum type="arabicPeriod"/>
            </a:pPr>
            <a:endParaRPr lang="en-US" sz="2000" dirty="0">
              <a:latin typeface="Gotham Book" pitchFamily="50" charset="0"/>
              <a:ea typeface="Fredericka the Great"/>
              <a:cs typeface="Fredericka the Great"/>
              <a:sym typeface="Fredericka the Great"/>
            </a:endParaRPr>
          </a:p>
          <a:p>
            <a:pPr marL="342900" lvl="0" indent="-342900">
              <a:buFont typeface="+mj-lt"/>
              <a:buAutoNum type="arabicPeriod"/>
            </a:pPr>
            <a:r>
              <a:rPr lang="en-US" sz="2000" dirty="0">
                <a:latin typeface="Gotham Book" pitchFamily="50" charset="0"/>
                <a:ea typeface="Fredericka the Great"/>
                <a:cs typeface="Fredericka the Great"/>
                <a:sym typeface="Fredericka the Great"/>
              </a:rPr>
              <a:t>How did Reconstruction policies impact the newly freed people?</a:t>
            </a:r>
          </a:p>
        </p:txBody>
      </p:sp>
    </p:spTree>
    <p:extLst>
      <p:ext uri="{BB962C8B-B14F-4D97-AF65-F5344CB8AC3E}">
        <p14:creationId xmlns:p14="http://schemas.microsoft.com/office/powerpoint/2010/main" val="401952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35799" y="-5352718"/>
            <a:ext cx="1524002" cy="12188404"/>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73E2692-B82A-0B4E-8491-430759F93D45}"/>
              </a:ext>
            </a:extLst>
          </p:cNvPr>
          <p:cNvSpPr>
            <a:spLocks noGrp="1"/>
          </p:cNvSpPr>
          <p:nvPr>
            <p:ph type="title"/>
          </p:nvPr>
        </p:nvSpPr>
        <p:spPr>
          <a:xfrm>
            <a:off x="1465545" y="118865"/>
            <a:ext cx="11214936" cy="1325563"/>
          </a:xfrm>
        </p:spPr>
        <p:txBody>
          <a:bodyPr>
            <a:normAutofit/>
          </a:bodyPr>
          <a:lstStyle/>
          <a:p>
            <a:r>
              <a:rPr lang="en-US" dirty="0">
                <a:solidFill>
                  <a:schemeClr val="bg1"/>
                </a:solidFill>
                <a:latin typeface="Gotham Medium" pitchFamily="2" charset="0"/>
                <a:cs typeface="Gotham Medium" pitchFamily="2" charset="0"/>
              </a:rPr>
              <a:t>Timeline of Reconstruction</a:t>
            </a:r>
            <a:endParaRPr lang="en-US" dirty="0">
              <a:solidFill>
                <a:schemeClr val="bg1"/>
              </a:solidFill>
            </a:endParaRPr>
          </a:p>
        </p:txBody>
      </p:sp>
      <p:sp>
        <p:nvSpPr>
          <p:cNvPr id="3" name="TextBox 2">
            <a:extLst>
              <a:ext uri="{FF2B5EF4-FFF2-40B4-BE49-F238E27FC236}">
                <a16:creationId xmlns:a16="http://schemas.microsoft.com/office/drawing/2014/main" id="{A9EAFA80-2990-4CDF-94BF-A3280F4B7F5F}"/>
              </a:ext>
              <a:ext uri="{C183D7F6-B498-43B3-948B-1728B52AA6E4}">
                <adec:decorative xmlns:adec="http://schemas.microsoft.com/office/drawing/2017/decorative" val="0"/>
              </a:ext>
            </a:extLst>
          </p:cNvPr>
          <p:cNvSpPr txBox="1"/>
          <p:nvPr/>
        </p:nvSpPr>
        <p:spPr>
          <a:xfrm>
            <a:off x="1003176" y="2130450"/>
            <a:ext cx="10599939" cy="307777"/>
          </a:xfrm>
          <a:prstGeom prst="rect">
            <a:avLst/>
          </a:prstGeom>
          <a:noFill/>
        </p:spPr>
        <p:txBody>
          <a:bodyPr wrap="square" rtlCol="0">
            <a:spAutoFit/>
          </a:bodyPr>
          <a:lstStyle/>
          <a:p>
            <a:r>
              <a:rPr lang="en-US" sz="1400" b="1" dirty="0"/>
              <a:t>Use a timeline to record the key events or issues of Reconstruction. For each year, include the event or issue, a description and/or an image. </a:t>
            </a:r>
          </a:p>
        </p:txBody>
      </p:sp>
      <p:graphicFrame>
        <p:nvGraphicFramePr>
          <p:cNvPr id="4" name="Table 7" descr="1865 1866 1867 1868 1869 1870">
            <a:extLst>
              <a:ext uri="{FF2B5EF4-FFF2-40B4-BE49-F238E27FC236}">
                <a16:creationId xmlns:a16="http://schemas.microsoft.com/office/drawing/2014/main" id="{59CA2A2D-65B1-4ACD-8DEF-6DBAAA665D7F}"/>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718718363"/>
              </p:ext>
            </p:extLst>
          </p:nvPr>
        </p:nvGraphicFramePr>
        <p:xfrm>
          <a:off x="425836" y="2982222"/>
          <a:ext cx="11340327" cy="3328524"/>
        </p:xfrm>
        <a:graphic>
          <a:graphicData uri="http://schemas.openxmlformats.org/drawingml/2006/table">
            <a:tbl>
              <a:tblPr firstRow="1" bandRow="1">
                <a:tableStyleId>{D7AC3CCA-C797-4891-BE02-D94E43425B78}</a:tableStyleId>
              </a:tblPr>
              <a:tblGrid>
                <a:gridCol w="1766948">
                  <a:extLst>
                    <a:ext uri="{9D8B030D-6E8A-4147-A177-3AD203B41FA5}">
                      <a16:colId xmlns:a16="http://schemas.microsoft.com/office/drawing/2014/main" val="864674086"/>
                    </a:ext>
                  </a:extLst>
                </a:gridCol>
                <a:gridCol w="1855433">
                  <a:extLst>
                    <a:ext uri="{9D8B030D-6E8A-4147-A177-3AD203B41FA5}">
                      <a16:colId xmlns:a16="http://schemas.microsoft.com/office/drawing/2014/main" val="3926015385"/>
                    </a:ext>
                  </a:extLst>
                </a:gridCol>
                <a:gridCol w="1837678">
                  <a:extLst>
                    <a:ext uri="{9D8B030D-6E8A-4147-A177-3AD203B41FA5}">
                      <a16:colId xmlns:a16="http://schemas.microsoft.com/office/drawing/2014/main" val="1191946618"/>
                    </a:ext>
                  </a:extLst>
                </a:gridCol>
                <a:gridCol w="2059620">
                  <a:extLst>
                    <a:ext uri="{9D8B030D-6E8A-4147-A177-3AD203B41FA5}">
                      <a16:colId xmlns:a16="http://schemas.microsoft.com/office/drawing/2014/main" val="1576771825"/>
                    </a:ext>
                  </a:extLst>
                </a:gridCol>
                <a:gridCol w="1882066">
                  <a:extLst>
                    <a:ext uri="{9D8B030D-6E8A-4147-A177-3AD203B41FA5}">
                      <a16:colId xmlns:a16="http://schemas.microsoft.com/office/drawing/2014/main" val="3489580781"/>
                    </a:ext>
                  </a:extLst>
                </a:gridCol>
                <a:gridCol w="1938582">
                  <a:extLst>
                    <a:ext uri="{9D8B030D-6E8A-4147-A177-3AD203B41FA5}">
                      <a16:colId xmlns:a16="http://schemas.microsoft.com/office/drawing/2014/main" val="3705904373"/>
                    </a:ext>
                  </a:extLst>
                </a:gridCol>
              </a:tblGrid>
              <a:tr h="629210">
                <a:tc>
                  <a:txBody>
                    <a:bodyPr/>
                    <a:lstStyle/>
                    <a:p>
                      <a:pPr algn="ctr"/>
                      <a:r>
                        <a:rPr lang="en-US" sz="2400" dirty="0">
                          <a:solidFill>
                            <a:schemeClr val="bg1"/>
                          </a:solidFill>
                        </a:rPr>
                        <a:t>1865</a:t>
                      </a:r>
                    </a:p>
                  </a:txBody>
                  <a:tcPr>
                    <a:solidFill>
                      <a:schemeClr val="tx1"/>
                    </a:solidFill>
                  </a:tcPr>
                </a:tc>
                <a:tc>
                  <a:txBody>
                    <a:bodyPr/>
                    <a:lstStyle/>
                    <a:p>
                      <a:pPr algn="ctr"/>
                      <a:r>
                        <a:rPr lang="en-US" sz="2400" dirty="0">
                          <a:solidFill>
                            <a:schemeClr val="bg1"/>
                          </a:solidFill>
                        </a:rPr>
                        <a:t>1866</a:t>
                      </a:r>
                    </a:p>
                  </a:txBody>
                  <a:tcPr>
                    <a:solidFill>
                      <a:schemeClr val="tx1"/>
                    </a:solidFill>
                  </a:tcPr>
                </a:tc>
                <a:tc>
                  <a:txBody>
                    <a:bodyPr/>
                    <a:lstStyle/>
                    <a:p>
                      <a:pPr algn="ctr"/>
                      <a:r>
                        <a:rPr lang="en-US" sz="2400" dirty="0">
                          <a:solidFill>
                            <a:schemeClr val="bg1"/>
                          </a:solidFill>
                        </a:rPr>
                        <a:t>1867</a:t>
                      </a:r>
                    </a:p>
                  </a:txBody>
                  <a:tcPr>
                    <a:solidFill>
                      <a:schemeClr val="tx1"/>
                    </a:solidFill>
                  </a:tcPr>
                </a:tc>
                <a:tc>
                  <a:txBody>
                    <a:bodyPr/>
                    <a:lstStyle/>
                    <a:p>
                      <a:pPr algn="ctr"/>
                      <a:r>
                        <a:rPr lang="en-US" sz="2400" dirty="0">
                          <a:solidFill>
                            <a:schemeClr val="bg1"/>
                          </a:solidFill>
                        </a:rPr>
                        <a:t>1868</a:t>
                      </a:r>
                    </a:p>
                  </a:txBody>
                  <a:tcPr>
                    <a:solidFill>
                      <a:schemeClr val="tx1"/>
                    </a:solidFill>
                  </a:tcPr>
                </a:tc>
                <a:tc>
                  <a:txBody>
                    <a:bodyPr/>
                    <a:lstStyle/>
                    <a:p>
                      <a:pPr algn="ctr"/>
                      <a:r>
                        <a:rPr lang="en-US" sz="2400" dirty="0">
                          <a:solidFill>
                            <a:schemeClr val="bg1"/>
                          </a:solidFill>
                        </a:rPr>
                        <a:t>1869</a:t>
                      </a:r>
                    </a:p>
                  </a:txBody>
                  <a:tcPr>
                    <a:solidFill>
                      <a:schemeClr val="tx1"/>
                    </a:solidFill>
                  </a:tcPr>
                </a:tc>
                <a:tc>
                  <a:txBody>
                    <a:bodyPr/>
                    <a:lstStyle/>
                    <a:p>
                      <a:pPr algn="ctr"/>
                      <a:r>
                        <a:rPr lang="en-US" sz="2400" dirty="0">
                          <a:solidFill>
                            <a:schemeClr val="bg1"/>
                          </a:solidFill>
                        </a:rPr>
                        <a:t>1870</a:t>
                      </a:r>
                    </a:p>
                  </a:txBody>
                  <a:tcPr>
                    <a:solidFill>
                      <a:schemeClr val="tx1"/>
                    </a:solidFill>
                  </a:tcPr>
                </a:tc>
                <a:extLst>
                  <a:ext uri="{0D108BD9-81ED-4DB2-BD59-A6C34878D82A}">
                    <a16:rowId xmlns:a16="http://schemas.microsoft.com/office/drawing/2014/main" val="1344026502"/>
                  </a:ext>
                </a:extLst>
              </a:tr>
              <a:tr h="1349657">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579408741"/>
                  </a:ext>
                </a:extLst>
              </a:tr>
              <a:tr h="1349657">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716504335"/>
                  </a:ext>
                </a:extLst>
              </a:tr>
            </a:tbl>
          </a:graphicData>
        </a:graphic>
      </p:graphicFrame>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730"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35313" y="220479"/>
            <a:ext cx="976941" cy="994812"/>
          </a:xfrm>
          <a:prstGeom prst="rect">
            <a:avLst/>
          </a:prstGeom>
        </p:spPr>
      </p:pic>
      <p:sp>
        <p:nvSpPr>
          <p:cNvPr id="6" name="TextBox 5">
            <a:extLst>
              <a:ext uri="{C183D7F6-B498-43B3-948B-1728B52AA6E4}">
                <adec:decorative xmlns:adec="http://schemas.microsoft.com/office/drawing/2017/decorative" val="1"/>
              </a:ext>
            </a:extLst>
          </p:cNvPr>
          <p:cNvSpPr txBox="1"/>
          <p:nvPr/>
        </p:nvSpPr>
        <p:spPr>
          <a:xfrm>
            <a:off x="7197213" y="6369803"/>
            <a:ext cx="4596994"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15" name="Arrow: Right 14">
            <a:extLst>
              <a:ext uri="{FF2B5EF4-FFF2-40B4-BE49-F238E27FC236}">
                <a16:creationId xmlns:a16="http://schemas.microsoft.com/office/drawing/2014/main" id="{6C65551D-7D8C-420C-BAAC-8D0D77CCE2D5}"/>
              </a:ext>
              <a:ext uri="{C183D7F6-B498-43B3-948B-1728B52AA6E4}">
                <adec:decorative xmlns:adec="http://schemas.microsoft.com/office/drawing/2017/decorative" val="1"/>
              </a:ext>
            </a:extLst>
          </p:cNvPr>
          <p:cNvSpPr/>
          <p:nvPr/>
        </p:nvSpPr>
        <p:spPr>
          <a:xfrm>
            <a:off x="1828370" y="3119149"/>
            <a:ext cx="612559" cy="250794"/>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Right 15">
            <a:extLst>
              <a:ext uri="{FF2B5EF4-FFF2-40B4-BE49-F238E27FC236}">
                <a16:creationId xmlns:a16="http://schemas.microsoft.com/office/drawing/2014/main" id="{11202406-AF36-4B24-BA7B-E9C001970FFA}"/>
              </a:ext>
              <a:ext uri="{C183D7F6-B498-43B3-948B-1728B52AA6E4}">
                <adec:decorative xmlns:adec="http://schemas.microsoft.com/office/drawing/2017/decorative" val="1"/>
              </a:ext>
            </a:extLst>
          </p:cNvPr>
          <p:cNvSpPr/>
          <p:nvPr/>
        </p:nvSpPr>
        <p:spPr>
          <a:xfrm>
            <a:off x="3731436" y="3119149"/>
            <a:ext cx="612559" cy="250794"/>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rrow: Right 16">
            <a:extLst>
              <a:ext uri="{FF2B5EF4-FFF2-40B4-BE49-F238E27FC236}">
                <a16:creationId xmlns:a16="http://schemas.microsoft.com/office/drawing/2014/main" id="{90ACFB61-3A19-47F3-AD25-8B1BFB0883F9}"/>
              </a:ext>
              <a:ext uri="{C183D7F6-B498-43B3-948B-1728B52AA6E4}">
                <adec:decorative xmlns:adec="http://schemas.microsoft.com/office/drawing/2017/decorative" val="1"/>
              </a:ext>
            </a:extLst>
          </p:cNvPr>
          <p:cNvSpPr/>
          <p:nvPr/>
        </p:nvSpPr>
        <p:spPr>
          <a:xfrm>
            <a:off x="5530791" y="3119149"/>
            <a:ext cx="612559" cy="250794"/>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Arrow: Right 17">
            <a:extLst>
              <a:ext uri="{FF2B5EF4-FFF2-40B4-BE49-F238E27FC236}">
                <a16:creationId xmlns:a16="http://schemas.microsoft.com/office/drawing/2014/main" id="{2F1726B7-FC44-4D57-AEB4-955D39473AC4}"/>
              </a:ext>
              <a:ext uri="{C183D7F6-B498-43B3-948B-1728B52AA6E4}">
                <adec:decorative xmlns:adec="http://schemas.microsoft.com/office/drawing/2017/decorative" val="1"/>
              </a:ext>
            </a:extLst>
          </p:cNvPr>
          <p:cNvSpPr/>
          <p:nvPr/>
        </p:nvSpPr>
        <p:spPr>
          <a:xfrm>
            <a:off x="7649595" y="3150718"/>
            <a:ext cx="612559" cy="250794"/>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Arrow: Right 18">
            <a:extLst>
              <a:ext uri="{FF2B5EF4-FFF2-40B4-BE49-F238E27FC236}">
                <a16:creationId xmlns:a16="http://schemas.microsoft.com/office/drawing/2014/main" id="{E9A1B9E6-7853-4719-A1FA-2203F70B74E4}"/>
              </a:ext>
              <a:ext uri="{C183D7F6-B498-43B3-948B-1728B52AA6E4}">
                <adec:decorative xmlns:adec="http://schemas.microsoft.com/office/drawing/2017/decorative" val="1"/>
              </a:ext>
            </a:extLst>
          </p:cNvPr>
          <p:cNvSpPr/>
          <p:nvPr/>
        </p:nvSpPr>
        <p:spPr>
          <a:xfrm>
            <a:off x="9556818" y="3132963"/>
            <a:ext cx="612559" cy="250794"/>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63021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35799" y="-5352718"/>
            <a:ext cx="1524002" cy="12188404"/>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73E2692-B82A-0B4E-8491-430759F93D45}"/>
              </a:ext>
            </a:extLst>
          </p:cNvPr>
          <p:cNvSpPr>
            <a:spLocks noGrp="1"/>
          </p:cNvSpPr>
          <p:nvPr>
            <p:ph type="title"/>
          </p:nvPr>
        </p:nvSpPr>
        <p:spPr>
          <a:xfrm>
            <a:off x="1465545" y="118865"/>
            <a:ext cx="11214936" cy="1325563"/>
          </a:xfrm>
        </p:spPr>
        <p:txBody>
          <a:bodyPr>
            <a:normAutofit/>
          </a:bodyPr>
          <a:lstStyle/>
          <a:p>
            <a:r>
              <a:rPr lang="en-US" dirty="0">
                <a:solidFill>
                  <a:schemeClr val="bg1"/>
                </a:solidFill>
                <a:latin typeface="Gotham Medium" pitchFamily="2" charset="0"/>
                <a:cs typeface="Gotham Medium" pitchFamily="2" charset="0"/>
              </a:rPr>
              <a:t>Lincoln’s Plan for Rebuilding the Nation </a:t>
            </a:r>
            <a:endParaRPr lang="en-US" dirty="0">
              <a:solidFill>
                <a:schemeClr val="bg1"/>
              </a:solidFill>
            </a:endParaRPr>
          </a:p>
        </p:txBody>
      </p:sp>
      <p:sp>
        <p:nvSpPr>
          <p:cNvPr id="13" name="Text Box 7">
            <a:extLst>
              <a:ext uri="{FF2B5EF4-FFF2-40B4-BE49-F238E27FC236}">
                <a16:creationId xmlns:a16="http://schemas.microsoft.com/office/drawing/2014/main" id="{5B182E5C-0EBC-4538-9CEB-9A4DE23AC0E9}"/>
              </a:ext>
            </a:extLst>
          </p:cNvPr>
          <p:cNvSpPr txBox="1">
            <a:spLocks noChangeArrowheads="1"/>
          </p:cNvSpPr>
          <p:nvPr/>
        </p:nvSpPr>
        <p:spPr bwMode="auto">
          <a:xfrm>
            <a:off x="4891597" y="1688734"/>
            <a:ext cx="7045910" cy="4724370"/>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lvl1pPr marL="339725" indent="-339725">
              <a:defRPr sz="2400" b="1">
                <a:solidFill>
                  <a:srgbClr val="D30A05"/>
                </a:solidFill>
                <a:latin typeface="Comic Sans MS" pitchFamily="66" charset="0"/>
              </a:defRPr>
            </a:lvl1pPr>
            <a:lvl2pPr marL="1022350" indent="-339725">
              <a:defRPr sz="2400" b="1">
                <a:solidFill>
                  <a:srgbClr val="D30A05"/>
                </a:solidFill>
                <a:latin typeface="Comic Sans MS" pitchFamily="66" charset="0"/>
              </a:defRPr>
            </a:lvl2pPr>
            <a:lvl3pPr marL="1143000" indent="-228600">
              <a:defRPr sz="2400" b="1">
                <a:solidFill>
                  <a:srgbClr val="D30A05"/>
                </a:solidFill>
                <a:latin typeface="Comic Sans MS" pitchFamily="66" charset="0"/>
              </a:defRPr>
            </a:lvl3pPr>
            <a:lvl4pPr marL="1600200" indent="-228600">
              <a:defRPr sz="2400" b="1">
                <a:solidFill>
                  <a:srgbClr val="D30A05"/>
                </a:solidFill>
                <a:latin typeface="Comic Sans MS" pitchFamily="66" charset="0"/>
              </a:defRPr>
            </a:lvl4pPr>
            <a:lvl5pPr marL="2057400" indent="-228600">
              <a:defRPr sz="2400" b="1">
                <a:solidFill>
                  <a:srgbClr val="D30A05"/>
                </a:solidFill>
                <a:latin typeface="Comic Sans MS" pitchFamily="66" charset="0"/>
              </a:defRPr>
            </a:lvl5pPr>
            <a:lvl6pPr marL="2514600" indent="-228600" eaLnBrk="0" fontAlgn="base" hangingPunct="0">
              <a:spcBef>
                <a:spcPct val="0"/>
              </a:spcBef>
              <a:spcAft>
                <a:spcPct val="0"/>
              </a:spcAft>
              <a:defRPr sz="2400" b="1">
                <a:solidFill>
                  <a:srgbClr val="D30A05"/>
                </a:solidFill>
                <a:latin typeface="Comic Sans MS" pitchFamily="66" charset="0"/>
              </a:defRPr>
            </a:lvl6pPr>
            <a:lvl7pPr marL="2971800" indent="-228600" eaLnBrk="0" fontAlgn="base" hangingPunct="0">
              <a:spcBef>
                <a:spcPct val="0"/>
              </a:spcBef>
              <a:spcAft>
                <a:spcPct val="0"/>
              </a:spcAft>
              <a:defRPr sz="2400" b="1">
                <a:solidFill>
                  <a:srgbClr val="D30A05"/>
                </a:solidFill>
                <a:latin typeface="Comic Sans MS" pitchFamily="66" charset="0"/>
              </a:defRPr>
            </a:lvl7pPr>
            <a:lvl8pPr marL="3429000" indent="-228600" eaLnBrk="0" fontAlgn="base" hangingPunct="0">
              <a:spcBef>
                <a:spcPct val="0"/>
              </a:spcBef>
              <a:spcAft>
                <a:spcPct val="0"/>
              </a:spcAft>
              <a:defRPr sz="2400" b="1">
                <a:solidFill>
                  <a:srgbClr val="D30A05"/>
                </a:solidFill>
                <a:latin typeface="Comic Sans MS" pitchFamily="66" charset="0"/>
              </a:defRPr>
            </a:lvl8pPr>
            <a:lvl9pPr marL="3886200" indent="-228600" eaLnBrk="0" fontAlgn="base" hangingPunct="0">
              <a:spcBef>
                <a:spcPct val="0"/>
              </a:spcBef>
              <a:spcAft>
                <a:spcPct val="0"/>
              </a:spcAft>
              <a:defRPr sz="2400" b="1">
                <a:solidFill>
                  <a:srgbClr val="D30A05"/>
                </a:solidFill>
                <a:latin typeface="Comic Sans MS" pitchFamily="66" charset="0"/>
              </a:defRPr>
            </a:lvl9pPr>
          </a:lstStyle>
          <a:p>
            <a:pPr marL="339725" lvl="1" eaLnBrk="1" hangingPunct="1">
              <a:spcBef>
                <a:spcPct val="50000"/>
              </a:spcBef>
              <a:buClr>
                <a:srgbClr val="D30A05"/>
              </a:buClr>
              <a:buFont typeface="Wingdings" pitchFamily="2" charset="2"/>
              <a:buChar char="«"/>
            </a:pPr>
            <a:r>
              <a:rPr lang="en-US" sz="2000" i="1" u="sng" dirty="0">
                <a:solidFill>
                  <a:srgbClr val="F02E00"/>
                </a:solidFill>
                <a:latin typeface="+mn-lt"/>
              </a:rPr>
              <a:t> Lincoln’s Reconstruction </a:t>
            </a:r>
          </a:p>
          <a:p>
            <a:pPr marL="577850" lvl="3" indent="0">
              <a:spcBef>
                <a:spcPct val="50000"/>
              </a:spcBef>
              <a:buClr>
                <a:srgbClr val="D30A05"/>
              </a:buClr>
            </a:pPr>
            <a:r>
              <a:rPr lang="en-US" sz="2000" b="0" dirty="0">
                <a:solidFill>
                  <a:schemeClr val="tx1"/>
                </a:solidFill>
                <a:latin typeface="+mn-lt"/>
              </a:rPr>
              <a:t>Prior to the end of the war, Lincoln began to develop his plan to rebuild or “reconstruct” the Union. He had hoped for a swift reunification of the states as he opposed harsh penalties on citizens. </a:t>
            </a:r>
          </a:p>
          <a:p>
            <a:pPr marL="339725" lvl="1" eaLnBrk="1" hangingPunct="1">
              <a:spcBef>
                <a:spcPct val="50000"/>
              </a:spcBef>
              <a:buClr>
                <a:srgbClr val="D30A05"/>
              </a:buClr>
              <a:buFont typeface="Wingdings" pitchFamily="2" charset="2"/>
              <a:buChar char="«"/>
            </a:pPr>
            <a:r>
              <a:rPr lang="en-US" sz="2000" i="1" u="sng" dirty="0">
                <a:solidFill>
                  <a:srgbClr val="F02E00"/>
                </a:solidFill>
                <a:latin typeface="+mn-lt"/>
              </a:rPr>
              <a:t>10% Plan: </a:t>
            </a:r>
          </a:p>
          <a:p>
            <a:pPr marL="577850" lvl="3" indent="0">
              <a:spcBef>
                <a:spcPct val="50000"/>
              </a:spcBef>
              <a:buClr>
                <a:srgbClr val="D30A05"/>
              </a:buClr>
            </a:pPr>
            <a:r>
              <a:rPr lang="en-US" sz="2000" b="0" dirty="0">
                <a:solidFill>
                  <a:schemeClr val="tx1"/>
                </a:solidFill>
                <a:latin typeface="+mn-lt"/>
              </a:rPr>
              <a:t>States would be able to rejoin the Union once 10% of the voting population had taken an oath of loyalty to the United States. Once they pledge allegiance, states could establish a new government and be recognized as part of the United States. </a:t>
            </a:r>
          </a:p>
          <a:p>
            <a:pPr marL="339725" lvl="1" eaLnBrk="1" hangingPunct="1">
              <a:spcBef>
                <a:spcPct val="50000"/>
              </a:spcBef>
              <a:buClr>
                <a:srgbClr val="D30A05"/>
              </a:buClr>
              <a:buFont typeface="Wingdings" pitchFamily="2" charset="2"/>
              <a:buChar char="«"/>
            </a:pPr>
            <a:r>
              <a:rPr lang="en-US" sz="2000" b="0" dirty="0">
                <a:solidFill>
                  <a:schemeClr val="tx1"/>
                </a:solidFill>
                <a:latin typeface="+mn-lt"/>
              </a:rPr>
              <a:t> </a:t>
            </a:r>
            <a:r>
              <a:rPr lang="en-US" sz="2000" u="sng" dirty="0">
                <a:solidFill>
                  <a:srgbClr val="FF0000"/>
                </a:solidFill>
                <a:latin typeface="+mn-lt"/>
              </a:rPr>
              <a:t>Amnesty</a:t>
            </a:r>
            <a:r>
              <a:rPr lang="en-US" sz="2000" b="0" dirty="0">
                <a:solidFill>
                  <a:schemeClr val="tx1"/>
                </a:solidFill>
                <a:latin typeface="+mn-lt"/>
              </a:rPr>
              <a:t> or a pardon would be given to all Southerners except the highest-ranking military and civilian Confederate officers</a:t>
            </a:r>
            <a:r>
              <a:rPr lang="en-US" sz="2100" b="0" dirty="0">
                <a:solidFill>
                  <a:schemeClr val="tx1"/>
                </a:solidFill>
                <a:latin typeface="+mn-lt"/>
              </a:rPr>
              <a:t>.</a:t>
            </a:r>
          </a:p>
        </p:txBody>
      </p:sp>
      <p:pic>
        <p:nvPicPr>
          <p:cNvPr id="3" name="Picture 2" descr="Photo of Abraham Lincoln">
            <a:extLst>
              <a:ext uri="{FF2B5EF4-FFF2-40B4-BE49-F238E27FC236}">
                <a16:creationId xmlns:a16="http://schemas.microsoft.com/office/drawing/2014/main" id="{5E4C45AB-BCE8-4989-A3A0-9908D4EAB9FB}"/>
              </a:ext>
            </a:extLst>
          </p:cNvPr>
          <p:cNvPicPr>
            <a:picLocks noChangeAspect="1"/>
          </p:cNvPicPr>
          <p:nvPr/>
        </p:nvPicPr>
        <p:blipFill>
          <a:blip r:embed="rId3"/>
          <a:stretch>
            <a:fillRect/>
          </a:stretch>
        </p:blipFill>
        <p:spPr>
          <a:xfrm>
            <a:off x="932201" y="1917577"/>
            <a:ext cx="3084926" cy="39739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730"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35313" y="220479"/>
            <a:ext cx="976941" cy="994812"/>
          </a:xfrm>
          <a:prstGeom prst="rect">
            <a:avLst/>
          </a:prstGeom>
        </p:spPr>
      </p:pic>
      <p:sp>
        <p:nvSpPr>
          <p:cNvPr id="6" name="TextBox 5">
            <a:extLst>
              <a:ext uri="{C183D7F6-B498-43B3-948B-1728B52AA6E4}">
                <adec:decorative xmlns:adec="http://schemas.microsoft.com/office/drawing/2017/decorative" val="1"/>
              </a:ext>
            </a:extLst>
          </p:cNvPr>
          <p:cNvSpPr txBox="1"/>
          <p:nvPr/>
        </p:nvSpPr>
        <p:spPr>
          <a:xfrm>
            <a:off x="294603" y="6457864"/>
            <a:ext cx="4596994"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Tree>
    <p:extLst>
      <p:ext uri="{BB962C8B-B14F-4D97-AF65-F5344CB8AC3E}">
        <p14:creationId xmlns:p14="http://schemas.microsoft.com/office/powerpoint/2010/main" val="3153340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 calcmode="lin" valueType="num">
                                      <p:cBhvr additive="base">
                                        <p:cTn id="19"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xEl>
                                              <p:pRg st="3" end="3"/>
                                            </p:txEl>
                                          </p:spTgt>
                                        </p:tgtEl>
                                        <p:attrNameLst>
                                          <p:attrName>style.visibility</p:attrName>
                                        </p:attrNameLst>
                                      </p:cBhvr>
                                      <p:to>
                                        <p:strVal val="visible"/>
                                      </p:to>
                                    </p:set>
                                    <p:anim calcmode="lin" valueType="num">
                                      <p:cBhvr additive="base">
                                        <p:cTn id="25"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xEl>
                                              <p:pRg st="4" end="4"/>
                                            </p:txEl>
                                          </p:spTgt>
                                        </p:tgtEl>
                                        <p:attrNameLst>
                                          <p:attrName>style.visibility</p:attrName>
                                        </p:attrNameLst>
                                      </p:cBhvr>
                                      <p:to>
                                        <p:strVal val="visible"/>
                                      </p:to>
                                    </p:set>
                                    <p:anim calcmode="lin" valueType="num">
                                      <p:cBhvr additive="base">
                                        <p:cTn id="31"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293BAC-2204-C049-8E58-89D5F01415A3}"/>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653" y="-2"/>
            <a:ext cx="1618200" cy="1618200"/>
          </a:xfrm>
          <a:prstGeom prst="rect">
            <a:avLst/>
          </a:prstGeom>
        </p:spPr>
      </p:pic>
      <p:grpSp>
        <p:nvGrpSpPr>
          <p:cNvPr id="3" name="Group 2">
            <a:extLst>
              <a:ext uri="{FF2B5EF4-FFF2-40B4-BE49-F238E27FC236}">
                <a16:creationId xmlns:a16="http://schemas.microsoft.com/office/drawing/2014/main" id="{F2E5E507-AB10-45F5-B805-9DAE058A3C1F}"/>
              </a:ext>
              <a:ext uri="{C183D7F6-B498-43B3-948B-1728B52AA6E4}">
                <adec:decorative xmlns:adec="http://schemas.microsoft.com/office/drawing/2017/decorative" val="1"/>
              </a:ext>
            </a:extLst>
          </p:cNvPr>
          <p:cNvGrpSpPr/>
          <p:nvPr/>
        </p:nvGrpSpPr>
        <p:grpSpPr>
          <a:xfrm>
            <a:off x="88488" y="5623447"/>
            <a:ext cx="12015024" cy="1150825"/>
            <a:chOff x="88488" y="5623447"/>
            <a:chExt cx="12015024" cy="1150825"/>
          </a:xfrm>
        </p:grpSpPr>
        <p:pic>
          <p:nvPicPr>
            <p:cNvPr id="7" name="Picture 6">
              <a:extLst>
                <a:ext uri="{FF2B5EF4-FFF2-40B4-BE49-F238E27FC236}">
                  <a16:creationId xmlns:a16="http://schemas.microsoft.com/office/drawing/2014/main" id="{C201846A-D411-7E45-885C-50957049836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045495" y="5623447"/>
              <a:ext cx="1058017" cy="1150825"/>
            </a:xfrm>
            <a:prstGeom prst="rect">
              <a:avLst/>
            </a:prstGeom>
          </p:spPr>
        </p:pic>
        <p:sp>
          <p:nvSpPr>
            <p:cNvPr id="8" name="TextBox 7"/>
            <p:cNvSpPr txBox="1"/>
            <p:nvPr/>
          </p:nvSpPr>
          <p:spPr>
            <a:xfrm>
              <a:off x="88488" y="6352747"/>
              <a:ext cx="4760361"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grpSp>
      <p:sp>
        <p:nvSpPr>
          <p:cNvPr id="2" name="Title 1">
            <a:extLst>
              <a:ext uri="{FF2B5EF4-FFF2-40B4-BE49-F238E27FC236}">
                <a16:creationId xmlns:a16="http://schemas.microsoft.com/office/drawing/2014/main" id="{C013AF32-233A-4B61-9876-38CACC0BF962}"/>
              </a:ext>
            </a:extLst>
          </p:cNvPr>
          <p:cNvSpPr>
            <a:spLocks noGrp="1"/>
          </p:cNvSpPr>
          <p:nvPr>
            <p:ph type="ctrTitle"/>
          </p:nvPr>
        </p:nvSpPr>
        <p:spPr>
          <a:xfrm>
            <a:off x="1547170" y="93846"/>
            <a:ext cx="10365081" cy="879497"/>
          </a:xfrm>
        </p:spPr>
        <p:txBody>
          <a:bodyPr>
            <a:normAutofit fontScale="90000"/>
          </a:bodyPr>
          <a:lstStyle/>
          <a:p>
            <a:r>
              <a:rPr lang="es-ES" dirty="0" err="1">
                <a:solidFill>
                  <a:srgbClr val="CA4341"/>
                </a:solidFill>
                <a:latin typeface="Gotham Medium" pitchFamily="2" charset="0"/>
                <a:cs typeface="Gotham Medium" pitchFamily="2" charset="0"/>
              </a:rPr>
              <a:t>Lincoln’s</a:t>
            </a:r>
            <a:r>
              <a:rPr lang="es-ES" dirty="0">
                <a:solidFill>
                  <a:srgbClr val="CA4341"/>
                </a:solidFill>
                <a:latin typeface="Gotham Medium" pitchFamily="2" charset="0"/>
                <a:cs typeface="Gotham Medium" pitchFamily="2" charset="0"/>
              </a:rPr>
              <a:t> </a:t>
            </a:r>
            <a:r>
              <a:rPr lang="es-ES" dirty="0" err="1">
                <a:solidFill>
                  <a:srgbClr val="CA4341"/>
                </a:solidFill>
                <a:latin typeface="Gotham Medium" pitchFamily="2" charset="0"/>
                <a:cs typeface="Gotham Medium" pitchFamily="2" charset="0"/>
              </a:rPr>
              <a:t>Assassination</a:t>
            </a:r>
            <a:r>
              <a:rPr lang="es-ES" dirty="0">
                <a:solidFill>
                  <a:srgbClr val="CA4341"/>
                </a:solidFill>
                <a:latin typeface="Gotham Medium" pitchFamily="2" charset="0"/>
                <a:cs typeface="Gotham Medium" pitchFamily="2" charset="0"/>
              </a:rPr>
              <a:t> </a:t>
            </a:r>
          </a:p>
        </p:txBody>
      </p:sp>
      <p:pic>
        <p:nvPicPr>
          <p:cNvPr id="1026" name="Picture 2" descr="Illustration of Lincoln's assassination">
            <a:extLst>
              <a:ext uri="{FF2B5EF4-FFF2-40B4-BE49-F238E27FC236}">
                <a16:creationId xmlns:a16="http://schemas.microsoft.com/office/drawing/2014/main" id="{59158DCC-BDB8-4160-83FA-6ECA2DA7514B}"/>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69455" y="1506019"/>
            <a:ext cx="5071122" cy="37128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83A8238-22B7-4A9C-A974-BD4036772661}"/>
              </a:ext>
            </a:extLst>
          </p:cNvPr>
          <p:cNvSpPr/>
          <p:nvPr/>
        </p:nvSpPr>
        <p:spPr>
          <a:xfrm>
            <a:off x="452644" y="5324166"/>
            <a:ext cx="5071122" cy="461665"/>
          </a:xfrm>
          <a:prstGeom prst="rect">
            <a:avLst/>
          </a:prstGeom>
        </p:spPr>
        <p:txBody>
          <a:bodyPr wrap="square">
            <a:spAutoFit/>
          </a:bodyPr>
          <a:lstStyle/>
          <a:p>
            <a:r>
              <a:rPr lang="en-US" sz="1200" dirty="0">
                <a:solidFill>
                  <a:srgbClr val="202122"/>
                </a:solidFill>
                <a:latin typeface="Arial" panose="020B0604020202020204" pitchFamily="34" charset="0"/>
              </a:rPr>
              <a:t>The Assassination of President Lincoln at Ford's Theatre, Washington D.C, April 14th, 1865, print (MET, 63.550.457)</a:t>
            </a:r>
            <a:endParaRPr lang="en-US" sz="1600" dirty="0"/>
          </a:p>
        </p:txBody>
      </p:sp>
      <p:sp>
        <p:nvSpPr>
          <p:cNvPr id="5" name="TextBox 4">
            <a:extLst>
              <a:ext uri="{FF2B5EF4-FFF2-40B4-BE49-F238E27FC236}">
                <a16:creationId xmlns:a16="http://schemas.microsoft.com/office/drawing/2014/main" id="{6E95D4DD-FB0E-47E1-A5C1-C10A69F68526}"/>
              </a:ext>
            </a:extLst>
          </p:cNvPr>
          <p:cNvSpPr txBox="1"/>
          <p:nvPr/>
        </p:nvSpPr>
        <p:spPr>
          <a:xfrm>
            <a:off x="6321712" y="1614428"/>
            <a:ext cx="4428938" cy="2185214"/>
          </a:xfrm>
          <a:prstGeom prst="rect">
            <a:avLst/>
          </a:prstGeom>
          <a:noFill/>
        </p:spPr>
        <p:txBody>
          <a:bodyPr wrap="square" rtlCol="0">
            <a:spAutoFit/>
          </a:bodyPr>
          <a:lstStyle/>
          <a:p>
            <a:r>
              <a:rPr lang="en-US" sz="2000" dirty="0">
                <a:latin typeface="Gotham Book"/>
              </a:rPr>
              <a:t>President Lincoln was assassinated by a Southern sympathizer, </a:t>
            </a:r>
          </a:p>
          <a:p>
            <a:r>
              <a:rPr lang="en-US" sz="2000" dirty="0">
                <a:latin typeface="Gotham Book"/>
              </a:rPr>
              <a:t>John Wilkes Booth in April 1965, only five days after the Confederate surrender at Appomattox. </a:t>
            </a:r>
          </a:p>
          <a:p>
            <a:endParaRPr lang="en-US" dirty="0"/>
          </a:p>
          <a:p>
            <a:endParaRPr lang="en-US" dirty="0"/>
          </a:p>
        </p:txBody>
      </p:sp>
      <p:pic>
        <p:nvPicPr>
          <p:cNvPr id="10" name="Google Shape;88;p18">
            <a:extLst>
              <a:ext uri="{FF2B5EF4-FFF2-40B4-BE49-F238E27FC236}">
                <a16:creationId xmlns:a16="http://schemas.microsoft.com/office/drawing/2014/main" id="{2AEF3221-0182-4219-A8A0-AB249CDBA375}"/>
              </a:ex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6777950" y="3642696"/>
            <a:ext cx="3972700" cy="2416929"/>
          </a:xfrm>
          <a:prstGeom prst="rect">
            <a:avLst/>
          </a:prstGeom>
          <a:noFill/>
          <a:ln>
            <a:noFill/>
          </a:ln>
        </p:spPr>
      </p:pic>
      <p:sp>
        <p:nvSpPr>
          <p:cNvPr id="12" name="Google Shape;89;p18">
            <a:extLst>
              <a:ext uri="{FF2B5EF4-FFF2-40B4-BE49-F238E27FC236}">
                <a16:creationId xmlns:a16="http://schemas.microsoft.com/office/drawing/2014/main" id="{20F56346-ED02-4D65-B1D8-8DF9BE11837D}"/>
              </a:ext>
            </a:extLst>
          </p:cNvPr>
          <p:cNvSpPr txBox="1">
            <a:spLocks/>
          </p:cNvSpPr>
          <p:nvPr/>
        </p:nvSpPr>
        <p:spPr>
          <a:xfrm>
            <a:off x="7022200" y="3809594"/>
            <a:ext cx="3484200" cy="499200"/>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buSzPts val="1100"/>
            </a:pPr>
            <a:r>
              <a:rPr lang="en-US" sz="2320" b="1" dirty="0">
                <a:latin typeface="Bad Script"/>
                <a:ea typeface="Bad Script"/>
                <a:cs typeface="Bad Script"/>
                <a:sym typeface="Bad Script"/>
              </a:rPr>
              <a:t>Turn and Talk!</a:t>
            </a:r>
            <a:endParaRPr lang="en-US" sz="1920" dirty="0">
              <a:latin typeface="Days One"/>
              <a:ea typeface="Days One"/>
              <a:cs typeface="Days One"/>
              <a:sym typeface="Days One"/>
            </a:endParaRPr>
          </a:p>
        </p:txBody>
      </p:sp>
      <p:sp>
        <p:nvSpPr>
          <p:cNvPr id="13" name="Google Shape;90;p18">
            <a:extLst>
              <a:ext uri="{FF2B5EF4-FFF2-40B4-BE49-F238E27FC236}">
                <a16:creationId xmlns:a16="http://schemas.microsoft.com/office/drawing/2014/main" id="{BE63BB31-0669-454F-A28C-8892D9066691}"/>
              </a:ext>
            </a:extLst>
          </p:cNvPr>
          <p:cNvSpPr txBox="1">
            <a:spLocks/>
          </p:cNvSpPr>
          <p:nvPr/>
        </p:nvSpPr>
        <p:spPr>
          <a:xfrm>
            <a:off x="7144325" y="4063415"/>
            <a:ext cx="3228111" cy="909021"/>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400" i="1" dirty="0">
                <a:solidFill>
                  <a:schemeClr val="dk1"/>
                </a:solidFill>
                <a:latin typeface="Bitter"/>
                <a:ea typeface="Bitter"/>
                <a:cs typeface="Bitter"/>
                <a:sym typeface="Bitter"/>
              </a:rPr>
              <a:t>Make a Prediction: How do you think Lincoln’s assassination will impact the plans for Reconstruction? </a:t>
            </a:r>
          </a:p>
        </p:txBody>
      </p:sp>
    </p:spTree>
    <p:extLst>
      <p:ext uri="{BB962C8B-B14F-4D97-AF65-F5344CB8AC3E}">
        <p14:creationId xmlns:p14="http://schemas.microsoft.com/office/powerpoint/2010/main" val="3491798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35799" y="-5352718"/>
            <a:ext cx="1524002" cy="12188404"/>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73E2692-B82A-0B4E-8491-430759F93D45}"/>
              </a:ext>
            </a:extLst>
          </p:cNvPr>
          <p:cNvSpPr>
            <a:spLocks noGrp="1"/>
          </p:cNvSpPr>
          <p:nvPr>
            <p:ph type="title"/>
          </p:nvPr>
        </p:nvSpPr>
        <p:spPr>
          <a:xfrm>
            <a:off x="1465545" y="118865"/>
            <a:ext cx="11214936" cy="1325563"/>
          </a:xfrm>
        </p:spPr>
        <p:txBody>
          <a:bodyPr>
            <a:normAutofit/>
          </a:bodyPr>
          <a:lstStyle/>
          <a:p>
            <a:r>
              <a:rPr lang="en-US" dirty="0">
                <a:solidFill>
                  <a:schemeClr val="bg1"/>
                </a:solidFill>
                <a:latin typeface="Gotham Medium" pitchFamily="2" charset="0"/>
                <a:cs typeface="Gotham Medium" pitchFamily="2" charset="0"/>
              </a:rPr>
              <a:t>Johnson’s Plan for Rebuilding the Nation </a:t>
            </a:r>
            <a:endParaRPr lang="en-US" dirty="0">
              <a:solidFill>
                <a:schemeClr val="bg1"/>
              </a:solidFill>
            </a:endParaRPr>
          </a:p>
        </p:txBody>
      </p:sp>
      <p:sp>
        <p:nvSpPr>
          <p:cNvPr id="13" name="Text Box 7">
            <a:extLst>
              <a:ext uri="{FF2B5EF4-FFF2-40B4-BE49-F238E27FC236}">
                <a16:creationId xmlns:a16="http://schemas.microsoft.com/office/drawing/2014/main" id="{5B182E5C-0EBC-4538-9CEB-9A4DE23AC0E9}"/>
              </a:ext>
            </a:extLst>
          </p:cNvPr>
          <p:cNvSpPr txBox="1">
            <a:spLocks noChangeArrowheads="1"/>
          </p:cNvSpPr>
          <p:nvPr/>
        </p:nvSpPr>
        <p:spPr bwMode="auto">
          <a:xfrm>
            <a:off x="4552552" y="2109973"/>
            <a:ext cx="7045910" cy="3477875"/>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lvl1pPr marL="339725" indent="-339725">
              <a:defRPr sz="2400" b="1">
                <a:solidFill>
                  <a:srgbClr val="D30A05"/>
                </a:solidFill>
                <a:latin typeface="Comic Sans MS" pitchFamily="66" charset="0"/>
              </a:defRPr>
            </a:lvl1pPr>
            <a:lvl2pPr marL="1022350" indent="-339725">
              <a:defRPr sz="2400" b="1">
                <a:solidFill>
                  <a:srgbClr val="D30A05"/>
                </a:solidFill>
                <a:latin typeface="Comic Sans MS" pitchFamily="66" charset="0"/>
              </a:defRPr>
            </a:lvl2pPr>
            <a:lvl3pPr marL="1143000" indent="-228600">
              <a:defRPr sz="2400" b="1">
                <a:solidFill>
                  <a:srgbClr val="D30A05"/>
                </a:solidFill>
                <a:latin typeface="Comic Sans MS" pitchFamily="66" charset="0"/>
              </a:defRPr>
            </a:lvl3pPr>
            <a:lvl4pPr marL="1600200" indent="-228600">
              <a:defRPr sz="2400" b="1">
                <a:solidFill>
                  <a:srgbClr val="D30A05"/>
                </a:solidFill>
                <a:latin typeface="Comic Sans MS" pitchFamily="66" charset="0"/>
              </a:defRPr>
            </a:lvl4pPr>
            <a:lvl5pPr marL="2057400" indent="-228600">
              <a:defRPr sz="2400" b="1">
                <a:solidFill>
                  <a:srgbClr val="D30A05"/>
                </a:solidFill>
                <a:latin typeface="Comic Sans MS" pitchFamily="66" charset="0"/>
              </a:defRPr>
            </a:lvl5pPr>
            <a:lvl6pPr marL="2514600" indent="-228600" eaLnBrk="0" fontAlgn="base" hangingPunct="0">
              <a:spcBef>
                <a:spcPct val="0"/>
              </a:spcBef>
              <a:spcAft>
                <a:spcPct val="0"/>
              </a:spcAft>
              <a:defRPr sz="2400" b="1">
                <a:solidFill>
                  <a:srgbClr val="D30A05"/>
                </a:solidFill>
                <a:latin typeface="Comic Sans MS" pitchFamily="66" charset="0"/>
              </a:defRPr>
            </a:lvl6pPr>
            <a:lvl7pPr marL="2971800" indent="-228600" eaLnBrk="0" fontAlgn="base" hangingPunct="0">
              <a:spcBef>
                <a:spcPct val="0"/>
              </a:spcBef>
              <a:spcAft>
                <a:spcPct val="0"/>
              </a:spcAft>
              <a:defRPr sz="2400" b="1">
                <a:solidFill>
                  <a:srgbClr val="D30A05"/>
                </a:solidFill>
                <a:latin typeface="Comic Sans MS" pitchFamily="66" charset="0"/>
              </a:defRPr>
            </a:lvl7pPr>
            <a:lvl8pPr marL="3429000" indent="-228600" eaLnBrk="0" fontAlgn="base" hangingPunct="0">
              <a:spcBef>
                <a:spcPct val="0"/>
              </a:spcBef>
              <a:spcAft>
                <a:spcPct val="0"/>
              </a:spcAft>
              <a:defRPr sz="2400" b="1">
                <a:solidFill>
                  <a:srgbClr val="D30A05"/>
                </a:solidFill>
                <a:latin typeface="Comic Sans MS" pitchFamily="66" charset="0"/>
              </a:defRPr>
            </a:lvl8pPr>
            <a:lvl9pPr marL="3886200" indent="-228600" eaLnBrk="0" fontAlgn="base" hangingPunct="0">
              <a:spcBef>
                <a:spcPct val="0"/>
              </a:spcBef>
              <a:spcAft>
                <a:spcPct val="0"/>
              </a:spcAft>
              <a:defRPr sz="2400" b="1">
                <a:solidFill>
                  <a:srgbClr val="D30A05"/>
                </a:solidFill>
                <a:latin typeface="Comic Sans MS" pitchFamily="66" charset="0"/>
              </a:defRPr>
            </a:lvl9pPr>
          </a:lstStyle>
          <a:p>
            <a:pPr marL="0" lvl="1" indent="0" eaLnBrk="1" hangingPunct="1">
              <a:spcBef>
                <a:spcPct val="50000"/>
              </a:spcBef>
              <a:buClr>
                <a:srgbClr val="D30A05"/>
              </a:buClr>
            </a:pPr>
            <a:r>
              <a:rPr lang="en-US" sz="2000" u="sng" dirty="0">
                <a:solidFill>
                  <a:srgbClr val="F02E00"/>
                </a:solidFill>
                <a:latin typeface="Gotham Book"/>
              </a:rPr>
              <a:t>Johnson’s Reconstruction </a:t>
            </a:r>
          </a:p>
          <a:p>
            <a:pPr marL="0" lvl="0" indent="0"/>
            <a:r>
              <a:rPr lang="en-US" sz="1800" b="0" dirty="0">
                <a:solidFill>
                  <a:prstClr val="black"/>
                </a:solidFill>
                <a:latin typeface="Gotham Book"/>
              </a:rPr>
              <a:t>The new President, Andrew Johnson, would continue the plan for </a:t>
            </a:r>
            <a:r>
              <a:rPr lang="en-US" sz="1800" b="0" dirty="0">
                <a:solidFill>
                  <a:schemeClr val="tx1"/>
                </a:solidFill>
                <a:latin typeface="Gotham Book"/>
              </a:rPr>
              <a:t>Presidential Reconstruction. </a:t>
            </a:r>
            <a:r>
              <a:rPr lang="en-US" sz="1800" b="0" dirty="0">
                <a:solidFill>
                  <a:prstClr val="black"/>
                </a:solidFill>
                <a:latin typeface="Gotham Book"/>
              </a:rPr>
              <a:t>Like Lincoln, Johnson had lenient requirements for Southern states to rejoin the Union. </a:t>
            </a:r>
          </a:p>
          <a:p>
            <a:pPr marL="0" lvl="0" indent="0"/>
            <a:endParaRPr lang="en-US" sz="1800" b="0" dirty="0">
              <a:solidFill>
                <a:prstClr val="black"/>
              </a:solidFill>
              <a:latin typeface="Gotham Book"/>
            </a:endParaRPr>
          </a:p>
          <a:p>
            <a:pPr marL="0" indent="0"/>
            <a:r>
              <a:rPr lang="en-US" sz="2000" u="sng" dirty="0">
                <a:solidFill>
                  <a:srgbClr val="F02E00"/>
                </a:solidFill>
                <a:latin typeface="Gotham Book"/>
              </a:rPr>
              <a:t>Johnson’s Plan for Reconstruction </a:t>
            </a:r>
          </a:p>
          <a:p>
            <a:pPr marL="0" lvl="0" indent="0"/>
            <a:endParaRPr lang="en-US" sz="1800" b="0" dirty="0">
              <a:solidFill>
                <a:prstClr val="black"/>
              </a:solidFill>
              <a:latin typeface="Gotham Book"/>
            </a:endParaRPr>
          </a:p>
          <a:p>
            <a:pPr marL="342900" lvl="0" indent="-342900">
              <a:buFont typeface="+mj-lt"/>
              <a:buAutoNum type="arabicPeriod"/>
            </a:pPr>
            <a:r>
              <a:rPr lang="en-US" sz="1800" b="0" dirty="0">
                <a:solidFill>
                  <a:prstClr val="black"/>
                </a:solidFill>
                <a:latin typeface="Gotham Book"/>
              </a:rPr>
              <a:t>Nullify the state act of secession</a:t>
            </a:r>
          </a:p>
          <a:p>
            <a:pPr marL="342900" lvl="0" indent="-342900">
              <a:buFont typeface="+mj-lt"/>
              <a:buAutoNum type="arabicPeriod"/>
            </a:pPr>
            <a:r>
              <a:rPr lang="en-US" sz="1800" b="0" dirty="0">
                <a:solidFill>
                  <a:prstClr val="black"/>
                </a:solidFill>
                <a:latin typeface="Gotham Book"/>
              </a:rPr>
              <a:t>Assume their own war debts</a:t>
            </a:r>
          </a:p>
          <a:p>
            <a:pPr marL="342900" lvl="0" indent="-342900">
              <a:buFont typeface="+mj-lt"/>
              <a:buAutoNum type="arabicPeriod"/>
            </a:pPr>
            <a:r>
              <a:rPr lang="en-US" sz="1800" b="0" dirty="0">
                <a:solidFill>
                  <a:prstClr val="black"/>
                </a:solidFill>
                <a:latin typeface="Gotham Book"/>
              </a:rPr>
              <a:t>Ratify the 13</a:t>
            </a:r>
            <a:r>
              <a:rPr lang="en-US" sz="1800" b="0" baseline="30000" dirty="0">
                <a:solidFill>
                  <a:prstClr val="black"/>
                </a:solidFill>
                <a:latin typeface="Gotham Book"/>
              </a:rPr>
              <a:t>th</a:t>
            </a:r>
            <a:r>
              <a:rPr lang="en-US" sz="1800" b="0" dirty="0">
                <a:solidFill>
                  <a:prstClr val="black"/>
                </a:solidFill>
                <a:latin typeface="Gotham Book"/>
              </a:rPr>
              <a:t> Amendment </a:t>
            </a:r>
          </a:p>
          <a:p>
            <a:pPr marL="342900" lvl="0" indent="-342900">
              <a:buFont typeface="+mj-lt"/>
              <a:buAutoNum type="arabicPeriod"/>
            </a:pPr>
            <a:r>
              <a:rPr lang="en-US" sz="1800" b="0" dirty="0">
                <a:solidFill>
                  <a:prstClr val="black"/>
                </a:solidFill>
                <a:latin typeface="Gotham Book"/>
              </a:rPr>
              <a:t>In order to vote, Southerners had to pledge allegiance to the United States. </a:t>
            </a:r>
          </a:p>
        </p:txBody>
      </p:sp>
      <p:pic>
        <p:nvPicPr>
          <p:cNvPr id="1026" name="Picture 2" descr="Image of President Andrew Johnson">
            <a:extLst>
              <a:ext uri="{FF2B5EF4-FFF2-40B4-BE49-F238E27FC236}">
                <a16:creationId xmlns:a16="http://schemas.microsoft.com/office/drawing/2014/main" id="{86AF7D9C-A03C-4482-B58B-238269F81DAC}"/>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23910" y="2074380"/>
            <a:ext cx="2815403" cy="36176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TextBox 5">
            <a:extLst>
              <a:ext uri="{C183D7F6-B498-43B3-948B-1728B52AA6E4}">
                <adec:decorative xmlns:adec="http://schemas.microsoft.com/office/drawing/2017/decorative" val="1"/>
              </a:ext>
            </a:extLst>
          </p:cNvPr>
          <p:cNvSpPr txBox="1"/>
          <p:nvPr/>
        </p:nvSpPr>
        <p:spPr>
          <a:xfrm>
            <a:off x="294603" y="6457864"/>
            <a:ext cx="4596994"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730"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35313" y="220479"/>
            <a:ext cx="976941" cy="994812"/>
          </a:xfrm>
          <a:prstGeom prst="rect">
            <a:avLst/>
          </a:prstGeom>
        </p:spPr>
      </p:pic>
    </p:spTree>
    <p:extLst>
      <p:ext uri="{BB962C8B-B14F-4D97-AF65-F5344CB8AC3E}">
        <p14:creationId xmlns:p14="http://schemas.microsoft.com/office/powerpoint/2010/main" val="3753975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35799" y="-5352718"/>
            <a:ext cx="1524002" cy="12188404"/>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73E2692-B82A-0B4E-8491-430759F93D45}"/>
              </a:ext>
            </a:extLst>
          </p:cNvPr>
          <p:cNvSpPr>
            <a:spLocks noGrp="1"/>
          </p:cNvSpPr>
          <p:nvPr>
            <p:ph type="title"/>
          </p:nvPr>
        </p:nvSpPr>
        <p:spPr>
          <a:xfrm>
            <a:off x="1885957" y="118865"/>
            <a:ext cx="5968802" cy="1325563"/>
          </a:xfrm>
        </p:spPr>
        <p:txBody>
          <a:bodyPr>
            <a:normAutofit/>
          </a:bodyPr>
          <a:lstStyle/>
          <a:p>
            <a:r>
              <a:rPr lang="en-US" dirty="0">
                <a:solidFill>
                  <a:schemeClr val="bg1"/>
                </a:solidFill>
                <a:latin typeface="Gotham Medium" pitchFamily="2" charset="0"/>
                <a:cs typeface="Gotham Medium" pitchFamily="2" charset="0"/>
              </a:rPr>
              <a:t>Freedmen’s Bureau</a:t>
            </a:r>
            <a:endParaRPr lang="en-US" dirty="0">
              <a:solidFill>
                <a:schemeClr val="bg1"/>
              </a:solidFill>
            </a:endParaRPr>
          </a:p>
        </p:txBody>
      </p:sp>
      <p:sp>
        <p:nvSpPr>
          <p:cNvPr id="3" name="TextBox 2">
            <a:extLst>
              <a:ext uri="{FF2B5EF4-FFF2-40B4-BE49-F238E27FC236}">
                <a16:creationId xmlns:a16="http://schemas.microsoft.com/office/drawing/2014/main" id="{E7F35E92-55F4-40F9-8989-82A97536222A}"/>
              </a:ext>
            </a:extLst>
          </p:cNvPr>
          <p:cNvSpPr txBox="1"/>
          <p:nvPr/>
        </p:nvSpPr>
        <p:spPr>
          <a:xfrm>
            <a:off x="397793" y="1669313"/>
            <a:ext cx="6349236" cy="5078313"/>
          </a:xfrm>
          <a:prstGeom prst="rect">
            <a:avLst/>
          </a:prstGeom>
          <a:noFill/>
        </p:spPr>
        <p:txBody>
          <a:bodyPr wrap="square" rtlCol="0">
            <a:spAutoFit/>
          </a:bodyPr>
          <a:lstStyle/>
          <a:p>
            <a:r>
              <a:rPr lang="en-US" dirty="0"/>
              <a:t>In 1865, U.S. Congress created the </a:t>
            </a:r>
            <a:r>
              <a:rPr lang="en-US" b="1" dirty="0"/>
              <a:t>Freedmen’s Bureau</a:t>
            </a:r>
            <a:r>
              <a:rPr lang="en-US" dirty="0"/>
              <a:t>, a temporary agency to assist in Reconstruction. </a:t>
            </a:r>
          </a:p>
          <a:p>
            <a:endParaRPr lang="en-US" dirty="0"/>
          </a:p>
          <a:p>
            <a:r>
              <a:rPr lang="en-US" dirty="0"/>
              <a:t>The Freedmen’s Bureau assisted the newly freed men and women in finding jobs, food, and clothing. </a:t>
            </a:r>
          </a:p>
          <a:p>
            <a:endParaRPr lang="en-US" dirty="0"/>
          </a:p>
          <a:p>
            <a:r>
              <a:rPr lang="en-US" dirty="0"/>
              <a:t>The main legacy of the Freedmen’s Bureau was the creation of schools for African Americans in Texas. During the five years in operation, they created hundreds of one room public schools where African Americans of all ages could learn to read, write, and do arithmetic. </a:t>
            </a:r>
          </a:p>
          <a:p>
            <a:endParaRPr lang="en-US" dirty="0"/>
          </a:p>
          <a:p>
            <a:r>
              <a:rPr lang="en-US" dirty="0"/>
              <a:t>The Freedmen’s Bureau faced many challenges in Texas, including lack of resources, poor communication systems, and resistance by white Texans who opposed their presence in local communities.  </a:t>
            </a:r>
          </a:p>
          <a:p>
            <a:endParaRPr lang="en-US" dirty="0"/>
          </a:p>
          <a:p>
            <a:r>
              <a:rPr lang="en-US" dirty="0"/>
              <a:t>The Freedmen’s Bureau arrived in Texas in September 1865 and remained until July 1870. </a:t>
            </a:r>
          </a:p>
        </p:txBody>
      </p:sp>
      <p:pic>
        <p:nvPicPr>
          <p:cNvPr id="1026" name="Picture 2" descr="The Freedmen's Bureau">
            <a:extLst>
              <a:ext uri="{FF2B5EF4-FFF2-40B4-BE49-F238E27FC236}">
                <a16:creationId xmlns:a16="http://schemas.microsoft.com/office/drawing/2014/main" id="{E41CC7DD-1181-4D23-9221-6418EDB1F7C3}"/>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35879" y="1770113"/>
            <a:ext cx="4989370" cy="3991496"/>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730"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35313" y="220479"/>
            <a:ext cx="976941" cy="994812"/>
          </a:xfrm>
          <a:prstGeom prst="rect">
            <a:avLst/>
          </a:prstGeom>
        </p:spPr>
      </p:pic>
      <p:sp>
        <p:nvSpPr>
          <p:cNvPr id="6" name="TextBox 5">
            <a:extLst>
              <a:ext uri="{C183D7F6-B498-43B3-948B-1728B52AA6E4}">
                <adec:decorative xmlns:adec="http://schemas.microsoft.com/office/drawing/2017/decorative" val="1"/>
              </a:ext>
            </a:extLst>
          </p:cNvPr>
          <p:cNvSpPr txBox="1"/>
          <p:nvPr/>
        </p:nvSpPr>
        <p:spPr>
          <a:xfrm>
            <a:off x="7197213" y="6369803"/>
            <a:ext cx="4596994"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Tree>
    <p:extLst>
      <p:ext uri="{BB962C8B-B14F-4D97-AF65-F5344CB8AC3E}">
        <p14:creationId xmlns:p14="http://schemas.microsoft.com/office/powerpoint/2010/main" val="2735140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293BAC-2204-C049-8E58-89D5F01415A3}"/>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653" y="-2"/>
            <a:ext cx="1618200" cy="1618200"/>
          </a:xfrm>
          <a:prstGeom prst="rect">
            <a:avLst/>
          </a:prstGeom>
        </p:spPr>
      </p:pic>
      <p:grpSp>
        <p:nvGrpSpPr>
          <p:cNvPr id="3" name="Group 2">
            <a:extLst>
              <a:ext uri="{FF2B5EF4-FFF2-40B4-BE49-F238E27FC236}">
                <a16:creationId xmlns:a16="http://schemas.microsoft.com/office/drawing/2014/main" id="{F2E5E507-AB10-45F5-B805-9DAE058A3C1F}"/>
              </a:ext>
              <a:ext uri="{C183D7F6-B498-43B3-948B-1728B52AA6E4}">
                <adec:decorative xmlns:adec="http://schemas.microsoft.com/office/drawing/2017/decorative" val="1"/>
              </a:ext>
            </a:extLst>
          </p:cNvPr>
          <p:cNvGrpSpPr/>
          <p:nvPr/>
        </p:nvGrpSpPr>
        <p:grpSpPr>
          <a:xfrm>
            <a:off x="6604326" y="5623447"/>
            <a:ext cx="5499186" cy="1150825"/>
            <a:chOff x="6604326" y="5623447"/>
            <a:chExt cx="5499186" cy="1150825"/>
          </a:xfrm>
        </p:grpSpPr>
        <p:pic>
          <p:nvPicPr>
            <p:cNvPr id="7" name="Picture 6">
              <a:extLst>
                <a:ext uri="{FF2B5EF4-FFF2-40B4-BE49-F238E27FC236}">
                  <a16:creationId xmlns:a16="http://schemas.microsoft.com/office/drawing/2014/main" id="{C201846A-D411-7E45-885C-50957049836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045495" y="5623447"/>
              <a:ext cx="1058017" cy="1150825"/>
            </a:xfrm>
            <a:prstGeom prst="rect">
              <a:avLst/>
            </a:prstGeom>
          </p:spPr>
        </p:pic>
        <p:sp>
          <p:nvSpPr>
            <p:cNvPr id="8" name="TextBox 7"/>
            <p:cNvSpPr txBox="1"/>
            <p:nvPr/>
          </p:nvSpPr>
          <p:spPr>
            <a:xfrm>
              <a:off x="6604326" y="6369803"/>
              <a:ext cx="4760361"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grpSp>
      <p:sp>
        <p:nvSpPr>
          <p:cNvPr id="2" name="Title 1">
            <a:extLst>
              <a:ext uri="{FF2B5EF4-FFF2-40B4-BE49-F238E27FC236}">
                <a16:creationId xmlns:a16="http://schemas.microsoft.com/office/drawing/2014/main" id="{C013AF32-233A-4B61-9876-38CACC0BF962}"/>
              </a:ext>
            </a:extLst>
          </p:cNvPr>
          <p:cNvSpPr>
            <a:spLocks noGrp="1"/>
          </p:cNvSpPr>
          <p:nvPr>
            <p:ph type="ctrTitle"/>
          </p:nvPr>
        </p:nvSpPr>
        <p:spPr>
          <a:xfrm>
            <a:off x="1524000" y="75803"/>
            <a:ext cx="9144000" cy="1003515"/>
          </a:xfrm>
        </p:spPr>
        <p:txBody>
          <a:bodyPr>
            <a:normAutofit/>
          </a:bodyPr>
          <a:lstStyle/>
          <a:p>
            <a:r>
              <a:rPr lang="es-ES" sz="4400" dirty="0" err="1">
                <a:solidFill>
                  <a:srgbClr val="CA4341"/>
                </a:solidFill>
                <a:latin typeface="Gotham Medium" pitchFamily="2" charset="0"/>
                <a:cs typeface="Gotham Medium" pitchFamily="2" charset="0"/>
              </a:rPr>
              <a:t>Reconstruction</a:t>
            </a:r>
            <a:r>
              <a:rPr lang="es-ES" sz="4400" dirty="0">
                <a:solidFill>
                  <a:srgbClr val="CA4341"/>
                </a:solidFill>
                <a:latin typeface="Gotham Medium" pitchFamily="2" charset="0"/>
                <a:cs typeface="Gotham Medium" pitchFamily="2" charset="0"/>
              </a:rPr>
              <a:t> Comes </a:t>
            </a:r>
            <a:r>
              <a:rPr lang="es-ES" sz="4400" dirty="0" err="1">
                <a:solidFill>
                  <a:srgbClr val="CA4341"/>
                </a:solidFill>
                <a:latin typeface="Gotham Medium" pitchFamily="2" charset="0"/>
                <a:cs typeface="Gotham Medium" pitchFamily="2" charset="0"/>
              </a:rPr>
              <a:t>to</a:t>
            </a:r>
            <a:r>
              <a:rPr lang="es-ES" sz="4400" dirty="0">
                <a:solidFill>
                  <a:srgbClr val="CA4341"/>
                </a:solidFill>
                <a:latin typeface="Gotham Medium" pitchFamily="2" charset="0"/>
                <a:cs typeface="Gotham Medium" pitchFamily="2" charset="0"/>
              </a:rPr>
              <a:t> Texas</a:t>
            </a:r>
          </a:p>
        </p:txBody>
      </p:sp>
      <p:sp>
        <p:nvSpPr>
          <p:cNvPr id="11" name="Text Placeholder 2">
            <a:extLst>
              <a:ext uri="{FF2B5EF4-FFF2-40B4-BE49-F238E27FC236}">
                <a16:creationId xmlns:a16="http://schemas.microsoft.com/office/drawing/2014/main" id="{3CF3408F-0364-7048-86BC-D4050492CAE2}"/>
              </a:ext>
            </a:extLst>
          </p:cNvPr>
          <p:cNvSpPr txBox="1">
            <a:spLocks/>
          </p:cNvSpPr>
          <p:nvPr/>
        </p:nvSpPr>
        <p:spPr>
          <a:xfrm>
            <a:off x="4155440" y="1224849"/>
            <a:ext cx="7421479" cy="451913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00000"/>
              </a:lnSpc>
              <a:spcBef>
                <a:spcPts val="0"/>
              </a:spcBef>
            </a:pPr>
            <a:r>
              <a:rPr lang="en-US" sz="1800" dirty="0">
                <a:solidFill>
                  <a:schemeClr val="tx1"/>
                </a:solidFill>
                <a:cs typeface="Gotham Book" pitchFamily="2" charset="0"/>
              </a:rPr>
              <a:t>During Presidential Reconstruction, President Johnson attempted to replace Southern government with Unionists or Southerners who sided with the Union. </a:t>
            </a:r>
          </a:p>
          <a:p>
            <a:pPr>
              <a:lnSpc>
                <a:spcPct val="100000"/>
              </a:lnSpc>
              <a:spcBef>
                <a:spcPts val="0"/>
              </a:spcBef>
            </a:pPr>
            <a:r>
              <a:rPr lang="en-US" sz="1800" dirty="0">
                <a:solidFill>
                  <a:schemeClr val="tx1"/>
                </a:solidFill>
                <a:cs typeface="Gotham Book" pitchFamily="2" charset="0"/>
              </a:rPr>
              <a:t>Andrew Jackson Hamilton was elected the provisional governor of Texas in 1865. He called for a constitutional convention to craft a new state constitution in order to be readmitted into the Union. </a:t>
            </a:r>
          </a:p>
          <a:p>
            <a:pPr>
              <a:lnSpc>
                <a:spcPct val="100000"/>
              </a:lnSpc>
              <a:spcBef>
                <a:spcPts val="0"/>
              </a:spcBef>
            </a:pPr>
            <a:endParaRPr lang="en-US" sz="1800" dirty="0">
              <a:solidFill>
                <a:schemeClr val="tx1"/>
              </a:solidFill>
              <a:cs typeface="Gotham Book" pitchFamily="2" charset="0"/>
            </a:endParaRPr>
          </a:p>
          <a:p>
            <a:pPr>
              <a:lnSpc>
                <a:spcPct val="100000"/>
              </a:lnSpc>
              <a:spcBef>
                <a:spcPts val="0"/>
              </a:spcBef>
            </a:pPr>
            <a:r>
              <a:rPr lang="en-US" sz="1800" b="1" dirty="0">
                <a:solidFill>
                  <a:schemeClr val="tx1"/>
                </a:solidFill>
                <a:cs typeface="Gotham Book" pitchFamily="2" charset="0"/>
              </a:rPr>
              <a:t>Several political questions remained unanswered at this time</a:t>
            </a:r>
            <a:r>
              <a:rPr lang="en-US" sz="1800" dirty="0">
                <a:solidFill>
                  <a:schemeClr val="tx1"/>
                </a:solidFill>
                <a:cs typeface="Gotham Book" pitchFamily="2" charset="0"/>
              </a:rPr>
              <a:t>: </a:t>
            </a:r>
          </a:p>
          <a:p>
            <a:pPr>
              <a:lnSpc>
                <a:spcPct val="100000"/>
              </a:lnSpc>
              <a:spcBef>
                <a:spcPts val="0"/>
              </a:spcBef>
            </a:pPr>
            <a:r>
              <a:rPr lang="en-US" sz="1800" dirty="0">
                <a:solidFill>
                  <a:schemeClr val="tx1"/>
                </a:solidFill>
                <a:cs typeface="Gotham Book" pitchFamily="2" charset="0"/>
              </a:rPr>
              <a:t>1. Would Texas meet the requirements to be readmitted into the Union? </a:t>
            </a:r>
          </a:p>
          <a:p>
            <a:pPr>
              <a:lnSpc>
                <a:spcPct val="100000"/>
              </a:lnSpc>
              <a:spcBef>
                <a:spcPts val="0"/>
              </a:spcBef>
            </a:pPr>
            <a:r>
              <a:rPr lang="en-US" sz="1800" dirty="0">
                <a:solidFill>
                  <a:schemeClr val="tx1"/>
                </a:solidFill>
                <a:cs typeface="Gotham Book" pitchFamily="2" charset="0"/>
              </a:rPr>
              <a:t>2. What rights would be provided to newly freed African Americans? </a:t>
            </a:r>
          </a:p>
          <a:p>
            <a:pPr>
              <a:lnSpc>
                <a:spcPct val="100000"/>
              </a:lnSpc>
              <a:spcBef>
                <a:spcPts val="0"/>
              </a:spcBef>
            </a:pPr>
            <a:br>
              <a:rPr lang="en-US" sz="1800" dirty="0">
                <a:solidFill>
                  <a:schemeClr val="tx1"/>
                </a:solidFill>
                <a:cs typeface="Gotham Book" pitchFamily="2" charset="0"/>
              </a:rPr>
            </a:br>
            <a:r>
              <a:rPr lang="en-US" sz="1800" dirty="0">
                <a:solidFill>
                  <a:schemeClr val="tx1"/>
                </a:solidFill>
                <a:cs typeface="Gotham Book" pitchFamily="2" charset="0"/>
              </a:rPr>
              <a:t>At this convention, a heated debate took place over the rights of freed people, included the right to vote in elections, hold public offices, or to own property.  </a:t>
            </a:r>
          </a:p>
          <a:p>
            <a:pPr>
              <a:lnSpc>
                <a:spcPct val="100000"/>
              </a:lnSpc>
              <a:spcBef>
                <a:spcPts val="0"/>
              </a:spcBef>
            </a:pPr>
            <a:endParaRPr lang="en-US" sz="1800" dirty="0">
              <a:solidFill>
                <a:schemeClr val="tx1"/>
              </a:solidFill>
              <a:cs typeface="Gotham Book" pitchFamily="2" charset="0"/>
            </a:endParaRPr>
          </a:p>
          <a:p>
            <a:pPr>
              <a:lnSpc>
                <a:spcPct val="100000"/>
              </a:lnSpc>
              <a:spcBef>
                <a:spcPts val="0"/>
              </a:spcBef>
            </a:pPr>
            <a:r>
              <a:rPr lang="en-US" sz="1800" dirty="0">
                <a:solidFill>
                  <a:schemeClr val="tx1"/>
                </a:solidFill>
                <a:cs typeface="Gotham Book" pitchFamily="2" charset="0"/>
              </a:rPr>
              <a:t>Most delegates at this convention were in favor of restoring a government led by Confederates.   </a:t>
            </a:r>
          </a:p>
        </p:txBody>
      </p:sp>
      <p:sp>
        <p:nvSpPr>
          <p:cNvPr id="4" name="Rectangle 3">
            <a:extLst>
              <a:ext uri="{FF2B5EF4-FFF2-40B4-BE49-F238E27FC236}">
                <a16:creationId xmlns:a16="http://schemas.microsoft.com/office/drawing/2014/main" id="{E56A32C4-D183-4AE4-9B7A-BDF437CB3E34}"/>
              </a:ext>
            </a:extLst>
          </p:cNvPr>
          <p:cNvSpPr/>
          <p:nvPr/>
        </p:nvSpPr>
        <p:spPr>
          <a:xfrm>
            <a:off x="1047282" y="5528176"/>
            <a:ext cx="2728644" cy="553998"/>
          </a:xfrm>
          <a:prstGeom prst="rect">
            <a:avLst/>
          </a:prstGeom>
        </p:spPr>
        <p:txBody>
          <a:bodyPr wrap="square">
            <a:spAutoFit/>
          </a:bodyPr>
          <a:lstStyle/>
          <a:p>
            <a:r>
              <a:rPr lang="en-US" sz="1000" dirty="0">
                <a:solidFill>
                  <a:srgbClr val="212529"/>
                </a:solidFill>
                <a:latin typeface="Helvetica Neue"/>
              </a:rPr>
              <a:t>Image: Portrait of Andrew Jackson Hamilton. Image courtesy of the </a:t>
            </a:r>
            <a:r>
              <a:rPr lang="en-US" sz="1000" dirty="0">
                <a:solidFill>
                  <a:srgbClr val="0064B5"/>
                </a:solidFill>
                <a:latin typeface="Helvetica Neue"/>
                <a:hlinkClick r:id="rId4"/>
              </a:rPr>
              <a:t>Texas State Library and Archives Commission</a:t>
            </a:r>
            <a:r>
              <a:rPr lang="en-US" sz="1000" dirty="0">
                <a:solidFill>
                  <a:srgbClr val="212529"/>
                </a:solidFill>
                <a:latin typeface="Helvetica Neue"/>
              </a:rPr>
              <a:t>.</a:t>
            </a:r>
            <a:endParaRPr lang="en-US" sz="1000" dirty="0"/>
          </a:p>
        </p:txBody>
      </p:sp>
      <p:pic>
        <p:nvPicPr>
          <p:cNvPr id="10" name="Picture 2" descr="Portrait of Andrew Jackson Hamilton">
            <a:extLst>
              <a:ext uri="{FF2B5EF4-FFF2-40B4-BE49-F238E27FC236}">
                <a16:creationId xmlns:a16="http://schemas.microsoft.com/office/drawing/2014/main" id="{942A767F-65E1-4005-A491-96C4455AC8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870" y="1765790"/>
            <a:ext cx="2823055" cy="3698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555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C42C57A-CB57-4F6C-9C67-DF7AA3CD617F}"/>
              </a:ext>
              <a:ext uri="{C183D7F6-B498-43B3-948B-1728B52AA6E4}">
                <adec:decorative xmlns:adec="http://schemas.microsoft.com/office/drawing/2017/decorative" val="1"/>
              </a:ext>
            </a:extLst>
          </p:cNvPr>
          <p:cNvSpPr/>
          <p:nvPr/>
        </p:nvSpPr>
        <p:spPr>
          <a:xfrm rot="5400000">
            <a:off x="5335799" y="-5352718"/>
            <a:ext cx="1524002" cy="12188404"/>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013AF32-233A-4B61-9876-38CACC0BF962}"/>
              </a:ext>
            </a:extLst>
          </p:cNvPr>
          <p:cNvSpPr>
            <a:spLocks noGrp="1"/>
          </p:cNvSpPr>
          <p:nvPr>
            <p:ph type="ctrTitle"/>
          </p:nvPr>
        </p:nvSpPr>
        <p:spPr>
          <a:xfrm>
            <a:off x="1421785" y="206074"/>
            <a:ext cx="10365081" cy="879497"/>
          </a:xfrm>
        </p:spPr>
        <p:txBody>
          <a:bodyPr>
            <a:normAutofit fontScale="90000"/>
          </a:bodyPr>
          <a:lstStyle/>
          <a:p>
            <a:r>
              <a:rPr lang="es-ES" dirty="0">
                <a:solidFill>
                  <a:schemeClr val="bg1"/>
                </a:solidFill>
                <a:latin typeface="Gotham Medium" pitchFamily="2" charset="0"/>
                <a:cs typeface="Gotham Medium" pitchFamily="2" charset="0"/>
              </a:rPr>
              <a:t>Texas </a:t>
            </a:r>
            <a:r>
              <a:rPr lang="es-ES" dirty="0" err="1">
                <a:solidFill>
                  <a:schemeClr val="bg1"/>
                </a:solidFill>
                <a:latin typeface="Gotham Medium" pitchFamily="2" charset="0"/>
                <a:cs typeface="Gotham Medium" pitchFamily="2" charset="0"/>
              </a:rPr>
              <a:t>Constitution</a:t>
            </a:r>
            <a:r>
              <a:rPr lang="es-ES" dirty="0">
                <a:solidFill>
                  <a:schemeClr val="bg1"/>
                </a:solidFill>
                <a:latin typeface="Gotham Medium" pitchFamily="2" charset="0"/>
                <a:cs typeface="Gotham Medium" pitchFamily="2" charset="0"/>
              </a:rPr>
              <a:t> of 1866  </a:t>
            </a:r>
          </a:p>
        </p:txBody>
      </p:sp>
      <p:sp>
        <p:nvSpPr>
          <p:cNvPr id="4" name="TextBox 3">
            <a:extLst>
              <a:ext uri="{FF2B5EF4-FFF2-40B4-BE49-F238E27FC236}">
                <a16:creationId xmlns:a16="http://schemas.microsoft.com/office/drawing/2014/main" id="{382F0CA7-4D14-4F2D-8334-0FCFFF315592}"/>
              </a:ext>
            </a:extLst>
          </p:cNvPr>
          <p:cNvSpPr txBox="1"/>
          <p:nvPr/>
        </p:nvSpPr>
        <p:spPr>
          <a:xfrm>
            <a:off x="4570522" y="1568772"/>
            <a:ext cx="6897950" cy="4524315"/>
          </a:xfrm>
          <a:prstGeom prst="rect">
            <a:avLst/>
          </a:prstGeom>
          <a:noFill/>
        </p:spPr>
        <p:txBody>
          <a:bodyPr wrap="square" rtlCol="0">
            <a:spAutoFit/>
          </a:bodyPr>
          <a:lstStyle/>
          <a:p>
            <a:r>
              <a:rPr lang="en-US" dirty="0"/>
              <a:t>In response to the Presidential Reconstruction requirement to hold a convention, Texas decided to amend its original Constitution in 1866. In the Constitution of 1866, Texans nullified their orders of secession and assumed the state’s war debt. </a:t>
            </a:r>
          </a:p>
          <a:p>
            <a:endParaRPr lang="en-US" dirty="0"/>
          </a:p>
          <a:p>
            <a:r>
              <a:rPr lang="en-US" dirty="0"/>
              <a:t>Delegates at the Constitution of 1866 refused to adopt and ratify U.S. Constitutional Amendments: </a:t>
            </a:r>
          </a:p>
          <a:p>
            <a:pPr marL="285750" indent="-285750">
              <a:buFont typeface="Arial" panose="020B0604020202020204" pitchFamily="34" charset="0"/>
              <a:buChar char="•"/>
            </a:pPr>
            <a:r>
              <a:rPr lang="en-US" dirty="0"/>
              <a:t>13</a:t>
            </a:r>
            <a:r>
              <a:rPr lang="en-US" baseline="30000" dirty="0"/>
              <a:t>th</a:t>
            </a:r>
            <a:r>
              <a:rPr lang="en-US" dirty="0"/>
              <a:t> Amendment – Abolished slavery</a:t>
            </a:r>
          </a:p>
          <a:p>
            <a:pPr marL="285750" indent="-285750">
              <a:buFont typeface="Arial" panose="020B0604020202020204" pitchFamily="34" charset="0"/>
              <a:buChar char="•"/>
            </a:pPr>
            <a:r>
              <a:rPr lang="en-US" dirty="0"/>
              <a:t>14</a:t>
            </a:r>
            <a:r>
              <a:rPr lang="en-US" baseline="30000" dirty="0"/>
              <a:t>th</a:t>
            </a:r>
            <a:r>
              <a:rPr lang="en-US" dirty="0"/>
              <a:t> Amendment – Granted equal citizenship and protection to African American men</a:t>
            </a:r>
          </a:p>
          <a:p>
            <a:endParaRPr lang="en-US" dirty="0"/>
          </a:p>
          <a:p>
            <a:r>
              <a:rPr lang="en-US" dirty="0"/>
              <a:t>The newly appointed state legislature was now controlled by ex-Confederates who refused to ratify the two amendments on grounds that they were already instituted by the Federal government. Texas would recognize emancipation but would not allow African Americans to vote or hold office. </a:t>
            </a:r>
          </a:p>
        </p:txBody>
      </p:sp>
      <p:pic>
        <p:nvPicPr>
          <p:cNvPr id="5" name="Picture 2" descr="Cover of: The constitution, as amended, and ordinances of the convention of 1866 by Texas">
            <a:extLst>
              <a:ext uri="{FF2B5EF4-FFF2-40B4-BE49-F238E27FC236}">
                <a16:creationId xmlns:a16="http://schemas.microsoft.com/office/drawing/2014/main" id="{8716B5C4-3588-4178-B60C-B006F5C885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4921" y="1709173"/>
            <a:ext cx="2822174" cy="45625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3FD38337-9744-481D-9B18-A7C92E2ECA50}"/>
              </a:ext>
            </a:extLst>
          </p:cNvPr>
          <p:cNvSpPr/>
          <p:nvPr/>
        </p:nvSpPr>
        <p:spPr>
          <a:xfrm>
            <a:off x="508326" y="6495094"/>
            <a:ext cx="6096000" cy="261610"/>
          </a:xfrm>
          <a:prstGeom prst="rect">
            <a:avLst/>
          </a:prstGeom>
        </p:spPr>
        <p:txBody>
          <a:bodyPr>
            <a:spAutoFit/>
          </a:bodyPr>
          <a:lstStyle/>
          <a:p>
            <a:r>
              <a:rPr lang="en-US" sz="1100" i="1" u="sng" dirty="0">
                <a:latin typeface="Lucida Grande"/>
                <a:hlinkClick r:id="rId3">
                  <a:extLst>
                    <a:ext uri="{A12FA001-AC4F-418D-AE19-62706E023703}">
                      <ahyp:hlinkClr xmlns:ahyp="http://schemas.microsoft.com/office/drawing/2018/hyperlinkcolor" val="tx"/>
                    </a:ext>
                  </a:extLst>
                </a:hlinkClick>
              </a:rPr>
              <a:t>The constitution, as amended, and ordinances of the convention of 1866</a:t>
            </a:r>
            <a:r>
              <a:rPr lang="en-US" sz="1100" i="1" dirty="0">
                <a:latin typeface="Lucida Grande"/>
              </a:rPr>
              <a:t> (1866)</a:t>
            </a:r>
            <a:endParaRPr lang="en-US" sz="1100" dirty="0"/>
          </a:p>
        </p:txBody>
      </p:sp>
      <p:grpSp>
        <p:nvGrpSpPr>
          <p:cNvPr id="3" name="Group 2">
            <a:extLst>
              <a:ext uri="{FF2B5EF4-FFF2-40B4-BE49-F238E27FC236}">
                <a16:creationId xmlns:a16="http://schemas.microsoft.com/office/drawing/2014/main" id="{F2E5E507-AB10-45F5-B805-9DAE058A3C1F}"/>
              </a:ext>
              <a:ext uri="{C183D7F6-B498-43B3-948B-1728B52AA6E4}">
                <adec:decorative xmlns:adec="http://schemas.microsoft.com/office/drawing/2017/decorative" val="1"/>
              </a:ext>
            </a:extLst>
          </p:cNvPr>
          <p:cNvGrpSpPr/>
          <p:nvPr/>
        </p:nvGrpSpPr>
        <p:grpSpPr>
          <a:xfrm>
            <a:off x="6604326" y="5623447"/>
            <a:ext cx="5499186" cy="1150825"/>
            <a:chOff x="6604326" y="5623447"/>
            <a:chExt cx="5499186" cy="1150825"/>
          </a:xfrm>
        </p:grpSpPr>
        <p:pic>
          <p:nvPicPr>
            <p:cNvPr id="7" name="Picture 6">
              <a:extLst>
                <a:ext uri="{FF2B5EF4-FFF2-40B4-BE49-F238E27FC236}">
                  <a16:creationId xmlns:a16="http://schemas.microsoft.com/office/drawing/2014/main" id="{C201846A-D411-7E45-885C-50957049836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045495" y="5623447"/>
              <a:ext cx="1058017" cy="1150825"/>
            </a:xfrm>
            <a:prstGeom prst="rect">
              <a:avLst/>
            </a:prstGeom>
          </p:spPr>
        </p:pic>
        <p:sp>
          <p:nvSpPr>
            <p:cNvPr id="8" name="TextBox 7"/>
            <p:cNvSpPr txBox="1"/>
            <p:nvPr/>
          </p:nvSpPr>
          <p:spPr>
            <a:xfrm>
              <a:off x="6604326" y="6369803"/>
              <a:ext cx="4760361"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grpSp>
      <p:pic>
        <p:nvPicPr>
          <p:cNvPr id="11" name="Picture 10">
            <a:extLst>
              <a:ext uri="{FF2B5EF4-FFF2-40B4-BE49-F238E27FC236}">
                <a16:creationId xmlns:a16="http://schemas.microsoft.com/office/drawing/2014/main" id="{895455E1-C4BA-46F5-A3DA-569107FB3B65}"/>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8296" y="-11438"/>
            <a:ext cx="1505843" cy="1505843"/>
          </a:xfrm>
          <a:prstGeom prst="rect">
            <a:avLst/>
          </a:prstGeom>
        </p:spPr>
      </p:pic>
    </p:spTree>
    <p:extLst>
      <p:ext uri="{BB962C8B-B14F-4D97-AF65-F5344CB8AC3E}">
        <p14:creationId xmlns:p14="http://schemas.microsoft.com/office/powerpoint/2010/main" val="5622288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7755</TotalTime>
  <Words>2944</Words>
  <Application>Microsoft Office PowerPoint</Application>
  <PresentationFormat>Widescreen</PresentationFormat>
  <Paragraphs>214</Paragraphs>
  <Slides>20</Slides>
  <Notes>11</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20</vt:i4>
      </vt:variant>
    </vt:vector>
  </HeadingPairs>
  <TitlesOfParts>
    <vt:vector size="35" baseType="lpstr">
      <vt:lpstr>Arial</vt:lpstr>
      <vt:lpstr>Bad Script</vt:lpstr>
      <vt:lpstr>Bitter</vt:lpstr>
      <vt:lpstr>Calibri</vt:lpstr>
      <vt:lpstr>Calibri Light</vt:lpstr>
      <vt:lpstr>Comic Sans MS</vt:lpstr>
      <vt:lpstr>DavysOtherDingbats</vt:lpstr>
      <vt:lpstr>Days One</vt:lpstr>
      <vt:lpstr>Gotham Book</vt:lpstr>
      <vt:lpstr>Gotham Medium</vt:lpstr>
      <vt:lpstr>Helvetica Neue</vt:lpstr>
      <vt:lpstr>Josefin Sans</vt:lpstr>
      <vt:lpstr>Lucida Grande</vt:lpstr>
      <vt:lpstr>Wingdings</vt:lpstr>
      <vt:lpstr>Office Theme</vt:lpstr>
      <vt:lpstr>Reconstruction:  The Challenges of Reunification </vt:lpstr>
      <vt:lpstr>Essential Questions:</vt:lpstr>
      <vt:lpstr>Timeline of Reconstruction</vt:lpstr>
      <vt:lpstr>Lincoln’s Plan for Rebuilding the Nation </vt:lpstr>
      <vt:lpstr>Lincoln’s Assassination </vt:lpstr>
      <vt:lpstr>Johnson’s Plan for Rebuilding the Nation </vt:lpstr>
      <vt:lpstr>Freedmen’s Bureau</vt:lpstr>
      <vt:lpstr>Reconstruction Comes to Texas</vt:lpstr>
      <vt:lpstr>Texas Constitution of 1866  </vt:lpstr>
      <vt:lpstr>Texas Black Codes (1866)</vt:lpstr>
      <vt:lpstr>Think Like a Historian:</vt:lpstr>
      <vt:lpstr>Radical Republican Plan for Reconstruction</vt:lpstr>
      <vt:lpstr>Radical Republican Plan, continued</vt:lpstr>
      <vt:lpstr>Check for Understanding</vt:lpstr>
      <vt:lpstr>Military Reconstruction</vt:lpstr>
      <vt:lpstr>Primary Source: Letter from General Griffin to Governor Throckmorton, 1867  Source: General Charles Griffin to Throckmorton, April 26, 1867, Records of James Webb Throckmorton, Texas Office of the Governor, Archives and Information Services Division, Texas State Library and Archives Commission. </vt:lpstr>
      <vt:lpstr>Constitution of 1869</vt:lpstr>
      <vt:lpstr>Expansion of Voting – African Americans</vt:lpstr>
      <vt:lpstr>Texas Rejoins the Union </vt:lpstr>
      <vt:lpstr>Apply your knowledge: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Sylve, Joshua</dc:creator>
  <cp:lastModifiedBy>Belden, Dreanna</cp:lastModifiedBy>
  <cp:revision>144</cp:revision>
  <dcterms:created xsi:type="dcterms:W3CDTF">2020-07-07T18:16:05Z</dcterms:created>
  <dcterms:modified xsi:type="dcterms:W3CDTF">2022-05-03T19:12:40Z</dcterms:modified>
</cp:coreProperties>
</file>