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326" r:id="rId4"/>
    <p:sldId id="331" r:id="rId5"/>
    <p:sldId id="332" r:id="rId6"/>
    <p:sldId id="333" r:id="rId7"/>
    <p:sldId id="334" r:id="rId8"/>
    <p:sldId id="362" r:id="rId9"/>
    <p:sldId id="364" r:id="rId10"/>
    <p:sldId id="365" r:id="rId11"/>
    <p:sldId id="366" r:id="rId12"/>
    <p:sldId id="367" r:id="rId13"/>
    <p:sldId id="363" r:id="rId14"/>
    <p:sldId id="368" r:id="rId15"/>
    <p:sldId id="369" r:id="rId16"/>
    <p:sldId id="3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58" d="100"/>
          <a:sy n="58" d="100"/>
        </p:scale>
        <p:origin x="1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020A4-26CB-45FE-9CA6-465104AADA5E}"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AB535-89E0-4A23-89B2-538F003D8AAF}" type="slidenum">
              <a:rPr lang="en-US" smtClean="0"/>
              <a:t>‹#›</a:t>
            </a:fld>
            <a:endParaRPr lang="en-US"/>
          </a:p>
        </p:txBody>
      </p:sp>
    </p:spTree>
    <p:extLst>
      <p:ext uri="{BB962C8B-B14F-4D97-AF65-F5344CB8AC3E}">
        <p14:creationId xmlns:p14="http://schemas.microsoft.com/office/powerpoint/2010/main" val="41072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2409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exashistory.unt.edu/ark:/67531/metapth124768/" TargetMode="Externa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2437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Texas Constitution of 1876. Accessed 10/8/25. Texas State Library and Archives Commission. https://www.tsl.texas.gov/treasures/constitution/1875-01.html </a:t>
            </a:r>
          </a:p>
          <a:p>
            <a:r>
              <a:rPr lang="en-US" sz="1200" b="0" i="0" kern="1200" dirty="0">
                <a:solidFill>
                  <a:schemeClr val="tx1"/>
                </a:solidFill>
                <a:effectLst/>
                <a:latin typeface="+mn-lt"/>
                <a:ea typeface="+mn-ea"/>
                <a:cs typeface="+mn-cs"/>
              </a:rPr>
              <a:t> </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Vote Here sign, Louisiana, March 2025. Accessed 10/8/25. Wikimedia Commons. Background removed for this slideshow. https://commons.wikimedia.org/wiki/File:Vote_Here_sign,_Louisiana,_March_2025.jpg </a:t>
            </a:r>
          </a:p>
          <a:p>
            <a:endParaRPr lang="en-US" dirty="0"/>
          </a:p>
        </p:txBody>
      </p:sp>
      <p:sp>
        <p:nvSpPr>
          <p:cNvPr id="4" name="Slide Number Placeholder 3"/>
          <p:cNvSpPr>
            <a:spLocks noGrp="1"/>
          </p:cNvSpPr>
          <p:nvPr>
            <p:ph type="sldNum" sz="quarter" idx="5"/>
          </p:nvPr>
        </p:nvSpPr>
        <p:spPr/>
        <p:txBody>
          <a:bodyPr/>
          <a:lstStyle/>
          <a:p>
            <a:fld id="{714AB535-89E0-4A23-89B2-538F003D8AAF}" type="slidenum">
              <a:rPr lang="en-US" smtClean="0"/>
              <a:t>7</a:t>
            </a:fld>
            <a:endParaRPr lang="en-US"/>
          </a:p>
        </p:txBody>
      </p:sp>
    </p:spTree>
    <p:extLst>
      <p:ext uri="{BB962C8B-B14F-4D97-AF65-F5344CB8AC3E}">
        <p14:creationId xmlns:p14="http://schemas.microsoft.com/office/powerpoint/2010/main" val="243349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Boone Photo Co. [Texas State Capitol], photograph, 1947; (</a:t>
            </a:r>
            <a:r>
              <a:rPr lang="en-US" sz="1200" b="0" i="0" u="none" strike="noStrike" kern="1200" dirty="0">
                <a:solidFill>
                  <a:schemeClr val="tx1"/>
                </a:solidFill>
                <a:effectLst/>
                <a:latin typeface="+mn-lt"/>
                <a:ea typeface="+mn-ea"/>
                <a:cs typeface="+mn-cs"/>
                <a:hlinkClick r:id="rId3"/>
              </a:rPr>
              <a:t>https://texashistory.unt.edu/ark:/67531/metapth124092/</a:t>
            </a:r>
            <a:r>
              <a:rPr lang="en-US" sz="1200" b="0" i="0" kern="1200" dirty="0">
                <a:solidFill>
                  <a:schemeClr val="tx1"/>
                </a:solidFill>
                <a:effectLst/>
                <a:latin typeface="+mn-lt"/>
                <a:ea typeface="+mn-ea"/>
                <a:cs typeface="+mn-cs"/>
              </a:rPr>
              <a:t>: accessed October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Horberger</a:t>
            </a:r>
            <a:r>
              <a:rPr lang="en-US" sz="1200" b="0" i="0" kern="1200" dirty="0">
                <a:solidFill>
                  <a:schemeClr val="tx1"/>
                </a:solidFill>
                <a:effectLst/>
                <a:latin typeface="+mn-lt"/>
                <a:ea typeface="+mn-ea"/>
                <a:cs typeface="+mn-cs"/>
              </a:rPr>
              <a:t>, Carl. [Governor's Mansion with fence], photograph, 1971; (</a:t>
            </a:r>
            <a:r>
              <a:rPr lang="en-US" sz="1200" b="0" i="0" u="none" strike="noStrike" kern="1200" dirty="0">
                <a:solidFill>
                  <a:schemeClr val="tx1"/>
                </a:solidFill>
                <a:effectLst/>
                <a:latin typeface="+mn-lt"/>
                <a:ea typeface="+mn-ea"/>
                <a:cs typeface="+mn-cs"/>
                <a:hlinkClick r:id="rId5"/>
              </a:rPr>
              <a:t>https://texashistory.unt.edu/ark:/67531/metapth124768/</a:t>
            </a:r>
            <a:r>
              <a:rPr lang="en-US" sz="1200" b="0" i="0" kern="1200" dirty="0">
                <a:solidFill>
                  <a:schemeClr val="tx1"/>
                </a:solidFill>
                <a:effectLst/>
                <a:latin typeface="+mn-lt"/>
                <a:ea typeface="+mn-ea"/>
                <a:cs typeface="+mn-cs"/>
              </a:rPr>
              <a:t>: accessed October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p>
          <a:p>
            <a:endParaRPr lang="en-US" sz="1200" b="0" i="0" kern="1200" dirty="0">
              <a:solidFill>
                <a:schemeClr val="tx1"/>
              </a:solidFill>
              <a:effectLst/>
              <a:latin typeface="+mn-lt"/>
              <a:ea typeface="+mn-ea"/>
              <a:cs typeface="+mn-cs"/>
            </a:endParaRPr>
          </a:p>
          <a:p>
            <a:r>
              <a:rPr lang="en-US" dirty="0"/>
              <a:t>The Supreme Court of Texas, 2025. Accessed 10/8/25. https://txcourts.gov/supreme </a:t>
            </a:r>
          </a:p>
        </p:txBody>
      </p:sp>
      <p:sp>
        <p:nvSpPr>
          <p:cNvPr id="4" name="Slide Number Placeholder 3"/>
          <p:cNvSpPr>
            <a:spLocks noGrp="1"/>
          </p:cNvSpPr>
          <p:nvPr>
            <p:ph type="sldNum" sz="quarter" idx="5"/>
          </p:nvPr>
        </p:nvSpPr>
        <p:spPr/>
        <p:txBody>
          <a:bodyPr/>
          <a:lstStyle/>
          <a:p>
            <a:fld id="{714AB535-89E0-4A23-89B2-538F003D8AAF}" type="slidenum">
              <a:rPr lang="en-US" smtClean="0"/>
              <a:t>8</a:t>
            </a:fld>
            <a:endParaRPr lang="en-US"/>
          </a:p>
        </p:txBody>
      </p:sp>
    </p:spTree>
    <p:extLst>
      <p:ext uri="{BB962C8B-B14F-4D97-AF65-F5344CB8AC3E}">
        <p14:creationId xmlns:p14="http://schemas.microsoft.com/office/powerpoint/2010/main" val="297945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Checks and Balances infographic. Accessed on 10/8/25. https://commons.wikimedia.org/wiki/File:Separation_of_powers.png </a:t>
            </a:r>
          </a:p>
          <a:p>
            <a:endParaRPr lang="en-US" dirty="0"/>
          </a:p>
        </p:txBody>
      </p:sp>
      <p:sp>
        <p:nvSpPr>
          <p:cNvPr id="4" name="Slide Number Placeholder 3"/>
          <p:cNvSpPr>
            <a:spLocks noGrp="1"/>
          </p:cNvSpPr>
          <p:nvPr>
            <p:ph type="sldNum" sz="quarter" idx="5"/>
          </p:nvPr>
        </p:nvSpPr>
        <p:spPr/>
        <p:txBody>
          <a:bodyPr/>
          <a:lstStyle/>
          <a:p>
            <a:fld id="{714AB535-89E0-4A23-89B2-538F003D8AAF}" type="slidenum">
              <a:rPr lang="en-US" smtClean="0"/>
              <a:t>9</a:t>
            </a:fld>
            <a:endParaRPr lang="en-US"/>
          </a:p>
        </p:txBody>
      </p:sp>
    </p:spTree>
    <p:extLst>
      <p:ext uri="{BB962C8B-B14F-4D97-AF65-F5344CB8AC3E}">
        <p14:creationId xmlns:p14="http://schemas.microsoft.com/office/powerpoint/2010/main" val="122729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Federalism diagram. Accessed on 10/8/25. https://commons.wikimedia.org/wiki/File:Federalism.png </a:t>
            </a:r>
          </a:p>
        </p:txBody>
      </p:sp>
      <p:sp>
        <p:nvSpPr>
          <p:cNvPr id="4" name="Slide Number Placeholder 3"/>
          <p:cNvSpPr>
            <a:spLocks noGrp="1"/>
          </p:cNvSpPr>
          <p:nvPr>
            <p:ph type="sldNum" sz="quarter" idx="5"/>
          </p:nvPr>
        </p:nvSpPr>
        <p:spPr/>
        <p:txBody>
          <a:bodyPr/>
          <a:lstStyle/>
          <a:p>
            <a:fld id="{714AB535-89E0-4A23-89B2-538F003D8AAF}" type="slidenum">
              <a:rPr lang="en-US" smtClean="0"/>
              <a:t>10</a:t>
            </a:fld>
            <a:endParaRPr lang="en-US"/>
          </a:p>
        </p:txBody>
      </p:sp>
    </p:spTree>
    <p:extLst>
      <p:ext uri="{BB962C8B-B14F-4D97-AF65-F5344CB8AC3E}">
        <p14:creationId xmlns:p14="http://schemas.microsoft.com/office/powerpoint/2010/main" val="45330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Student Protest March, photograph, [1970..1975]; (</a:t>
            </a:r>
            <a:r>
              <a:rPr lang="en-US" sz="1200" b="0" i="0" u="none" strike="noStrike" kern="1200" dirty="0">
                <a:solidFill>
                  <a:schemeClr val="tx1"/>
                </a:solidFill>
                <a:effectLst/>
                <a:latin typeface="+mn-lt"/>
                <a:ea typeface="+mn-ea"/>
                <a:cs typeface="+mn-cs"/>
                <a:hlinkClick r:id="rId3"/>
              </a:rPr>
              <a:t>https://texashistory.unt.edu/ark:/67531/metapth124372/</a:t>
            </a:r>
            <a:r>
              <a:rPr lang="en-US" sz="1200" b="0" i="0" kern="1200" dirty="0">
                <a:solidFill>
                  <a:schemeClr val="tx1"/>
                </a:solidFill>
                <a:effectLst/>
                <a:latin typeface="+mn-lt"/>
                <a:ea typeface="+mn-ea"/>
                <a:cs typeface="+mn-cs"/>
              </a:rPr>
              <a:t>: accessed October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Vote Here sign, Louisiana, March 2025. Accessed 10/8/25. Wikimedia Commons. Background removed for this slideshow. https://commons.wikimedia.org/wiki/File:Vote_Here_sign,_Louisiana,_March_2025.jpg </a:t>
            </a:r>
          </a:p>
          <a:p>
            <a:endParaRPr lang="en-US" dirty="0"/>
          </a:p>
        </p:txBody>
      </p:sp>
      <p:sp>
        <p:nvSpPr>
          <p:cNvPr id="4" name="Slide Number Placeholder 3"/>
          <p:cNvSpPr>
            <a:spLocks noGrp="1"/>
          </p:cNvSpPr>
          <p:nvPr>
            <p:ph type="sldNum" sz="quarter" idx="5"/>
          </p:nvPr>
        </p:nvSpPr>
        <p:spPr/>
        <p:txBody>
          <a:bodyPr/>
          <a:lstStyle/>
          <a:p>
            <a:fld id="{714AB535-89E0-4A23-89B2-538F003D8AAF}" type="slidenum">
              <a:rPr lang="en-US" smtClean="0"/>
              <a:t>11</a:t>
            </a:fld>
            <a:endParaRPr lang="en-US"/>
          </a:p>
        </p:txBody>
      </p:sp>
    </p:spTree>
    <p:extLst>
      <p:ext uri="{BB962C8B-B14F-4D97-AF65-F5344CB8AC3E}">
        <p14:creationId xmlns:p14="http://schemas.microsoft.com/office/powerpoint/2010/main" val="69305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Religious Symbols. Accessed 10/8/25. https://commons.wikimedia.org/wiki/File:Religious_Symbol.png </a:t>
            </a:r>
          </a:p>
        </p:txBody>
      </p:sp>
      <p:sp>
        <p:nvSpPr>
          <p:cNvPr id="4" name="Slide Number Placeholder 3"/>
          <p:cNvSpPr>
            <a:spLocks noGrp="1"/>
          </p:cNvSpPr>
          <p:nvPr>
            <p:ph type="sldNum" sz="quarter" idx="5"/>
          </p:nvPr>
        </p:nvSpPr>
        <p:spPr/>
        <p:txBody>
          <a:bodyPr/>
          <a:lstStyle/>
          <a:p>
            <a:fld id="{714AB535-89E0-4A23-89B2-538F003D8AAF}" type="slidenum">
              <a:rPr lang="en-US" smtClean="0"/>
              <a:t>12</a:t>
            </a:fld>
            <a:endParaRPr lang="en-US"/>
          </a:p>
        </p:txBody>
      </p:sp>
    </p:spTree>
    <p:extLst>
      <p:ext uri="{BB962C8B-B14F-4D97-AF65-F5344CB8AC3E}">
        <p14:creationId xmlns:p14="http://schemas.microsoft.com/office/powerpoint/2010/main" val="47170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D265-08A1-AE98-2269-FB6B84EFD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5C163-B5A1-6BA3-669D-2E95517B4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778E87-E5ED-6AC0-C6F9-6691E3C64CD1}"/>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01D0B1D5-1E72-2B9A-F8BC-BF587BC87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71260-8302-5D42-CCDA-7052C36EE48F}"/>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406524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8830-9B50-CE60-630E-81B7346034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AFCC6-4A23-8FB1-2B90-C61C913C6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4FE5-C9C7-0F5D-83BB-13C5536763BC}"/>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4DA69F39-2081-5E41-76DC-8CFE06037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F0E9D-2572-0873-A2A3-04CA61918675}"/>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135454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6E2AE-5280-EF7D-7EFB-8B696B183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B567C-3741-2601-49E0-D7FD19ADC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32C71-8395-8AB5-68F6-1D912D852E1C}"/>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B69CE7E9-BB54-F2AA-B70E-10FE2D7AF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72D17-05A1-C0BB-814E-BDA93A82DADB}"/>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96962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7252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3167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1040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1874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8848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98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7264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915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43CB-B358-BC88-0B42-14B4CD38E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6C530-174B-3C95-D893-851E8A944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3DA39-80C3-79AF-1D5E-517A8D82FA1D}"/>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AF50682B-80B7-8F71-995A-88B5A57FB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31FB-1654-C40D-5D6F-33ECD8E3FA3E}"/>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207861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9425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65951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5515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82550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7802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16736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74832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0348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25420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5921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372F-F484-5528-BC3E-3EB37A194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7F0B1-0199-85B8-912C-4868767597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C1E65-14B8-0601-5ED4-6DAA2157643C}"/>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239BC622-BC2C-8A9C-9756-B71530CFF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5B9B4-60C4-F4D0-73B5-82807A1E839C}"/>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2342264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4442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54982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17030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6956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7747-EFD1-4C90-44B7-5C49B36BF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30653-28FE-D227-E963-9CFBC60759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909E7-233B-C57D-C51C-863655D61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117C7-CFD2-B6D4-F73A-06D70DFF071F}"/>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6" name="Footer Placeholder 5">
            <a:extLst>
              <a:ext uri="{FF2B5EF4-FFF2-40B4-BE49-F238E27FC236}">
                <a16:creationId xmlns:a16="http://schemas.microsoft.com/office/drawing/2014/main" id="{17A9356B-2A8F-29C3-EAC7-D1F6FFBD6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13BF4-2845-5C60-A751-DF4C13240F8E}"/>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128411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B432-3D72-B0EB-BA34-2F0499839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BCD7B4-DDA7-3B63-6A80-2F4DAE72DB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A0104-BC6D-00B0-761E-8D36D2F385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B88E5-EF1B-7F74-8C69-316D266D3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049D5-C14F-5674-5C8C-5AE4C1D03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435BF-BCC4-D1F3-CAC9-75808781109A}"/>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8" name="Footer Placeholder 7">
            <a:extLst>
              <a:ext uri="{FF2B5EF4-FFF2-40B4-BE49-F238E27FC236}">
                <a16:creationId xmlns:a16="http://schemas.microsoft.com/office/drawing/2014/main" id="{EFFB0596-8738-4FC6-089B-E0D185E17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D5FDE-6B2D-A495-D086-66B043711343}"/>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120138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15A9-BC68-A309-A2A6-642F76C16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7ED9F-59F3-9774-5F22-8C0AE8F73B2D}"/>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4" name="Footer Placeholder 3">
            <a:extLst>
              <a:ext uri="{FF2B5EF4-FFF2-40B4-BE49-F238E27FC236}">
                <a16:creationId xmlns:a16="http://schemas.microsoft.com/office/drawing/2014/main" id="{637A8220-244D-E01E-415B-7552F9353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5D267-9ECF-8B0E-01F2-ADFC4D469EAC}"/>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29261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938B1-3739-7607-457B-2DEB995D0F43}"/>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3" name="Footer Placeholder 2">
            <a:extLst>
              <a:ext uri="{FF2B5EF4-FFF2-40B4-BE49-F238E27FC236}">
                <a16:creationId xmlns:a16="http://schemas.microsoft.com/office/drawing/2014/main" id="{A1137EE4-7604-8643-BE46-87E10FBF37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2948AB-F302-7876-3EF0-B0465DE7F5B7}"/>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91431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21FA-7025-DBF0-8C28-0F3909DDE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DBC99-6A09-E46A-E783-36A6D1429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6AF6A3-C1AD-925C-5E24-6F548EF08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A2BF1-D726-1708-462B-D3F8A129EFCE}"/>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6" name="Footer Placeholder 5">
            <a:extLst>
              <a:ext uri="{FF2B5EF4-FFF2-40B4-BE49-F238E27FC236}">
                <a16:creationId xmlns:a16="http://schemas.microsoft.com/office/drawing/2014/main" id="{A3FB7867-75BB-5FEF-A3C6-6E0CBDC01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E3AA6-60C1-86D5-7ACB-0B630666330A}"/>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41606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CC3E-F9EC-A280-D984-3AC3C298D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7C031-1F06-00DF-33B8-803024D75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F984F9-EA11-2061-2759-1C9E766A7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08994-B187-ADAC-E4D6-6BC810913726}"/>
              </a:ext>
            </a:extLst>
          </p:cNvPr>
          <p:cNvSpPr>
            <a:spLocks noGrp="1"/>
          </p:cNvSpPr>
          <p:nvPr>
            <p:ph type="dt" sz="half" idx="10"/>
          </p:nvPr>
        </p:nvSpPr>
        <p:spPr/>
        <p:txBody>
          <a:bodyPr/>
          <a:lstStyle/>
          <a:p>
            <a:fld id="{E4B566D1-15B6-48BE-9451-EF1BB1702B4F}" type="datetimeFigureOut">
              <a:rPr lang="en-US" smtClean="0"/>
              <a:t>11/19/2025</a:t>
            </a:fld>
            <a:endParaRPr lang="en-US"/>
          </a:p>
        </p:txBody>
      </p:sp>
      <p:sp>
        <p:nvSpPr>
          <p:cNvPr id="6" name="Footer Placeholder 5">
            <a:extLst>
              <a:ext uri="{FF2B5EF4-FFF2-40B4-BE49-F238E27FC236}">
                <a16:creationId xmlns:a16="http://schemas.microsoft.com/office/drawing/2014/main" id="{8FEEA255-45D6-3A36-97F4-12B9641C4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E924E-CC91-0DC4-8995-EFAC0AB5EE78}"/>
              </a:ext>
            </a:extLst>
          </p:cNvPr>
          <p:cNvSpPr>
            <a:spLocks noGrp="1"/>
          </p:cNvSpPr>
          <p:nvPr>
            <p:ph type="sldNum" sz="quarter" idx="12"/>
          </p:nvPr>
        </p:nvSpPr>
        <p:spPr/>
        <p:txBody>
          <a:bodyPr/>
          <a:lstStyle/>
          <a:p>
            <a:fld id="{41634B67-DA53-47DA-99A5-F944884AAADD}" type="slidenum">
              <a:rPr lang="en-US" smtClean="0"/>
              <a:t>‹#›</a:t>
            </a:fld>
            <a:endParaRPr lang="en-US"/>
          </a:p>
        </p:txBody>
      </p:sp>
    </p:spTree>
    <p:extLst>
      <p:ext uri="{BB962C8B-B14F-4D97-AF65-F5344CB8AC3E}">
        <p14:creationId xmlns:p14="http://schemas.microsoft.com/office/powerpoint/2010/main" val="190603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2EB2D-E8BE-C490-5A7F-8A9C7577B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0A4640-069D-37D4-A53F-643404E25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EE5ED-57DD-31AC-DAD0-725A1DB39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B566D1-15B6-48BE-9451-EF1BB1702B4F}" type="datetimeFigureOut">
              <a:rPr lang="en-US" smtClean="0"/>
              <a:t>11/19/2025</a:t>
            </a:fld>
            <a:endParaRPr lang="en-US"/>
          </a:p>
        </p:txBody>
      </p:sp>
      <p:sp>
        <p:nvSpPr>
          <p:cNvPr id="5" name="Footer Placeholder 4">
            <a:extLst>
              <a:ext uri="{FF2B5EF4-FFF2-40B4-BE49-F238E27FC236}">
                <a16:creationId xmlns:a16="http://schemas.microsoft.com/office/drawing/2014/main" id="{629314B5-5B4A-AFF1-BF9C-66E517DAE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746839-4748-E1E2-2F38-B75A66253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634B67-DA53-47DA-99A5-F944884AAADD}" type="slidenum">
              <a:rPr lang="en-US" smtClean="0"/>
              <a:t>‹#›</a:t>
            </a:fld>
            <a:endParaRPr lang="en-US"/>
          </a:p>
        </p:txBody>
      </p:sp>
    </p:spTree>
    <p:extLst>
      <p:ext uri="{BB962C8B-B14F-4D97-AF65-F5344CB8AC3E}">
        <p14:creationId xmlns:p14="http://schemas.microsoft.com/office/powerpoint/2010/main" val="150986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11/19/2025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92600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176372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197153"/>
            <a:ext cx="5136846" cy="3743476"/>
          </a:xfrm>
        </p:spPr>
        <p:txBody>
          <a:bodyPr>
            <a:normAutofit/>
          </a:bodyPr>
          <a:lstStyle/>
          <a:p>
            <a:pPr algn="l"/>
            <a:r>
              <a:rPr lang="en-US" b="1" i="1" dirty="0">
                <a:solidFill>
                  <a:schemeClr val="bg2">
                    <a:lumMod val="50000"/>
                  </a:schemeClr>
                </a:solidFill>
                <a:latin typeface="Gotham Book"/>
              </a:rPr>
              <a:t>Unit 9: </a:t>
            </a:r>
            <a:br>
              <a:rPr lang="en-US" b="1" i="1" dirty="0">
                <a:latin typeface="Gotham Book"/>
              </a:rPr>
            </a:br>
            <a:r>
              <a:rPr lang="en-US" b="1" dirty="0">
                <a:solidFill>
                  <a:srgbClr val="0070C0"/>
                </a:solidFill>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452255"/>
            <a:ext cx="4620584" cy="1187264"/>
          </a:xfrm>
        </p:spPr>
        <p:txBody>
          <a:bodyPr>
            <a:normAutofit/>
          </a:bodyPr>
          <a:lstStyle/>
          <a:p>
            <a:pPr algn="l"/>
            <a:r>
              <a:rPr lang="en-US" sz="3200" b="1" i="1" dirty="0">
                <a:solidFill>
                  <a:schemeClr val="bg2">
                    <a:lumMod val="50000"/>
                  </a:schemeClr>
                </a:solidFill>
                <a:latin typeface="Gotham Book"/>
              </a:rPr>
              <a:t>Lesson 7: </a:t>
            </a:r>
          </a:p>
          <a:p>
            <a:pPr algn="l"/>
            <a:r>
              <a:rPr lang="en-US" sz="3200" b="1" dirty="0">
                <a:solidFill>
                  <a:srgbClr val="0070C0"/>
                </a:solidFill>
                <a:latin typeface="Gotham Book"/>
              </a:rPr>
              <a:t>The Constitution of 1876</a:t>
            </a:r>
          </a:p>
        </p:txBody>
      </p:sp>
      <p:sp>
        <p:nvSpPr>
          <p:cNvPr id="5" name="TextBox 4">
            <a:extLst>
              <a:ext uri="{FF2B5EF4-FFF2-40B4-BE49-F238E27FC236}">
                <a16:creationId xmlns:a16="http://schemas.microsoft.com/office/drawing/2014/main" id="{17067D71-5DF5-9AAD-A7D3-51938F885B42}"/>
              </a:ext>
            </a:extLst>
          </p:cNvPr>
          <p:cNvSpPr txBox="1"/>
          <p:nvPr/>
        </p:nvSpPr>
        <p:spPr>
          <a:xfrm>
            <a:off x="4097447" y="6171875"/>
            <a:ext cx="3298372" cy="707886"/>
          </a:xfrm>
          <a:prstGeom prst="rect">
            <a:avLst/>
          </a:prstGeom>
          <a:noFill/>
        </p:spPr>
        <p:txBody>
          <a:bodyPr wrap="square" rtlCol="0">
            <a:spAutoFit/>
          </a:bodyPr>
          <a:lstStyle/>
          <a:p>
            <a:r>
              <a:rPr lang="en-US" sz="2000" dirty="0">
                <a:latin typeface="Gotham Book"/>
              </a:rPr>
              <a:t>The Constitution of 1876</a:t>
            </a:r>
          </a:p>
          <a:p>
            <a:r>
              <a:rPr lang="en-US" sz="2000" dirty="0">
                <a:latin typeface="Gotham Book"/>
              </a:rPr>
              <a:t>Texas State Library &amp; Archives</a:t>
            </a:r>
          </a:p>
        </p:txBody>
      </p:sp>
      <p:pic>
        <p:nvPicPr>
          <p:cNvPr id="1026" name="Picture 2" descr="Texas Constitution of 1876">
            <a:extLst>
              <a:ext uri="{FF2B5EF4-FFF2-40B4-BE49-F238E27FC236}">
                <a16:creationId xmlns:a16="http://schemas.microsoft.com/office/drawing/2014/main" id="{4CE7BF14-4F8C-EDED-E9FF-CB0C39A3A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70" r="13325"/>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B6B733-3290-6F45-9FB8-CCE59E86239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EEAC25F-9897-83BD-F501-F8520010BCFE}"/>
              </a:ext>
            </a:extLst>
          </p:cNvPr>
          <p:cNvSpPr txBox="1">
            <a:spLocks noGrp="1"/>
          </p:cNvSpPr>
          <p:nvPr>
            <p:ph type="title" idx="4294967295"/>
          </p:nvPr>
        </p:nvSpPr>
        <p:spPr>
          <a:xfrm>
            <a:off x="2474155" y="-444139"/>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Gotham Medium"/>
                <a:ea typeface="+mj-ea"/>
                <a:cs typeface="+mj-cs"/>
              </a:rPr>
              <a:t>Federalism</a:t>
            </a:r>
          </a:p>
        </p:txBody>
      </p:sp>
      <p:pic>
        <p:nvPicPr>
          <p:cNvPr id="4" name="Picture 3" descr="A diagram representing federalism. There are 4 concentric circles. The smallest in the center is labeled state law. The next is state constitution. The next is federal law. The largest, which encompasses all the others, is federal constitution.">
            <a:extLst>
              <a:ext uri="{FF2B5EF4-FFF2-40B4-BE49-F238E27FC236}">
                <a16:creationId xmlns:a16="http://schemas.microsoft.com/office/drawing/2014/main" id="{7D711A77-751A-878A-EC2B-B2BA457FE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629" y="1077686"/>
            <a:ext cx="7554686" cy="537250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783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F6026C-FA9E-BA42-6429-06DBAD4666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FCFD7E3-483A-AF11-2826-625B46417627}"/>
              </a:ext>
            </a:extLst>
          </p:cNvPr>
          <p:cNvSpPr txBox="1">
            <a:spLocks noGrp="1"/>
          </p:cNvSpPr>
          <p:nvPr>
            <p:ph type="title" idx="4294967295"/>
          </p:nvPr>
        </p:nvSpPr>
        <p:spPr>
          <a:xfrm>
            <a:off x="2670098" y="-411482"/>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Gotham Medium"/>
                <a:ea typeface="+mj-ea"/>
                <a:cs typeface="+mj-cs"/>
              </a:rPr>
              <a:t>Popular Sovereignty</a:t>
            </a:r>
          </a:p>
        </p:txBody>
      </p:sp>
      <p:pic>
        <p:nvPicPr>
          <p:cNvPr id="4" name="Picture 3" descr="A close-up of a sign that reads &quot;Vote here&quot; in red, white, and blue.">
            <a:extLst>
              <a:ext uri="{FF2B5EF4-FFF2-40B4-BE49-F238E27FC236}">
                <a16:creationId xmlns:a16="http://schemas.microsoft.com/office/drawing/2014/main" id="{E570DB4A-1CF3-7F25-4B60-CC88B7B84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502" y="1415143"/>
            <a:ext cx="3249129" cy="4245430"/>
          </a:xfrm>
          <a:prstGeom prst="rect">
            <a:avLst/>
          </a:prstGeom>
        </p:spPr>
      </p:pic>
      <p:pic>
        <p:nvPicPr>
          <p:cNvPr id="2050" name="Picture 2" descr="A black and white photograph of hundred of marchers holding signs, waving flags, and marching down a large street in Austin. ">
            <a:extLst>
              <a:ext uri="{FF2B5EF4-FFF2-40B4-BE49-F238E27FC236}">
                <a16:creationId xmlns:a16="http://schemas.microsoft.com/office/drawing/2014/main" id="{0B33E25C-2C81-85E2-AD64-B8AD118072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924"/>
          <a:stretch>
            <a:fillRect/>
          </a:stretch>
        </p:blipFill>
        <p:spPr bwMode="auto">
          <a:xfrm>
            <a:off x="4999264" y="1113744"/>
            <a:ext cx="6667500" cy="463051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66B457-5B17-8141-3DC1-2A5483C87C40}"/>
              </a:ext>
            </a:extLst>
          </p:cNvPr>
          <p:cNvSpPr txBox="1"/>
          <p:nvPr/>
        </p:nvSpPr>
        <p:spPr>
          <a:xfrm>
            <a:off x="4855028" y="5744255"/>
            <a:ext cx="7173685" cy="769441"/>
          </a:xfrm>
          <a:prstGeom prst="rect">
            <a:avLst/>
          </a:prstGeom>
          <a:noFill/>
        </p:spPr>
        <p:txBody>
          <a:bodyPr wrap="square" rtlCol="0">
            <a:spAutoFit/>
          </a:bodyPr>
          <a:lstStyle/>
          <a:p>
            <a:pPr algn="ctr"/>
            <a:r>
              <a:rPr lang="en-US" sz="2200" dirty="0">
                <a:latin typeface="Gotham Book"/>
              </a:rPr>
              <a:t>A Peaceful Assembly in Austin, 1986.</a:t>
            </a:r>
          </a:p>
          <a:p>
            <a:pPr algn="ctr"/>
            <a:r>
              <a:rPr lang="en-US" sz="2200" i="1" dirty="0">
                <a:latin typeface="Gotham Book"/>
              </a:rPr>
              <a:t>The Portal to Texas History</a:t>
            </a:r>
          </a:p>
        </p:txBody>
      </p:sp>
    </p:spTree>
    <p:extLst>
      <p:ext uri="{BB962C8B-B14F-4D97-AF65-F5344CB8AC3E}">
        <p14:creationId xmlns:p14="http://schemas.microsoft.com/office/powerpoint/2010/main" val="300874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379D0F-B6FD-88C1-1789-504CBE59D97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60FDB9E-403E-23A6-2D8C-EB9E4438C801}"/>
              </a:ext>
            </a:extLst>
          </p:cNvPr>
          <p:cNvSpPr txBox="1">
            <a:spLocks noGrp="1"/>
          </p:cNvSpPr>
          <p:nvPr>
            <p:ph type="title" idx="4294967295"/>
          </p:nvPr>
        </p:nvSpPr>
        <p:spPr>
          <a:xfrm>
            <a:off x="2474155" y="-444139"/>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Gotham Medium"/>
                <a:ea typeface="+mj-ea"/>
                <a:cs typeface="+mj-cs"/>
              </a:rPr>
              <a:t>Individual Rights</a:t>
            </a:r>
          </a:p>
        </p:txBody>
      </p:sp>
      <p:pic>
        <p:nvPicPr>
          <p:cNvPr id="4" name="Graphic 3" descr="Megaphone with solid fill">
            <a:extLst>
              <a:ext uri="{FF2B5EF4-FFF2-40B4-BE49-F238E27FC236}">
                <a16:creationId xmlns:a16="http://schemas.microsoft.com/office/drawing/2014/main" id="{916E91CB-E684-9FA6-8B93-B447DC0D58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9699" y="1373779"/>
            <a:ext cx="2166256" cy="2166256"/>
          </a:xfrm>
          <a:prstGeom prst="rect">
            <a:avLst/>
          </a:prstGeom>
        </p:spPr>
      </p:pic>
      <p:pic>
        <p:nvPicPr>
          <p:cNvPr id="6" name="Graphic 5" descr="Newspaper with solid fill">
            <a:extLst>
              <a:ext uri="{FF2B5EF4-FFF2-40B4-BE49-F238E27FC236}">
                <a16:creationId xmlns:a16="http://schemas.microsoft.com/office/drawing/2014/main" id="{FE33C9E4-4CF5-12CF-DAA1-749063556F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1478436"/>
            <a:ext cx="2166255" cy="2166255"/>
          </a:xfrm>
          <a:prstGeom prst="rect">
            <a:avLst/>
          </a:prstGeom>
        </p:spPr>
      </p:pic>
      <p:pic>
        <p:nvPicPr>
          <p:cNvPr id="5122" name="Picture 2" descr="Three symbols that represent different major world religions, including a Christian cross, a Star of David from Judaism, and the crescent moon and star that represents Islam. ">
            <a:extLst>
              <a:ext uri="{FF2B5EF4-FFF2-40B4-BE49-F238E27FC236}">
                <a16:creationId xmlns:a16="http://schemas.microsoft.com/office/drawing/2014/main" id="{6DE36E18-A8B5-1F84-9AA3-C9C9F9EAEB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7242"/>
          <a:stretch>
            <a:fillRect/>
          </a:stretch>
        </p:blipFill>
        <p:spPr bwMode="auto">
          <a:xfrm>
            <a:off x="2078374" y="4045442"/>
            <a:ext cx="5603045" cy="172281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Group with solid fill">
            <a:extLst>
              <a:ext uri="{FF2B5EF4-FFF2-40B4-BE49-F238E27FC236}">
                <a16:creationId xmlns:a16="http://schemas.microsoft.com/office/drawing/2014/main" id="{7564492F-7071-93A2-A252-2D364411A5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3628" y="2895599"/>
            <a:ext cx="2677886" cy="2677886"/>
          </a:xfrm>
          <a:prstGeom prst="rect">
            <a:avLst/>
          </a:prstGeom>
        </p:spPr>
      </p:pic>
      <p:cxnSp>
        <p:nvCxnSpPr>
          <p:cNvPr id="10" name="Straight Connector 9">
            <a:extLst>
              <a:ext uri="{FF2B5EF4-FFF2-40B4-BE49-F238E27FC236}">
                <a16:creationId xmlns:a16="http://schemas.microsoft.com/office/drawing/2014/main" id="{98D09516-54BD-FA20-4344-2317B9842F0B}"/>
              </a:ext>
              <a:ext uri="{C183D7F6-B498-43B3-948B-1728B52AA6E4}">
                <adec:decorative xmlns:adec="http://schemas.microsoft.com/office/drawing/2017/decorative" val="1"/>
              </a:ext>
            </a:extLst>
          </p:cNvPr>
          <p:cNvCxnSpPr/>
          <p:nvPr/>
        </p:nvCxnSpPr>
        <p:spPr>
          <a:xfrm flipV="1">
            <a:off x="9717845" y="3178629"/>
            <a:ext cx="0" cy="8668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205403E-01BF-2201-D2E8-7DE101296093}"/>
              </a:ext>
              <a:ext uri="{C183D7F6-B498-43B3-948B-1728B52AA6E4}">
                <adec:decorative xmlns:adec="http://schemas.microsoft.com/office/drawing/2017/decorative" val="1"/>
              </a:ext>
            </a:extLst>
          </p:cNvPr>
          <p:cNvSpPr/>
          <p:nvPr/>
        </p:nvSpPr>
        <p:spPr>
          <a:xfrm>
            <a:off x="9241971" y="2699657"/>
            <a:ext cx="892627" cy="620486"/>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EAD63F-62F6-C351-E7FE-AC8AF8CBBBA4}"/>
              </a:ext>
              <a:ext uri="{C183D7F6-B498-43B3-948B-1728B52AA6E4}">
                <adec:decorative xmlns:adec="http://schemas.microsoft.com/office/drawing/2017/decorative" val="1"/>
              </a:ext>
            </a:extLst>
          </p:cNvPr>
          <p:cNvSpPr/>
          <p:nvPr/>
        </p:nvSpPr>
        <p:spPr>
          <a:xfrm>
            <a:off x="10958816" y="2895599"/>
            <a:ext cx="884842" cy="52251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C8B27C3-78B3-C6A6-EE71-09B5F02CB7C0}"/>
              </a:ext>
              <a:ext uri="{C183D7F6-B498-43B3-948B-1728B52AA6E4}">
                <adec:decorative xmlns:adec="http://schemas.microsoft.com/office/drawing/2017/decorative" val="1"/>
              </a:ext>
            </a:extLst>
          </p:cNvPr>
          <p:cNvCxnSpPr/>
          <p:nvPr/>
        </p:nvCxnSpPr>
        <p:spPr>
          <a:xfrm flipV="1">
            <a:off x="11318045" y="3429000"/>
            <a:ext cx="0" cy="8668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94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024276-99B2-84E2-B515-4DFDCB4B2A6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91EEA53-D88C-4C31-E5B0-1D906F4CA2B8}"/>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28523CC2-D3C0-2D2C-200C-1F718277E2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2074" y="1972876"/>
            <a:ext cx="925793" cy="925793"/>
          </a:xfrm>
          <a:prstGeom prst="rect">
            <a:avLst/>
          </a:prstGeom>
        </p:spPr>
      </p:pic>
      <p:pic>
        <p:nvPicPr>
          <p:cNvPr id="6" name="Graphic 5">
            <a:extLst>
              <a:ext uri="{FF2B5EF4-FFF2-40B4-BE49-F238E27FC236}">
                <a16:creationId xmlns:a16="http://schemas.microsoft.com/office/drawing/2014/main" id="{C1111089-2FF9-D91F-D8CA-90A3FE8737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0223" y="4926989"/>
            <a:ext cx="842453" cy="842453"/>
          </a:xfrm>
          <a:prstGeom prst="rect">
            <a:avLst/>
          </a:prstGeom>
        </p:spPr>
      </p:pic>
      <p:sp>
        <p:nvSpPr>
          <p:cNvPr id="9" name="TextBox 8">
            <a:extLst>
              <a:ext uri="{FF2B5EF4-FFF2-40B4-BE49-F238E27FC236}">
                <a16:creationId xmlns:a16="http://schemas.microsoft.com/office/drawing/2014/main" id="{C268530A-A810-23C5-9421-86EA3A6E62CB}"/>
              </a:ext>
            </a:extLst>
          </p:cNvPr>
          <p:cNvSpPr txBox="1"/>
          <p:nvPr/>
        </p:nvSpPr>
        <p:spPr>
          <a:xfrm>
            <a:off x="3287486" y="1644996"/>
            <a:ext cx="4713514"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E2841">
                    <a:lumMod val="75000"/>
                    <a:lumOff val="25000"/>
                  </a:srgbClr>
                </a:solidFill>
                <a:effectLst/>
                <a:uLnTx/>
                <a:uFillTx/>
                <a:latin typeface="Gotham Book"/>
                <a:ea typeface="+mn-ea"/>
                <a:cs typeface="+mn-cs"/>
              </a:rPr>
              <a:t>Match the political principle on the left with its correct description on the right.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E2841">
                  <a:lumMod val="75000"/>
                  <a:lumOff val="25000"/>
                </a:srgbClr>
              </a:solidFill>
              <a:effectLst/>
              <a:uLnTx/>
              <a:uFillTx/>
              <a:latin typeface="Gotham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A02B93">
                    <a:lumMod val="75000"/>
                  </a:srgbClr>
                </a:solidFill>
                <a:effectLst/>
                <a:uLnTx/>
                <a:uFillTx/>
                <a:latin typeface="Gotham Book"/>
                <a:ea typeface="+mn-ea"/>
                <a:cs typeface="+mn-cs"/>
              </a:rPr>
              <a:t>Share with a partner.</a:t>
            </a:r>
          </a:p>
        </p:txBody>
      </p:sp>
    </p:spTree>
    <p:extLst>
      <p:ext uri="{BB962C8B-B14F-4D97-AF65-F5344CB8AC3E}">
        <p14:creationId xmlns:p14="http://schemas.microsoft.com/office/powerpoint/2010/main" val="320727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164A99-9C80-03C0-149F-B2119D3A405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8FF546D-0742-DC12-C0AB-E474A536CE11}"/>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A692C8B9-50C3-A9B0-D70D-BA35BEEB3220}"/>
              </a:ext>
            </a:extLst>
          </p:cNvPr>
          <p:cNvSpPr/>
          <p:nvPr/>
        </p:nvSpPr>
        <p:spPr>
          <a:xfrm>
            <a:off x="4746171" y="1563342"/>
            <a:ext cx="6977744" cy="2268430"/>
          </a:xfrm>
          <a:prstGeom prst="wedgeRoundRectCallout">
            <a:avLst>
              <a:gd name="adj1" fmla="val -63046"/>
              <a:gd name="adj2" fmla="val 3187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ea typeface="+mn-ea"/>
                <a:cs typeface="+mn-cs"/>
              </a:rPr>
              <a:t>The political principle of _______ means that ____________</a:t>
            </a:r>
          </a:p>
        </p:txBody>
      </p:sp>
      <p:pic>
        <p:nvPicPr>
          <p:cNvPr id="4" name="Graphic 3">
            <a:extLst>
              <a:ext uri="{FF2B5EF4-FFF2-40B4-BE49-F238E27FC236}">
                <a16:creationId xmlns:a16="http://schemas.microsoft.com/office/drawing/2014/main" id="{D1181F68-750F-2A24-E1EF-C1D3017267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302" y="2338403"/>
            <a:ext cx="1268449" cy="1268449"/>
          </a:xfrm>
          <a:prstGeom prst="rect">
            <a:avLst/>
          </a:prstGeom>
        </p:spPr>
      </p:pic>
    </p:spTree>
    <p:extLst>
      <p:ext uri="{BB962C8B-B14F-4D97-AF65-F5344CB8AC3E}">
        <p14:creationId xmlns:p14="http://schemas.microsoft.com/office/powerpoint/2010/main" val="247353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9160" y="3444256"/>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2096" y="5373303"/>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9160" y="1644996"/>
            <a:ext cx="1208326" cy="1208326"/>
          </a:xfrm>
          <a:prstGeom prst="rect">
            <a:avLst/>
          </a:prstGeom>
        </p:spPr>
      </p:pic>
      <p:sp>
        <p:nvSpPr>
          <p:cNvPr id="9" name="TextBox 8">
            <a:extLst>
              <a:ext uri="{FF2B5EF4-FFF2-40B4-BE49-F238E27FC236}">
                <a16:creationId xmlns:a16="http://schemas.microsoft.com/office/drawing/2014/main" id="{6EFE08B0-C9FD-270C-C58A-2281E92C7493}"/>
              </a:ext>
            </a:extLst>
          </p:cNvPr>
          <p:cNvSpPr txBox="1"/>
          <p:nvPr/>
        </p:nvSpPr>
        <p:spPr>
          <a:xfrm>
            <a:off x="3287486" y="1644996"/>
            <a:ext cx="4713514"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tx2">
                    <a:lumMod val="75000"/>
                    <a:lumOff val="25000"/>
                  </a:schemeClr>
                </a:solidFill>
                <a:latin typeface="Gotham Book"/>
              </a:rPr>
              <a:t>Read the introduction scenario on your warm-up.</a:t>
            </a:r>
          </a:p>
          <a:p>
            <a:pPr marL="457200" indent="-457200">
              <a:buFont typeface="Arial" panose="020B0604020202020204" pitchFamily="34" charset="0"/>
              <a:buChar char="•"/>
            </a:pPr>
            <a:r>
              <a:rPr lang="en-US" sz="3600" dirty="0">
                <a:solidFill>
                  <a:srgbClr val="C00000"/>
                </a:solidFill>
                <a:latin typeface="Gotham Book"/>
              </a:rPr>
              <a:t>Select all statements that you think are true, related to the Constitution of 1876.</a:t>
            </a:r>
          </a:p>
          <a:p>
            <a:pPr marL="457200" indent="-457200">
              <a:buFont typeface="Arial" panose="020B0604020202020204" pitchFamily="34" charset="0"/>
              <a:buChar char="•"/>
            </a:pPr>
            <a:r>
              <a:rPr lang="en-US" sz="3600" dirty="0">
                <a:solidFill>
                  <a:schemeClr val="accent5">
                    <a:lumMod val="75000"/>
                  </a:schemeClr>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066383" y="1563341"/>
            <a:ext cx="6657532" cy="2905657"/>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latin typeface="Gotham Book"/>
              </a:rPr>
              <a:t>One statement that I think is  true for the type of Constitution the delegates wanted to create is that _________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3817" y="2926232"/>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98395" y="1698171"/>
            <a:ext cx="10363200" cy="412048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seven principles of government that provide the foundation of the Texas</a:t>
            </a:r>
            <a:r>
              <a:rPr lang="en-US" sz="4800" dirty="0">
                <a:solidFill>
                  <a:srgbClr val="0070C0"/>
                </a:solidFill>
                <a:latin typeface="Gotham Book"/>
                <a:ea typeface="Times New Roman" panose="02020603050405020304" pitchFamily="18" charset="0"/>
                <a:cs typeface="Times New Roman" panose="02020603050405020304" pitchFamily="18" charset="0"/>
              </a:rPr>
              <a:t> Constitution of 1876, and how did the Constitution uphold those principles?</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1164771" y="1785257"/>
            <a:ext cx="10276115" cy="3449149"/>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the meaning and important seven key principles of government.</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categorize different excerpts from the Texas Constitution of 1876 based on the principles they uphold or represent.</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987EB86-35CD-EC38-A360-6AFC210B6104}"/>
              </a:ext>
            </a:extLst>
          </p:cNvPr>
          <p:cNvSpPr txBox="1">
            <a:spLocks noGrp="1"/>
          </p:cNvSpPr>
          <p:nvPr>
            <p:ph type="title" idx="4294967295"/>
          </p:nvPr>
        </p:nvSpPr>
        <p:spPr>
          <a:xfrm>
            <a:off x="2452385" y="-542111"/>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Limited Government</a:t>
            </a:r>
          </a:p>
        </p:txBody>
      </p:sp>
      <p:pic>
        <p:nvPicPr>
          <p:cNvPr id="11" name="Picture 10" descr="An image that looks like a speed limit sign - a white sign with a black border and black lettering. This sign, however, reads &quot;Government Limit&quot; with an image of a hand held up in a stopping gesture.&#10;">
            <a:extLst>
              <a:ext uri="{FF2B5EF4-FFF2-40B4-BE49-F238E27FC236}">
                <a16:creationId xmlns:a16="http://schemas.microsoft.com/office/drawing/2014/main" id="{E2BE8C48-EF64-DEB5-2304-8607421C0BDC}"/>
              </a:ext>
            </a:extLst>
          </p:cNvPr>
          <p:cNvPicPr>
            <a:picLocks noChangeAspect="1"/>
          </p:cNvPicPr>
          <p:nvPr/>
        </p:nvPicPr>
        <p:blipFill>
          <a:blip r:embed="rId3"/>
          <a:stretch>
            <a:fillRect/>
          </a:stretch>
        </p:blipFill>
        <p:spPr>
          <a:xfrm>
            <a:off x="3957338" y="1161733"/>
            <a:ext cx="4870975" cy="5163885"/>
          </a:xfrm>
          <a:prstGeom prst="rect">
            <a:avLst/>
          </a:prstGeom>
        </p:spPr>
      </p:pic>
    </p:spTree>
    <p:extLst>
      <p:ext uri="{BB962C8B-B14F-4D97-AF65-F5344CB8AC3E}">
        <p14:creationId xmlns:p14="http://schemas.microsoft.com/office/powerpoint/2010/main" val="108633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E1A77E-BF2D-01B7-8224-71E93508DEF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986773A-47C2-408D-3454-B77DC8702A1A}"/>
              </a:ext>
            </a:extLst>
          </p:cNvPr>
          <p:cNvSpPr txBox="1">
            <a:spLocks noGrp="1"/>
          </p:cNvSpPr>
          <p:nvPr>
            <p:ph type="title" idx="4294967295"/>
          </p:nvPr>
        </p:nvSpPr>
        <p:spPr>
          <a:xfrm>
            <a:off x="2474155" y="-346168"/>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Gotham Medium"/>
                <a:ea typeface="+mj-ea"/>
                <a:cs typeface="+mj-cs"/>
              </a:rPr>
              <a:t>Republicanism</a:t>
            </a:r>
          </a:p>
        </p:txBody>
      </p:sp>
      <p:pic>
        <p:nvPicPr>
          <p:cNvPr id="4" name="Picture 3" descr="A close-up of a sign that reads &quot;Vote here&quot; in red, white, and blue.">
            <a:extLst>
              <a:ext uri="{FF2B5EF4-FFF2-40B4-BE49-F238E27FC236}">
                <a16:creationId xmlns:a16="http://schemas.microsoft.com/office/drawing/2014/main" id="{69888955-A900-6486-C3C2-F0B056213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682" y="1295401"/>
            <a:ext cx="3848967" cy="5029200"/>
          </a:xfrm>
          <a:prstGeom prst="rect">
            <a:avLst/>
          </a:prstGeom>
        </p:spPr>
      </p:pic>
      <p:pic>
        <p:nvPicPr>
          <p:cNvPr id="36" name="Picture 35" descr="An image of several men and women stick figures with one single stick figure person above them and lines that connect each person in the group to the person at the head, to depict 1 representative of all the people.">
            <a:extLst>
              <a:ext uri="{FF2B5EF4-FFF2-40B4-BE49-F238E27FC236}">
                <a16:creationId xmlns:a16="http://schemas.microsoft.com/office/drawing/2014/main" id="{7FA13CCA-C606-2FFF-558F-CC00253457B0}"/>
              </a:ext>
            </a:extLst>
          </p:cNvPr>
          <p:cNvPicPr>
            <a:picLocks noChangeAspect="1"/>
          </p:cNvPicPr>
          <p:nvPr/>
        </p:nvPicPr>
        <p:blipFill>
          <a:blip r:embed="rId5"/>
          <a:stretch>
            <a:fillRect/>
          </a:stretch>
        </p:blipFill>
        <p:spPr>
          <a:xfrm>
            <a:off x="5472654" y="1175657"/>
            <a:ext cx="5887272" cy="4163006"/>
          </a:xfrm>
          <a:prstGeom prst="rect">
            <a:avLst/>
          </a:prstGeom>
        </p:spPr>
      </p:pic>
    </p:spTree>
    <p:extLst>
      <p:ext uri="{BB962C8B-B14F-4D97-AF65-F5344CB8AC3E}">
        <p14:creationId xmlns:p14="http://schemas.microsoft.com/office/powerpoint/2010/main" val="95383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C7B70B-784B-B7C6-A844-F2B06DC458D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27217B1-E778-33E4-D7D1-90157B730DBF}"/>
              </a:ext>
            </a:extLst>
          </p:cNvPr>
          <p:cNvSpPr txBox="1">
            <a:spLocks noGrp="1"/>
          </p:cNvSpPr>
          <p:nvPr>
            <p:ph type="title" idx="4294967295"/>
          </p:nvPr>
        </p:nvSpPr>
        <p:spPr>
          <a:xfrm>
            <a:off x="2637441" y="-476797"/>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Separation of Powers</a:t>
            </a:r>
          </a:p>
        </p:txBody>
      </p:sp>
      <p:pic>
        <p:nvPicPr>
          <p:cNvPr id="3074" name="Picture 2" descr="A black and white photograph of the Capitol building in Austin. It is a long building from left to right, with a tall dome protruding from the middle of the building tall into the sky. In front of the building are tree-lined walkways.">
            <a:extLst>
              <a:ext uri="{FF2B5EF4-FFF2-40B4-BE49-F238E27FC236}">
                <a16:creationId xmlns:a16="http://schemas.microsoft.com/office/drawing/2014/main" id="{5535E168-B458-9A03-1BE4-E53625851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80" y="1383248"/>
            <a:ext cx="3366407" cy="274121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2D9F1D-231F-C6F0-5ED3-62DB40B65A5E}"/>
              </a:ext>
            </a:extLst>
          </p:cNvPr>
          <p:cNvSpPr txBox="1"/>
          <p:nvPr/>
        </p:nvSpPr>
        <p:spPr>
          <a:xfrm>
            <a:off x="1407926" y="4164350"/>
            <a:ext cx="2690132" cy="1631216"/>
          </a:xfrm>
          <a:prstGeom prst="rect">
            <a:avLst/>
          </a:prstGeom>
          <a:noFill/>
        </p:spPr>
        <p:txBody>
          <a:bodyPr wrap="square" rtlCol="0">
            <a:spAutoFit/>
          </a:bodyPr>
          <a:lstStyle/>
          <a:p>
            <a:pPr algn="ctr"/>
            <a:r>
              <a:rPr lang="en-US" sz="2000" dirty="0">
                <a:latin typeface="Gotham Book"/>
              </a:rPr>
              <a:t>The Capitol Building</a:t>
            </a:r>
          </a:p>
          <a:p>
            <a:pPr algn="ctr"/>
            <a:r>
              <a:rPr lang="en-US" sz="2000" b="1" dirty="0">
                <a:solidFill>
                  <a:srgbClr val="C00000"/>
                </a:solidFill>
                <a:latin typeface="Gotham Book"/>
              </a:rPr>
              <a:t>The Legislative Branch</a:t>
            </a:r>
          </a:p>
          <a:p>
            <a:pPr algn="ctr"/>
            <a:r>
              <a:rPr lang="en-US" sz="2000" dirty="0">
                <a:latin typeface="Gotham Book"/>
              </a:rPr>
              <a:t>Austin, Texas</a:t>
            </a:r>
          </a:p>
          <a:p>
            <a:pPr algn="ctr"/>
            <a:r>
              <a:rPr lang="en-US" sz="2000" i="1" dirty="0">
                <a:latin typeface="Gotham Book"/>
              </a:rPr>
              <a:t>The Portal to Texas History</a:t>
            </a:r>
          </a:p>
        </p:txBody>
      </p:sp>
      <p:pic>
        <p:nvPicPr>
          <p:cNvPr id="3076" name="Picture 4" descr="A black and white photograph of the Governor's Mansion. It is a 2 story home with large windows facing out on the first and second floors. There is a porch running the length of the front of the house, with six tall columns extending all the way to the roof. The lawn in front is well-manicured.">
            <a:extLst>
              <a:ext uri="{FF2B5EF4-FFF2-40B4-BE49-F238E27FC236}">
                <a16:creationId xmlns:a16="http://schemas.microsoft.com/office/drawing/2014/main" id="{5495903F-2DB1-AF53-64CC-C9F12E7AC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937" y="2554427"/>
            <a:ext cx="3834840" cy="259125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857367-3A53-6931-A498-E68F669EEF3A}"/>
              </a:ext>
            </a:extLst>
          </p:cNvPr>
          <p:cNvSpPr txBox="1"/>
          <p:nvPr/>
        </p:nvSpPr>
        <p:spPr>
          <a:xfrm>
            <a:off x="4465524" y="5245143"/>
            <a:ext cx="3097666" cy="1323439"/>
          </a:xfrm>
          <a:prstGeom prst="rect">
            <a:avLst/>
          </a:prstGeom>
          <a:noFill/>
        </p:spPr>
        <p:txBody>
          <a:bodyPr wrap="square" rtlCol="0">
            <a:spAutoFit/>
          </a:bodyPr>
          <a:lstStyle/>
          <a:p>
            <a:pPr algn="ctr"/>
            <a:r>
              <a:rPr lang="en-US" sz="2000" dirty="0">
                <a:latin typeface="Gotham Book"/>
              </a:rPr>
              <a:t>The Governor’s Mansion</a:t>
            </a:r>
          </a:p>
          <a:p>
            <a:pPr algn="ctr"/>
            <a:r>
              <a:rPr lang="en-US" sz="2000" b="1" dirty="0">
                <a:solidFill>
                  <a:srgbClr val="C00000"/>
                </a:solidFill>
                <a:latin typeface="Gotham Book"/>
              </a:rPr>
              <a:t>The Executive Branch</a:t>
            </a:r>
          </a:p>
          <a:p>
            <a:pPr algn="ctr"/>
            <a:r>
              <a:rPr lang="en-US" sz="2000" dirty="0">
                <a:latin typeface="Gotham Book"/>
              </a:rPr>
              <a:t>Austin, Texas</a:t>
            </a:r>
          </a:p>
          <a:p>
            <a:pPr algn="ctr"/>
            <a:r>
              <a:rPr lang="en-US" sz="2000" i="1" dirty="0">
                <a:latin typeface="Gotham Book"/>
              </a:rPr>
              <a:t>The Portal to Texas History</a:t>
            </a:r>
          </a:p>
        </p:txBody>
      </p:sp>
      <p:pic>
        <p:nvPicPr>
          <p:cNvPr id="3078" name="Picture 6" descr="The 9 justices of the Texas Supreme Court, as of 2025. There are 6 men and 3 women.  Six justices stand in the back of the image and 3 are seated in the front. Behind them is the Supreme Court main room. ">
            <a:extLst>
              <a:ext uri="{FF2B5EF4-FFF2-40B4-BE49-F238E27FC236}">
                <a16:creationId xmlns:a16="http://schemas.microsoft.com/office/drawing/2014/main" id="{57BFF497-5220-6BEF-CCE5-036165FF87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5427" y="1258799"/>
            <a:ext cx="4012848" cy="259125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A25F03-A4B2-BE56-275C-375F93E42C7F}"/>
              </a:ext>
            </a:extLst>
          </p:cNvPr>
          <p:cNvSpPr txBox="1"/>
          <p:nvPr/>
        </p:nvSpPr>
        <p:spPr>
          <a:xfrm>
            <a:off x="8207827" y="3919735"/>
            <a:ext cx="3744687" cy="1323439"/>
          </a:xfrm>
          <a:prstGeom prst="rect">
            <a:avLst/>
          </a:prstGeom>
          <a:noFill/>
        </p:spPr>
        <p:txBody>
          <a:bodyPr wrap="square" rtlCol="0">
            <a:spAutoFit/>
          </a:bodyPr>
          <a:lstStyle/>
          <a:p>
            <a:pPr algn="ctr"/>
            <a:r>
              <a:rPr lang="en-US" sz="2000" dirty="0">
                <a:latin typeface="Gotham Book"/>
              </a:rPr>
              <a:t>The Supreme Court Justices, 2025</a:t>
            </a:r>
          </a:p>
          <a:p>
            <a:pPr algn="ctr"/>
            <a:r>
              <a:rPr lang="en-US" sz="2000" b="1" dirty="0">
                <a:solidFill>
                  <a:srgbClr val="C00000"/>
                </a:solidFill>
                <a:latin typeface="Gotham Book"/>
              </a:rPr>
              <a:t>The Judicial Branch</a:t>
            </a:r>
          </a:p>
          <a:p>
            <a:pPr algn="ctr"/>
            <a:r>
              <a:rPr lang="en-US" sz="2000" dirty="0">
                <a:latin typeface="Gotham Book"/>
              </a:rPr>
              <a:t>Austin, Texas</a:t>
            </a:r>
          </a:p>
          <a:p>
            <a:pPr algn="ctr"/>
            <a:r>
              <a:rPr lang="en-US" sz="2000" i="1" dirty="0">
                <a:latin typeface="Gotham Book"/>
              </a:rPr>
              <a:t>The Supreme Court of Texas</a:t>
            </a:r>
          </a:p>
        </p:txBody>
      </p:sp>
    </p:spTree>
    <p:extLst>
      <p:ext uri="{BB962C8B-B14F-4D97-AF65-F5344CB8AC3E}">
        <p14:creationId xmlns:p14="http://schemas.microsoft.com/office/powerpoint/2010/main" val="27750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73A8C5-9804-69B1-B4A3-1C2EF544648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A8355BC-E540-99BE-2ED3-53F0D53D1745}"/>
              </a:ext>
            </a:extLst>
          </p:cNvPr>
          <p:cNvSpPr txBox="1">
            <a:spLocks noGrp="1"/>
          </p:cNvSpPr>
          <p:nvPr>
            <p:ph type="title" idx="4294967295"/>
          </p:nvPr>
        </p:nvSpPr>
        <p:spPr>
          <a:xfrm>
            <a:off x="2561241" y="-531225"/>
            <a:ext cx="8240486"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Checks and Balances</a:t>
            </a:r>
          </a:p>
        </p:txBody>
      </p:sp>
      <p:pic>
        <p:nvPicPr>
          <p:cNvPr id="4098" name="Picture 2" descr="An infographic demonstrating checks and balances. There are 3 circles positioned to make a triangle. Each circle represents one of the branches of government. There are arrows going back and forth between the circles showing how each branch can limit the other. For example, the Legislature can make laws but the Supreme Court can declare the laws unconstitutional, and the Governor can veto the laws. The Governor can appoint people to various positions but the legislature can deny those appointments. The governor can also pass executive actions, but the Supreme Court can declare the actions unconstitutional. ">
            <a:extLst>
              <a:ext uri="{FF2B5EF4-FFF2-40B4-BE49-F238E27FC236}">
                <a16:creationId xmlns:a16="http://schemas.microsoft.com/office/drawing/2014/main" id="{55FF255C-55A6-5FA5-E65A-F2DA7E7B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428" y="990600"/>
            <a:ext cx="6598104" cy="531291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9390A9-8956-2385-892A-86A3C209A383}"/>
              </a:ext>
              <a:ext uri="{C183D7F6-B498-43B3-948B-1728B52AA6E4}">
                <adec:decorative xmlns:adec="http://schemas.microsoft.com/office/drawing/2017/decorative" val="1"/>
              </a:ext>
            </a:extLst>
          </p:cNvPr>
          <p:cNvSpPr/>
          <p:nvPr/>
        </p:nvSpPr>
        <p:spPr>
          <a:xfrm rot="18435737">
            <a:off x="4806040" y="3157697"/>
            <a:ext cx="626736" cy="156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vetoes</a:t>
            </a:r>
          </a:p>
        </p:txBody>
      </p:sp>
    </p:spTree>
    <p:extLst>
      <p:ext uri="{BB962C8B-B14F-4D97-AF65-F5344CB8AC3E}">
        <p14:creationId xmlns:p14="http://schemas.microsoft.com/office/powerpoint/2010/main" val="2848190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221</TotalTime>
  <Words>680</Words>
  <Application>Microsoft Office PowerPoint</Application>
  <PresentationFormat>Widescreen</PresentationFormat>
  <Paragraphs>66</Paragraphs>
  <Slides>14</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9:  Reconstruction</vt:lpstr>
      <vt:lpstr>Warm-up:  Follow the directions to complete your warm-up</vt:lpstr>
      <vt:lpstr>Share with the class</vt:lpstr>
      <vt:lpstr>Essential Question</vt:lpstr>
      <vt:lpstr>In today’s lesson…</vt:lpstr>
      <vt:lpstr>Limited Government</vt:lpstr>
      <vt:lpstr>Republicanism</vt:lpstr>
      <vt:lpstr>Separation of Powers</vt:lpstr>
      <vt:lpstr>Checks and Balances</vt:lpstr>
      <vt:lpstr>Federalism</vt:lpstr>
      <vt:lpstr>Popular Sovereignty</vt:lpstr>
      <vt:lpstr>Individual Rights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4</cp:revision>
  <dcterms:created xsi:type="dcterms:W3CDTF">2025-10-08T19:13:23Z</dcterms:created>
  <dcterms:modified xsi:type="dcterms:W3CDTF">2025-11-19T16:20:40Z</dcterms:modified>
</cp:coreProperties>
</file>