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21"/>
  </p:notesMasterIdLst>
  <p:sldIdLst>
    <p:sldId id="326" r:id="rId7"/>
    <p:sldId id="331" r:id="rId8"/>
    <p:sldId id="332" r:id="rId9"/>
    <p:sldId id="333" r:id="rId10"/>
    <p:sldId id="334" r:id="rId11"/>
    <p:sldId id="362" r:id="rId12"/>
    <p:sldId id="364" r:id="rId13"/>
    <p:sldId id="365" r:id="rId14"/>
    <p:sldId id="366" r:id="rId15"/>
    <p:sldId id="367" r:id="rId16"/>
    <p:sldId id="363" r:id="rId17"/>
    <p:sldId id="368" r:id="rId18"/>
    <p:sldId id="369" r:id="rId19"/>
    <p:sldId id="3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BD0BA-401F-4E12-A57C-FCA55D3602B4}" v="42" dt="2026-03-19T23:03:00.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custSel modSld">
      <pc:chgData name="Wilkinson, Ulises" userId="aece8d85-eb83-4e23-bf28-c30077cba893" providerId="ADAL" clId="{884F47B1-B553-4192-9126-1C112833296C}" dt="2026-03-19T23:02:30.894" v="36"/>
      <pc:docMkLst>
        <pc:docMk/>
      </pc:docMkLst>
      <pc:sldChg chg="modSp mod">
        <pc:chgData name="Wilkinson, Ulises" userId="aece8d85-eb83-4e23-bf28-c30077cba893" providerId="ADAL" clId="{884F47B1-B553-4192-9126-1C112833296C}" dt="2026-03-19T22:59:16.963" v="7" actId="255"/>
        <pc:sldMkLst>
          <pc:docMk/>
          <pc:sldMk cId="3840677025" sldId="331"/>
        </pc:sldMkLst>
        <pc:spChg chg="mod">
          <ac:chgData name="Wilkinson, Ulises" userId="aece8d85-eb83-4e23-bf28-c30077cba893" providerId="ADAL" clId="{884F47B1-B553-4192-9126-1C112833296C}" dt="2026-03-19T22:59:01.447" v="4" actId="255"/>
          <ac:spMkLst>
            <pc:docMk/>
            <pc:sldMk cId="3840677025" sldId="331"/>
            <ac:spMk id="2" creationId="{36B42A4E-4727-C868-B633-69B1B7D7E12C}"/>
          </ac:spMkLst>
        </pc:spChg>
        <pc:spChg chg="mod">
          <ac:chgData name="Wilkinson, Ulises" userId="aece8d85-eb83-4e23-bf28-c30077cba893" providerId="ADAL" clId="{884F47B1-B553-4192-9126-1C112833296C}" dt="2026-03-19T22:59:16.963" v="7" actId="255"/>
          <ac:spMkLst>
            <pc:docMk/>
            <pc:sldMk cId="3840677025" sldId="331"/>
            <ac:spMk id="9" creationId="{6EFE08B0-C9FD-270C-C58A-2281E92C7493}"/>
          </ac:spMkLst>
        </pc:spChg>
      </pc:sldChg>
      <pc:sldChg chg="modSp mod">
        <pc:chgData name="Wilkinson, Ulises" userId="aece8d85-eb83-4e23-bf28-c30077cba893" providerId="ADAL" clId="{884F47B1-B553-4192-9126-1C112833296C}" dt="2026-03-19T22:59:30.245" v="9" actId="20577"/>
        <pc:sldMkLst>
          <pc:docMk/>
          <pc:sldMk cId="1402913147" sldId="333"/>
        </pc:sldMkLst>
        <pc:spChg chg="mod">
          <ac:chgData name="Wilkinson, Ulises" userId="aece8d85-eb83-4e23-bf28-c30077cba893" providerId="ADAL" clId="{884F47B1-B553-4192-9126-1C112833296C}" dt="2026-03-19T22:59:30.245" v="9" actId="20577"/>
          <ac:spMkLst>
            <pc:docMk/>
            <pc:sldMk cId="1402913147" sldId="333"/>
            <ac:spMk id="3" creationId="{C6972DD2-9631-36AD-15F5-1E1A9FB07975}"/>
          </ac:spMkLst>
        </pc:spChg>
      </pc:sldChg>
      <pc:sldChg chg="modSp mod">
        <pc:chgData name="Wilkinson, Ulises" userId="aece8d85-eb83-4e23-bf28-c30077cba893" providerId="ADAL" clId="{884F47B1-B553-4192-9126-1C112833296C}" dt="2026-03-19T22:59:55.642" v="18" actId="114"/>
        <pc:sldMkLst>
          <pc:docMk/>
          <pc:sldMk cId="1980830845" sldId="334"/>
        </pc:sldMkLst>
        <pc:spChg chg="mod">
          <ac:chgData name="Wilkinson, Ulises" userId="aece8d85-eb83-4e23-bf28-c30077cba893" providerId="ADAL" clId="{884F47B1-B553-4192-9126-1C112833296C}" dt="2026-03-19T22:59:38.310" v="12" actId="27636"/>
          <ac:spMkLst>
            <pc:docMk/>
            <pc:sldMk cId="1980830845" sldId="334"/>
            <ac:spMk id="2" creationId="{C6A6384D-8638-DF6D-AE9F-F5B475FA0ACB}"/>
          </ac:spMkLst>
        </pc:spChg>
        <pc:spChg chg="mod">
          <ac:chgData name="Wilkinson, Ulises" userId="aece8d85-eb83-4e23-bf28-c30077cba893" providerId="ADAL" clId="{884F47B1-B553-4192-9126-1C112833296C}" dt="2026-03-19T22:59:55.642" v="18" actId="114"/>
          <ac:spMkLst>
            <pc:docMk/>
            <pc:sldMk cId="1980830845" sldId="334"/>
            <ac:spMk id="3" creationId="{546FC1A7-A711-E44B-2B9F-92E44778AF23}"/>
          </ac:spMkLst>
        </pc:spChg>
      </pc:sldChg>
      <pc:sldChg chg="modSp mod">
        <pc:chgData name="Wilkinson, Ulises" userId="aece8d85-eb83-4e23-bf28-c30077cba893" providerId="ADAL" clId="{884F47B1-B553-4192-9126-1C112833296C}" dt="2026-03-19T23:01:19.137" v="33" actId="20577"/>
        <pc:sldMkLst>
          <pc:docMk/>
          <pc:sldMk cId="2775003057" sldId="365"/>
        </pc:sldMkLst>
        <pc:spChg chg="mod">
          <ac:chgData name="Wilkinson, Ulises" userId="aece8d85-eb83-4e23-bf28-c30077cba893" providerId="ADAL" clId="{884F47B1-B553-4192-9126-1C112833296C}" dt="2026-03-19T23:00:37.679" v="21" actId="20577"/>
          <ac:spMkLst>
            <pc:docMk/>
            <pc:sldMk cId="2775003057" sldId="365"/>
            <ac:spMk id="3" creationId="{CF2D9F1D-231F-C6F0-5ED3-62DB40B65A5E}"/>
          </ac:spMkLst>
        </pc:spChg>
        <pc:spChg chg="mod">
          <ac:chgData name="Wilkinson, Ulises" userId="aece8d85-eb83-4e23-bf28-c30077cba893" providerId="ADAL" clId="{884F47B1-B553-4192-9126-1C112833296C}" dt="2026-03-19T23:01:08.865" v="28" actId="20577"/>
          <ac:spMkLst>
            <pc:docMk/>
            <pc:sldMk cId="2775003057" sldId="365"/>
            <ac:spMk id="4" creationId="{5B857367-3A53-6931-A498-E68F669EEF3A}"/>
          </ac:spMkLst>
        </pc:spChg>
        <pc:spChg chg="mod">
          <ac:chgData name="Wilkinson, Ulises" userId="aece8d85-eb83-4e23-bf28-c30077cba893" providerId="ADAL" clId="{884F47B1-B553-4192-9126-1C112833296C}" dt="2026-03-19T23:01:19.137" v="33" actId="20577"/>
          <ac:spMkLst>
            <pc:docMk/>
            <pc:sldMk cId="2775003057" sldId="365"/>
            <ac:spMk id="5" creationId="{CEA25F03-A4B2-BE56-275C-375F93E42C7F}"/>
          </ac:spMkLst>
        </pc:spChg>
      </pc:sldChg>
      <pc:sldChg chg="modSp mod">
        <pc:chgData name="Wilkinson, Ulises" userId="aece8d85-eb83-4e23-bf28-c30077cba893" providerId="ADAL" clId="{884F47B1-B553-4192-9126-1C112833296C}" dt="2026-03-19T23:02:30.894" v="36"/>
        <pc:sldMkLst>
          <pc:docMk/>
          <pc:sldMk cId="3207279620" sldId="369"/>
        </pc:sldMkLst>
        <pc:spChg chg="mod">
          <ac:chgData name="Wilkinson, Ulises" userId="aece8d85-eb83-4e23-bf28-c30077cba893" providerId="ADAL" clId="{884F47B1-B553-4192-9126-1C112833296C}" dt="2026-03-19T23:02:01.085" v="35" actId="255"/>
          <ac:spMkLst>
            <pc:docMk/>
            <pc:sldMk cId="3207279620" sldId="369"/>
            <ac:spMk id="2" creationId="{891EEA53-D88C-4C31-E5B0-1D906F4CA2B8}"/>
          </ac:spMkLst>
        </pc:spChg>
        <pc:spChg chg="mod">
          <ac:chgData name="Wilkinson, Ulises" userId="aece8d85-eb83-4e23-bf28-c30077cba893" providerId="ADAL" clId="{884F47B1-B553-4192-9126-1C112833296C}" dt="2026-03-19T23:02:30.894" v="36"/>
          <ac:spMkLst>
            <pc:docMk/>
            <pc:sldMk cId="3207279620" sldId="369"/>
            <ac:spMk id="9" creationId="{C268530A-A810-23C5-9421-86EA3A6E62C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020A4-26CB-45FE-9CA6-465104AADA5E}" type="datetimeFigureOut">
              <a:rPr lang="en-US" smtClean="0"/>
              <a:t>3/19/2026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4AB535-89E0-4A23-89B2-538F003D8AAF}" type="slidenum">
              <a:rPr lang="en-US" smtClean="0"/>
              <a:t>‹#›</a:t>
            </a:fld>
            <a:endParaRPr lang="en-US"/>
          </a:p>
        </p:txBody>
      </p:sp>
    </p:spTree>
    <p:extLst>
      <p:ext uri="{BB962C8B-B14F-4D97-AF65-F5344CB8AC3E}">
        <p14:creationId xmlns:p14="http://schemas.microsoft.com/office/powerpoint/2010/main" val="4107214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xashistory.unt.edu/ark:/67531/metapth124092/"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texashistory.unt.edu/ark:/67531/metapth124768/" TargetMode="External"/><Relationship Id="rId4" Type="http://schemas.openxmlformats.org/officeDocument/2006/relationships/hyperlink" Target="https://texashistory.unt.edu/"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exashistory.unt.edu/ark:/67531/metapth124372/"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Texas Constitution of 1876. Accessed 10/8/25. Texas State Library and Archives Commission. https://www.tsl.texas.gov/treasures/constitution/1875-01.html </a:t>
            </a:r>
          </a:p>
          <a:p>
            <a:r>
              <a:rPr lang="en-US" sz="1200" b="0" i="0" kern="1200" dirty="0">
                <a:solidFill>
                  <a:schemeClr val="tx1"/>
                </a:solidFill>
                <a:effectLst/>
                <a:latin typeface="+mn-lt"/>
                <a:ea typeface="+mn-ea"/>
                <a:cs typeface="+mn-cs"/>
              </a:rPr>
              <a:t> </a:t>
            </a: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Vote Here sign, Louisiana, March 2025. Accessed 10/8/25. Wikimedia Commons. Background removed for this slideshow. https://commons.wikimedia.org/wiki/File:Vote_Here_sign,_Louisiana,_March_2025.jpg </a:t>
            </a:r>
          </a:p>
          <a:p>
            <a:endParaRPr lang="en-US" dirty="0"/>
          </a:p>
        </p:txBody>
      </p:sp>
      <p:sp>
        <p:nvSpPr>
          <p:cNvPr id="4" name="Slide Number Placeholder 3"/>
          <p:cNvSpPr>
            <a:spLocks noGrp="1"/>
          </p:cNvSpPr>
          <p:nvPr>
            <p:ph type="sldNum" sz="quarter" idx="5"/>
          </p:nvPr>
        </p:nvSpPr>
        <p:spPr/>
        <p:txBody>
          <a:bodyPr/>
          <a:lstStyle/>
          <a:p>
            <a:fld id="{714AB535-89E0-4A23-89B2-538F003D8AAF}" type="slidenum">
              <a:rPr lang="en-US" smtClean="0"/>
              <a:t>7</a:t>
            </a:fld>
            <a:endParaRPr lang="en-US"/>
          </a:p>
        </p:txBody>
      </p:sp>
    </p:spTree>
    <p:extLst>
      <p:ext uri="{BB962C8B-B14F-4D97-AF65-F5344CB8AC3E}">
        <p14:creationId xmlns:p14="http://schemas.microsoft.com/office/powerpoint/2010/main" val="2433496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Boone Photo Co. [Texas State Capitol], photograph, 1947; (</a:t>
            </a:r>
            <a:r>
              <a:rPr lang="en-US" sz="1200" b="0" i="0" u="none" strike="noStrike" kern="1200" dirty="0">
                <a:solidFill>
                  <a:schemeClr val="tx1"/>
                </a:solidFill>
                <a:effectLst/>
                <a:latin typeface="+mn-lt"/>
                <a:ea typeface="+mn-ea"/>
                <a:cs typeface="+mn-cs"/>
                <a:hlinkClick r:id="rId3"/>
              </a:rPr>
              <a:t>https://texashistory.unt.edu/ark:/67531/metapth124092/</a:t>
            </a:r>
            <a:r>
              <a:rPr lang="en-US" sz="1200" b="0" i="0" kern="1200" dirty="0">
                <a:solidFill>
                  <a:schemeClr val="tx1"/>
                </a:solidFill>
                <a:effectLst/>
                <a:latin typeface="+mn-lt"/>
                <a:ea typeface="+mn-ea"/>
                <a:cs typeface="+mn-cs"/>
              </a:rPr>
              <a:t>: accessed October 8,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Austin History Center, Austin Public Library.</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Horberger</a:t>
            </a:r>
            <a:r>
              <a:rPr lang="en-US" sz="1200" b="0" i="0" kern="1200" dirty="0">
                <a:solidFill>
                  <a:schemeClr val="tx1"/>
                </a:solidFill>
                <a:effectLst/>
                <a:latin typeface="+mn-lt"/>
                <a:ea typeface="+mn-ea"/>
                <a:cs typeface="+mn-cs"/>
              </a:rPr>
              <a:t>, Carl. [Governor's Mansion with fence], photograph, 1971; (</a:t>
            </a:r>
            <a:r>
              <a:rPr lang="en-US" sz="1200" b="0" i="0" u="none" strike="noStrike" kern="1200" dirty="0">
                <a:solidFill>
                  <a:schemeClr val="tx1"/>
                </a:solidFill>
                <a:effectLst/>
                <a:latin typeface="+mn-lt"/>
                <a:ea typeface="+mn-ea"/>
                <a:cs typeface="+mn-cs"/>
                <a:hlinkClick r:id="rId5"/>
              </a:rPr>
              <a:t>https://texashistory.unt.edu/ark:/67531/metapth124768/</a:t>
            </a:r>
            <a:r>
              <a:rPr lang="en-US" sz="1200" b="0" i="0" kern="1200" dirty="0">
                <a:solidFill>
                  <a:schemeClr val="tx1"/>
                </a:solidFill>
                <a:effectLst/>
                <a:latin typeface="+mn-lt"/>
                <a:ea typeface="+mn-ea"/>
                <a:cs typeface="+mn-cs"/>
              </a:rPr>
              <a:t>: accessed October 8,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Austin History Center, Austin Public Library.</a:t>
            </a:r>
          </a:p>
          <a:p>
            <a:endParaRPr lang="en-US" sz="1200" b="0" i="0" kern="1200" dirty="0">
              <a:solidFill>
                <a:schemeClr val="tx1"/>
              </a:solidFill>
              <a:effectLst/>
              <a:latin typeface="+mn-lt"/>
              <a:ea typeface="+mn-ea"/>
              <a:cs typeface="+mn-cs"/>
            </a:endParaRPr>
          </a:p>
          <a:p>
            <a:r>
              <a:rPr lang="en-US" dirty="0"/>
              <a:t>The Supreme Court of Texas, 2025. Accessed 10/8/25. https://txcourts.gov/supreme </a:t>
            </a:r>
          </a:p>
        </p:txBody>
      </p:sp>
      <p:sp>
        <p:nvSpPr>
          <p:cNvPr id="4" name="Slide Number Placeholder 3"/>
          <p:cNvSpPr>
            <a:spLocks noGrp="1"/>
          </p:cNvSpPr>
          <p:nvPr>
            <p:ph type="sldNum" sz="quarter" idx="5"/>
          </p:nvPr>
        </p:nvSpPr>
        <p:spPr/>
        <p:txBody>
          <a:bodyPr/>
          <a:lstStyle/>
          <a:p>
            <a:fld id="{714AB535-89E0-4A23-89B2-538F003D8AAF}" type="slidenum">
              <a:rPr lang="en-US" smtClean="0"/>
              <a:t>8</a:t>
            </a:fld>
            <a:endParaRPr lang="en-US"/>
          </a:p>
        </p:txBody>
      </p:sp>
    </p:spTree>
    <p:extLst>
      <p:ext uri="{BB962C8B-B14F-4D97-AF65-F5344CB8AC3E}">
        <p14:creationId xmlns:p14="http://schemas.microsoft.com/office/powerpoint/2010/main" val="2979456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Checks and Balances infographic. Accessed on 10/8/25. https://commons.wikimedia.org/wiki/File:Separation_of_powers.png </a:t>
            </a:r>
          </a:p>
          <a:p>
            <a:endParaRPr lang="en-US" dirty="0"/>
          </a:p>
        </p:txBody>
      </p:sp>
      <p:sp>
        <p:nvSpPr>
          <p:cNvPr id="4" name="Slide Number Placeholder 3"/>
          <p:cNvSpPr>
            <a:spLocks noGrp="1"/>
          </p:cNvSpPr>
          <p:nvPr>
            <p:ph type="sldNum" sz="quarter" idx="5"/>
          </p:nvPr>
        </p:nvSpPr>
        <p:spPr/>
        <p:txBody>
          <a:bodyPr/>
          <a:lstStyle/>
          <a:p>
            <a:fld id="{714AB535-89E0-4A23-89B2-538F003D8AAF}" type="slidenum">
              <a:rPr lang="en-US" smtClean="0"/>
              <a:t>9</a:t>
            </a:fld>
            <a:endParaRPr lang="en-US"/>
          </a:p>
        </p:txBody>
      </p:sp>
    </p:spTree>
    <p:extLst>
      <p:ext uri="{BB962C8B-B14F-4D97-AF65-F5344CB8AC3E}">
        <p14:creationId xmlns:p14="http://schemas.microsoft.com/office/powerpoint/2010/main" val="1227294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Federalism diagram. Accessed on 10/8/25. https://commons.wikimedia.org/wiki/File:Federalism.png </a:t>
            </a:r>
          </a:p>
        </p:txBody>
      </p:sp>
      <p:sp>
        <p:nvSpPr>
          <p:cNvPr id="4" name="Slide Number Placeholder 3"/>
          <p:cNvSpPr>
            <a:spLocks noGrp="1"/>
          </p:cNvSpPr>
          <p:nvPr>
            <p:ph type="sldNum" sz="quarter" idx="5"/>
          </p:nvPr>
        </p:nvSpPr>
        <p:spPr/>
        <p:txBody>
          <a:bodyPr/>
          <a:lstStyle/>
          <a:p>
            <a:fld id="{714AB535-89E0-4A23-89B2-538F003D8AAF}" type="slidenum">
              <a:rPr lang="en-US" smtClean="0"/>
              <a:t>10</a:t>
            </a:fld>
            <a:endParaRPr lang="en-US"/>
          </a:p>
        </p:txBody>
      </p:sp>
    </p:spTree>
    <p:extLst>
      <p:ext uri="{BB962C8B-B14F-4D97-AF65-F5344CB8AC3E}">
        <p14:creationId xmlns:p14="http://schemas.microsoft.com/office/powerpoint/2010/main" val="453307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Student Protest March, photograph, [1970..1975]; (</a:t>
            </a:r>
            <a:r>
              <a:rPr lang="en-US" sz="1200" b="0" i="0" u="none" strike="noStrike" kern="1200" dirty="0">
                <a:solidFill>
                  <a:schemeClr val="tx1"/>
                </a:solidFill>
                <a:effectLst/>
                <a:latin typeface="+mn-lt"/>
                <a:ea typeface="+mn-ea"/>
                <a:cs typeface="+mn-cs"/>
                <a:hlinkClick r:id="rId3"/>
              </a:rPr>
              <a:t>https://texashistory.unt.edu/ark:/67531/metapth124372/</a:t>
            </a:r>
            <a:r>
              <a:rPr lang="en-US" sz="1200" b="0" i="0" kern="1200" dirty="0">
                <a:solidFill>
                  <a:schemeClr val="tx1"/>
                </a:solidFill>
                <a:effectLst/>
                <a:latin typeface="+mn-lt"/>
                <a:ea typeface="+mn-ea"/>
                <a:cs typeface="+mn-cs"/>
              </a:rPr>
              <a:t>: accessed October 8,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Austin History Center, Austin Public Library.</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Vote Here sign, Louisiana, March 2025. Accessed 10/8/25. Wikimedia Commons. Background removed for this slideshow. https://commons.wikimedia.org/wiki/File:Vote_Here_sign,_Louisiana,_March_2025.jpg </a:t>
            </a:r>
          </a:p>
          <a:p>
            <a:endParaRPr lang="en-US" dirty="0"/>
          </a:p>
        </p:txBody>
      </p:sp>
      <p:sp>
        <p:nvSpPr>
          <p:cNvPr id="4" name="Slide Number Placeholder 3"/>
          <p:cNvSpPr>
            <a:spLocks noGrp="1"/>
          </p:cNvSpPr>
          <p:nvPr>
            <p:ph type="sldNum" sz="quarter" idx="5"/>
          </p:nvPr>
        </p:nvSpPr>
        <p:spPr/>
        <p:txBody>
          <a:bodyPr/>
          <a:lstStyle/>
          <a:p>
            <a:fld id="{714AB535-89E0-4A23-89B2-538F003D8AAF}" type="slidenum">
              <a:rPr lang="en-US" smtClean="0"/>
              <a:t>11</a:t>
            </a:fld>
            <a:endParaRPr lang="en-US"/>
          </a:p>
        </p:txBody>
      </p:sp>
    </p:spTree>
    <p:extLst>
      <p:ext uri="{BB962C8B-B14F-4D97-AF65-F5344CB8AC3E}">
        <p14:creationId xmlns:p14="http://schemas.microsoft.com/office/powerpoint/2010/main" val="693051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Religious Symbols. Accessed 10/8/25. https://commons.wikimedia.org/wiki/File:Religious_Symbol.png </a:t>
            </a:r>
          </a:p>
        </p:txBody>
      </p:sp>
      <p:sp>
        <p:nvSpPr>
          <p:cNvPr id="4" name="Slide Number Placeholder 3"/>
          <p:cNvSpPr>
            <a:spLocks noGrp="1"/>
          </p:cNvSpPr>
          <p:nvPr>
            <p:ph type="sldNum" sz="quarter" idx="5"/>
          </p:nvPr>
        </p:nvSpPr>
        <p:spPr/>
        <p:txBody>
          <a:bodyPr/>
          <a:lstStyle/>
          <a:p>
            <a:fld id="{714AB535-89E0-4A23-89B2-538F003D8AAF}" type="slidenum">
              <a:rPr lang="en-US" smtClean="0"/>
              <a:t>12</a:t>
            </a:fld>
            <a:endParaRPr lang="en-US"/>
          </a:p>
        </p:txBody>
      </p:sp>
    </p:spTree>
    <p:extLst>
      <p:ext uri="{BB962C8B-B14F-4D97-AF65-F5344CB8AC3E}">
        <p14:creationId xmlns:p14="http://schemas.microsoft.com/office/powerpoint/2010/main" val="471706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8D265-08A1-AE98-2269-FB6B84EFDA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85C163-B5A1-6BA3-669D-2E95517B49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778E87-E5ED-6AC0-C6F9-6691E3C64CD1}"/>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5" name="Footer Placeholder 4">
            <a:extLst>
              <a:ext uri="{FF2B5EF4-FFF2-40B4-BE49-F238E27FC236}">
                <a16:creationId xmlns:a16="http://schemas.microsoft.com/office/drawing/2014/main" id="{01D0B1D5-1E72-2B9A-F8BC-BF587BC87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171260-8302-5D42-CCDA-7052C36EE48F}"/>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4065247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A43CB-B358-BC88-0B42-14B4CD38E7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F6C530-174B-3C95-D893-851E8A9443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A3DA39-80C3-79AF-1D5E-517A8D82FA1D}"/>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5" name="Footer Placeholder 4">
            <a:extLst>
              <a:ext uri="{FF2B5EF4-FFF2-40B4-BE49-F238E27FC236}">
                <a16:creationId xmlns:a16="http://schemas.microsoft.com/office/drawing/2014/main" id="{AF50682B-80B7-8F71-995A-88B5A57FB7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A31FB-1654-C40D-5D6F-33ECD8E3FA3E}"/>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2078617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C372F-F484-5528-BC3E-3EB37A194D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27F0B1-0199-85B8-912C-4868767597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EC1E65-14B8-0601-5ED4-6DAA2157643C}"/>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5" name="Footer Placeholder 4">
            <a:extLst>
              <a:ext uri="{FF2B5EF4-FFF2-40B4-BE49-F238E27FC236}">
                <a16:creationId xmlns:a16="http://schemas.microsoft.com/office/drawing/2014/main" id="{239BC622-BC2C-8A9C-9756-B71530CFF2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E5B9B4-60C4-F4D0-73B5-82807A1E839C}"/>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2342264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07747-EFD1-4C90-44B7-5C49B36BF8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330653-28FE-D227-E963-9CFBC60759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1909E7-233B-C57D-C51C-863655D618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1117C7-CFD2-B6D4-F73A-06D70DFF071F}"/>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6" name="Footer Placeholder 5">
            <a:extLst>
              <a:ext uri="{FF2B5EF4-FFF2-40B4-BE49-F238E27FC236}">
                <a16:creationId xmlns:a16="http://schemas.microsoft.com/office/drawing/2014/main" id="{17A9356B-2A8F-29C3-EAC7-D1F6FFBD68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613BF4-2845-5C60-A751-DF4C13240F8E}"/>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128411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EB432-3D72-B0EB-BA34-2F04998395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BCD7B4-DDA7-3B63-6A80-2F4DAE72DB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CA0104-BC6D-00B0-761E-8D36D2F385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DB88E5-EF1B-7F74-8C69-316D266D37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1049D5-C14F-5674-5C8C-5AE4C1D03A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7435BF-BCC4-D1F3-CAC9-75808781109A}"/>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8" name="Footer Placeholder 7">
            <a:extLst>
              <a:ext uri="{FF2B5EF4-FFF2-40B4-BE49-F238E27FC236}">
                <a16:creationId xmlns:a16="http://schemas.microsoft.com/office/drawing/2014/main" id="{EFFB0596-8738-4FC6-089B-E0D185E171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0D5FDE-6B2D-A495-D086-66B043711343}"/>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1201380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715A9-BC68-A309-A2A6-642F76C16A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F7ED9F-59F3-9774-5F22-8C0AE8F73B2D}"/>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4" name="Footer Placeholder 3">
            <a:extLst>
              <a:ext uri="{FF2B5EF4-FFF2-40B4-BE49-F238E27FC236}">
                <a16:creationId xmlns:a16="http://schemas.microsoft.com/office/drawing/2014/main" id="{637A8220-244D-E01E-415B-7552F93531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45D267-9ECF-8B0E-01F2-ADFC4D469EAC}"/>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292619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3938B1-3739-7607-457B-2DEB995D0F43}"/>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3" name="Footer Placeholder 2">
            <a:extLst>
              <a:ext uri="{FF2B5EF4-FFF2-40B4-BE49-F238E27FC236}">
                <a16:creationId xmlns:a16="http://schemas.microsoft.com/office/drawing/2014/main" id="{A1137EE4-7604-8643-BE46-87E10FBF37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2948AB-F302-7876-3EF0-B0465DE7F5B7}"/>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914319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221FA-7025-DBF0-8C28-0F3909DDEC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FDBC99-6A09-E46A-E783-36A6D14296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6AF6A3-C1AD-925C-5E24-6F548EF084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7A2BF1-D726-1708-462B-D3F8A129EFCE}"/>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6" name="Footer Placeholder 5">
            <a:extLst>
              <a:ext uri="{FF2B5EF4-FFF2-40B4-BE49-F238E27FC236}">
                <a16:creationId xmlns:a16="http://schemas.microsoft.com/office/drawing/2014/main" id="{A3FB7867-75BB-5FEF-A3C6-6E0CBDC01D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CE3AA6-60C1-86D5-7ACB-0B630666330A}"/>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416064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8CC3E-F9EC-A280-D984-3AC3C298D1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57C031-1F06-00DF-33B8-803024D75C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F984F9-EA11-2061-2759-1C9E766A76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C08994-B187-ADAC-E4D6-6BC810913726}"/>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6" name="Footer Placeholder 5">
            <a:extLst>
              <a:ext uri="{FF2B5EF4-FFF2-40B4-BE49-F238E27FC236}">
                <a16:creationId xmlns:a16="http://schemas.microsoft.com/office/drawing/2014/main" id="{8FEEA255-45D6-3A36-97F4-12B9641C4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3E924E-CC91-0DC4-8995-EFAC0AB5EE78}"/>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1906034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08830-9B50-CE60-630E-81B7346034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6AFCC6-4A23-8FB1-2B90-C61C913C66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A4FE5-C9C7-0F5D-83BB-13C5536763BC}"/>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5" name="Footer Placeholder 4">
            <a:extLst>
              <a:ext uri="{FF2B5EF4-FFF2-40B4-BE49-F238E27FC236}">
                <a16:creationId xmlns:a16="http://schemas.microsoft.com/office/drawing/2014/main" id="{4DA69F39-2081-5E41-76DC-8CFE06037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3F0E9D-2572-0873-A2A3-04CA61918675}"/>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1354542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96E2AE-5280-EF7D-7EFB-8B696B1835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EB567C-3741-2601-49E0-D7FD19ADCE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B32C71-8395-8AB5-68F6-1D912D852E1C}"/>
              </a:ext>
            </a:extLst>
          </p:cNvPr>
          <p:cNvSpPr>
            <a:spLocks noGrp="1"/>
          </p:cNvSpPr>
          <p:nvPr>
            <p:ph type="dt" sz="half" idx="10"/>
          </p:nvPr>
        </p:nvSpPr>
        <p:spPr/>
        <p:txBody>
          <a:bodyPr/>
          <a:lstStyle/>
          <a:p>
            <a:fld id="{E4B566D1-15B6-48BE-9451-EF1BB1702B4F}" type="datetimeFigureOut">
              <a:rPr lang="en-US" smtClean="0"/>
              <a:t>3/19/2026</a:t>
            </a:fld>
            <a:endParaRPr lang="en-US"/>
          </a:p>
        </p:txBody>
      </p:sp>
      <p:sp>
        <p:nvSpPr>
          <p:cNvPr id="5" name="Footer Placeholder 4">
            <a:extLst>
              <a:ext uri="{FF2B5EF4-FFF2-40B4-BE49-F238E27FC236}">
                <a16:creationId xmlns:a16="http://schemas.microsoft.com/office/drawing/2014/main" id="{B69CE7E9-BB54-F2AA-B70E-10FE2D7AF9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172D17-05A1-C0BB-814E-BDA93A82DADB}"/>
              </a:ext>
            </a:extLst>
          </p:cNvPr>
          <p:cNvSpPr>
            <a:spLocks noGrp="1"/>
          </p:cNvSpPr>
          <p:nvPr>
            <p:ph type="sldNum" sz="quarter" idx="12"/>
          </p:nvPr>
        </p:nvSpPr>
        <p:spPr/>
        <p:txBody>
          <a:bodyPr/>
          <a:lstStyle/>
          <a:p>
            <a:fld id="{41634B67-DA53-47DA-99A5-F944884AAADD}" type="slidenum">
              <a:rPr lang="en-US" smtClean="0"/>
              <a:t>‹#›</a:t>
            </a:fld>
            <a:endParaRPr lang="en-US"/>
          </a:p>
        </p:txBody>
      </p:sp>
    </p:spTree>
    <p:extLst>
      <p:ext uri="{BB962C8B-B14F-4D97-AF65-F5344CB8AC3E}">
        <p14:creationId xmlns:p14="http://schemas.microsoft.com/office/powerpoint/2010/main" val="969623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772521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131674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610409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718745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2884896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89859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972646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99154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594254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4065951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3/19/2026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55156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1825505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9780244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7167368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7748322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703489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7254204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8592115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6444256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8549823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6170307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3/19/2026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069562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82EB2D-E8BE-C490-5A7F-8A9C7577B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0A4640-069D-37D4-A53F-643404E25F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EE5ED-57DD-31AC-DAD0-725A1DB399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B566D1-15B6-48BE-9451-EF1BB1702B4F}" type="datetimeFigureOut">
              <a:rPr lang="en-US" smtClean="0"/>
              <a:t>3/19/2026</a:t>
            </a:fld>
            <a:endParaRPr lang="en-US"/>
          </a:p>
        </p:txBody>
      </p:sp>
      <p:sp>
        <p:nvSpPr>
          <p:cNvPr id="5" name="Footer Placeholder 4">
            <a:extLst>
              <a:ext uri="{FF2B5EF4-FFF2-40B4-BE49-F238E27FC236}">
                <a16:creationId xmlns:a16="http://schemas.microsoft.com/office/drawing/2014/main" id="{629314B5-5B4A-AFF1-BF9C-66E517DAE7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746839-4748-E1E2-2F38-B75A662535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634B67-DA53-47DA-99A5-F944884AAADD}" type="slidenum">
              <a:rPr lang="en-US" smtClean="0"/>
              <a:t>‹#›</a:t>
            </a:fld>
            <a:endParaRPr lang="en-US"/>
          </a:p>
        </p:txBody>
      </p:sp>
    </p:spTree>
    <p:extLst>
      <p:ext uri="{BB962C8B-B14F-4D97-AF65-F5344CB8AC3E}">
        <p14:creationId xmlns:p14="http://schemas.microsoft.com/office/powerpoint/2010/main" val="1509864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3/19/2026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1926003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3/19/2026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21763720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9.xml"/><Relationship Id="rId5" Type="http://schemas.openxmlformats.org/officeDocument/2006/relationships/image" Target="../media/image20.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1.png"/><Relationship Id="rId7"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23.png"/><Relationship Id="rId5" Type="http://schemas.openxmlformats.org/officeDocument/2006/relationships/image" Target="../media/image22.svg"/><Relationship Id="rId10" Type="http://schemas.openxmlformats.org/officeDocument/2006/relationships/image" Target="../media/image27.svg"/><Relationship Id="rId4" Type="http://schemas.openxmlformats.org/officeDocument/2006/relationships/image" Target="../media/image21.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643468" y="197153"/>
            <a:ext cx="5136846" cy="3743476"/>
          </a:xfrm>
        </p:spPr>
        <p:txBody>
          <a:bodyPr>
            <a:normAutofit/>
          </a:bodyPr>
          <a:lstStyle/>
          <a:p>
            <a:pPr algn="l"/>
            <a:r>
              <a:rPr lang="en-US" b="1" i="1" dirty="0">
                <a:solidFill>
                  <a:schemeClr val="bg2">
                    <a:lumMod val="50000"/>
                  </a:schemeClr>
                </a:solidFill>
                <a:latin typeface="Gotham Book"/>
              </a:rPr>
              <a:t>Unidad 9: </a:t>
            </a:r>
            <a:br>
              <a:rPr lang="en-US" b="1" i="1" dirty="0">
                <a:latin typeface="Gotham Book"/>
              </a:rPr>
            </a:br>
            <a:r>
              <a:rPr lang="en-US" b="1" dirty="0" err="1">
                <a:solidFill>
                  <a:srgbClr val="0070C0"/>
                </a:solidFill>
                <a:latin typeface="Gotham Book"/>
              </a:rPr>
              <a:t>Reconstrucción</a:t>
            </a:r>
            <a:endParaRPr lang="en-US" b="1" dirty="0">
              <a:solidFill>
                <a:srgbClr val="0070C0"/>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643467" y="4452255"/>
            <a:ext cx="4620584" cy="1187264"/>
          </a:xfrm>
        </p:spPr>
        <p:txBody>
          <a:bodyPr>
            <a:normAutofit/>
          </a:bodyPr>
          <a:lstStyle/>
          <a:p>
            <a:pPr algn="l"/>
            <a:r>
              <a:rPr lang="en-US" sz="3200" b="1" i="1" dirty="0" err="1">
                <a:solidFill>
                  <a:schemeClr val="bg2">
                    <a:lumMod val="50000"/>
                  </a:schemeClr>
                </a:solidFill>
                <a:latin typeface="Gotham Book"/>
              </a:rPr>
              <a:t>Lección</a:t>
            </a:r>
            <a:r>
              <a:rPr lang="en-US" sz="3200" b="1" i="1" dirty="0">
                <a:solidFill>
                  <a:schemeClr val="bg2">
                    <a:lumMod val="50000"/>
                  </a:schemeClr>
                </a:solidFill>
                <a:latin typeface="Gotham Book"/>
              </a:rPr>
              <a:t> 7: </a:t>
            </a:r>
          </a:p>
          <a:p>
            <a:pPr algn="l"/>
            <a:r>
              <a:rPr lang="en-US" sz="3200" b="1" dirty="0">
                <a:solidFill>
                  <a:srgbClr val="0070C0"/>
                </a:solidFill>
                <a:latin typeface="Gotham Book"/>
              </a:rPr>
              <a:t>La Constitución de 1876</a:t>
            </a:r>
          </a:p>
        </p:txBody>
      </p:sp>
      <p:sp>
        <p:nvSpPr>
          <p:cNvPr id="5" name="TextBox 4">
            <a:extLst>
              <a:ext uri="{FF2B5EF4-FFF2-40B4-BE49-F238E27FC236}">
                <a16:creationId xmlns:a16="http://schemas.microsoft.com/office/drawing/2014/main" id="{17067D71-5DF5-9AAD-A7D3-51938F885B42}"/>
              </a:ext>
            </a:extLst>
          </p:cNvPr>
          <p:cNvSpPr txBox="1"/>
          <p:nvPr/>
        </p:nvSpPr>
        <p:spPr>
          <a:xfrm>
            <a:off x="4097447" y="6171875"/>
            <a:ext cx="3298372" cy="707886"/>
          </a:xfrm>
          <a:prstGeom prst="rect">
            <a:avLst/>
          </a:prstGeom>
          <a:noFill/>
        </p:spPr>
        <p:txBody>
          <a:bodyPr wrap="square" rtlCol="0">
            <a:spAutoFit/>
          </a:bodyPr>
          <a:lstStyle/>
          <a:p>
            <a:r>
              <a:rPr lang="en-US" sz="2000" dirty="0">
                <a:latin typeface="Gotham Book"/>
              </a:rPr>
              <a:t>The Constitution of 1876</a:t>
            </a:r>
          </a:p>
          <a:p>
            <a:r>
              <a:rPr lang="en-US" sz="2000" dirty="0">
                <a:latin typeface="Gotham Book"/>
              </a:rPr>
              <a:t>Texas State Library &amp; Archives</a:t>
            </a:r>
          </a:p>
        </p:txBody>
      </p:sp>
      <p:pic>
        <p:nvPicPr>
          <p:cNvPr id="1026" name="Picture 2" descr="Texas Constitution of 1876">
            <a:extLst>
              <a:ext uri="{FF2B5EF4-FFF2-40B4-BE49-F238E27FC236}">
                <a16:creationId xmlns:a16="http://schemas.microsoft.com/office/drawing/2014/main" id="{4CE7BF14-4F8C-EDED-E9FF-CB0C39A3A9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770" r="13325"/>
          <a:stretch>
            <a:fillRect/>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Calentamiento</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calentamiento</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9160" y="3444256"/>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62096" y="5373303"/>
            <a:ext cx="842453" cy="842453"/>
          </a:xfrm>
          <a:prstGeom prst="rect">
            <a:avLst/>
          </a:prstGeom>
        </p:spPr>
      </p:pic>
      <p:pic>
        <p:nvPicPr>
          <p:cNvPr id="7" name="Graphic 6">
            <a:extLst>
              <a:ext uri="{FF2B5EF4-FFF2-40B4-BE49-F238E27FC236}">
                <a16:creationId xmlns:a16="http://schemas.microsoft.com/office/drawing/2014/main" id="{75998B19-8BF1-92D8-D6FD-5581993EB5E6}"/>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79160" y="1644996"/>
            <a:ext cx="1208326" cy="1208326"/>
          </a:xfrm>
          <a:prstGeom prst="rect">
            <a:avLst/>
          </a:prstGeom>
        </p:spPr>
      </p:pic>
      <p:sp>
        <p:nvSpPr>
          <p:cNvPr id="9" name="TextBox 8">
            <a:extLst>
              <a:ext uri="{FF2B5EF4-FFF2-40B4-BE49-F238E27FC236}">
                <a16:creationId xmlns:a16="http://schemas.microsoft.com/office/drawing/2014/main" id="{6EFE08B0-C9FD-270C-C58A-2281E92C7493}"/>
              </a:ext>
            </a:extLst>
          </p:cNvPr>
          <p:cNvSpPr txBox="1"/>
          <p:nvPr/>
        </p:nvSpPr>
        <p:spPr>
          <a:xfrm>
            <a:off x="3287486" y="1644996"/>
            <a:ext cx="4713514" cy="5324535"/>
          </a:xfrm>
          <a:prstGeom prst="rect">
            <a:avLst/>
          </a:prstGeom>
          <a:noFill/>
        </p:spPr>
        <p:txBody>
          <a:bodyPr wrap="square" rtlCol="0">
            <a:spAutoFit/>
          </a:bodyPr>
          <a:lstStyle/>
          <a:p>
            <a:pPr marL="457200" indent="-457200">
              <a:buFont typeface="Arial" panose="020B0604020202020204" pitchFamily="34" charset="0"/>
              <a:buChar char="•"/>
            </a:pPr>
            <a:r>
              <a:rPr lang="es-ES" sz="3400" dirty="0">
                <a:solidFill>
                  <a:schemeClr val="tx2">
                    <a:lumMod val="75000"/>
                    <a:lumOff val="25000"/>
                  </a:schemeClr>
                </a:solidFill>
                <a:latin typeface="Gotham Book"/>
              </a:rPr>
              <a:t>Lee el escenario introductorio sobre tu calentamiento</a:t>
            </a:r>
            <a:r>
              <a:rPr lang="en-US" sz="3400" dirty="0">
                <a:solidFill>
                  <a:schemeClr val="tx2">
                    <a:lumMod val="75000"/>
                    <a:lumOff val="25000"/>
                  </a:schemeClr>
                </a:solidFill>
                <a:latin typeface="Gotham Book"/>
              </a:rPr>
              <a:t>.</a:t>
            </a:r>
          </a:p>
          <a:p>
            <a:pPr marL="457200" indent="-457200">
              <a:buFont typeface="Arial" panose="020B0604020202020204" pitchFamily="34" charset="0"/>
              <a:buChar char="•"/>
            </a:pPr>
            <a:r>
              <a:rPr lang="es-ES" sz="3400" dirty="0">
                <a:solidFill>
                  <a:srgbClr val="C00000"/>
                </a:solidFill>
                <a:latin typeface="Gotham Book"/>
              </a:rPr>
              <a:t>Selecciona todas las afirmaciones que consideres ciertas, relacionadas con la Constitución de 1876</a:t>
            </a:r>
            <a:r>
              <a:rPr lang="en-US" sz="3400" dirty="0">
                <a:solidFill>
                  <a:srgbClr val="C00000"/>
                </a:solidFill>
                <a:latin typeface="Gotham Book"/>
              </a:rPr>
              <a:t>.</a:t>
            </a:r>
          </a:p>
          <a:p>
            <a:pPr marL="457200" indent="-457200">
              <a:buFont typeface="Arial" panose="020B0604020202020204" pitchFamily="34" charset="0"/>
              <a:buChar char="•"/>
            </a:pPr>
            <a:r>
              <a:rPr lang="en-US" sz="3400" dirty="0" err="1">
                <a:solidFill>
                  <a:schemeClr val="accent5">
                    <a:lumMod val="75000"/>
                  </a:schemeClr>
                </a:solidFill>
                <a:latin typeface="Gotham Book"/>
              </a:rPr>
              <a:t>Comparte</a:t>
            </a:r>
            <a:r>
              <a:rPr lang="en-US" sz="3400" dirty="0">
                <a:solidFill>
                  <a:schemeClr val="accent5">
                    <a:lumMod val="75000"/>
                  </a:schemeClr>
                </a:solidFill>
                <a:latin typeface="Gotham Book"/>
              </a:rPr>
              <a:t> con </a:t>
            </a:r>
            <a:r>
              <a:rPr lang="en-US" sz="3400" dirty="0" err="1">
                <a:solidFill>
                  <a:schemeClr val="accent5">
                    <a:lumMod val="75000"/>
                  </a:schemeClr>
                </a:solidFill>
                <a:latin typeface="Gotham Book"/>
              </a:rPr>
              <a:t>una</a:t>
            </a:r>
            <a:r>
              <a:rPr lang="en-US" sz="3400" dirty="0">
                <a:solidFill>
                  <a:schemeClr val="accent5">
                    <a:lumMod val="75000"/>
                  </a:schemeClr>
                </a:solidFill>
                <a:latin typeface="Gotham Book"/>
              </a:rPr>
              <a:t> pareja.</a:t>
            </a: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5066383" y="1563341"/>
            <a:ext cx="6657532" cy="2905657"/>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600" dirty="0">
                <a:latin typeface="Gotham Book"/>
              </a:rPr>
              <a:t>Una afirmación que creo que es cierta para el tipo de Constitución que los delegados querían crear es que _________</a:t>
            </a:r>
            <a:endParaRPr kumimoji="0" lang="en-US" sz="3600" b="0" i="0" u="none" strike="noStrike" kern="1200" cap="none" spc="0" normalizeH="0" baseline="0" noProof="0" dirty="0">
              <a:ln>
                <a:noFill/>
              </a:ln>
              <a:solidFill>
                <a:prstClr val="white"/>
              </a:solidFill>
              <a:effectLst/>
              <a:uLnTx/>
              <a:uFillTx/>
              <a:latin typeface="Gotham Book"/>
            </a:endParaRP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53817" y="2926232"/>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1098395" y="1698171"/>
            <a:ext cx="10363200" cy="3307957"/>
          </a:xfrm>
          <a:prstGeom prst="rect">
            <a:avLst/>
          </a:prstGeom>
          <a:noFill/>
        </p:spPr>
        <p:txBody>
          <a:bodyPr wrap="square" rtlCol="0">
            <a:spAutoFit/>
          </a:bodyPr>
          <a:lstStyle/>
          <a:p>
            <a:pPr lvl="0" algn="ctr">
              <a:lnSpc>
                <a:spcPct val="110000"/>
              </a:lnSpc>
              <a:spcAft>
                <a:spcPts val="600"/>
              </a:spcAft>
              <a:defRPr/>
            </a:pPr>
            <a:r>
              <a:rPr lang="es-ES" sz="4800" dirty="0">
                <a:solidFill>
                  <a:srgbClr val="0070C0"/>
                </a:solidFill>
                <a:latin typeface="Gotham Book"/>
                <a:ea typeface="Times New Roman" panose="02020603050405020304" pitchFamily="18" charset="0"/>
                <a:cs typeface="Times New Roman" panose="02020603050405020304" pitchFamily="18" charset="0"/>
              </a:rPr>
              <a:t>Cuáles son los siete principios de gobierno que sustentan la Constitución de Texas de 1876 y cómo defendió la Constitución esos principios</a:t>
            </a:r>
            <a:r>
              <a:rPr lang="en-US" sz="4800" dirty="0">
                <a:solidFill>
                  <a:srgbClr val="0070C0"/>
                </a:solidFill>
                <a:latin typeface="Gotham Book"/>
                <a:ea typeface="Times New Roman" panose="02020603050405020304" pitchFamily="18" charset="0"/>
                <a:cs typeface="Times New Roman" panose="02020603050405020304" pitchFamily="18" charset="0"/>
              </a:rPr>
              <a:t>?</a:t>
            </a:r>
            <a:endParaRPr kumimoji="0" lang="en-US" sz="48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r>
              <a:rPr kumimoji="0" lang="en-US" sz="7400" b="0" i="0" u="none" strike="noStrike" kern="1200" cap="none" spc="0" normalizeH="0" baseline="0" noProof="0" dirty="0">
                <a:ln>
                  <a:noFill/>
                </a:ln>
                <a:solidFill>
                  <a:schemeClr val="bg1"/>
                </a:solidFill>
                <a:effectLst/>
                <a:uLnTx/>
                <a:uFillTx/>
                <a:latin typeface="Gotham Medium"/>
                <a:ea typeface="+mj-ea"/>
                <a:cs typeface="+mj-cs"/>
              </a:rPr>
              <a:t>…</a:t>
            </a:r>
          </a:p>
        </p:txBody>
      </p:sp>
      <p:sp>
        <p:nvSpPr>
          <p:cNvPr id="3" name="TextBox 2">
            <a:extLst>
              <a:ext uri="{FF2B5EF4-FFF2-40B4-BE49-F238E27FC236}">
                <a16:creationId xmlns:a16="http://schemas.microsoft.com/office/drawing/2014/main" id="{546FC1A7-A711-E44B-2B9F-92E44778AF23}"/>
              </a:ext>
            </a:extLst>
          </p:cNvPr>
          <p:cNvSpPr txBox="1"/>
          <p:nvPr/>
        </p:nvSpPr>
        <p:spPr>
          <a:xfrm>
            <a:off x="1164771" y="1785257"/>
            <a:ext cx="10276115" cy="3449149"/>
          </a:xfrm>
          <a:prstGeom prst="rect">
            <a:avLst/>
          </a:prstGeom>
          <a:noFill/>
        </p:spPr>
        <p:txBody>
          <a:bodyPr wrap="square" rtlCol="0">
            <a:spAutoFit/>
          </a:bodyPr>
          <a:lstStyle/>
          <a:p>
            <a:pPr marL="742950" lvl="0" indent="-742950">
              <a:lnSpc>
                <a:spcPct val="110000"/>
              </a:lnSpc>
              <a:buFont typeface="+mj-lt"/>
              <a:buAutoNum type="arabicPeriod"/>
              <a:tabLst>
                <a:tab pos="457200" algn="l"/>
              </a:tabLst>
              <a:defRPr/>
            </a:pPr>
            <a:r>
              <a:rPr lang="es-ES" sz="4000" b="1" i="1" u="sng" dirty="0">
                <a:solidFill>
                  <a:srgbClr val="4EA72E">
                    <a:lumMod val="75000"/>
                  </a:srgbClr>
                </a:solidFill>
                <a:latin typeface="Gotham Book"/>
                <a:ea typeface="Times New Roman" panose="02020603050405020304" pitchFamily="18" charset="0"/>
                <a:cs typeface="Times New Roman" panose="02020603050405020304" pitchFamily="18" charset="0"/>
              </a:rPr>
              <a:t>Examinaremos</a:t>
            </a:r>
            <a:r>
              <a:rPr lang="es-ES" sz="4000" dirty="0">
                <a:solidFill>
                  <a:srgbClr val="4EA72E">
                    <a:lumMod val="75000"/>
                  </a:srgbClr>
                </a:solidFill>
                <a:latin typeface="Gotham Book"/>
                <a:ea typeface="Times New Roman" panose="02020603050405020304" pitchFamily="18" charset="0"/>
                <a:cs typeface="Times New Roman" panose="02020603050405020304" pitchFamily="18" charset="0"/>
              </a:rPr>
              <a:t> el significado y los siete principios clave importantes del gobierno</a:t>
            </a:r>
            <a:r>
              <a:rPr kumimoji="0" lang="en-US" sz="4000"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a:t>
            </a:r>
            <a:endPar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742950" lvl="0" indent="-742950">
              <a:lnSpc>
                <a:spcPct val="110000"/>
              </a:lnSpc>
              <a:buFont typeface="+mj-lt"/>
              <a:buAutoNum type="arabicPeriod"/>
              <a:tabLst>
                <a:tab pos="457200" algn="l"/>
              </a:tabLst>
              <a:defRPr/>
            </a:pPr>
            <a:r>
              <a:rPr lang="es-ES" sz="4000" b="1" i="1" u="sng" dirty="0">
                <a:solidFill>
                  <a:srgbClr val="7030A0"/>
                </a:solidFill>
                <a:latin typeface="Gotham Book"/>
                <a:ea typeface="Times New Roman" panose="02020603050405020304" pitchFamily="18" charset="0"/>
                <a:cs typeface="Times New Roman" panose="02020603050405020304" pitchFamily="18" charset="0"/>
              </a:rPr>
              <a:t>Clasificaré</a:t>
            </a:r>
            <a:r>
              <a:rPr lang="es-ES" sz="4000" dirty="0">
                <a:solidFill>
                  <a:srgbClr val="7030A0"/>
                </a:solidFill>
                <a:latin typeface="Gotham Book"/>
                <a:ea typeface="Times New Roman" panose="02020603050405020304" pitchFamily="18" charset="0"/>
                <a:cs typeface="Times New Roman" panose="02020603050405020304" pitchFamily="18" charset="0"/>
              </a:rPr>
              <a:t> diferentes extractos de la Constitución de Texas de 1876 según los principios que defiendan o representan</a:t>
            </a:r>
            <a:r>
              <a:rPr kumimoji="0" lang="en-US" sz="4000"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rPr>
              <a:t>.</a:t>
            </a:r>
            <a:endParaRPr kumimoji="0" lang="en-US" sz="4000" b="0" i="0" u="none" strike="noStrike" kern="1200" cap="none" spc="0" normalizeH="0" baseline="0" noProof="0" dirty="0">
              <a:ln>
                <a:noFill/>
              </a:ln>
              <a:solidFill>
                <a:srgbClr val="7030A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987EB86-35CD-EC38-A360-6AFC210B6104}"/>
              </a:ext>
            </a:extLst>
          </p:cNvPr>
          <p:cNvSpPr txBox="1">
            <a:spLocks noGrp="1"/>
          </p:cNvSpPr>
          <p:nvPr>
            <p:ph type="title" idx="4294967295"/>
          </p:nvPr>
        </p:nvSpPr>
        <p:spPr>
          <a:xfrm>
            <a:off x="2452385" y="-542111"/>
            <a:ext cx="8240486" cy="1521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latin typeface="Gotham Medium"/>
              </a:rPr>
              <a:t>Gobierno</a:t>
            </a:r>
            <a:r>
              <a:rPr lang="en-US" dirty="0">
                <a:latin typeface="Gotham Medium"/>
              </a:rPr>
              <a:t> </a:t>
            </a:r>
            <a:r>
              <a:rPr lang="en-US" dirty="0" err="1">
                <a:latin typeface="Gotham Medium"/>
              </a:rPr>
              <a:t>limitado</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11" name="Picture 10" descr="An image that looks like a speed limit sign - a white sign with a black border and black lettering. This sign, however, reads &quot;Government Limit&quot; with an image of a hand held up in a stopping gesture.&#10;">
            <a:extLst>
              <a:ext uri="{FF2B5EF4-FFF2-40B4-BE49-F238E27FC236}">
                <a16:creationId xmlns:a16="http://schemas.microsoft.com/office/drawing/2014/main" id="{E2BE8C48-EF64-DEB5-2304-8607421C0BDC}"/>
              </a:ext>
            </a:extLst>
          </p:cNvPr>
          <p:cNvPicPr>
            <a:picLocks noChangeAspect="1"/>
          </p:cNvPicPr>
          <p:nvPr/>
        </p:nvPicPr>
        <p:blipFill>
          <a:blip r:embed="rId3"/>
          <a:stretch>
            <a:fillRect/>
          </a:stretch>
        </p:blipFill>
        <p:spPr>
          <a:xfrm>
            <a:off x="3957338" y="1161733"/>
            <a:ext cx="4870975" cy="5163885"/>
          </a:xfrm>
          <a:prstGeom prst="rect">
            <a:avLst/>
          </a:prstGeom>
        </p:spPr>
      </p:pic>
    </p:spTree>
    <p:extLst>
      <p:ext uri="{BB962C8B-B14F-4D97-AF65-F5344CB8AC3E}">
        <p14:creationId xmlns:p14="http://schemas.microsoft.com/office/powerpoint/2010/main" val="1086333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BE1A77E-BF2D-01B7-8224-71E93508DEF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6986773A-47C2-408D-3454-B77DC8702A1A}"/>
              </a:ext>
            </a:extLst>
          </p:cNvPr>
          <p:cNvSpPr txBox="1">
            <a:spLocks noGrp="1"/>
          </p:cNvSpPr>
          <p:nvPr>
            <p:ph type="title" idx="4294967295"/>
          </p:nvPr>
        </p:nvSpPr>
        <p:spPr>
          <a:xfrm>
            <a:off x="2474155" y="-346168"/>
            <a:ext cx="8240486" cy="1521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600" dirty="0" err="1">
                <a:latin typeface="Gotham Medium"/>
              </a:rPr>
              <a:t>Republicanismo</a:t>
            </a:r>
            <a:endParaRPr kumimoji="0" lang="en-US" sz="66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Picture 3" descr="A close-up of a sign that reads &quot;Vote here&quot; in red, white, and blue.">
            <a:extLst>
              <a:ext uri="{FF2B5EF4-FFF2-40B4-BE49-F238E27FC236}">
                <a16:creationId xmlns:a16="http://schemas.microsoft.com/office/drawing/2014/main" id="{69888955-A900-6486-C3C2-F0B0562137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5682" y="1295401"/>
            <a:ext cx="3848967" cy="5029200"/>
          </a:xfrm>
          <a:prstGeom prst="rect">
            <a:avLst/>
          </a:prstGeom>
        </p:spPr>
      </p:pic>
      <p:pic>
        <p:nvPicPr>
          <p:cNvPr id="36" name="Picture 35" descr="An image of several men and women stick figures with one single stick figure person above them and lines that connect each person in the group to the person at the head, to depict 1 representative of all the people.">
            <a:extLst>
              <a:ext uri="{FF2B5EF4-FFF2-40B4-BE49-F238E27FC236}">
                <a16:creationId xmlns:a16="http://schemas.microsoft.com/office/drawing/2014/main" id="{7FA13CCA-C606-2FFF-558F-CC00253457B0}"/>
              </a:ext>
            </a:extLst>
          </p:cNvPr>
          <p:cNvPicPr>
            <a:picLocks noChangeAspect="1"/>
          </p:cNvPicPr>
          <p:nvPr/>
        </p:nvPicPr>
        <p:blipFill>
          <a:blip r:embed="rId5"/>
          <a:stretch>
            <a:fillRect/>
          </a:stretch>
        </p:blipFill>
        <p:spPr>
          <a:xfrm>
            <a:off x="5472654" y="1175657"/>
            <a:ext cx="5887272" cy="4163006"/>
          </a:xfrm>
          <a:prstGeom prst="rect">
            <a:avLst/>
          </a:prstGeom>
        </p:spPr>
      </p:pic>
    </p:spTree>
    <p:extLst>
      <p:ext uri="{BB962C8B-B14F-4D97-AF65-F5344CB8AC3E}">
        <p14:creationId xmlns:p14="http://schemas.microsoft.com/office/powerpoint/2010/main" val="953830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FC7B70B-784B-B7C6-A844-F2B06DC458DF}"/>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27217B1-E778-33E4-D7D1-90157B730DBF}"/>
              </a:ext>
            </a:extLst>
          </p:cNvPr>
          <p:cNvSpPr txBox="1">
            <a:spLocks noGrp="1"/>
          </p:cNvSpPr>
          <p:nvPr>
            <p:ph type="title" idx="4294967295"/>
          </p:nvPr>
        </p:nvSpPr>
        <p:spPr>
          <a:xfrm>
            <a:off x="2637441" y="-476797"/>
            <a:ext cx="8240486" cy="1521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latin typeface="Gotham Medium"/>
              </a:rPr>
              <a:t>Separación</a:t>
            </a:r>
            <a:r>
              <a:rPr lang="en-US" dirty="0">
                <a:latin typeface="Gotham Medium"/>
              </a:rPr>
              <a:t> de </a:t>
            </a:r>
            <a:r>
              <a:rPr lang="en-US" dirty="0" err="1">
                <a:latin typeface="Gotham Medium"/>
              </a:rPr>
              <a:t>poderes</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074" name="Picture 2" descr="A black and white photograph of the Capitol building in Austin. It is a long building from left to right, with a tall dome protruding from the middle of the building tall into the sky. In front of the building are tree-lined walkways.">
            <a:extLst>
              <a:ext uri="{FF2B5EF4-FFF2-40B4-BE49-F238E27FC236}">
                <a16:creationId xmlns:a16="http://schemas.microsoft.com/office/drawing/2014/main" id="{5535E168-B458-9A03-1BE4-E53625851C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480" y="1383248"/>
            <a:ext cx="3366407" cy="274121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F2D9F1D-231F-C6F0-5ED3-62DB40B65A5E}"/>
              </a:ext>
            </a:extLst>
          </p:cNvPr>
          <p:cNvSpPr txBox="1"/>
          <p:nvPr/>
        </p:nvSpPr>
        <p:spPr>
          <a:xfrm>
            <a:off x="1407926" y="4164350"/>
            <a:ext cx="2690132" cy="1631216"/>
          </a:xfrm>
          <a:prstGeom prst="rect">
            <a:avLst/>
          </a:prstGeom>
          <a:noFill/>
        </p:spPr>
        <p:txBody>
          <a:bodyPr wrap="square" rtlCol="0">
            <a:spAutoFit/>
          </a:bodyPr>
          <a:lstStyle/>
          <a:p>
            <a:pPr algn="ctr"/>
            <a:r>
              <a:rPr lang="en-US" sz="2000" dirty="0">
                <a:latin typeface="Gotham Book"/>
              </a:rPr>
              <a:t>El </a:t>
            </a:r>
            <a:r>
              <a:rPr lang="en-US" sz="2000" dirty="0" err="1">
                <a:latin typeface="Gotham Book"/>
              </a:rPr>
              <a:t>Edificio</a:t>
            </a:r>
            <a:r>
              <a:rPr lang="en-US" sz="2000" dirty="0">
                <a:latin typeface="Gotham Book"/>
              </a:rPr>
              <a:t> del </a:t>
            </a:r>
            <a:r>
              <a:rPr lang="en-US" sz="2000" dirty="0" err="1">
                <a:latin typeface="Gotham Book"/>
              </a:rPr>
              <a:t>Capitolio</a:t>
            </a:r>
            <a:r>
              <a:rPr lang="en-US" sz="2000" dirty="0">
                <a:latin typeface="Gotham Book"/>
              </a:rPr>
              <a:t> </a:t>
            </a:r>
            <a:r>
              <a:rPr lang="en-US" sz="2000" b="1" dirty="0">
                <a:solidFill>
                  <a:srgbClr val="C00000"/>
                </a:solidFill>
                <a:latin typeface="Gotham Book"/>
              </a:rPr>
              <a:t>El Poder </a:t>
            </a:r>
            <a:r>
              <a:rPr lang="en-US" sz="2000" b="1" dirty="0" err="1">
                <a:solidFill>
                  <a:srgbClr val="C00000"/>
                </a:solidFill>
                <a:latin typeface="Gotham Book"/>
              </a:rPr>
              <a:t>Legislativo</a:t>
            </a:r>
            <a:r>
              <a:rPr lang="en-US" sz="2000" b="1" dirty="0">
                <a:solidFill>
                  <a:srgbClr val="C00000"/>
                </a:solidFill>
                <a:latin typeface="Gotham Book"/>
              </a:rPr>
              <a:t> </a:t>
            </a:r>
            <a:r>
              <a:rPr lang="en-US" sz="2000" dirty="0">
                <a:latin typeface="Gotham Book"/>
              </a:rPr>
              <a:t>Austin, Texas</a:t>
            </a:r>
          </a:p>
          <a:p>
            <a:pPr algn="ctr"/>
            <a:r>
              <a:rPr lang="es-ES" sz="2000" i="1" dirty="0">
                <a:latin typeface="Gotham Book"/>
              </a:rPr>
              <a:t>El portal a la historia de Texas</a:t>
            </a:r>
            <a:endParaRPr lang="en-US" sz="2000" i="1" dirty="0">
              <a:latin typeface="Gotham Book"/>
            </a:endParaRPr>
          </a:p>
        </p:txBody>
      </p:sp>
      <p:pic>
        <p:nvPicPr>
          <p:cNvPr id="3076" name="Picture 4" descr="A black and white photograph of the Governor's Mansion. It is a 2 story home with large windows facing out on the first and second floors. There is a porch running the length of the front of the house, with six tall columns extending all the way to the roof. The lawn in front is well-manicured.">
            <a:extLst>
              <a:ext uri="{FF2B5EF4-FFF2-40B4-BE49-F238E27FC236}">
                <a16:creationId xmlns:a16="http://schemas.microsoft.com/office/drawing/2014/main" id="{5495903F-2DB1-AF53-64CC-C9F12E7AC9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6937" y="2554427"/>
            <a:ext cx="3834840" cy="259125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B857367-3A53-6931-A498-E68F669EEF3A}"/>
              </a:ext>
            </a:extLst>
          </p:cNvPr>
          <p:cNvSpPr txBox="1"/>
          <p:nvPr/>
        </p:nvSpPr>
        <p:spPr>
          <a:xfrm>
            <a:off x="4465524" y="5245143"/>
            <a:ext cx="3097666" cy="1631216"/>
          </a:xfrm>
          <a:prstGeom prst="rect">
            <a:avLst/>
          </a:prstGeom>
          <a:noFill/>
        </p:spPr>
        <p:txBody>
          <a:bodyPr wrap="square" rtlCol="0">
            <a:spAutoFit/>
          </a:bodyPr>
          <a:lstStyle/>
          <a:p>
            <a:pPr algn="ctr"/>
            <a:r>
              <a:rPr lang="en-US" sz="2000" dirty="0">
                <a:latin typeface="Gotham Book"/>
              </a:rPr>
              <a:t>La </a:t>
            </a:r>
            <a:r>
              <a:rPr lang="en-US" sz="2000" dirty="0" err="1">
                <a:latin typeface="Gotham Book"/>
              </a:rPr>
              <a:t>Mansión</a:t>
            </a:r>
            <a:r>
              <a:rPr lang="en-US" sz="2000" dirty="0">
                <a:latin typeface="Gotham Book"/>
              </a:rPr>
              <a:t> del </a:t>
            </a:r>
            <a:r>
              <a:rPr lang="en-US" sz="2000" dirty="0" err="1">
                <a:latin typeface="Gotham Book"/>
              </a:rPr>
              <a:t>Gobernador</a:t>
            </a:r>
            <a:r>
              <a:rPr lang="en-US" sz="2000" dirty="0">
                <a:latin typeface="Gotham Book"/>
              </a:rPr>
              <a:t> </a:t>
            </a:r>
            <a:r>
              <a:rPr lang="en-US" sz="2000" b="1" dirty="0">
                <a:solidFill>
                  <a:srgbClr val="C00000"/>
                </a:solidFill>
                <a:latin typeface="Gotham Book"/>
              </a:rPr>
              <a:t>El Poder </a:t>
            </a:r>
            <a:r>
              <a:rPr lang="en-US" sz="2000" b="1" dirty="0" err="1">
                <a:solidFill>
                  <a:srgbClr val="C00000"/>
                </a:solidFill>
                <a:latin typeface="Gotham Book"/>
              </a:rPr>
              <a:t>Ejecutivo</a:t>
            </a:r>
            <a:endParaRPr lang="en-US" sz="2000" b="1" dirty="0">
              <a:solidFill>
                <a:srgbClr val="C00000"/>
              </a:solidFill>
              <a:latin typeface="Gotham Book"/>
            </a:endParaRPr>
          </a:p>
          <a:p>
            <a:pPr algn="ctr"/>
            <a:r>
              <a:rPr lang="en-US" sz="2000" dirty="0">
                <a:latin typeface="Gotham Book"/>
              </a:rPr>
              <a:t>Austin, Texas</a:t>
            </a:r>
          </a:p>
          <a:p>
            <a:pPr algn="ctr"/>
            <a:r>
              <a:rPr lang="es-ES" sz="2000" i="1" dirty="0">
                <a:latin typeface="Gotham Book"/>
              </a:rPr>
              <a:t>El portal a la historia de Texas</a:t>
            </a:r>
            <a:endParaRPr lang="en-US" sz="2000" i="1" dirty="0">
              <a:latin typeface="Gotham Book"/>
            </a:endParaRPr>
          </a:p>
        </p:txBody>
      </p:sp>
      <p:pic>
        <p:nvPicPr>
          <p:cNvPr id="3078" name="Picture 6" descr="The 9 justices of the Texas Supreme Court, as of 2025. There are 6 men and 3 women.  Six justices stand in the back of the image and 3 are seated in the front. Behind them is the Supreme Court main room. ">
            <a:extLst>
              <a:ext uri="{FF2B5EF4-FFF2-40B4-BE49-F238E27FC236}">
                <a16:creationId xmlns:a16="http://schemas.microsoft.com/office/drawing/2014/main" id="{57BFF497-5220-6BEF-CCE5-036165FF87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55427" y="1258799"/>
            <a:ext cx="4012848" cy="259125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EA25F03-A4B2-BE56-275C-375F93E42C7F}"/>
              </a:ext>
            </a:extLst>
          </p:cNvPr>
          <p:cNvSpPr txBox="1"/>
          <p:nvPr/>
        </p:nvSpPr>
        <p:spPr>
          <a:xfrm>
            <a:off x="8207827" y="3919735"/>
            <a:ext cx="3744687" cy="1631216"/>
          </a:xfrm>
          <a:prstGeom prst="rect">
            <a:avLst/>
          </a:prstGeom>
          <a:noFill/>
        </p:spPr>
        <p:txBody>
          <a:bodyPr wrap="square" rtlCol="0">
            <a:spAutoFit/>
          </a:bodyPr>
          <a:lstStyle/>
          <a:p>
            <a:pPr algn="ctr"/>
            <a:r>
              <a:rPr lang="es-ES" sz="2000" dirty="0">
                <a:latin typeface="Gotham Book"/>
              </a:rPr>
              <a:t>Los jueces del Tribunal Supremo</a:t>
            </a:r>
            <a:r>
              <a:rPr lang="en-US" sz="2000" dirty="0">
                <a:latin typeface="Gotham Book"/>
              </a:rPr>
              <a:t>, 2025</a:t>
            </a:r>
          </a:p>
          <a:p>
            <a:pPr algn="ctr"/>
            <a:r>
              <a:rPr lang="en-US" sz="2000" b="1" dirty="0">
                <a:solidFill>
                  <a:srgbClr val="C00000"/>
                </a:solidFill>
                <a:latin typeface="Gotham Book"/>
              </a:rPr>
              <a:t>El Poder Judicial</a:t>
            </a:r>
          </a:p>
          <a:p>
            <a:pPr algn="ctr"/>
            <a:r>
              <a:rPr lang="en-US" sz="2000" dirty="0">
                <a:latin typeface="Gotham Book"/>
              </a:rPr>
              <a:t>Austin, Texas</a:t>
            </a:r>
          </a:p>
          <a:p>
            <a:pPr algn="ctr"/>
            <a:r>
              <a:rPr lang="es-ES" sz="2000" i="1" dirty="0">
                <a:latin typeface="Gotham Book"/>
              </a:rPr>
              <a:t>El Tribunal Supremo de Texas</a:t>
            </a:r>
            <a:endParaRPr lang="en-US" sz="2000" i="1" dirty="0">
              <a:latin typeface="Gotham Book"/>
            </a:endParaRPr>
          </a:p>
        </p:txBody>
      </p:sp>
    </p:spTree>
    <p:extLst>
      <p:ext uri="{BB962C8B-B14F-4D97-AF65-F5344CB8AC3E}">
        <p14:creationId xmlns:p14="http://schemas.microsoft.com/office/powerpoint/2010/main" val="2775003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D73A8C5-9804-69B1-B4A3-1C2EF544648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A8355BC-E540-99BE-2ED3-53F0D53D1745}"/>
              </a:ext>
            </a:extLst>
          </p:cNvPr>
          <p:cNvSpPr txBox="1">
            <a:spLocks noGrp="1"/>
          </p:cNvSpPr>
          <p:nvPr>
            <p:ph type="title" idx="4294967295"/>
          </p:nvPr>
        </p:nvSpPr>
        <p:spPr>
          <a:xfrm>
            <a:off x="2561241" y="-531225"/>
            <a:ext cx="8240486" cy="1521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latin typeface="Gotham Medium"/>
              </a:rPr>
              <a:t>Controles</a:t>
            </a:r>
            <a:r>
              <a:rPr lang="en-US" dirty="0">
                <a:latin typeface="Gotham Medium"/>
              </a:rPr>
              <a:t> y </a:t>
            </a:r>
            <a:r>
              <a:rPr lang="en-US" dirty="0" err="1">
                <a:latin typeface="Gotham Medium"/>
              </a:rPr>
              <a:t>equilibrios</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098" name="Picture 2" descr="An infographic demonstrating checks and balances. There are 3 circles positioned to make a triangle. Each circle represents one of the branches of government. There are arrows going back and forth between the circles showing how each branch can limit the other. For example, the Legislature can make laws but the Supreme Court can declare the laws unconstitutional, and the Governor can veto the laws. The Governor can appoint people to various positions but the legislature can deny those appointments. The governor can also pass executive actions, but the Supreme Court can declare the actions unconstitutional. ">
            <a:extLst>
              <a:ext uri="{FF2B5EF4-FFF2-40B4-BE49-F238E27FC236}">
                <a16:creationId xmlns:a16="http://schemas.microsoft.com/office/drawing/2014/main" id="{55FF255C-55A6-5FA5-E65A-F2DA7E7BE4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3428" y="990600"/>
            <a:ext cx="6598104" cy="5312919"/>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F9390A9-8956-2385-892A-86A3C209A383}"/>
              </a:ext>
              <a:ext uri="{C183D7F6-B498-43B3-948B-1728B52AA6E4}">
                <adec:decorative xmlns:adec="http://schemas.microsoft.com/office/drawing/2017/decorative" val="1"/>
              </a:ext>
            </a:extLst>
          </p:cNvPr>
          <p:cNvSpPr/>
          <p:nvPr/>
        </p:nvSpPr>
        <p:spPr>
          <a:xfrm rot="18435737">
            <a:off x="4806040" y="3157697"/>
            <a:ext cx="626736" cy="1563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vetoes</a:t>
            </a:r>
          </a:p>
        </p:txBody>
      </p:sp>
    </p:spTree>
    <p:extLst>
      <p:ext uri="{BB962C8B-B14F-4D97-AF65-F5344CB8AC3E}">
        <p14:creationId xmlns:p14="http://schemas.microsoft.com/office/powerpoint/2010/main" val="2848190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6B6B733-3290-6F45-9FB8-CCE59E86239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EEAC25F-9897-83BD-F501-F8520010BCFE}"/>
              </a:ext>
            </a:extLst>
          </p:cNvPr>
          <p:cNvSpPr txBox="1">
            <a:spLocks noGrp="1"/>
          </p:cNvSpPr>
          <p:nvPr>
            <p:ph type="title" idx="4294967295"/>
          </p:nvPr>
        </p:nvSpPr>
        <p:spPr>
          <a:xfrm>
            <a:off x="2474155" y="-444139"/>
            <a:ext cx="8240486" cy="1521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600" dirty="0" err="1">
                <a:latin typeface="Gotham Medium"/>
              </a:rPr>
              <a:t>Federalismo</a:t>
            </a:r>
            <a:endParaRPr kumimoji="0" lang="en-US" sz="66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Picture 3" descr="A diagram representing federalism. There are 4 concentric circles. The smallest in the center is labeled state law. The next is state constitution. The next is federal law. The largest, which encompasses all the others, is federal constitution.">
            <a:extLst>
              <a:ext uri="{FF2B5EF4-FFF2-40B4-BE49-F238E27FC236}">
                <a16:creationId xmlns:a16="http://schemas.microsoft.com/office/drawing/2014/main" id="{7D711A77-751A-878A-EC2B-B2BA457FE1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7629" y="1077686"/>
            <a:ext cx="7554686" cy="5372505"/>
          </a:xfrm>
          <a:prstGeom prst="rect">
            <a:avLst/>
          </a:prstGeom>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37832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7F6026C-FA9E-BA42-6429-06DBAD466657}"/>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2FCFD7E3-483A-AF11-2826-625B46417627}"/>
              </a:ext>
            </a:extLst>
          </p:cNvPr>
          <p:cNvSpPr txBox="1">
            <a:spLocks noGrp="1"/>
          </p:cNvSpPr>
          <p:nvPr>
            <p:ph type="title" idx="4294967295"/>
          </p:nvPr>
        </p:nvSpPr>
        <p:spPr>
          <a:xfrm>
            <a:off x="2670098" y="-411482"/>
            <a:ext cx="8240486" cy="1521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600" dirty="0" err="1">
                <a:latin typeface="Gotham Medium"/>
              </a:rPr>
              <a:t>Soberanía</a:t>
            </a:r>
            <a:r>
              <a:rPr lang="en-US" sz="6600" dirty="0">
                <a:latin typeface="Gotham Medium"/>
              </a:rPr>
              <a:t> popular</a:t>
            </a:r>
            <a:endParaRPr kumimoji="0" lang="en-US" sz="66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Picture 3" descr="A close-up of a sign that reads &quot;Vote here&quot; in red, white, and blue.">
            <a:extLst>
              <a:ext uri="{FF2B5EF4-FFF2-40B4-BE49-F238E27FC236}">
                <a16:creationId xmlns:a16="http://schemas.microsoft.com/office/drawing/2014/main" id="{E570DB4A-1CF3-7F25-4B60-CC88B7B84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3502" y="1415143"/>
            <a:ext cx="3249129" cy="4245430"/>
          </a:xfrm>
          <a:prstGeom prst="rect">
            <a:avLst/>
          </a:prstGeom>
        </p:spPr>
      </p:pic>
      <p:pic>
        <p:nvPicPr>
          <p:cNvPr id="2050" name="Picture 2" descr="A black and white photograph of hundred of marchers holding signs, waving flags, and marching down a large street in Austin. ">
            <a:extLst>
              <a:ext uri="{FF2B5EF4-FFF2-40B4-BE49-F238E27FC236}">
                <a16:creationId xmlns:a16="http://schemas.microsoft.com/office/drawing/2014/main" id="{0B33E25C-2C81-85E2-AD64-B8AD118072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3924"/>
          <a:stretch>
            <a:fillRect/>
          </a:stretch>
        </p:blipFill>
        <p:spPr bwMode="auto">
          <a:xfrm>
            <a:off x="4999264" y="1113744"/>
            <a:ext cx="6667500" cy="4630511"/>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966B457-5B17-8141-3DC1-2A5483C87C40}"/>
              </a:ext>
            </a:extLst>
          </p:cNvPr>
          <p:cNvSpPr txBox="1"/>
          <p:nvPr/>
        </p:nvSpPr>
        <p:spPr>
          <a:xfrm>
            <a:off x="4855028" y="5744255"/>
            <a:ext cx="7173685" cy="769441"/>
          </a:xfrm>
          <a:prstGeom prst="rect">
            <a:avLst/>
          </a:prstGeom>
          <a:noFill/>
        </p:spPr>
        <p:txBody>
          <a:bodyPr wrap="square" rtlCol="0">
            <a:spAutoFit/>
          </a:bodyPr>
          <a:lstStyle/>
          <a:p>
            <a:pPr algn="ctr"/>
            <a:r>
              <a:rPr lang="es-ES" sz="2200" dirty="0">
                <a:latin typeface="Gotham Book"/>
              </a:rPr>
              <a:t>Una asamblea pacífica en Austin, 1986</a:t>
            </a:r>
            <a:r>
              <a:rPr lang="en-US" sz="2200" dirty="0">
                <a:latin typeface="Gotham Book"/>
              </a:rPr>
              <a:t>.</a:t>
            </a:r>
          </a:p>
          <a:p>
            <a:pPr algn="ctr"/>
            <a:r>
              <a:rPr lang="es-ES" sz="2200" i="1" dirty="0">
                <a:latin typeface="Gotham Book"/>
              </a:rPr>
              <a:t>El portal a la historia de Texas</a:t>
            </a:r>
            <a:endParaRPr lang="en-US" sz="2200" i="1" dirty="0">
              <a:latin typeface="Gotham Book"/>
            </a:endParaRPr>
          </a:p>
        </p:txBody>
      </p:sp>
    </p:spTree>
    <p:extLst>
      <p:ext uri="{BB962C8B-B14F-4D97-AF65-F5344CB8AC3E}">
        <p14:creationId xmlns:p14="http://schemas.microsoft.com/office/powerpoint/2010/main" val="3008745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9379D0F-B6FD-88C1-1789-504CBE59D978}"/>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60FDB9E-403E-23A6-2D8C-EB9E4438C801}"/>
              </a:ext>
            </a:extLst>
          </p:cNvPr>
          <p:cNvSpPr txBox="1">
            <a:spLocks noGrp="1"/>
          </p:cNvSpPr>
          <p:nvPr>
            <p:ph type="title" idx="4294967295"/>
          </p:nvPr>
        </p:nvSpPr>
        <p:spPr>
          <a:xfrm>
            <a:off x="2474155" y="-444139"/>
            <a:ext cx="8240486" cy="1521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600" dirty="0">
                <a:latin typeface="Gotham Medium"/>
              </a:rPr>
              <a:t>Derechos </a:t>
            </a:r>
            <a:r>
              <a:rPr lang="en-US" sz="6600" dirty="0" err="1">
                <a:latin typeface="Gotham Medium"/>
              </a:rPr>
              <a:t>individuales</a:t>
            </a:r>
            <a:endParaRPr kumimoji="0" lang="en-US" sz="66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Graphic 3" descr="Megaphone with solid fill">
            <a:extLst>
              <a:ext uri="{FF2B5EF4-FFF2-40B4-BE49-F238E27FC236}">
                <a16:creationId xmlns:a16="http://schemas.microsoft.com/office/drawing/2014/main" id="{916E91CB-E684-9FA6-8B93-B447DC0D58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29699" y="1373779"/>
            <a:ext cx="2166256" cy="2166256"/>
          </a:xfrm>
          <a:prstGeom prst="rect">
            <a:avLst/>
          </a:prstGeom>
        </p:spPr>
      </p:pic>
      <p:pic>
        <p:nvPicPr>
          <p:cNvPr id="6" name="Graphic 5" descr="Newspaper with solid fill">
            <a:extLst>
              <a:ext uri="{FF2B5EF4-FFF2-40B4-BE49-F238E27FC236}">
                <a16:creationId xmlns:a16="http://schemas.microsoft.com/office/drawing/2014/main" id="{FE33C9E4-4CF5-12CF-DAA1-749063556F2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38800" y="1478436"/>
            <a:ext cx="2166255" cy="2166255"/>
          </a:xfrm>
          <a:prstGeom prst="rect">
            <a:avLst/>
          </a:prstGeom>
        </p:spPr>
      </p:pic>
      <p:pic>
        <p:nvPicPr>
          <p:cNvPr id="5122" name="Picture 2" descr="Three symbols that represent different major world religions, including a Christian cross, a Star of David from Judaism, and the crescent moon and star that represents Islam. ">
            <a:extLst>
              <a:ext uri="{FF2B5EF4-FFF2-40B4-BE49-F238E27FC236}">
                <a16:creationId xmlns:a16="http://schemas.microsoft.com/office/drawing/2014/main" id="{6DE36E18-A8B5-1F84-9AA3-C9C9F9EAEBE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47242"/>
          <a:stretch>
            <a:fillRect/>
          </a:stretch>
        </p:blipFill>
        <p:spPr bwMode="auto">
          <a:xfrm>
            <a:off x="2078374" y="4045442"/>
            <a:ext cx="5603045" cy="1722811"/>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descr="Group with solid fill">
            <a:extLst>
              <a:ext uri="{FF2B5EF4-FFF2-40B4-BE49-F238E27FC236}">
                <a16:creationId xmlns:a16="http://schemas.microsoft.com/office/drawing/2014/main" id="{7564492F-7071-93A2-A252-2D364411A5D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93628" y="2895599"/>
            <a:ext cx="2677886" cy="2677886"/>
          </a:xfrm>
          <a:prstGeom prst="rect">
            <a:avLst/>
          </a:prstGeom>
        </p:spPr>
      </p:pic>
      <p:cxnSp>
        <p:nvCxnSpPr>
          <p:cNvPr id="10" name="Straight Connector 9">
            <a:extLst>
              <a:ext uri="{FF2B5EF4-FFF2-40B4-BE49-F238E27FC236}">
                <a16:creationId xmlns:a16="http://schemas.microsoft.com/office/drawing/2014/main" id="{98D09516-54BD-FA20-4344-2317B9842F0B}"/>
              </a:ext>
              <a:ext uri="{C183D7F6-B498-43B3-948B-1728B52AA6E4}">
                <adec:decorative xmlns:adec="http://schemas.microsoft.com/office/drawing/2017/decorative" val="1"/>
              </a:ext>
            </a:extLst>
          </p:cNvPr>
          <p:cNvCxnSpPr/>
          <p:nvPr/>
        </p:nvCxnSpPr>
        <p:spPr>
          <a:xfrm flipV="1">
            <a:off x="9717845" y="3178629"/>
            <a:ext cx="0" cy="8668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205403E-01BF-2201-D2E8-7DE101296093}"/>
              </a:ext>
              <a:ext uri="{C183D7F6-B498-43B3-948B-1728B52AA6E4}">
                <adec:decorative xmlns:adec="http://schemas.microsoft.com/office/drawing/2017/decorative" val="1"/>
              </a:ext>
            </a:extLst>
          </p:cNvPr>
          <p:cNvSpPr/>
          <p:nvPr/>
        </p:nvSpPr>
        <p:spPr>
          <a:xfrm>
            <a:off x="9241971" y="2699657"/>
            <a:ext cx="892627" cy="620486"/>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3EAD63F-62F6-C351-E7FE-AC8AF8CBBBA4}"/>
              </a:ext>
              <a:ext uri="{C183D7F6-B498-43B3-948B-1728B52AA6E4}">
                <adec:decorative xmlns:adec="http://schemas.microsoft.com/office/drawing/2017/decorative" val="1"/>
              </a:ext>
            </a:extLst>
          </p:cNvPr>
          <p:cNvSpPr/>
          <p:nvPr/>
        </p:nvSpPr>
        <p:spPr>
          <a:xfrm>
            <a:off x="10958816" y="2895599"/>
            <a:ext cx="884842" cy="522514"/>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C8B27C3-78B3-C6A6-EE71-09B5F02CB7C0}"/>
              </a:ext>
              <a:ext uri="{C183D7F6-B498-43B3-948B-1728B52AA6E4}">
                <adec:decorative xmlns:adec="http://schemas.microsoft.com/office/drawing/2017/decorative" val="1"/>
              </a:ext>
            </a:extLst>
          </p:cNvPr>
          <p:cNvCxnSpPr/>
          <p:nvPr/>
        </p:nvCxnSpPr>
        <p:spPr>
          <a:xfrm flipV="1">
            <a:off x="11318045" y="3429000"/>
            <a:ext cx="0" cy="8668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5940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024276-99B2-84E2-B515-4DFDCB4B2A6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91EEA53-D88C-4C31-E5B0-1D906F4CA2B8}"/>
              </a:ext>
            </a:extLst>
          </p:cNvPr>
          <p:cNvSpPr txBox="1">
            <a:spLocks noGrp="1"/>
          </p:cNvSpPr>
          <p:nvPr>
            <p:ph type="title" idx="4294967295"/>
          </p:nvPr>
        </p:nvSpPr>
        <p:spPr>
          <a:xfrm>
            <a:off x="1767522"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a:t>
            </a:r>
            <a:r>
              <a:rPr lang="en-US" sz="4500" b="1" dirty="0" err="1">
                <a:latin typeface="Gotham Medium"/>
              </a:rPr>
              <a:t>salida</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28523CC2-D3C0-2D2C-200C-1F718277E2F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92074" y="1972876"/>
            <a:ext cx="925793" cy="925793"/>
          </a:xfrm>
          <a:prstGeom prst="rect">
            <a:avLst/>
          </a:prstGeom>
        </p:spPr>
      </p:pic>
      <p:pic>
        <p:nvPicPr>
          <p:cNvPr id="6" name="Graphic 5">
            <a:extLst>
              <a:ext uri="{FF2B5EF4-FFF2-40B4-BE49-F238E27FC236}">
                <a16:creationId xmlns:a16="http://schemas.microsoft.com/office/drawing/2014/main" id="{C1111089-2FF9-D91F-D8CA-90A3FE87378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60223" y="4926989"/>
            <a:ext cx="842453" cy="842453"/>
          </a:xfrm>
          <a:prstGeom prst="rect">
            <a:avLst/>
          </a:prstGeom>
        </p:spPr>
      </p:pic>
      <p:sp>
        <p:nvSpPr>
          <p:cNvPr id="9" name="TextBox 8">
            <a:extLst>
              <a:ext uri="{FF2B5EF4-FFF2-40B4-BE49-F238E27FC236}">
                <a16:creationId xmlns:a16="http://schemas.microsoft.com/office/drawing/2014/main" id="{C268530A-A810-23C5-9421-86EA3A6E62CB}"/>
              </a:ext>
            </a:extLst>
          </p:cNvPr>
          <p:cNvSpPr txBox="1"/>
          <p:nvPr/>
        </p:nvSpPr>
        <p:spPr>
          <a:xfrm>
            <a:off x="3287486" y="1644996"/>
            <a:ext cx="4713514" cy="4524315"/>
          </a:xfrm>
          <a:prstGeom prst="rect">
            <a:avLst/>
          </a:prstGeom>
          <a:noFill/>
        </p:spPr>
        <p:txBody>
          <a:bodyPr wrap="square" rtlCol="0">
            <a:spAutoFit/>
          </a:bodyPr>
          <a:lstStyle/>
          <a:p>
            <a:pPr marL="457200" lvl="0" indent="-457200">
              <a:buFont typeface="Arial" panose="020B0604020202020204" pitchFamily="34" charset="0"/>
              <a:buChar char="•"/>
              <a:defRPr/>
            </a:pPr>
            <a:r>
              <a:rPr lang="es-ES" sz="3600" dirty="0">
                <a:solidFill>
                  <a:srgbClr val="0E2841">
                    <a:lumMod val="75000"/>
                    <a:lumOff val="25000"/>
                  </a:srgbClr>
                </a:solidFill>
                <a:latin typeface="Gotham Book"/>
              </a:rPr>
              <a:t>Emparejar el principio político de la izquierda con su descripción correcta de la derecha</a:t>
            </a:r>
            <a:r>
              <a:rPr kumimoji="0" lang="en-US" sz="3600" b="0" i="0" u="none" strike="noStrike" kern="1200" cap="none" spc="0" normalizeH="0" baseline="0" noProof="0" dirty="0">
                <a:ln>
                  <a:noFill/>
                </a:ln>
                <a:solidFill>
                  <a:srgbClr val="0E2841">
                    <a:lumMod val="75000"/>
                    <a:lumOff val="25000"/>
                  </a:srgbClr>
                </a:solidFill>
                <a:effectLst/>
                <a:uLnTx/>
                <a:uFillTx/>
                <a:latin typeface="Gotham Book"/>
                <a:ea typeface="+mn-ea"/>
                <a:cs typeface="+mn-cs"/>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srgbClr val="0E2841">
                  <a:lumMod val="75000"/>
                  <a:lumOff val="25000"/>
                </a:srgbClr>
              </a:solidFill>
              <a:effectLst/>
              <a:uLnTx/>
              <a:uFillTx/>
              <a:latin typeface="Gotham Book"/>
              <a:ea typeface="+mn-ea"/>
              <a:cs typeface="+mn-cs"/>
            </a:endParaRPr>
          </a:p>
          <a:p>
            <a:pPr marL="457200" lvl="0" indent="-457200">
              <a:buFont typeface="Arial" panose="020B0604020202020204" pitchFamily="34" charset="0"/>
              <a:buChar char="•"/>
              <a:defRPr/>
            </a:pPr>
            <a:r>
              <a:rPr lang="en-US" sz="3600" dirty="0" err="1">
                <a:solidFill>
                  <a:srgbClr val="A02B93">
                    <a:lumMod val="75000"/>
                  </a:srgbClr>
                </a:solidFill>
                <a:latin typeface="Gotham Book"/>
              </a:rPr>
              <a:t>Comparte</a:t>
            </a:r>
            <a:r>
              <a:rPr lang="en-US" sz="3600" dirty="0">
                <a:solidFill>
                  <a:srgbClr val="A02B93">
                    <a:lumMod val="75000"/>
                  </a:srgbClr>
                </a:solidFill>
                <a:latin typeface="Gotham Book"/>
              </a:rPr>
              <a:t> con </a:t>
            </a:r>
            <a:r>
              <a:rPr lang="en-US" sz="3600" dirty="0" err="1">
                <a:solidFill>
                  <a:srgbClr val="A02B93">
                    <a:lumMod val="75000"/>
                  </a:srgbClr>
                </a:solidFill>
                <a:latin typeface="Gotham Book"/>
              </a:rPr>
              <a:t>una</a:t>
            </a:r>
            <a:r>
              <a:rPr lang="en-US" sz="3600" dirty="0">
                <a:solidFill>
                  <a:srgbClr val="A02B93">
                    <a:lumMod val="75000"/>
                  </a:srgbClr>
                </a:solidFill>
                <a:latin typeface="Gotham Book"/>
              </a:rPr>
              <a:t> pareja</a:t>
            </a:r>
            <a:r>
              <a:rPr kumimoji="0" lang="en-US" sz="3600" b="0" i="0" u="none" strike="noStrike" kern="1200" cap="none" spc="0" normalizeH="0" baseline="0" noProof="0" dirty="0">
                <a:ln>
                  <a:noFill/>
                </a:ln>
                <a:solidFill>
                  <a:srgbClr val="A02B93">
                    <a:lumMod val="75000"/>
                  </a:srgbClr>
                </a:solidFill>
                <a:effectLst/>
                <a:uLnTx/>
                <a:uFillTx/>
                <a:latin typeface="Gotham Book"/>
                <a:ea typeface="+mn-ea"/>
                <a:cs typeface="+mn-cs"/>
              </a:rPr>
              <a:t>.</a:t>
            </a:r>
          </a:p>
        </p:txBody>
      </p:sp>
    </p:spTree>
    <p:extLst>
      <p:ext uri="{BB962C8B-B14F-4D97-AF65-F5344CB8AC3E}">
        <p14:creationId xmlns:p14="http://schemas.microsoft.com/office/powerpoint/2010/main" val="3207279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164A99-9C80-03C0-149F-B2119D3A405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8FF546D-0742-DC12-C0AB-E474A536CE11}"/>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A692C8B9-50C3-A9B0-D70D-BA35BEEB3220}"/>
              </a:ext>
            </a:extLst>
          </p:cNvPr>
          <p:cNvSpPr/>
          <p:nvPr/>
        </p:nvSpPr>
        <p:spPr>
          <a:xfrm>
            <a:off x="4746171" y="1563342"/>
            <a:ext cx="6977744" cy="2268430"/>
          </a:xfrm>
          <a:prstGeom prst="wedgeRoundRectCallout">
            <a:avLst>
              <a:gd name="adj1" fmla="val -63046"/>
              <a:gd name="adj2" fmla="val 31871"/>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600" dirty="0">
                <a:solidFill>
                  <a:prstClr val="white"/>
                </a:solidFill>
                <a:latin typeface="Gotham Book"/>
              </a:rPr>
              <a:t>El principio político de _______ significa que ____________</a:t>
            </a:r>
            <a:endParaRPr kumimoji="0" lang="en-US" sz="36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D1181F68-750F-2A24-E1EF-C1D3017267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93302" y="2338403"/>
            <a:ext cx="1268449" cy="1268449"/>
          </a:xfrm>
          <a:prstGeom prst="rect">
            <a:avLst/>
          </a:prstGeom>
        </p:spPr>
      </p:pic>
    </p:spTree>
    <p:extLst>
      <p:ext uri="{BB962C8B-B14F-4D97-AF65-F5344CB8AC3E}">
        <p14:creationId xmlns:p14="http://schemas.microsoft.com/office/powerpoint/2010/main" val="2473538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Props1.xml><?xml version="1.0" encoding="utf-8"?>
<ds:datastoreItem xmlns:ds="http://schemas.openxmlformats.org/officeDocument/2006/customXml" ds:itemID="{9FD24215-6047-4E42-A119-105086341FA7}">
  <ds:schemaRefs>
    <ds:schemaRef ds:uri="http://schemas.microsoft.com/sharepoint/v3/contenttype/forms"/>
  </ds:schemaRefs>
</ds:datastoreItem>
</file>

<file path=customXml/itemProps2.xml><?xml version="1.0" encoding="utf-8"?>
<ds:datastoreItem xmlns:ds="http://schemas.openxmlformats.org/officeDocument/2006/customXml" ds:itemID="{DF531601-4CE7-498D-8D29-0F68F4482F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4C47B20-662C-4245-AA8F-704546EE0517}">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226</TotalTime>
  <Words>684</Words>
  <Application>Microsoft Office PowerPoint</Application>
  <PresentationFormat>Widescreen</PresentationFormat>
  <Paragraphs>63</Paragraphs>
  <Slides>14</Slides>
  <Notes>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Unidad 9:  Reconstrucción</vt:lpstr>
      <vt:lpstr>Calentamiento:  Sigue las instrucciones para completar tu calentamiento</vt:lpstr>
      <vt:lpstr>Comparte con la clase</vt:lpstr>
      <vt:lpstr>Pregunta esencial</vt:lpstr>
      <vt:lpstr>En la lección de hoy…</vt:lpstr>
      <vt:lpstr>Gobierno limitado</vt:lpstr>
      <vt:lpstr>Republicanismo</vt:lpstr>
      <vt:lpstr>Separación de poderes</vt:lpstr>
      <vt:lpstr>Controles y equilibrios</vt:lpstr>
      <vt:lpstr>Federalismo</vt:lpstr>
      <vt:lpstr>Soberanía popular</vt:lpstr>
      <vt:lpstr>Derechos individuales</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4</cp:revision>
  <dcterms:created xsi:type="dcterms:W3CDTF">2025-10-08T19:13:23Z</dcterms:created>
  <dcterms:modified xsi:type="dcterms:W3CDTF">2026-03-19T23:03:02Z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