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339" r:id="rId4"/>
    <p:sldId id="340" r:id="rId5"/>
    <p:sldId id="338" r:id="rId6"/>
    <p:sldId id="341" r:id="rId7"/>
    <p:sldId id="362" r:id="rId8"/>
    <p:sldId id="363" r:id="rId9"/>
    <p:sldId id="364" r:id="rId10"/>
    <p:sldId id="3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A37C7-6D98-4082-9498-83E956F92C33}"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A4321-02E1-41D7-ACC0-ADE734E1D905}" type="slidenum">
              <a:rPr lang="en-US" smtClean="0"/>
              <a:t>‹#›</a:t>
            </a:fld>
            <a:endParaRPr lang="en-US"/>
          </a:p>
        </p:txBody>
      </p:sp>
    </p:spTree>
    <p:extLst>
      <p:ext uri="{BB962C8B-B14F-4D97-AF65-F5344CB8AC3E}">
        <p14:creationId xmlns:p14="http://schemas.microsoft.com/office/powerpoint/2010/main" val="185937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6339/"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texashistory.unt.edu/ark:/67531/metapth26465/" TargetMode="External"/><Relationship Id="rId5" Type="http://schemas.openxmlformats.org/officeDocument/2006/relationships/hyperlink" Target="https://texashistory.unt.edu/ark:/67531/metapth19941/" TargetMode="Externa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rchives.gov/milestone-documents/14th-amendmen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exashistory.unt.edu/ark:/67531/metapth234974/" TargetMode="External"/><Relationship Id="rId5" Type="http://schemas.openxmlformats.org/officeDocument/2006/relationships/hyperlink" Target="https://texashistory.unt.edu/" TargetMode="External"/><Relationship Id="rId4" Type="http://schemas.openxmlformats.org/officeDocument/2006/relationships/hyperlink" Target="https://texashistory.unt.edu/ark:/67531/metapth12377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[I&amp;GN Railroad Immigrants Home], photograph, 1890~; (</a:t>
            </a:r>
            <a:r>
              <a:rPr lang="en-US" sz="1200" b="0" i="0" u="none" strike="noStrike" kern="1200" dirty="0">
                <a:solidFill>
                  <a:schemeClr val="tx1"/>
                </a:solidFill>
                <a:effectLst/>
                <a:latin typeface="+mn-lt"/>
                <a:ea typeface="+mn-ea"/>
                <a:cs typeface="+mn-cs"/>
                <a:hlinkClick r:id="rId3"/>
              </a:rPr>
              <a:t>https://texashistory.unt.edu/ark:/67531/metapth26339/</a:t>
            </a:r>
            <a:r>
              <a:rPr lang="en-US" sz="1200" b="0" i="0" kern="1200" dirty="0">
                <a:solidFill>
                  <a:schemeClr val="tx1"/>
                </a:solidFill>
                <a:effectLst/>
                <a:latin typeface="+mn-lt"/>
                <a:ea typeface="+mn-ea"/>
                <a:cs typeface="+mn-cs"/>
              </a:rPr>
              <a:t>: accessed September 23,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Palestine Public Library.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Quanah Parker in Headdress, photograph, Date Unknown; (</a:t>
            </a:r>
            <a:r>
              <a:rPr lang="en-US" sz="1200" b="0" i="0" u="none" strike="noStrike" kern="1200" dirty="0">
                <a:solidFill>
                  <a:schemeClr val="tx1"/>
                </a:solidFill>
                <a:effectLst/>
                <a:latin typeface="+mn-lt"/>
                <a:ea typeface="+mn-ea"/>
                <a:cs typeface="+mn-cs"/>
                <a:hlinkClick r:id="rId5"/>
              </a:rPr>
              <a:t>https://texashistory.unt.edu/ark:/67531/metapth19941/</a:t>
            </a:r>
            <a:r>
              <a:rPr lang="en-US" sz="1200" b="0" i="0" kern="1200" dirty="0">
                <a:solidFill>
                  <a:schemeClr val="tx1"/>
                </a:solidFill>
                <a:effectLst/>
                <a:latin typeface="+mn-lt"/>
                <a:ea typeface="+mn-ea"/>
                <a:cs typeface="+mn-cs"/>
              </a:rPr>
              <a:t>: accessed September 23,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Tarrant County College NE, Heritage Room.</a:t>
            </a: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Freedmens</a:t>
            </a:r>
            <a:r>
              <a:rPr lang="en-US" sz="1200" b="0" i="0" kern="1200" dirty="0">
                <a:solidFill>
                  <a:schemeClr val="tx1"/>
                </a:solidFill>
                <a:effectLst/>
                <a:latin typeface="+mn-lt"/>
                <a:ea typeface="+mn-ea"/>
                <a:cs typeface="+mn-cs"/>
              </a:rPr>
              <a:t> First Vote - Anderson County Courthouse], photograph, 1869; (</a:t>
            </a:r>
            <a:r>
              <a:rPr lang="en-US" sz="1200" b="0" i="0" u="none" strike="noStrike" kern="1200" dirty="0">
                <a:solidFill>
                  <a:schemeClr val="tx1"/>
                </a:solidFill>
                <a:effectLst/>
                <a:latin typeface="+mn-lt"/>
                <a:ea typeface="+mn-ea"/>
                <a:cs typeface="+mn-cs"/>
                <a:hlinkClick r:id="rId6"/>
              </a:rPr>
              <a:t>https://texashistory.unt.edu/ark:/67531/metapth26465/</a:t>
            </a:r>
            <a:r>
              <a:rPr lang="en-US" sz="1200" b="0" i="0" kern="1200" dirty="0">
                <a:solidFill>
                  <a:schemeClr val="tx1"/>
                </a:solidFill>
                <a:effectLst/>
                <a:latin typeface="+mn-lt"/>
                <a:ea typeface="+mn-ea"/>
                <a:cs typeface="+mn-cs"/>
              </a:rPr>
              <a:t>: accessed September 23,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Palestine Public Library.</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DA4321-02E1-41D7-ACC0-ADE734E1D905}" type="slidenum">
              <a:rPr lang="en-US" smtClean="0"/>
              <a:t>6</a:t>
            </a:fld>
            <a:endParaRPr lang="en-US"/>
          </a:p>
        </p:txBody>
      </p:sp>
    </p:spTree>
    <p:extLst>
      <p:ext uri="{BB962C8B-B14F-4D97-AF65-F5344CB8AC3E}">
        <p14:creationId xmlns:p14="http://schemas.microsoft.com/office/powerpoint/2010/main" val="148235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Fourteenth Amendment. Accessed Sept. 10, 2025. </a:t>
            </a:r>
            <a:r>
              <a:rPr lang="en-US" sz="1200" u="sng" kern="1200" dirty="0">
                <a:solidFill>
                  <a:schemeClr val="tx1"/>
                </a:solidFill>
                <a:effectLst/>
                <a:latin typeface="+mn-lt"/>
                <a:ea typeface="+mn-ea"/>
                <a:cs typeface="+mn-cs"/>
                <a:hlinkClick r:id="rId3"/>
              </a:rPr>
              <a:t>https://www.archives.gov/milestone-documents/14th-amendment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Texas Almanac for 1870, and Emigrant's Guide to Texas, book, January 1870; Galveston, Texas. (</a:t>
            </a:r>
            <a:r>
              <a:rPr lang="en-US" sz="1200" u="sng" kern="1200" dirty="0">
                <a:solidFill>
                  <a:schemeClr val="tx1"/>
                </a:solidFill>
                <a:effectLst/>
                <a:latin typeface="+mn-lt"/>
                <a:ea typeface="+mn-ea"/>
                <a:cs typeface="+mn-cs"/>
                <a:hlinkClick r:id="rId4"/>
              </a:rPr>
              <a:t>https://texashistory.unt.edu/ark:/67531/metapth123775/</a:t>
            </a:r>
            <a:r>
              <a:rPr lang="en-US" sz="1200" kern="1200" dirty="0">
                <a:solidFill>
                  <a:schemeClr val="tx1"/>
                </a:solidFill>
                <a:effectLst/>
                <a:latin typeface="+mn-lt"/>
                <a:ea typeface="+mn-ea"/>
                <a:cs typeface="+mn-cs"/>
              </a:rPr>
              <a:t>: accessed September 10, 2025), University of North Texas Libraries, The Portal to Texas History, </a:t>
            </a:r>
            <a:r>
              <a:rPr lang="en-US" sz="1200" u="sng" kern="1200" dirty="0">
                <a:solidFill>
                  <a:schemeClr val="tx1"/>
                </a:solidFill>
                <a:effectLst/>
                <a:latin typeface="+mn-lt"/>
                <a:ea typeface="+mn-ea"/>
                <a:cs typeface="+mn-cs"/>
                <a:hlinkClick r:id="rId5"/>
              </a:rPr>
              <a:t>https://texashistory.unt.edu</a:t>
            </a:r>
            <a:r>
              <a:rPr lang="en-US" sz="1200" kern="1200" dirty="0">
                <a:solidFill>
                  <a:schemeClr val="tx1"/>
                </a:solidFill>
                <a:effectLst/>
                <a:latin typeface="+mn-lt"/>
                <a:ea typeface="+mn-ea"/>
                <a:cs typeface="+mn-cs"/>
              </a:rPr>
              <a:t>; crediting Texas State Historical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Chew, J. C. The Houston Telegraph (Houston, Tex.), Vol. 37, No. 10, Ed. 1 Thursday, June 29, 1871, newspaper, June 29, 1871; Houston, Texas. (</a:t>
            </a:r>
            <a:r>
              <a:rPr lang="en-US" sz="1200" u="sng" kern="1200" dirty="0">
                <a:solidFill>
                  <a:schemeClr val="tx1"/>
                </a:solidFill>
                <a:effectLst/>
                <a:latin typeface="+mn-lt"/>
                <a:ea typeface="+mn-ea"/>
                <a:cs typeface="+mn-cs"/>
                <a:hlinkClick r:id="rId6"/>
              </a:rPr>
              <a:t>https://texashistory.unt.edu/ark:/67531/metapth234974/</a:t>
            </a:r>
            <a:r>
              <a:rPr lang="en-US" sz="1200" kern="1200" dirty="0">
                <a:solidFill>
                  <a:schemeClr val="tx1"/>
                </a:solidFill>
                <a:effectLst/>
                <a:latin typeface="+mn-lt"/>
                <a:ea typeface="+mn-ea"/>
                <a:cs typeface="+mn-cs"/>
              </a:rPr>
              <a:t>: accessed September 11, 2025), University of North Texas Libraries, The Portal to Texas History, </a:t>
            </a:r>
            <a:r>
              <a:rPr lang="en-US" sz="1200" u="sng" kern="1200" dirty="0">
                <a:solidFill>
                  <a:schemeClr val="tx1"/>
                </a:solidFill>
                <a:effectLst/>
                <a:latin typeface="+mn-lt"/>
                <a:ea typeface="+mn-ea"/>
                <a:cs typeface="+mn-cs"/>
                <a:hlinkClick r:id="rId5"/>
              </a:rPr>
              <a:t>https://texashistory.unt.edu</a:t>
            </a:r>
            <a:r>
              <a:rPr lang="en-US" sz="1200" kern="1200" dirty="0">
                <a:solidFill>
                  <a:schemeClr val="tx1"/>
                </a:solidFill>
                <a:effectLst/>
                <a:latin typeface="+mn-lt"/>
                <a:ea typeface="+mn-ea"/>
                <a:cs typeface="+mn-cs"/>
              </a:rPr>
              <a:t>; crediting The Dolph Briscoe Center for American History.</a:t>
            </a:r>
          </a:p>
          <a:p>
            <a:endParaRPr lang="en-US" dirty="0"/>
          </a:p>
        </p:txBody>
      </p:sp>
      <p:sp>
        <p:nvSpPr>
          <p:cNvPr id="4" name="Slide Number Placeholder 3"/>
          <p:cNvSpPr>
            <a:spLocks noGrp="1"/>
          </p:cNvSpPr>
          <p:nvPr>
            <p:ph type="sldNum" sz="quarter" idx="5"/>
          </p:nvPr>
        </p:nvSpPr>
        <p:spPr/>
        <p:txBody>
          <a:bodyPr/>
          <a:lstStyle/>
          <a:p>
            <a:fld id="{61DA4321-02E1-41D7-ACC0-ADE734E1D905}" type="slidenum">
              <a:rPr lang="en-US" smtClean="0"/>
              <a:t>7</a:t>
            </a:fld>
            <a:endParaRPr lang="en-US"/>
          </a:p>
        </p:txBody>
      </p:sp>
    </p:spTree>
    <p:extLst>
      <p:ext uri="{BB962C8B-B14F-4D97-AF65-F5344CB8AC3E}">
        <p14:creationId xmlns:p14="http://schemas.microsoft.com/office/powerpoint/2010/main" val="328380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F41A-A4C9-0876-E386-7B4433A71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F0D6CD-3C5A-A717-F72A-79C1B37ED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11739-B942-E16F-DDDB-FC84DB6403D7}"/>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5" name="Footer Placeholder 4">
            <a:extLst>
              <a:ext uri="{FF2B5EF4-FFF2-40B4-BE49-F238E27FC236}">
                <a16:creationId xmlns:a16="http://schemas.microsoft.com/office/drawing/2014/main" id="{C8FC375A-261A-B7A8-F553-745A0B060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AB1F5-10F0-32A5-02CB-257266203F1C}"/>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380758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FB70-FE90-CFA7-CADF-CB861DB610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B16A63-D64F-C49F-2015-EAE3D9A7A3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F4117-C706-97D7-8CB6-EB4677C383AB}"/>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5" name="Footer Placeholder 4">
            <a:extLst>
              <a:ext uri="{FF2B5EF4-FFF2-40B4-BE49-F238E27FC236}">
                <a16:creationId xmlns:a16="http://schemas.microsoft.com/office/drawing/2014/main" id="{9AD7AD00-E15F-40C4-508E-2AB69248F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E0912-5AA2-33C6-6E1D-D8C9798A4D48}"/>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303987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110FBF-D1B9-841A-40ED-4B647930EB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B8067-390E-9217-6DE6-A14474A7E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D8AB6-87C6-81F8-3896-78ED93C10C9B}"/>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5" name="Footer Placeholder 4">
            <a:extLst>
              <a:ext uri="{FF2B5EF4-FFF2-40B4-BE49-F238E27FC236}">
                <a16:creationId xmlns:a16="http://schemas.microsoft.com/office/drawing/2014/main" id="{7BD4D874-0FF7-CE76-64F7-E52D73CC5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CD427-49FC-6895-5C6D-0673A14FC503}"/>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375747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8779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42837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70980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22604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25099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6346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719954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2665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D63F-8885-C5B8-FEBC-95FDED5F7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51454-A0C2-B66E-6723-B2B321B09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9D6B9-E755-FF65-852B-3F9A2BD6AE73}"/>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5" name="Footer Placeholder 4">
            <a:extLst>
              <a:ext uri="{FF2B5EF4-FFF2-40B4-BE49-F238E27FC236}">
                <a16:creationId xmlns:a16="http://schemas.microsoft.com/office/drawing/2014/main" id="{AFAA5FCC-75CC-780B-4027-163A13953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2B926-DAA6-10BC-4D9D-A93CCCA92D39}"/>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234224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04343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549623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10/29/2025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2903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895C-60D7-4541-4F73-665BE99CF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530F00-B666-BD8E-FF38-8DE0C14CC6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1CE5DB-E023-A9B1-D992-E0BC8BEFD59F}"/>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5" name="Footer Placeholder 4">
            <a:extLst>
              <a:ext uri="{FF2B5EF4-FFF2-40B4-BE49-F238E27FC236}">
                <a16:creationId xmlns:a16="http://schemas.microsoft.com/office/drawing/2014/main" id="{77EB5763-9A94-3045-9E55-87692D055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2CBCB-23B0-6AA7-8249-49B087E0A75C}"/>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126285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44DC-9453-C062-2639-338787461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92B6E-A3FA-F27E-9EB9-1E80BDC932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07D6CD-ABEF-B054-12C6-BC997AFDE1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982F6-751C-B1AF-7716-6E19C43E7C0A}"/>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6" name="Footer Placeholder 5">
            <a:extLst>
              <a:ext uri="{FF2B5EF4-FFF2-40B4-BE49-F238E27FC236}">
                <a16:creationId xmlns:a16="http://schemas.microsoft.com/office/drawing/2014/main" id="{4C7DCFF3-6C15-FE22-365F-A65DC1AE1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1D406-D82A-758E-069E-89DF9E817BA7}"/>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381135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ACA-24E3-E4EA-66DB-389014D26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E3D722-A075-E6F8-1B7D-B4F2486DD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DC737-37BF-497D-E28B-F4BBA0C9A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C7A703-7D81-D3FC-33DB-D6E945FA7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297BA-0C0D-43F5-D53D-142796EA3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7FF6D-3EAC-00D1-01A3-96C36AD4138F}"/>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8" name="Footer Placeholder 7">
            <a:extLst>
              <a:ext uri="{FF2B5EF4-FFF2-40B4-BE49-F238E27FC236}">
                <a16:creationId xmlns:a16="http://schemas.microsoft.com/office/drawing/2014/main" id="{2A7EFFAE-F9A7-A7DF-9C05-91B4CF6808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2C1FD-E0C1-5D57-D23B-0562638142C2}"/>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47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B7B8-6B3D-4122-061A-F0AB60F82B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E83891-576D-21A5-C432-AB8030F235D6}"/>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4" name="Footer Placeholder 3">
            <a:extLst>
              <a:ext uri="{FF2B5EF4-FFF2-40B4-BE49-F238E27FC236}">
                <a16:creationId xmlns:a16="http://schemas.microsoft.com/office/drawing/2014/main" id="{12F4EF6C-0C53-D559-D3AC-ED23F72BF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8BB06-6FA8-0EE4-E21E-F39657ED9F25}"/>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94398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8E18B-4FF2-562C-16AA-967C550EFB62}"/>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3" name="Footer Placeholder 2">
            <a:extLst>
              <a:ext uri="{FF2B5EF4-FFF2-40B4-BE49-F238E27FC236}">
                <a16:creationId xmlns:a16="http://schemas.microsoft.com/office/drawing/2014/main" id="{66564762-70A2-CC16-CE66-739B92440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EE8A2-63F5-9AFA-3A09-2DA2055DB797}"/>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179958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4A8D-0F82-98D0-2167-F24EE0FCF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69B74-C95C-6060-F55E-D5189F8CE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32A2E-0B31-5C6A-8A52-F2EBB0E53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86C59-143D-4326-E5C5-0B9E2DC69FC7}"/>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6" name="Footer Placeholder 5">
            <a:extLst>
              <a:ext uri="{FF2B5EF4-FFF2-40B4-BE49-F238E27FC236}">
                <a16:creationId xmlns:a16="http://schemas.microsoft.com/office/drawing/2014/main" id="{D789C030-979A-F42A-3F8E-3496E027E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81716-0254-DC89-5A45-D9FC649A5E47}"/>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417429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909F-84FA-ABC1-B839-4BDC30056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263A7-31AB-FA9A-CCEB-26CD461FD5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26605-9042-AB6B-D7B1-4E8EB1B38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18D50-99CD-E91E-A830-DCEFB7CD1364}"/>
              </a:ext>
            </a:extLst>
          </p:cNvPr>
          <p:cNvSpPr>
            <a:spLocks noGrp="1"/>
          </p:cNvSpPr>
          <p:nvPr>
            <p:ph type="dt" sz="half" idx="10"/>
          </p:nvPr>
        </p:nvSpPr>
        <p:spPr/>
        <p:txBody>
          <a:bodyPr/>
          <a:lstStyle/>
          <a:p>
            <a:fld id="{4F4107BB-BDDA-4AE8-B745-1F25B6B19128}" type="datetimeFigureOut">
              <a:rPr lang="en-US" smtClean="0"/>
              <a:t>10/29/2025</a:t>
            </a:fld>
            <a:endParaRPr lang="en-US"/>
          </a:p>
        </p:txBody>
      </p:sp>
      <p:sp>
        <p:nvSpPr>
          <p:cNvPr id="6" name="Footer Placeholder 5">
            <a:extLst>
              <a:ext uri="{FF2B5EF4-FFF2-40B4-BE49-F238E27FC236}">
                <a16:creationId xmlns:a16="http://schemas.microsoft.com/office/drawing/2014/main" id="{206B88A3-FD28-F865-A193-0175F20BF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CDD2A-69BC-C59D-34E4-A63A01744F58}"/>
              </a:ext>
            </a:extLst>
          </p:cNvPr>
          <p:cNvSpPr>
            <a:spLocks noGrp="1"/>
          </p:cNvSpPr>
          <p:nvPr>
            <p:ph type="sldNum" sz="quarter" idx="12"/>
          </p:nvPr>
        </p:nvSpPr>
        <p:spPr/>
        <p:txBody>
          <a:bodyPr/>
          <a:lstStyle/>
          <a:p>
            <a:fld id="{85532397-CC3C-4485-BC7F-18D8219475A2}" type="slidenum">
              <a:rPr lang="en-US" smtClean="0"/>
              <a:t>‹#›</a:t>
            </a:fld>
            <a:endParaRPr lang="en-US"/>
          </a:p>
        </p:txBody>
      </p:sp>
    </p:spTree>
    <p:extLst>
      <p:ext uri="{BB962C8B-B14F-4D97-AF65-F5344CB8AC3E}">
        <p14:creationId xmlns:p14="http://schemas.microsoft.com/office/powerpoint/2010/main" val="2138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DBA20-BE46-9465-F146-C8679A8E9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18010-B717-EDEB-B5A0-2C8B8C578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4A562-A819-0C17-3724-79154D624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4107BB-BDDA-4AE8-B745-1F25B6B19128}" type="datetimeFigureOut">
              <a:rPr lang="en-US" smtClean="0"/>
              <a:t>10/29/2025</a:t>
            </a:fld>
            <a:endParaRPr lang="en-US"/>
          </a:p>
        </p:txBody>
      </p:sp>
      <p:sp>
        <p:nvSpPr>
          <p:cNvPr id="5" name="Footer Placeholder 4">
            <a:extLst>
              <a:ext uri="{FF2B5EF4-FFF2-40B4-BE49-F238E27FC236}">
                <a16:creationId xmlns:a16="http://schemas.microsoft.com/office/drawing/2014/main" id="{CB905CF4-5211-2E36-AB79-77A5BFD3E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25D98B-B7AE-8C8A-3036-0CFDA98BB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532397-CC3C-4485-BC7F-18D8219475A2}" type="slidenum">
              <a:rPr lang="en-US" smtClean="0"/>
              <a:t>‹#›</a:t>
            </a:fld>
            <a:endParaRPr lang="en-US"/>
          </a:p>
        </p:txBody>
      </p:sp>
    </p:spTree>
    <p:extLst>
      <p:ext uri="{BB962C8B-B14F-4D97-AF65-F5344CB8AC3E}">
        <p14:creationId xmlns:p14="http://schemas.microsoft.com/office/powerpoint/2010/main" val="325577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10/29/2025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189048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Freeform: Shape 1063">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13657" y="643468"/>
            <a:ext cx="5236029" cy="4037390"/>
          </a:xfrm>
        </p:spPr>
        <p:txBody>
          <a:bodyPr>
            <a:normAutofit/>
          </a:bodyPr>
          <a:lstStyle/>
          <a:p>
            <a:pPr algn="l"/>
            <a:r>
              <a:rPr lang="en-US" b="1" i="1" dirty="0">
                <a:solidFill>
                  <a:schemeClr val="tx1">
                    <a:lumMod val="65000"/>
                    <a:lumOff val="35000"/>
                  </a:schemeClr>
                </a:solidFill>
                <a:latin typeface="Gotham Medium"/>
              </a:rPr>
              <a:t>Unit 9: </a:t>
            </a:r>
            <a:br>
              <a:rPr lang="en-US" b="1" i="1" dirty="0">
                <a:latin typeface="Gotham Medium"/>
              </a:rPr>
            </a:br>
            <a:r>
              <a:rPr lang="en-US" b="1" dirty="0">
                <a:solidFill>
                  <a:srgbClr val="EE0000"/>
                </a:solidFill>
                <a:latin typeface="Gotham Medium"/>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13657" y="4865915"/>
            <a:ext cx="4850394" cy="1883228"/>
          </a:xfrm>
        </p:spPr>
        <p:txBody>
          <a:bodyPr>
            <a:normAutofit/>
          </a:bodyPr>
          <a:lstStyle/>
          <a:p>
            <a:pPr algn="l"/>
            <a:r>
              <a:rPr lang="en-US" sz="3200" b="1" i="1" dirty="0">
                <a:solidFill>
                  <a:schemeClr val="bg2">
                    <a:lumMod val="25000"/>
                  </a:schemeClr>
                </a:solidFill>
                <a:latin typeface="Gotham Medium"/>
              </a:rPr>
              <a:t>Lesson 2: </a:t>
            </a:r>
          </a:p>
          <a:p>
            <a:pPr algn="l"/>
            <a:r>
              <a:rPr lang="en-US" sz="3600" b="1" i="1" dirty="0">
                <a:solidFill>
                  <a:srgbClr val="EE0000"/>
                </a:solidFill>
                <a:latin typeface="Gotham Medium"/>
              </a:rPr>
              <a:t>How do we know what we know?</a:t>
            </a:r>
          </a:p>
        </p:txBody>
      </p:sp>
      <p:pic>
        <p:nvPicPr>
          <p:cNvPr id="1026" name="Picture 2" descr="A photocopy of a state of Texas loyalty oath that ex-Confederates were required to sign during Reconstruction. ">
            <a:extLst>
              <a:ext uri="{FF2B5EF4-FFF2-40B4-BE49-F238E27FC236}">
                <a16:creationId xmlns:a16="http://schemas.microsoft.com/office/drawing/2014/main" id="{AD50344B-1D5A-1C86-4183-6F761671A9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6252" y="330390"/>
            <a:ext cx="4942279" cy="619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298" y="1884556"/>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3349809"/>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3617" y="5658942"/>
            <a:ext cx="842453" cy="842453"/>
          </a:xfrm>
          <a:prstGeom prst="rect">
            <a:avLst/>
          </a:prstGeom>
        </p:spPr>
      </p:pic>
      <p:sp>
        <p:nvSpPr>
          <p:cNvPr id="8" name="TextBox 7">
            <a:extLst>
              <a:ext uri="{FF2B5EF4-FFF2-40B4-BE49-F238E27FC236}">
                <a16:creationId xmlns:a16="http://schemas.microsoft.com/office/drawing/2014/main" id="{D6DFD8DB-B4A1-BC26-C02B-BCC5546654D3}"/>
              </a:ext>
            </a:extLst>
          </p:cNvPr>
          <p:cNvSpPr txBox="1"/>
          <p:nvPr/>
        </p:nvSpPr>
        <p:spPr>
          <a:xfrm>
            <a:off x="3200401" y="1884556"/>
            <a:ext cx="5051502"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accent5">
                    <a:lumMod val="75000"/>
                  </a:schemeClr>
                </a:solidFill>
                <a:latin typeface="Gotham book"/>
              </a:rPr>
              <a:t>Choose one point of view from the chart.</a:t>
            </a:r>
          </a:p>
          <a:p>
            <a:pPr marL="571500" indent="-571500">
              <a:buFont typeface="Arial" panose="020B0604020202020204" pitchFamily="34" charset="0"/>
              <a:buChar char="•"/>
            </a:pPr>
            <a:r>
              <a:rPr lang="en-US" sz="3600" dirty="0">
                <a:solidFill>
                  <a:schemeClr val="accent6">
                    <a:lumMod val="75000"/>
                  </a:schemeClr>
                </a:solidFill>
                <a:latin typeface="Gotham book"/>
              </a:rPr>
              <a:t>How would someone with that point of view likely feel about how Reconstruction should be carried out?</a:t>
            </a:r>
          </a:p>
          <a:p>
            <a:pPr marL="571500" indent="-571500">
              <a:buFont typeface="Arial" panose="020B0604020202020204" pitchFamily="34" charset="0"/>
              <a:buChar char="•"/>
            </a:pPr>
            <a:r>
              <a:rPr lang="en-US" sz="3600" dirty="0">
                <a:solidFill>
                  <a:srgbClr val="C00000"/>
                </a:solidFill>
                <a:latin typeface="Gotham book"/>
              </a:rPr>
              <a:t>Discuss with a partner.</a:t>
            </a:r>
          </a:p>
        </p:txBody>
      </p:sp>
      <p:pic>
        <p:nvPicPr>
          <p:cNvPr id="10" name="Graphic 9" descr="Alarm clock with solid fill">
            <a:extLst>
              <a:ext uri="{FF2B5EF4-FFF2-40B4-BE49-F238E27FC236}">
                <a16:creationId xmlns:a16="http://schemas.microsoft.com/office/drawing/2014/main" id="{8552A6C8-0409-061F-5F10-4003F50ABA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914" y="2526030"/>
            <a:ext cx="2887980" cy="2887980"/>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191760" y="1360712"/>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point of view I chose to consider was 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3238" y="1659980"/>
            <a:ext cx="1344476" cy="1344476"/>
          </a:xfrm>
          <a:prstGeom prst="rect">
            <a:avLst/>
          </a:prstGeom>
        </p:spPr>
      </p:pic>
      <p:sp>
        <p:nvSpPr>
          <p:cNvPr id="5" name="Speech Bubble: Rectangle with Corners Rounded 4">
            <a:extLst>
              <a:ext uri="{FF2B5EF4-FFF2-40B4-BE49-F238E27FC236}">
                <a16:creationId xmlns:a16="http://schemas.microsoft.com/office/drawing/2014/main" id="{6FD55282-C15F-1607-D4F8-DEB25A4632F3}"/>
              </a:ext>
            </a:extLst>
          </p:cNvPr>
          <p:cNvSpPr/>
          <p:nvPr/>
        </p:nvSpPr>
        <p:spPr>
          <a:xfrm>
            <a:off x="3781074" y="3567154"/>
            <a:ext cx="7942840" cy="2427517"/>
          </a:xfrm>
          <a:prstGeom prst="wedgeRoundRectCallout">
            <a:avLst>
              <a:gd name="adj1" fmla="val -59027"/>
              <a:gd name="adj2" fmla="val 3479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someone with this point of view would likely write a journal entry that says, “ ________”</a:t>
            </a:r>
          </a:p>
        </p:txBody>
      </p:sp>
      <p:pic>
        <p:nvPicPr>
          <p:cNvPr id="6" name="Graphic 5">
            <a:extLst>
              <a:ext uri="{FF2B5EF4-FFF2-40B4-BE49-F238E27FC236}">
                <a16:creationId xmlns:a16="http://schemas.microsoft.com/office/drawing/2014/main" id="{87569F2F-0B41-5580-09D6-5DCC6FB242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4409" y="4490265"/>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496991" y="1669457"/>
            <a:ext cx="11198017" cy="39395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u="none" strike="noStrike" kern="1200" cap="none" spc="0" normalizeH="0" baseline="0" noProof="0" dirty="0">
                <a:ln>
                  <a:noFill/>
                </a:ln>
                <a:solidFill>
                  <a:srgbClr val="C00000"/>
                </a:solidFill>
                <a:effectLst/>
                <a:uLnTx/>
                <a:uFillTx/>
                <a:latin typeface="Calibri" panose="020F0502020204030204"/>
                <a:ea typeface="+mn-ea"/>
                <a:cs typeface="+mn-cs"/>
              </a:rPr>
              <a:t>What are some of the primary sources historians use to understand the Reconstruction era, what topics are covered in these sources, and what are the different points of view on each topic?</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239486" y="1632857"/>
            <a:ext cx="11843657" cy="4770537"/>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7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3700"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700" strike="noStrike" kern="1200" cap="none" spc="0" normalizeH="0" baseline="0" noProof="0" dirty="0">
                <a:ln>
                  <a:noFill/>
                </a:ln>
                <a:solidFill>
                  <a:srgbClr val="C00000"/>
                </a:solidFill>
                <a:effectLst/>
                <a:uLnTx/>
                <a:uFillTx/>
                <a:latin typeface="Calibri" panose="020F0502020204030204"/>
                <a:ea typeface="+mn-ea"/>
                <a:cs typeface="+mn-cs"/>
              </a:rPr>
              <a:t>examine a </a:t>
            </a:r>
            <a:r>
              <a:rPr lang="en-US" sz="3700" dirty="0">
                <a:solidFill>
                  <a:srgbClr val="C00000"/>
                </a:solidFill>
                <a:latin typeface="Calibri" panose="020F0502020204030204"/>
              </a:rPr>
              <a:t>variety of </a:t>
            </a:r>
            <a:r>
              <a:rPr kumimoji="0" lang="en-US" sz="3700" strike="noStrike" kern="1200" cap="none" spc="0" normalizeH="0" baseline="0" noProof="0" dirty="0">
                <a:ln>
                  <a:noFill/>
                </a:ln>
                <a:solidFill>
                  <a:srgbClr val="C00000"/>
                </a:solidFill>
                <a:effectLst/>
                <a:uLnTx/>
                <a:uFillTx/>
                <a:latin typeface="Calibri" panose="020F0502020204030204"/>
                <a:ea typeface="+mn-ea"/>
                <a:cs typeface="+mn-cs"/>
              </a:rPr>
              <a:t>primary source materials on significant issues including immigration, development, westward expansion, American Indians, Freedmen, women’s rights, and political power during Reconstruction. </a:t>
            </a:r>
            <a:endParaRPr kumimoji="0" lang="en-US" sz="3700" b="0"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7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3700" strike="noStrike" kern="1200" cap="none" spc="0" normalizeH="0" baseline="0" noProof="0" dirty="0">
                <a:ln>
                  <a:noFill/>
                </a:ln>
                <a:solidFill>
                  <a:srgbClr val="002060"/>
                </a:solidFill>
                <a:effectLst/>
                <a:uLnTx/>
                <a:uFillTx/>
                <a:latin typeface="Calibri" panose="020F0502020204030204"/>
                <a:ea typeface="+mn-ea"/>
                <a:cs typeface="+mn-cs"/>
              </a:rPr>
              <a:t> identify the main idea of each of my chosen sources and determine each source’s unique point of view on various topics related to Reconstruction. </a:t>
            </a:r>
            <a:endParaRPr kumimoji="0" lang="en-US" sz="37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AB4F81-70FD-DE14-C3EB-878CF7909CD5}"/>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Part I: </a:t>
            </a:r>
            <a:r>
              <a:rPr kumimoji="0" lang="en-US" sz="6000" b="1" i="0" u="none" strike="noStrike" kern="1200" cap="none" spc="0" normalizeH="0" baseline="0" noProof="0" dirty="0">
                <a:ln>
                  <a:noFill/>
                </a:ln>
                <a:solidFill>
                  <a:schemeClr val="tx1"/>
                </a:solidFill>
                <a:effectLst/>
                <a:uLnTx/>
                <a:uFillTx/>
                <a:latin typeface="Gotham Medium"/>
                <a:ea typeface="+mj-ea"/>
                <a:cs typeface="+mj-cs"/>
              </a:rPr>
              <a:t>An Era of Change </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2052" name="Picture 4" descr="A photograph of an immigrant's lodging hotel for the I &amp; G.N. Railroad Company in Texas. The building is a large, 2-story structure with a front porch that spans the length of the front. There are dozens of people standing out front.">
            <a:extLst>
              <a:ext uri="{FF2B5EF4-FFF2-40B4-BE49-F238E27FC236}">
                <a16:creationId xmlns:a16="http://schemas.microsoft.com/office/drawing/2014/main" id="{6F8FC65F-CE58-97CD-5A3C-22EAE48777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2" t="1576" r="1897" b="4577"/>
          <a:stretch>
            <a:fillRect/>
          </a:stretch>
        </p:blipFill>
        <p:spPr bwMode="auto">
          <a:xfrm>
            <a:off x="392974" y="1433648"/>
            <a:ext cx="4331971" cy="281178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5723EB-D7E1-2865-58D5-2F2B43A7A234}"/>
              </a:ext>
            </a:extLst>
          </p:cNvPr>
          <p:cNvSpPr txBox="1"/>
          <p:nvPr/>
        </p:nvSpPr>
        <p:spPr>
          <a:xfrm>
            <a:off x="1458686" y="4245429"/>
            <a:ext cx="3069771" cy="2092881"/>
          </a:xfrm>
          <a:prstGeom prst="rect">
            <a:avLst/>
          </a:prstGeom>
          <a:noFill/>
        </p:spPr>
        <p:txBody>
          <a:bodyPr wrap="square" rtlCol="0">
            <a:spAutoFit/>
          </a:bodyPr>
          <a:lstStyle/>
          <a:p>
            <a:pPr algn="ctr"/>
            <a:r>
              <a:rPr lang="en-US" sz="2200" dirty="0">
                <a:latin typeface="Gotham Medium"/>
              </a:rPr>
              <a:t>A lodging house built in Texas by the Great Northern Railroad Company for its immigrant workers.</a:t>
            </a:r>
          </a:p>
          <a:p>
            <a:pPr algn="ctr"/>
            <a:r>
              <a:rPr lang="en-US" sz="2000" i="1" dirty="0">
                <a:latin typeface="Gotham Medium"/>
              </a:rPr>
              <a:t>The Portal to Texas History</a:t>
            </a:r>
          </a:p>
        </p:txBody>
      </p:sp>
      <p:pic>
        <p:nvPicPr>
          <p:cNvPr id="2058" name="Picture 10" descr="A black and white photograph of Comanche Chief Quanah Parker wearing Comanche clothing including a large feather war bonnet">
            <a:extLst>
              <a:ext uri="{FF2B5EF4-FFF2-40B4-BE49-F238E27FC236}">
                <a16:creationId xmlns:a16="http://schemas.microsoft.com/office/drawing/2014/main" id="{CD56B8E4-2B0B-2E32-63D0-C64C8A2C2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803" y="1677181"/>
            <a:ext cx="2973826" cy="386374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4D7C03-A14D-6C28-9266-14B3EA5C5824}"/>
              </a:ext>
            </a:extLst>
          </p:cNvPr>
          <p:cNvSpPr txBox="1"/>
          <p:nvPr/>
        </p:nvSpPr>
        <p:spPr>
          <a:xfrm>
            <a:off x="4528457" y="5540930"/>
            <a:ext cx="3525874" cy="1569660"/>
          </a:xfrm>
          <a:prstGeom prst="rect">
            <a:avLst/>
          </a:prstGeom>
          <a:noFill/>
        </p:spPr>
        <p:txBody>
          <a:bodyPr wrap="square" rtlCol="0">
            <a:spAutoFit/>
          </a:bodyPr>
          <a:lstStyle/>
          <a:p>
            <a:pPr algn="ctr"/>
            <a:r>
              <a:rPr lang="en-US" sz="2000" dirty="0">
                <a:latin typeface="Gotham book"/>
              </a:rPr>
              <a:t>Comanche Chief Quanah Parker, son of Cynthia Ann Parker.</a:t>
            </a:r>
          </a:p>
          <a:p>
            <a:pPr algn="ctr"/>
            <a:r>
              <a:rPr lang="en-US" sz="2000" i="1" dirty="0">
                <a:latin typeface="Gotham book"/>
              </a:rPr>
              <a:t>The Portal to Texas History</a:t>
            </a:r>
          </a:p>
          <a:p>
            <a:pPr algn="ctr"/>
            <a:endParaRPr lang="en-US" dirty="0"/>
          </a:p>
          <a:p>
            <a:endParaRPr lang="en-US" dirty="0"/>
          </a:p>
        </p:txBody>
      </p:sp>
      <p:pic>
        <p:nvPicPr>
          <p:cNvPr id="2060" name="Picture 12" descr="A black and white photograph of Black Texans lined up outside a large two-story building waiting to vote. There are men looking on from a short distance behind a fence. ">
            <a:extLst>
              <a:ext uri="{FF2B5EF4-FFF2-40B4-BE49-F238E27FC236}">
                <a16:creationId xmlns:a16="http://schemas.microsoft.com/office/drawing/2014/main" id="{B843E467-BAE4-8295-A49D-3A49B13B67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975" y="1299752"/>
            <a:ext cx="3525874" cy="358358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A03191-2B33-ED7B-41BF-3FC9F8206429}"/>
              </a:ext>
            </a:extLst>
          </p:cNvPr>
          <p:cNvSpPr txBox="1"/>
          <p:nvPr/>
        </p:nvSpPr>
        <p:spPr>
          <a:xfrm>
            <a:off x="8054331" y="4961031"/>
            <a:ext cx="3581400" cy="1015663"/>
          </a:xfrm>
          <a:prstGeom prst="rect">
            <a:avLst/>
          </a:prstGeom>
          <a:noFill/>
        </p:spPr>
        <p:txBody>
          <a:bodyPr wrap="square" rtlCol="0">
            <a:spAutoFit/>
          </a:bodyPr>
          <a:lstStyle/>
          <a:p>
            <a:pPr algn="ctr"/>
            <a:r>
              <a:rPr lang="en-US" sz="2000" dirty="0">
                <a:latin typeface="Gotham book"/>
              </a:rPr>
              <a:t>“Freedmen’s First Vote”</a:t>
            </a:r>
          </a:p>
          <a:p>
            <a:pPr algn="ctr"/>
            <a:r>
              <a:rPr lang="en-US" sz="2000" dirty="0">
                <a:latin typeface="Gotham book"/>
              </a:rPr>
              <a:t>Anderson County, Texas</a:t>
            </a:r>
          </a:p>
          <a:p>
            <a:pPr algn="ctr"/>
            <a:r>
              <a:rPr lang="en-US" sz="2000" i="1" dirty="0">
                <a:latin typeface="Gotham book"/>
              </a:rPr>
              <a:t>The Portal to Texas History</a:t>
            </a:r>
          </a:p>
        </p:txBody>
      </p:sp>
    </p:spTree>
    <p:extLst>
      <p:ext uri="{BB962C8B-B14F-4D97-AF65-F5344CB8AC3E}">
        <p14:creationId xmlns:p14="http://schemas.microsoft.com/office/powerpoint/2010/main" val="401540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AB4F81-70FD-DE14-C3EB-878CF7909CD5}"/>
              </a:ext>
            </a:extLst>
          </p:cNvPr>
          <p:cNvSpPr txBox="1">
            <a:spLocks noGrp="1"/>
          </p:cNvSpPr>
          <p:nvPr>
            <p:ph type="title" idx="4294967295"/>
          </p:nvPr>
        </p:nvSpPr>
        <p:spPr>
          <a:xfrm>
            <a:off x="1812148" y="-87088"/>
            <a:ext cx="10075051"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Part II: </a:t>
            </a:r>
            <a:r>
              <a:rPr kumimoji="0" lang="en-US" sz="5400" b="1" i="0" u="none" strike="noStrike" kern="1200" cap="none" spc="0" normalizeH="0" baseline="0" noProof="0" dirty="0">
                <a:ln>
                  <a:noFill/>
                </a:ln>
                <a:solidFill>
                  <a:schemeClr val="tx1"/>
                </a:solidFill>
                <a:effectLst/>
                <a:uLnTx/>
                <a:uFillTx/>
                <a:latin typeface="Gotham Medium"/>
                <a:ea typeface="+mj-ea"/>
                <a:cs typeface="+mj-cs"/>
              </a:rPr>
              <a:t>Primary Source Analysis</a:t>
            </a:r>
            <a:endParaRPr kumimoji="0" lang="en-US" sz="5400" b="1"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 photocopy of the 14th amendment. The writing is illegible in this image.">
            <a:extLst>
              <a:ext uri="{FF2B5EF4-FFF2-40B4-BE49-F238E27FC236}">
                <a16:creationId xmlns:a16="http://schemas.microsoft.com/office/drawing/2014/main" id="{5B64AFFC-49CF-4E7A-82EC-764CD834C9CF}"/>
              </a:ext>
            </a:extLst>
          </p:cNvPr>
          <p:cNvPicPr>
            <a:picLocks noChangeAspect="1"/>
          </p:cNvPicPr>
          <p:nvPr/>
        </p:nvPicPr>
        <p:blipFill>
          <a:blip r:embed="rId4"/>
          <a:stretch>
            <a:fillRect/>
          </a:stretch>
        </p:blipFill>
        <p:spPr>
          <a:xfrm>
            <a:off x="344322" y="1306286"/>
            <a:ext cx="4303878" cy="2889284"/>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9AE428F3-3E9D-6A47-C993-AB12694F4531}"/>
              </a:ext>
            </a:extLst>
          </p:cNvPr>
          <p:cNvSpPr txBox="1"/>
          <p:nvPr/>
        </p:nvSpPr>
        <p:spPr>
          <a:xfrm>
            <a:off x="1436914" y="4303995"/>
            <a:ext cx="3211286" cy="707886"/>
          </a:xfrm>
          <a:prstGeom prst="rect">
            <a:avLst/>
          </a:prstGeom>
          <a:noFill/>
        </p:spPr>
        <p:txBody>
          <a:bodyPr wrap="square" rtlCol="0">
            <a:spAutoFit/>
          </a:bodyPr>
          <a:lstStyle/>
          <a:p>
            <a:pPr algn="ctr"/>
            <a:r>
              <a:rPr lang="en-US" sz="2000" dirty="0">
                <a:latin typeface="Gotham book"/>
              </a:rPr>
              <a:t>The Fourteenth Amendment</a:t>
            </a:r>
          </a:p>
          <a:p>
            <a:pPr algn="ctr"/>
            <a:r>
              <a:rPr lang="en-US" sz="2000" i="1" dirty="0">
                <a:latin typeface="Gotham book"/>
              </a:rPr>
              <a:t>The National Archives</a:t>
            </a:r>
          </a:p>
        </p:txBody>
      </p:sp>
      <p:pic>
        <p:nvPicPr>
          <p:cNvPr id="3074" name="Picture 2" descr="Primary view of object titled 'The Texas Almanac for 1870, and Emigrant's Guide to Texas'.">
            <a:extLst>
              <a:ext uri="{FF2B5EF4-FFF2-40B4-BE49-F238E27FC236}">
                <a16:creationId xmlns:a16="http://schemas.microsoft.com/office/drawing/2014/main" id="{12B5697B-7A65-D438-B625-97EB8893E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5621" y="1029807"/>
            <a:ext cx="2966780" cy="479838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22654-A120-1B65-8005-860BFDADFF08}"/>
              </a:ext>
            </a:extLst>
          </p:cNvPr>
          <p:cNvSpPr txBox="1"/>
          <p:nvPr/>
        </p:nvSpPr>
        <p:spPr>
          <a:xfrm>
            <a:off x="4441371" y="5828193"/>
            <a:ext cx="3635829" cy="707886"/>
          </a:xfrm>
          <a:prstGeom prst="rect">
            <a:avLst/>
          </a:prstGeom>
          <a:noFill/>
        </p:spPr>
        <p:txBody>
          <a:bodyPr wrap="square" rtlCol="0">
            <a:spAutoFit/>
          </a:bodyPr>
          <a:lstStyle/>
          <a:p>
            <a:pPr algn="ctr"/>
            <a:r>
              <a:rPr lang="en-US" sz="2000" dirty="0">
                <a:latin typeface="Gotham book"/>
              </a:rPr>
              <a:t>The Texas Almanac, 1870</a:t>
            </a:r>
          </a:p>
          <a:p>
            <a:pPr algn="ctr"/>
            <a:r>
              <a:rPr lang="en-US" sz="2000" i="1" dirty="0">
                <a:latin typeface="Gotham book"/>
              </a:rPr>
              <a:t>The Portal to Texas History</a:t>
            </a:r>
          </a:p>
        </p:txBody>
      </p:sp>
      <p:pic>
        <p:nvPicPr>
          <p:cNvPr id="8" name="Picture 7" descr="A photocopy of the front page of the Houston Telegraph Vol. 37, No. 10, Ed. 1 Thursday, June 29, 1871. The writing illegible in this image.">
            <a:extLst>
              <a:ext uri="{FF2B5EF4-FFF2-40B4-BE49-F238E27FC236}">
                <a16:creationId xmlns:a16="http://schemas.microsoft.com/office/drawing/2014/main" id="{7D73BAC1-F8C1-0560-112B-B7A55D018D80}"/>
              </a:ext>
            </a:extLst>
          </p:cNvPr>
          <p:cNvPicPr>
            <a:picLocks noChangeAspect="1"/>
          </p:cNvPicPr>
          <p:nvPr/>
        </p:nvPicPr>
        <p:blipFill>
          <a:blip r:embed="rId6"/>
          <a:srcRect r="2290"/>
          <a:stretch>
            <a:fillRect/>
          </a:stretch>
        </p:blipFill>
        <p:spPr>
          <a:xfrm>
            <a:off x="7901993" y="1246531"/>
            <a:ext cx="3985206" cy="3008793"/>
          </a:xfrm>
          <a:prstGeom prst="rect">
            <a:avLst/>
          </a:prstGeom>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FB57589D-CC8A-9B57-A777-B4A86F04582E}"/>
              </a:ext>
            </a:extLst>
          </p:cNvPr>
          <p:cNvSpPr txBox="1"/>
          <p:nvPr/>
        </p:nvSpPr>
        <p:spPr>
          <a:xfrm>
            <a:off x="7929822" y="4303995"/>
            <a:ext cx="3635829" cy="1015663"/>
          </a:xfrm>
          <a:prstGeom prst="rect">
            <a:avLst/>
          </a:prstGeom>
          <a:noFill/>
        </p:spPr>
        <p:txBody>
          <a:bodyPr wrap="square" rtlCol="0">
            <a:spAutoFit/>
          </a:bodyPr>
          <a:lstStyle/>
          <a:p>
            <a:pPr algn="ctr"/>
            <a:r>
              <a:rPr lang="en-US" sz="2000" dirty="0">
                <a:latin typeface="Gotham book"/>
              </a:rPr>
              <a:t>The Houston Telegraph</a:t>
            </a:r>
          </a:p>
          <a:p>
            <a:pPr algn="ctr"/>
            <a:r>
              <a:rPr lang="en-US" sz="2000" dirty="0">
                <a:latin typeface="Gotham book"/>
              </a:rPr>
              <a:t>Thursday, June 29, 1871</a:t>
            </a:r>
          </a:p>
          <a:p>
            <a:pPr algn="ctr"/>
            <a:r>
              <a:rPr lang="en-US" sz="2000" i="1" dirty="0">
                <a:latin typeface="Gotham book"/>
              </a:rPr>
              <a:t>The Portal to Texas History</a:t>
            </a:r>
          </a:p>
        </p:txBody>
      </p:sp>
    </p:spTree>
    <p:extLst>
      <p:ext uri="{BB962C8B-B14F-4D97-AF65-F5344CB8AC3E}">
        <p14:creationId xmlns:p14="http://schemas.microsoft.com/office/powerpoint/2010/main" val="243092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7A8867-76C3-49C2-2987-100432EA3B5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D64572F-C7CE-3294-153E-8C993AA5275D}"/>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6065859D-2C8C-1408-A687-B820C4A78D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298" y="1884556"/>
            <a:ext cx="1071092" cy="1071092"/>
          </a:xfrm>
          <a:prstGeom prst="rect">
            <a:avLst/>
          </a:prstGeom>
        </p:spPr>
      </p:pic>
      <p:pic>
        <p:nvPicPr>
          <p:cNvPr id="5" name="Graphic 4">
            <a:extLst>
              <a:ext uri="{FF2B5EF4-FFF2-40B4-BE49-F238E27FC236}">
                <a16:creationId xmlns:a16="http://schemas.microsoft.com/office/drawing/2014/main" id="{1A23CEF7-67DD-12CB-F6BD-615164947E8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4146713"/>
            <a:ext cx="925793" cy="925793"/>
          </a:xfrm>
          <a:prstGeom prst="rect">
            <a:avLst/>
          </a:prstGeom>
        </p:spPr>
      </p:pic>
      <p:pic>
        <p:nvPicPr>
          <p:cNvPr id="6" name="Graphic 5">
            <a:extLst>
              <a:ext uri="{FF2B5EF4-FFF2-40B4-BE49-F238E27FC236}">
                <a16:creationId xmlns:a16="http://schemas.microsoft.com/office/drawing/2014/main" id="{AC4A4E67-235C-00F5-5BD6-14F3B4C2F33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3617" y="5566418"/>
            <a:ext cx="842453" cy="842453"/>
          </a:xfrm>
          <a:prstGeom prst="rect">
            <a:avLst/>
          </a:prstGeom>
        </p:spPr>
      </p:pic>
      <p:sp>
        <p:nvSpPr>
          <p:cNvPr id="8" name="TextBox 7">
            <a:extLst>
              <a:ext uri="{FF2B5EF4-FFF2-40B4-BE49-F238E27FC236}">
                <a16:creationId xmlns:a16="http://schemas.microsoft.com/office/drawing/2014/main" id="{FDD79E15-E083-852C-34D7-66BBE9831254}"/>
              </a:ext>
            </a:extLst>
          </p:cNvPr>
          <p:cNvSpPr txBox="1"/>
          <p:nvPr/>
        </p:nvSpPr>
        <p:spPr>
          <a:xfrm>
            <a:off x="3200400" y="1884556"/>
            <a:ext cx="5159829" cy="4524315"/>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A02B93">
                    <a:lumMod val="75000"/>
                  </a:srgbClr>
                </a:solidFill>
                <a:effectLst/>
                <a:uLnTx/>
                <a:uFillTx/>
                <a:latin typeface="Gotham book"/>
                <a:ea typeface="+mn-ea"/>
                <a:cs typeface="+mn-cs"/>
              </a:rPr>
              <a:t>Choose ONE primary source material you analyzed in today’s lesson.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EA72E">
                    <a:lumMod val="75000"/>
                  </a:srgbClr>
                </a:solidFill>
                <a:effectLst/>
                <a:uLnTx/>
                <a:uFillTx/>
                <a:latin typeface="Gotham book"/>
                <a:ea typeface="+mn-ea"/>
                <a:cs typeface="+mn-cs"/>
              </a:rPr>
              <a:t>Complete the graphic organizer based on your chosen source.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Gotham book"/>
                <a:ea typeface="+mn-ea"/>
                <a:cs typeface="+mn-cs"/>
              </a:rPr>
              <a:t>Discuss with a partner.</a:t>
            </a:r>
          </a:p>
        </p:txBody>
      </p:sp>
      <p:pic>
        <p:nvPicPr>
          <p:cNvPr id="13" name="Graphic 12" descr="Lightbulb with solid fill">
            <a:extLst>
              <a:ext uri="{FF2B5EF4-FFF2-40B4-BE49-F238E27FC236}">
                <a16:creationId xmlns:a16="http://schemas.microsoft.com/office/drawing/2014/main" id="{5B06EA90-3423-1301-440F-4031FC0358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75538" y="2503418"/>
            <a:ext cx="2594618" cy="2594618"/>
          </a:xfrm>
          <a:prstGeom prst="rect">
            <a:avLst/>
          </a:prstGeom>
        </p:spPr>
      </p:pic>
    </p:spTree>
    <p:extLst>
      <p:ext uri="{BB962C8B-B14F-4D97-AF65-F5344CB8AC3E}">
        <p14:creationId xmlns:p14="http://schemas.microsoft.com/office/powerpoint/2010/main" val="218057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9CF58C-1DC8-EE62-B498-5CC381503D1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A5EDA5C-B690-5F9D-1147-A3A8D4D783CE}"/>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221F2EF0-12B7-117A-5232-E459CFF95D58}"/>
              </a:ext>
            </a:extLst>
          </p:cNvPr>
          <p:cNvSpPr/>
          <p:nvPr/>
        </p:nvSpPr>
        <p:spPr>
          <a:xfrm>
            <a:off x="1984930" y="1150029"/>
            <a:ext cx="7431211" cy="1344475"/>
          </a:xfrm>
          <a:prstGeom prst="wedgeRoundRectCallout">
            <a:avLst>
              <a:gd name="adj1" fmla="val 59474"/>
              <a:gd name="adj2" fmla="val 3713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latin typeface="Calibri" panose="020F0502020204030204"/>
              </a:rPr>
              <a:t>The point of view represented in my source is 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5909A846-60BA-F79E-E5D5-B580B11495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0051" y="4578352"/>
            <a:ext cx="1344476" cy="1344476"/>
          </a:xfrm>
          <a:prstGeom prst="rect">
            <a:avLst/>
          </a:prstGeom>
        </p:spPr>
      </p:pic>
      <p:sp>
        <p:nvSpPr>
          <p:cNvPr id="5" name="Speech Bubble: Rectangle with Corners Rounded 4">
            <a:extLst>
              <a:ext uri="{FF2B5EF4-FFF2-40B4-BE49-F238E27FC236}">
                <a16:creationId xmlns:a16="http://schemas.microsoft.com/office/drawing/2014/main" id="{E884A0A4-9165-20D8-55F6-298AAAC8DD2A}"/>
              </a:ext>
            </a:extLst>
          </p:cNvPr>
          <p:cNvSpPr/>
          <p:nvPr/>
        </p:nvSpPr>
        <p:spPr>
          <a:xfrm>
            <a:off x="3744686" y="2845842"/>
            <a:ext cx="8251371" cy="1097282"/>
          </a:xfrm>
          <a:prstGeom prst="wedgeRoundRectCallout">
            <a:avLst>
              <a:gd name="adj1" fmla="val -59027"/>
              <a:gd name="adj2" fmla="val 3479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main idea of this source is _____</a:t>
            </a:r>
          </a:p>
        </p:txBody>
      </p:sp>
      <p:pic>
        <p:nvPicPr>
          <p:cNvPr id="6" name="Graphic 5">
            <a:extLst>
              <a:ext uri="{FF2B5EF4-FFF2-40B4-BE49-F238E27FC236}">
                <a16:creationId xmlns:a16="http://schemas.microsoft.com/office/drawing/2014/main" id="{FD27F30F-02D1-0AF5-2B0E-6B46A47199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0238" y="2756762"/>
            <a:ext cx="1344476" cy="1344476"/>
          </a:xfrm>
          <a:prstGeom prst="rect">
            <a:avLst/>
          </a:prstGeom>
        </p:spPr>
      </p:pic>
      <p:sp>
        <p:nvSpPr>
          <p:cNvPr id="7" name="Speech Bubble: Rectangle with Corners Rounded 6">
            <a:extLst>
              <a:ext uri="{FF2B5EF4-FFF2-40B4-BE49-F238E27FC236}">
                <a16:creationId xmlns:a16="http://schemas.microsoft.com/office/drawing/2014/main" id="{827BA386-CC14-E7CD-BFBF-24B797D4FBED}"/>
              </a:ext>
            </a:extLst>
          </p:cNvPr>
          <p:cNvSpPr/>
          <p:nvPr/>
        </p:nvSpPr>
        <p:spPr>
          <a:xfrm>
            <a:off x="1231949" y="4363496"/>
            <a:ext cx="8937171" cy="1429204"/>
          </a:xfrm>
          <a:prstGeom prst="wedgeRoundRectCallout">
            <a:avLst>
              <a:gd name="adj1" fmla="val 60234"/>
              <a:gd name="adj2" fmla="val 3677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rPr>
              <a:t>Overall, this source was primarily </a:t>
            </a:r>
            <a:r>
              <a:rPr kumimoji="0" lang="en-US" sz="3800" b="1" i="1" u="none" strike="noStrike" kern="1200" cap="none" spc="0" normalizeH="0" baseline="0" noProof="0" dirty="0">
                <a:ln>
                  <a:noFill/>
                </a:ln>
                <a:solidFill>
                  <a:srgbClr val="C00000"/>
                </a:solidFill>
                <a:effectLst/>
                <a:uLnTx/>
                <a:uFillTx/>
                <a:latin typeface="Calibri" panose="020F0502020204030204"/>
                <a:ea typeface="+mn-ea"/>
                <a:cs typeface="+mn-cs"/>
              </a:rPr>
              <a:t>positive / negative / neutral </a:t>
            </a:r>
            <a:r>
              <a:rPr kumimoji="0" lang="en-US" sz="3800" u="none" strike="noStrike" kern="1200" cap="none" spc="0" normalizeH="0" baseline="0" noProof="0" dirty="0">
                <a:ln>
                  <a:noFill/>
                </a:ln>
                <a:solidFill>
                  <a:srgbClr val="C00000"/>
                </a:solidFill>
                <a:effectLst/>
                <a:uLnTx/>
                <a:uFillTx/>
                <a:latin typeface="Calibri" panose="020F0502020204030204"/>
                <a:ea typeface="+mn-ea"/>
                <a:cs typeface="+mn-cs"/>
              </a:rPr>
              <a:t>because 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4D035437-8F28-0393-34AD-F4AFD6195D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22990" y="1334409"/>
            <a:ext cx="1344476" cy="1344476"/>
          </a:xfrm>
          <a:prstGeom prst="rect">
            <a:avLst/>
          </a:prstGeom>
        </p:spPr>
      </p:pic>
    </p:spTree>
    <p:extLst>
      <p:ext uri="{BB962C8B-B14F-4D97-AF65-F5344CB8AC3E}">
        <p14:creationId xmlns:p14="http://schemas.microsoft.com/office/powerpoint/2010/main" val="64658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77</TotalTime>
  <Words>726</Words>
  <Application>Microsoft Office PowerPoint</Application>
  <PresentationFormat>Widescreen</PresentationFormat>
  <Paragraphs>52</Paragraphs>
  <Slides>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Aptos Display</vt:lpstr>
      <vt:lpstr>Arial</vt:lpstr>
      <vt:lpstr>Calibri</vt:lpstr>
      <vt:lpstr>Gotham book</vt:lpstr>
      <vt:lpstr>Gotham Medium</vt:lpstr>
      <vt:lpstr>Office Theme</vt:lpstr>
      <vt:lpstr>1_Office Theme</vt:lpstr>
      <vt:lpstr>Unit 9:  Reconstruction</vt:lpstr>
      <vt:lpstr>Warm-up Follow the directions below to complete your warm-up </vt:lpstr>
      <vt:lpstr>Share with the class:</vt:lpstr>
      <vt:lpstr>Essential Question</vt:lpstr>
      <vt:lpstr>In Today’s Lesson</vt:lpstr>
      <vt:lpstr>Part I: An Era of Change </vt:lpstr>
      <vt:lpstr>Part II: Primary Source Analysis</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4</cp:revision>
  <dcterms:created xsi:type="dcterms:W3CDTF">2025-09-23T20:32:14Z</dcterms:created>
  <dcterms:modified xsi:type="dcterms:W3CDTF">2025-10-29T21:45:10Z</dcterms:modified>
</cp:coreProperties>
</file>