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7" r:id="rId3"/>
    <p:sldId id="339" r:id="rId4"/>
    <p:sldId id="340" r:id="rId5"/>
    <p:sldId id="338" r:id="rId6"/>
    <p:sldId id="341" r:id="rId7"/>
    <p:sldId id="365" r:id="rId8"/>
    <p:sldId id="366" r:id="rId9"/>
    <p:sldId id="367" r:id="rId10"/>
    <p:sldId id="368" r:id="rId11"/>
    <p:sldId id="369" r:id="rId12"/>
    <p:sldId id="370" r:id="rId13"/>
    <p:sldId id="3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7210E-8E70-4E9B-AB9C-DE310B063DF1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B7981-0B06-436E-A9F6-649390C0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2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531517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2003663113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dc115105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125060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125145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mericanart.si.edu/artwork/comanche-war-party-march-fully-equipped-4014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Casey, Steve.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[Photograph of a Cowboy Herding Cattle]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1939. University of North Texas Libraries, The Portal to Texas History; crediting Dublin Historical Museum.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https://texashistory.unt.edu/ark:/67531/metapth531517/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B7981-0B06-436E-A9F6-649390C014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88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Waud, Alfred R.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Railroad building on the great plains / drawn by A.R. Waud ; A.R. Waud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1875. Wood engraving. Library of Congress Prints and Photographs Division.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https://www.loc.gov/item/2003663113/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B7981-0B06-436E-A9F6-649390C014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45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Smith, Erwin E.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[Cowhands guiding a herd of cattle]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ca. 1910. Photograph. University of North Texas Libraries, The Portal to Texas History; crediting UNT Libraries Special Collections.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https://texashistory.unt.edu/ark:/67531/metadc1151055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B7981-0B06-436E-A9F6-649390C014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62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[East track concreted], photograph, [1890..1899]; 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https://texashistory.unt.edu/ark:/67531/metapth125060/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accessed October 14, 2025), University of North Texas Libraries, The Portal to Texas History,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https://texashistory.unt.edu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crediting Austin History Center, Austin Public Library.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B7981-0B06-436E-A9F6-649390C014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29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Caswell, W. T. Austin Cotton Gin, photograph, 1900~; 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https://texashistory.unt.edu/ark:/67531/metapth125145/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accessed October 14, 2025), University of North Texas Libraries, The Portal to Texas History,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https://texashistory.unt.edu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crediting Austin History Center, Austin Public Library.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B7981-0B06-436E-A9F6-649390C014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8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Catlin, George.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Comanche War Party on the March, Fully Equipped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1846-1848, oil on canvas 20 x 27 3/8 in. (50.8 x 69.4 cm). Smithsonian American Art Museum, Gift of Mrs. Joseph Harrison, Jr., 1985.66.596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https://americanart.si.edu/artwork/comanche-war-party-march-fully-equipped-4014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B7981-0B06-436E-A9F6-649390C014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5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A6E01-B33D-324B-D677-89535BE5A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43D5B2-BF90-A58F-A223-2AA43B5C9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773AF-374E-2A72-B0F1-04D6B2641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908C-0772-43F1-9B11-02939B80D1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F37E9-6598-3E5A-FF19-1E980DE04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41572-30B1-3350-00E9-C68DE65A0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D7DD-1177-45E5-950B-54A92B0D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5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2C77E-7B69-7C97-B199-D004B569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4D12A-AC57-826C-A964-904068EA7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2E82F-9F75-C28E-667A-97F9866EB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908C-0772-43F1-9B11-02939B80D1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D415B-4D98-8CC5-B5CA-71FB7792B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528A9-A9CB-3046-8899-866EA16D9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D7DD-1177-45E5-950B-54A92B0D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8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70762-9C20-82C0-D112-7F84282E4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0F369C-DFAD-2B18-F162-F4598A5B9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9FF82-49A6-5229-5751-71AB689D8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908C-0772-43F1-9B11-02939B80D1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61F0B-9B44-D964-7D2D-EB056548B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579CA-711C-8343-8118-6EC3B8CE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D7DD-1177-45E5-950B-54A92B0D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07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29F6-0A65-33B2-F9D5-CA8B7A0DD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49221-C863-27F8-F975-A2DAB07EE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023AA-1E1A-37B4-CF6F-7310B747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72CD9-061D-25A6-E262-8DE889B0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1F834-B621-B375-40A7-A9C94CF9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30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2147A-68AA-767B-47BF-87B292CC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B4C68-B503-57A1-A717-D42D4A39A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2AE3A-0086-570E-CAC8-86F60D443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F4EBE-A49C-385B-BD85-06180DC4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5AECF-83D1-C9D9-82F5-0415B03A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6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E47CD-5786-6CBB-356B-4870A9AC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AFC19-DA61-3D8A-216B-985C7421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17181-B7E2-5C21-E515-A62D98383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30E2C-79DC-13F5-4738-80D9385C7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C618-EA05-E57A-5A34-2F91527B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11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FA4E6-B46C-4009-481B-DD87C494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535D8-0B60-97D4-DA7C-636931D17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E291B-03EF-E27D-97BD-613B5D2C9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66B4A-AD47-AB6B-8A90-240C1599C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4C3FF-1795-DADD-9108-1E9982237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CF02E-D8C9-558D-EDAC-303CC0B1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39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47E0-B645-EB48-C212-B8285F0A1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625E1-D17B-8303-C559-3B3B6A807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AFE2A-5063-3BDF-3EFF-9E8EF134B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1193B-7FE7-DC74-F0B9-A89FB16B8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EE0452-43CB-FC71-31AF-50DDA8B37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BB2339-51B0-7DA3-3318-09E66123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B1EED-E945-FB7A-2751-9F7BAFE9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D35AA1-BFF3-360F-9F3C-018264FE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7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A0961-B900-B0DF-4295-1E9F2791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C794AF-89FC-FFB9-888E-5AC4E52F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21961-0C61-8C11-02E1-0DEB9936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7A14B-3C68-6618-9C38-D34B7EBF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52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B0F70B-BFEA-CB7C-0582-7C7D508A0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05C4CC-948C-5228-40F3-E7777404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C2827-21AE-8EC7-5A18-37FD0512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50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711C-F82B-422E-F6ED-3935E3BDF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7CB31-818B-CFEB-6B5E-35F7AFA2C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373C-5776-64B4-0287-304095D65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4D56E-5C53-5CD4-2CDB-7EFFA82F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9DE75-3FF1-CF47-A287-7C3DCF53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4C7BE-FFA2-B9BD-E90E-40E06E6F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0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0E8A8-25EB-35BC-AB02-EB56E1D55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E510E-AA2E-FE91-2674-A6DD889D1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1AD30-1C92-8792-C7D1-C2AA8796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908C-0772-43F1-9B11-02939B80D1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A6221-8930-AB13-AE23-0A4AD0A46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80D1A-4AC2-3030-9527-D5591CE0D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D7DD-1177-45E5-950B-54A92B0D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96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9B7A7-FB98-ADCA-A33C-4C0FE3ACD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153111-3441-D0D5-B94E-DFE8146DC6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1CEF0-4F10-93C9-43CF-7D190CC4E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2FC29-8A20-F5A0-189E-2B7F4D958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41BF7-1FD0-4B80-E2E0-E2512CF92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546EA-8C77-F1FB-C36A-1A0EF2E69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18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005F-8ECE-8094-31F3-B562087A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F895E2-87DC-85B7-AB05-DE26A9D1E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0CE32-52B5-158F-7307-C5BDED678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ACCA5-C055-44F9-02D7-93AC7B5F5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64514-312A-D22B-949E-B120AEB5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92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A7D760-5864-4C87-984E-1D05E3043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9F5E0-DA14-1785-877A-3AC2DA74E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86BE8-E631-2DA8-05F6-E19BAEA34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4A731-CAE7-0693-F768-0EE6833A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A7AE2-AAA9-9E8D-855E-7DA5B8A8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3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1B10F-3A5B-AE96-D22D-0724CBB3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70FC7-A91C-911D-4B4C-DE06A363E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C405A-9470-F4DE-2053-D08339F6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908C-0772-43F1-9B11-02939B80D1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D5BF7-DBE3-68A6-8223-F816A046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753D2-B2DA-8E8A-5B6F-12DA71B1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D7DD-1177-45E5-950B-54A92B0D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7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6424D-1818-0FDE-03B0-137B1F1F2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3E4F2-B1B3-6303-B634-81D99EAD4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D09F72-353F-8D20-8700-B2BE01F77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3DC6C-E9B5-E01B-4109-BD96C0095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908C-0772-43F1-9B11-02939B80D1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CCDD2-337A-CC03-E768-4C98BBBAE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B0ECA-8A8F-1EB0-667D-5E857AC0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D7DD-1177-45E5-950B-54A92B0D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7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EBB7-5211-9C10-623F-59F5DAE3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66FDC-BE7F-F4DA-DC6E-5797EB81E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09C44-6582-5135-47BB-5C3F06298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1A979C-2A4E-F045-332F-B7DA381EC7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1DA2A2-7384-F9C7-F6F1-5AB9178F7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0BD79A-9892-F718-4301-A75BCCD9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908C-0772-43F1-9B11-02939B80D1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E93D21-BF95-0232-6E21-FD8EC569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96977D-0843-043D-A99F-6091ECEE0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D7DD-1177-45E5-950B-54A92B0D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6133-34EB-2511-4B25-535E3EAF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CC3372-D6BA-4099-8955-C132936DE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908C-0772-43F1-9B11-02939B80D1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77645-45DA-C91B-FDDD-A72E6887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5CB2F-185A-79E2-8A31-1B560664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D7DD-1177-45E5-950B-54A92B0D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5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AE04B2-C8F8-DD44-C4AF-A9B15165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908C-0772-43F1-9B11-02939B80D1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6F612C-2549-00F1-552F-0B40C6636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F75AA-F492-E533-7572-FA5EA6F64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D7DD-1177-45E5-950B-54A92B0D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8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57066-6988-0427-966D-AA60DD4C7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42B75-22EA-C068-2271-FF8D0CC9C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420DD-CB65-71EF-7B8B-A40817E25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7A710-B32B-4A19-1FB3-2CAAC230D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908C-0772-43F1-9B11-02939B80D1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E55EB-9BFC-60BE-8D0D-D01F5AE5D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FD359-17E4-D91C-6D97-ADDD443B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D7DD-1177-45E5-950B-54A92B0D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9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6336-6D3B-7F98-4B12-D4C50CB65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561FB-AF69-F09D-35BF-4B3A89EDE6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B0AA-1E43-2A65-07BF-6435286C4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03817-2B91-7E97-E94A-943B464D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908C-0772-43F1-9B11-02939B80D1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3F6A1-157B-E3E6-B3AA-9A21BB31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8E633-F89E-70B9-0B9F-889ED12A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D7DD-1177-45E5-950B-54A92B0D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2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4D1E20-58D5-451D-6032-9B622F0E5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27EA-B6B2-F8CC-7106-96CF715DC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4EC32-3365-B9DF-CD2B-63911E096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D8908C-0772-43F1-9B11-02939B80D1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EEA6A-C321-DC06-F20A-A5E29293F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979CA-7376-6278-1169-5275864F2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ECD7DD-1177-45E5-950B-54A92B0D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4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E5BF8-8CEA-E905-3D3A-06A60F58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2CB9B-E73D-B1BB-E87E-0F7FD1156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A5083-BDCB-CF50-6DB5-D68349EEB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CDF7A6-26CA-4441-9B58-D6E64878D24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E8719-4643-492A-464E-CEC0CA065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2AC13-FAC7-6E3B-B240-983CDEEBD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0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2" name="Rectangle 1061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Rectangle 1063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1421" y="2868954"/>
            <a:ext cx="4526407" cy="2380681"/>
          </a:xfrm>
        </p:spPr>
        <p:txBody>
          <a:bodyPr anchor="b">
            <a:normAutofit/>
          </a:bodyPr>
          <a:lstStyle/>
          <a:p>
            <a:pPr algn="l"/>
            <a:r>
              <a:rPr lang="en-US" sz="5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</a:rPr>
              <a:t>Unit 9: </a:t>
            </a:r>
            <a:br>
              <a:rPr lang="en-US" sz="5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/>
              </a:rPr>
            </a:br>
            <a:r>
              <a:rPr lang="en-US" sz="5400" b="1" dirty="0">
                <a:solidFill>
                  <a:srgbClr val="E20000"/>
                </a:solidFill>
                <a:latin typeface="Gotham book"/>
              </a:rPr>
              <a:t>Reconstruction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507" y="5408979"/>
            <a:ext cx="4526407" cy="1289676"/>
          </a:xfrm>
        </p:spPr>
        <p:txBody>
          <a:bodyPr anchor="t">
            <a:noAutofit/>
          </a:bodyPr>
          <a:lstStyle/>
          <a:p>
            <a:pPr algn="l"/>
            <a:r>
              <a:rPr lang="en-US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</a:rPr>
              <a:t>Lesson 9</a:t>
            </a:r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/>
              </a:rPr>
              <a:t>: </a:t>
            </a:r>
          </a:p>
          <a:p>
            <a:pPr algn="l"/>
            <a:r>
              <a:rPr lang="en-US" sz="3600" b="1" dirty="0">
                <a:solidFill>
                  <a:srgbClr val="FF0000"/>
                </a:solidFill>
                <a:latin typeface="Gotham book"/>
              </a:rPr>
              <a:t>Looking Ahead</a:t>
            </a:r>
          </a:p>
        </p:txBody>
      </p:sp>
      <p:pic>
        <p:nvPicPr>
          <p:cNvPr id="1026" name="Picture 2" descr="A black and white photo of a lone cowboy riding a horse while herding dozens of cattle across the Texas plains.">
            <a:extLst>
              <a:ext uri="{FF2B5EF4-FFF2-40B4-BE49-F238E27FC236}">
                <a16:creationId xmlns:a16="http://schemas.microsoft.com/office/drawing/2014/main" id="{8269840F-27CC-9FCA-445F-338C09BF8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" r="10993" b="-1"/>
          <a:stretch>
            <a:fillRect/>
          </a:stretch>
        </p:blipFill>
        <p:spPr bwMode="auto">
          <a:xfrm>
            <a:off x="20" y="1"/>
            <a:ext cx="7665573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ffectLst>
            <a:outerShdw blurRad="50800" dist="50800" dir="78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A7E0BF-F269-C554-9F27-4B30B1A76E70}"/>
              </a:ext>
            </a:extLst>
          </p:cNvPr>
          <p:cNvSpPr txBox="1"/>
          <p:nvPr/>
        </p:nvSpPr>
        <p:spPr>
          <a:xfrm>
            <a:off x="87085" y="6016116"/>
            <a:ext cx="6389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otham book"/>
              </a:rPr>
              <a:t>Cowboy herding cattle</a:t>
            </a:r>
          </a:p>
          <a:p>
            <a:r>
              <a:rPr lang="en-US" sz="2400" i="1" dirty="0">
                <a:solidFill>
                  <a:schemeClr val="bg1"/>
                </a:solidFill>
                <a:latin typeface="Gotham book"/>
              </a:rPr>
              <a:t>The Portal to Texas History</a:t>
            </a:r>
          </a:p>
        </p:txBody>
      </p:sp>
    </p:spTree>
    <p:extLst>
      <p:ext uri="{BB962C8B-B14F-4D97-AF65-F5344CB8AC3E}">
        <p14:creationId xmlns:p14="http://schemas.microsoft.com/office/powerpoint/2010/main" val="368811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8DA9E8AD-1379-A42E-18AC-56855EFE27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43743" y="-261257"/>
            <a:ext cx="10548257" cy="10972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US" sz="4000" dirty="0">
                <a:latin typeface="Gotham Medium"/>
              </a:rPr>
              <a:t>Primary Source #4: </a:t>
            </a:r>
            <a:r>
              <a:rPr lang="en-US" sz="4000" b="1" dirty="0">
                <a:latin typeface="Gotham Medium"/>
              </a:rPr>
              <a:t>Texas Indians and the Frontier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pic>
        <p:nvPicPr>
          <p:cNvPr id="6146" name="Picture 2" descr="A painting depicting a Comanche war party. there are about a dozen Comanche warriors on horseback with spears riding across the plains">
            <a:extLst>
              <a:ext uri="{FF2B5EF4-FFF2-40B4-BE49-F238E27FC236}">
                <a16:creationId xmlns:a16="http://schemas.microsoft.com/office/drawing/2014/main" id="{7537DE39-CED6-F289-6CDF-5312131DE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314" y="930729"/>
            <a:ext cx="6825343" cy="4812742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F173C4-04B7-2967-F242-BBB21A8B8200}"/>
              </a:ext>
            </a:extLst>
          </p:cNvPr>
          <p:cNvSpPr txBox="1"/>
          <p:nvPr/>
        </p:nvSpPr>
        <p:spPr>
          <a:xfrm>
            <a:off x="3102429" y="5834743"/>
            <a:ext cx="6858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Gotham book"/>
              </a:rPr>
              <a:t>A Comanche War Party on the Plains</a:t>
            </a:r>
          </a:p>
          <a:p>
            <a:pPr algn="ctr"/>
            <a:r>
              <a:rPr lang="en-US" sz="2200" i="1" dirty="0">
                <a:latin typeface="Gotham book"/>
              </a:rPr>
              <a:t>Smithsonian American Art Museum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2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E73C34-2792-E6E3-F257-AED088A76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11110639-B3AA-752F-BAAF-ADC5A4F628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72212" y="-203820"/>
            <a:ext cx="9864090" cy="17242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Exit Ticket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lang="en-US" sz="3600" dirty="0">
                <a:latin typeface="Gotham Medium"/>
              </a:rPr>
              <a:t>Follow the directions to complete your exit ticket</a:t>
            </a:r>
            <a:r>
              <a:rPr lang="en-US" sz="3200" dirty="0">
                <a:latin typeface="Gotham Medium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A995502-D156-9C14-4155-0F4F8C23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5635" y="1832216"/>
            <a:ext cx="925793" cy="92579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1962848-6FAC-20FE-1CA7-160B6CFE4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47304" y="4721418"/>
            <a:ext cx="842453" cy="8424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529829-2E08-83E8-FDD6-E2EA3D6F9E98}"/>
              </a:ext>
            </a:extLst>
          </p:cNvPr>
          <p:cNvSpPr txBox="1"/>
          <p:nvPr/>
        </p:nvSpPr>
        <p:spPr>
          <a:xfrm>
            <a:off x="3420739" y="1751836"/>
            <a:ext cx="52936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70C0"/>
                </a:solidFill>
                <a:latin typeface="Gotham book"/>
              </a:rPr>
              <a:t>Choose THREE statements that are true for the next unit: Cotton, Cattle, and Railroads.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Gotham book"/>
              </a:rPr>
              <a:t>Share with a partner.</a:t>
            </a:r>
          </a:p>
        </p:txBody>
      </p:sp>
    </p:spTree>
    <p:extLst>
      <p:ext uri="{BB962C8B-B14F-4D97-AF65-F5344CB8AC3E}">
        <p14:creationId xmlns:p14="http://schemas.microsoft.com/office/powerpoint/2010/main" val="2680348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861CA1-DDEE-42B0-18E7-43B903C68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AED5E65C-DC7B-1B27-FD79-890B38AC5A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2149" y="0"/>
            <a:ext cx="9010288" cy="10972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Share with the class: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2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4442277-3116-8DF5-98B9-776826D9CB4D}"/>
              </a:ext>
            </a:extLst>
          </p:cNvPr>
          <p:cNvSpPr/>
          <p:nvPr/>
        </p:nvSpPr>
        <p:spPr>
          <a:xfrm>
            <a:off x="2257074" y="1600199"/>
            <a:ext cx="5791200" cy="2623458"/>
          </a:xfrm>
          <a:prstGeom prst="wedgeRoundRectCallout">
            <a:avLst>
              <a:gd name="adj1" fmla="val 79543"/>
              <a:gd name="adj2" fmla="val 42210"/>
              <a:gd name="adj3" fmla="val 16667"/>
            </a:avLst>
          </a:prstGeom>
          <a:solidFill>
            <a:srgbClr val="F3D1D3"/>
          </a:solidFill>
          <a:ln w="28575">
            <a:solidFill>
              <a:srgbClr val="C0000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topic or major theme we will see in the next unit is _______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38DC40E-685C-10CF-A86F-E4BFE25DB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34926" y="2911928"/>
            <a:ext cx="1344476" cy="134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86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0D73DD-57F3-4E5D-6CE7-70181A895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DC16EF74-143E-DAD0-8BCE-C6195512029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72212" y="-203820"/>
            <a:ext cx="9864090" cy="17242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Warm-up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lang="en-US" sz="3200" dirty="0">
                <a:latin typeface="Gotham Medium"/>
              </a:rPr>
              <a:t>Use the image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to complete your warm-up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pic>
        <p:nvPicPr>
          <p:cNvPr id="9" name="Picture 8" descr="Black and white artwork depicting a scene from the Great Plains in the late 1900s. There is a railroad on some tracks in the background as workers work on laying tracks ahead of the railroad cars. There is a wagon train moving across the horizon in the foreground with several horse-drawn covered wagon being led by cowboys. There are a few American Indians speaking with U.S. Army troops in the foreground. In the very background of the image is a camp of American Indian teepees positioned in front of some low hills.">
            <a:extLst>
              <a:ext uri="{FF2B5EF4-FFF2-40B4-BE49-F238E27FC236}">
                <a16:creationId xmlns:a16="http://schemas.microsoft.com/office/drawing/2014/main" id="{35D57124-0E8A-6995-7A6C-C34C02A52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377" y="1486554"/>
            <a:ext cx="7185869" cy="4925132"/>
          </a:xfrm>
          <a:prstGeom prst="rect">
            <a:avLst/>
          </a:prstGeom>
          <a:noFill/>
          <a:ln>
            <a:noFill/>
          </a:ln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156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B69F84-A3F1-085D-45E9-BC98FE1EE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116D8F28-590A-D200-C3E3-275F4CC0ED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2149" y="0"/>
            <a:ext cx="9010288" cy="10972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Share with the class: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CD019BFF-4ED0-C81E-3141-6FD2B967D594}"/>
              </a:ext>
            </a:extLst>
          </p:cNvPr>
          <p:cNvSpPr/>
          <p:nvPr/>
        </p:nvSpPr>
        <p:spPr>
          <a:xfrm>
            <a:off x="2257074" y="1600199"/>
            <a:ext cx="5791200" cy="1502228"/>
          </a:xfrm>
          <a:prstGeom prst="wedgeRoundRectCallout">
            <a:avLst>
              <a:gd name="adj1" fmla="val 79543"/>
              <a:gd name="adj2" fmla="val 42210"/>
              <a:gd name="adj3" fmla="val 16667"/>
            </a:avLst>
          </a:prstGeom>
          <a:solidFill>
            <a:srgbClr val="F3D1D3"/>
          </a:solidFill>
          <a:ln w="28575">
            <a:solidFill>
              <a:srgbClr val="C0000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thing I observe about the image is _________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C259E0C-0219-C91B-9FD9-3D7B3D564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34926" y="1910351"/>
            <a:ext cx="1344476" cy="1344476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2610094-98FE-E6F0-0CEB-29DE4B6F258F}"/>
              </a:ext>
            </a:extLst>
          </p:cNvPr>
          <p:cNvSpPr/>
          <p:nvPr/>
        </p:nvSpPr>
        <p:spPr>
          <a:xfrm>
            <a:off x="3766457" y="3755574"/>
            <a:ext cx="7979229" cy="1502228"/>
          </a:xfrm>
          <a:prstGeom prst="wedgeRoundRectCallout">
            <a:avLst>
              <a:gd name="adj1" fmla="val -60874"/>
              <a:gd name="adj2" fmla="val 38587"/>
              <a:gd name="adj3" fmla="val 16667"/>
            </a:avLst>
          </a:prstGeom>
          <a:solidFill>
            <a:srgbClr val="F3D1D3"/>
          </a:solidFill>
          <a:ln w="28575">
            <a:solidFill>
              <a:srgbClr val="C0000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 on the image, I predict we will see _____________ in the next unit.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DB83AE2-B87D-E05D-C318-E0AF8A636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4836" y="3913325"/>
            <a:ext cx="1344476" cy="134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6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B37FC376-EC91-34E2-7F6A-EA899A842D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03107" y="13062"/>
            <a:ext cx="8240486" cy="129195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Essential 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749B0F-B873-9D1D-8410-CEB4810829B9}"/>
              </a:ext>
            </a:extLst>
          </p:cNvPr>
          <p:cNvSpPr txBox="1"/>
          <p:nvPr/>
        </p:nvSpPr>
        <p:spPr>
          <a:xfrm>
            <a:off x="1968926" y="1985144"/>
            <a:ext cx="87088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C00000"/>
                </a:solidFill>
                <a:latin typeface="Calibri" panose="020F0502020204030204"/>
              </a:rPr>
              <a:t>What significant events and major defining themes will we see in the next unit: Cotton, Cattle, and Railroads</a:t>
            </a:r>
            <a:r>
              <a:rPr kumimoji="0" lang="en-US" sz="5400" b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696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84BFAC29-EF51-C89D-4D0A-E092BF6D9DC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79724" y="13062"/>
            <a:ext cx="8240486" cy="129195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In Today’s Lesson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FD51CF-8891-4238-A8FD-8B05D72CBC10}"/>
              </a:ext>
            </a:extLst>
          </p:cNvPr>
          <p:cNvSpPr txBox="1"/>
          <p:nvPr/>
        </p:nvSpPr>
        <p:spPr>
          <a:xfrm>
            <a:off x="486539" y="1824980"/>
            <a:ext cx="112189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will</a:t>
            </a:r>
            <a:r>
              <a:rPr kumimoji="0" lang="en-US" sz="4000" i="1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analyze four primary source materials which discuss major themes and topics of the next unit: Cotton, Cattle, and Railroads.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will</a:t>
            </a:r>
            <a:r>
              <a:rPr kumimoji="0" lang="en-US" sz="4000" i="1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make observations, inferences, and predictions about the next unit based on the four primary source materials used in the lesson.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12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ack and white artwork depicting a scene from the Great Plains in the late 1900s. There is a railroad on some tracks in the background as workers work on laying tracks ahead of the railroad cars. There is a wagon train moving across the horizon in the foreground with several horse-drawn covered wagon being led by cowboys. There are a few American Indians speaking with U.S. Army troops in the foreground. In the very background of the image is a camp of American Indian teepees positioned in front of some low hills.">
            <a:extLst>
              <a:ext uri="{FF2B5EF4-FFF2-40B4-BE49-F238E27FC236}">
                <a16:creationId xmlns:a16="http://schemas.microsoft.com/office/drawing/2014/main" id="{79DD54FC-5038-98DF-0925-6C20DC503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3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8DA9E8AD-1379-A42E-18AC-56855EFE27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5317240"/>
            <a:ext cx="12191999" cy="7448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E20000"/>
                </a:solidFill>
              </a:rPr>
              <a:t>So, Texas rejoined the Union &amp; Reconstruction is over . . . </a:t>
            </a:r>
            <a:r>
              <a:rPr lang="en-US" sz="3200" b="1" dirty="0">
                <a:solidFill>
                  <a:srgbClr val="E20000"/>
                </a:solidFill>
              </a:rPr>
              <a:t>Now what?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97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8DA9E8AD-1379-A42E-18AC-56855EFE27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2149" y="-141516"/>
            <a:ext cx="9792022" cy="10972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Primary Source #1: 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Cattle Drives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pic>
        <p:nvPicPr>
          <p:cNvPr id="3074" name="Picture 2" descr="A black and white photograph with sepia tones that shows several cowboys riding around a herd of cattle. Dust has been kicked up behind the cattle and the cowboys' horses. ">
            <a:extLst>
              <a:ext uri="{FF2B5EF4-FFF2-40B4-BE49-F238E27FC236}">
                <a16:creationId xmlns:a16="http://schemas.microsoft.com/office/drawing/2014/main" id="{49CF559E-0B3C-F7F3-DA4D-34C8A8076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24814" r="2014" b="6757"/>
          <a:stretch>
            <a:fillRect/>
          </a:stretch>
        </p:blipFill>
        <p:spPr bwMode="auto">
          <a:xfrm>
            <a:off x="2601686" y="1037388"/>
            <a:ext cx="8490857" cy="4651955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5FEAB9-C406-3467-476A-53F6FE015F36}"/>
              </a:ext>
            </a:extLst>
          </p:cNvPr>
          <p:cNvSpPr txBox="1"/>
          <p:nvPr/>
        </p:nvSpPr>
        <p:spPr>
          <a:xfrm>
            <a:off x="2536372" y="5770965"/>
            <a:ext cx="8556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book"/>
              </a:rPr>
              <a:t>Cowhands guiding a herd of cattle, 1910</a:t>
            </a:r>
          </a:p>
          <a:p>
            <a:pPr algn="ctr"/>
            <a:r>
              <a:rPr lang="en-US" sz="2400" i="1" dirty="0">
                <a:latin typeface="Gotham book"/>
              </a:rPr>
              <a:t>The Portal to Texas History</a:t>
            </a:r>
          </a:p>
        </p:txBody>
      </p:sp>
    </p:spTree>
    <p:extLst>
      <p:ext uri="{BB962C8B-B14F-4D97-AF65-F5344CB8AC3E}">
        <p14:creationId xmlns:p14="http://schemas.microsoft.com/office/powerpoint/2010/main" val="381906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8DA9E8AD-1379-A42E-18AC-56855EFE27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42778" y="-148590"/>
            <a:ext cx="10249222" cy="10972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US" sz="5400" dirty="0">
                <a:latin typeface="Gotham Medium"/>
              </a:rPr>
              <a:t>Primary Source #2: </a:t>
            </a:r>
            <a:r>
              <a:rPr lang="en-US" sz="5400" b="1" dirty="0">
                <a:latin typeface="Gotham Medium"/>
              </a:rPr>
              <a:t>Railroads in Texas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pic>
        <p:nvPicPr>
          <p:cNvPr id="4100" name="Picture 4" descr="A sepia-toned black and white photo close up of railroad tracks being built in front of a row of store fronts on a main street in Austin. ">
            <a:extLst>
              <a:ext uri="{FF2B5EF4-FFF2-40B4-BE49-F238E27FC236}">
                <a16:creationId xmlns:a16="http://schemas.microsoft.com/office/drawing/2014/main" id="{3E9F1B91-571D-398C-8A01-DFBFFA940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778" y="1046389"/>
            <a:ext cx="66675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528118-287C-ADAA-F2D1-89FBAB2236EB}"/>
              </a:ext>
            </a:extLst>
          </p:cNvPr>
          <p:cNvSpPr txBox="1"/>
          <p:nvPr/>
        </p:nvSpPr>
        <p:spPr>
          <a:xfrm>
            <a:off x="8828314" y="2305615"/>
            <a:ext cx="31459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otham book"/>
              </a:rPr>
              <a:t>Workers building a railroad on Congress Avenue leading to the Capitol building Austin, 1890s.</a:t>
            </a:r>
          </a:p>
          <a:p>
            <a:pPr algn="ctr"/>
            <a:endParaRPr lang="en-US" sz="2800" dirty="0">
              <a:latin typeface="Gotham book"/>
            </a:endParaRPr>
          </a:p>
          <a:p>
            <a:pPr algn="ctr"/>
            <a:r>
              <a:rPr lang="en-US" sz="2800" i="1" dirty="0">
                <a:latin typeface="Gotham book"/>
              </a:rPr>
              <a:t>The Portal to Texas History</a:t>
            </a:r>
          </a:p>
        </p:txBody>
      </p:sp>
    </p:spTree>
    <p:extLst>
      <p:ext uri="{BB962C8B-B14F-4D97-AF65-F5344CB8AC3E}">
        <p14:creationId xmlns:p14="http://schemas.microsoft.com/office/powerpoint/2010/main" val="1208933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8DA9E8AD-1379-A42E-18AC-56855EFE27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2148" y="-152401"/>
            <a:ext cx="10227451" cy="10972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4800" dirty="0">
                <a:latin typeface="Gotham Medium"/>
              </a:rPr>
              <a:t>Primary Source #3: </a:t>
            </a:r>
            <a:r>
              <a:rPr lang="en-US" sz="4800" b="1" dirty="0">
                <a:latin typeface="Gotham Medium"/>
              </a:rPr>
              <a:t>Cotton in Texas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pic>
        <p:nvPicPr>
          <p:cNvPr id="5124" name="Picture 4" descr="A sepia-toned black and white photograph from the 1900s of men bringing their bales of cotton to the cotton gin in Austin, Texas. Cotton bales as tall as a person are stacked in rows in a large outdoor area. horse-drawn wagons are pulling more bales to be stacked. Men are working to unload cotton. One man is looking at the camera.">
            <a:extLst>
              <a:ext uri="{FF2B5EF4-FFF2-40B4-BE49-F238E27FC236}">
                <a16:creationId xmlns:a16="http://schemas.microsoft.com/office/drawing/2014/main" id="{83A40F32-E866-58DA-C573-843F2F11F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t="2623" r="2980" b="3870"/>
          <a:stretch>
            <a:fillRect/>
          </a:stretch>
        </p:blipFill>
        <p:spPr bwMode="auto">
          <a:xfrm>
            <a:off x="1812148" y="1219200"/>
            <a:ext cx="6302830" cy="4898571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DF3A32-494A-653A-41E1-E242F93C3066}"/>
              </a:ext>
            </a:extLst>
          </p:cNvPr>
          <p:cNvSpPr txBox="1"/>
          <p:nvPr/>
        </p:nvSpPr>
        <p:spPr>
          <a:xfrm>
            <a:off x="8273143" y="2286000"/>
            <a:ext cx="3766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otham book"/>
              </a:rPr>
              <a:t>Men working to unload bales of cotton at a cotton gin in Austin, Texas, circa 1900.</a:t>
            </a:r>
          </a:p>
          <a:p>
            <a:endParaRPr lang="en-US" sz="2400" dirty="0">
              <a:latin typeface="Gotham book"/>
            </a:endParaRPr>
          </a:p>
          <a:p>
            <a:pPr algn="ctr"/>
            <a:r>
              <a:rPr lang="en-US" sz="2400" i="1" dirty="0">
                <a:latin typeface="Gotham book"/>
              </a:rPr>
              <a:t>The Portal to Texas History</a:t>
            </a:r>
          </a:p>
        </p:txBody>
      </p:sp>
    </p:spTree>
    <p:extLst>
      <p:ext uri="{BB962C8B-B14F-4D97-AF65-F5344CB8AC3E}">
        <p14:creationId xmlns:p14="http://schemas.microsoft.com/office/powerpoint/2010/main" val="3989787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644</Words>
  <Application>Microsoft Office PowerPoint</Application>
  <PresentationFormat>Widescreen</PresentationFormat>
  <Paragraphs>47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Gotham book</vt:lpstr>
      <vt:lpstr>Gotham Medium</vt:lpstr>
      <vt:lpstr>Office Theme</vt:lpstr>
      <vt:lpstr>1_Office Theme</vt:lpstr>
      <vt:lpstr>Unit 9:  Reconstruction</vt:lpstr>
      <vt:lpstr>Warm-up Use the image to complete your warm-up </vt:lpstr>
      <vt:lpstr>Share with the class:</vt:lpstr>
      <vt:lpstr>Essential Question</vt:lpstr>
      <vt:lpstr>In Today’s Lesson</vt:lpstr>
      <vt:lpstr>So, Texas rejoined the Union &amp; Reconstruction is over . . . Now what?</vt:lpstr>
      <vt:lpstr>Primary Source #1: Cattle Drives</vt:lpstr>
      <vt:lpstr>Primary Source #2: Railroads in Texas</vt:lpstr>
      <vt:lpstr>Primary Source #3: Cotton in Texas</vt:lpstr>
      <vt:lpstr>Primary Source #4: Texas Indians and the Frontier</vt:lpstr>
      <vt:lpstr>Exit Ticket Follow the directions to complete your exit ticket.</vt:lpstr>
      <vt:lpstr>Share with the class: 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McClure Abubakar, Courtney</dc:creator>
  <cp:lastModifiedBy>Belden, Dreanna</cp:lastModifiedBy>
  <cp:revision>5</cp:revision>
  <dcterms:created xsi:type="dcterms:W3CDTF">2025-10-14T17:39:05Z</dcterms:created>
  <dcterms:modified xsi:type="dcterms:W3CDTF">2025-11-19T16:50:56Z</dcterms:modified>
</cp:coreProperties>
</file>