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56" r:id="rId3"/>
    <p:sldId id="313" r:id="rId4"/>
    <p:sldId id="315" r:id="rId5"/>
    <p:sldId id="316" r:id="rId6"/>
    <p:sldId id="317" r:id="rId7"/>
    <p:sldId id="335" r:id="rId8"/>
    <p:sldId id="319" r:id="rId9"/>
    <p:sldId id="336" r:id="rId10"/>
    <p:sldId id="345" r:id="rId11"/>
    <p:sldId id="343" r:id="rId12"/>
    <p:sldId id="341" r:id="rId13"/>
    <p:sldId id="342" r:id="rId14"/>
    <p:sldId id="324" r:id="rId15"/>
    <p:sldId id="339" r:id="rId16"/>
    <p:sldId id="338" r:id="rId17"/>
    <p:sldId id="350" r:id="rId18"/>
    <p:sldId id="348" r:id="rId19"/>
    <p:sldId id="349" r:id="rId20"/>
    <p:sldId id="351" r:id="rId21"/>
    <p:sldId id="340" r:id="rId22"/>
    <p:sldId id="352" r:id="rId23"/>
    <p:sldId id="353" r:id="rId24"/>
    <p:sldId id="354" r:id="rId25"/>
    <p:sldId id="355" r:id="rId26"/>
    <p:sldId id="356" r:id="rId27"/>
    <p:sldId id="35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94660"/>
  </p:normalViewPr>
  <p:slideViewPr>
    <p:cSldViewPr snapToGrid="0">
      <p:cViewPr varScale="1">
        <p:scale>
          <a:sx n="58" d="100"/>
          <a:sy n="58" d="100"/>
        </p:scale>
        <p:origin x="22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0A8FFD-941F-482D-9A47-26036871C740}" type="datetimeFigureOut">
              <a:rPr lang="en-US" smtClean="0"/>
              <a:t>10/31/2025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2450F3-3A85-4544-90C1-B6CC60BBA7F1}" type="slidenum">
              <a:rPr lang="en-US" smtClean="0"/>
              <a:t>‹#›</a:t>
            </a:fld>
            <a:endParaRPr lang="en-US"/>
          </a:p>
        </p:txBody>
      </p:sp>
    </p:spTree>
    <p:extLst>
      <p:ext uri="{BB962C8B-B14F-4D97-AF65-F5344CB8AC3E}">
        <p14:creationId xmlns:p14="http://schemas.microsoft.com/office/powerpoint/2010/main" val="345996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texashistory.unt.edu/ark:/67531/metapth26465/"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historictexasmaps.com/object/97345"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texashistory.unt.edu/ark:/67531/metapth26465/"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loc.gov/item/2001695506/"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texashistory.unt.edu/ark:/67531/metapth29788/"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loc.gov/item/2015650291/"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loc.gov/item/96524285/"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igitalcollections.nypl.org/items/510d47db-c675-a3d9-e040-e00a18064a99"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spb.texas.gov/prop/tc/tc-collection/governors/index.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law.cornell.edu/uscode/text/17/107"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texashistory.unt.edu/ark:/67531/metapth124103/"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texashistory.unt.edu/ark:/67531/metapth294459/"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Freedmens</a:t>
            </a:r>
            <a:r>
              <a:rPr lang="en-US" sz="1200" b="0" i="0" u="none" strike="noStrike" kern="1200" dirty="0">
                <a:solidFill>
                  <a:schemeClr val="tx1"/>
                </a:solidFill>
                <a:effectLst/>
                <a:latin typeface="+mn-lt"/>
                <a:ea typeface="+mn-ea"/>
                <a:cs typeface="+mn-cs"/>
              </a:rPr>
              <a:t> First Vote - Anderson County Courthouse], photograph, 1869; (</a:t>
            </a:r>
            <a:r>
              <a:rPr lang="en-US" sz="1200" b="0" i="0" u="none" strike="noStrike" kern="1200" dirty="0">
                <a:solidFill>
                  <a:schemeClr val="tx1"/>
                </a:solidFill>
                <a:effectLst/>
                <a:latin typeface="+mn-lt"/>
                <a:ea typeface="+mn-ea"/>
                <a:cs typeface="+mn-cs"/>
                <a:hlinkClick r:id="rId3"/>
              </a:rPr>
              <a:t>https://texashistory.unt.edu/ark:/67531/metapth26465/</a:t>
            </a:r>
            <a:r>
              <a:rPr lang="en-US" sz="1200" b="0" i="0" u="none" strike="noStrike" kern="1200" dirty="0">
                <a:solidFill>
                  <a:schemeClr val="tx1"/>
                </a:solidFill>
                <a:effectLst/>
                <a:latin typeface="+mn-lt"/>
                <a:ea typeface="+mn-ea"/>
                <a:cs typeface="+mn-cs"/>
              </a:rPr>
              <a:t>: accessed September 8, 2025), University of North Texas Libraries, The Portal to Texas History, </a:t>
            </a:r>
            <a:r>
              <a:rPr lang="en-US" sz="1200" b="0" i="0" u="none" strike="noStrike" kern="1200" dirty="0">
                <a:solidFill>
                  <a:schemeClr val="tx1"/>
                </a:solidFill>
                <a:effectLst/>
                <a:latin typeface="+mn-lt"/>
                <a:ea typeface="+mn-ea"/>
                <a:cs typeface="+mn-cs"/>
                <a:hlinkClick r:id="rId4"/>
              </a:rPr>
              <a:t>https://texashistory.unt.edu</a:t>
            </a:r>
            <a:r>
              <a:rPr lang="en-US" sz="1200" b="0" i="0" u="none" strike="noStrike" kern="1200" dirty="0">
                <a:solidFill>
                  <a:schemeClr val="tx1"/>
                </a:solidFill>
                <a:effectLst/>
                <a:latin typeface="+mn-lt"/>
                <a:ea typeface="+mn-ea"/>
                <a:cs typeface="+mn-cs"/>
              </a:rPr>
              <a:t>; crediting Palestine Public Library.</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680DF-FBC2-44B2-B7B0-5E8793897D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1918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Snider, Ben, Lila Rakoczy, and Kelsey Bonnell. </a:t>
            </a:r>
            <a:r>
              <a:rPr lang="en-US" sz="1200" b="0" i="1" u="none" strike="noStrike" kern="1200" dirty="0">
                <a:solidFill>
                  <a:schemeClr val="tx1"/>
                </a:solidFill>
                <a:effectLst/>
                <a:latin typeface="+mn-lt"/>
                <a:ea typeface="+mn-ea"/>
                <a:cs typeface="+mn-cs"/>
              </a:rPr>
              <a:t>Military Reconstruction</a:t>
            </a:r>
            <a:r>
              <a:rPr lang="en-US" sz="1200" b="0" i="0" u="none" strike="noStrike" kern="1200" dirty="0">
                <a:solidFill>
                  <a:schemeClr val="tx1"/>
                </a:solidFill>
                <a:effectLst/>
                <a:latin typeface="+mn-lt"/>
                <a:ea typeface="+mn-ea"/>
                <a:cs typeface="+mn-cs"/>
              </a:rPr>
              <a:t>. 2024. Texas GLO Map Database and Store. </a:t>
            </a:r>
            <a:r>
              <a:rPr lang="en-US" sz="1200" b="0" i="0" u="sng" strike="noStrike" kern="1200" dirty="0">
                <a:solidFill>
                  <a:schemeClr val="tx1"/>
                </a:solidFill>
                <a:effectLst/>
                <a:latin typeface="+mn-lt"/>
                <a:ea typeface="+mn-ea"/>
                <a:cs typeface="+mn-cs"/>
                <a:hlinkClick r:id="rId3"/>
              </a:rPr>
              <a:t>https://historictexasmaps.com/object/97345</a:t>
            </a:r>
            <a:r>
              <a:rPr lang="en-US" sz="1200" b="0" i="0" u="none" strike="noStrike"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9E2450F3-3A85-4544-90C1-B6CC60BBA7F1}" type="slidenum">
              <a:rPr lang="en-US" smtClean="0"/>
              <a:t>16</a:t>
            </a:fld>
            <a:endParaRPr lang="en-US"/>
          </a:p>
        </p:txBody>
      </p:sp>
    </p:spTree>
    <p:extLst>
      <p:ext uri="{BB962C8B-B14F-4D97-AF65-F5344CB8AC3E}">
        <p14:creationId xmlns:p14="http://schemas.microsoft.com/office/powerpoint/2010/main" val="4233256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14th Amendment to the U.S. Constitution: Civil Rights (1868). Milestone Documents. The National Archives. Accessed 10/6/25. https://www.archives.gov/milestone-documents/14th-amendment </a:t>
            </a:r>
          </a:p>
          <a:p>
            <a:br>
              <a:rPr lang="en-US" dirty="0"/>
            </a:br>
            <a:endParaRPr lang="en-US" dirty="0"/>
          </a:p>
        </p:txBody>
      </p:sp>
      <p:sp>
        <p:nvSpPr>
          <p:cNvPr id="4" name="Slide Number Placeholder 3"/>
          <p:cNvSpPr>
            <a:spLocks noGrp="1"/>
          </p:cNvSpPr>
          <p:nvPr>
            <p:ph type="sldNum" sz="quarter" idx="5"/>
          </p:nvPr>
        </p:nvSpPr>
        <p:spPr/>
        <p:txBody>
          <a:bodyPr/>
          <a:lstStyle/>
          <a:p>
            <a:fld id="{9E2450F3-3A85-4544-90C1-B6CC60BBA7F1}" type="slidenum">
              <a:rPr lang="en-US" smtClean="0"/>
              <a:t>17</a:t>
            </a:fld>
            <a:endParaRPr lang="en-US"/>
          </a:p>
        </p:txBody>
      </p:sp>
    </p:spTree>
    <p:extLst>
      <p:ext uri="{BB962C8B-B14F-4D97-AF65-F5344CB8AC3E}">
        <p14:creationId xmlns:p14="http://schemas.microsoft.com/office/powerpoint/2010/main" val="462667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dirty="0" err="1">
                <a:solidFill>
                  <a:schemeClr val="tx1"/>
                </a:solidFill>
                <a:effectLst/>
                <a:latin typeface="+mn-lt"/>
                <a:ea typeface="+mn-ea"/>
                <a:cs typeface="+mn-cs"/>
              </a:rPr>
              <a:t>Freedmens</a:t>
            </a:r>
            <a:r>
              <a:rPr lang="en-US" sz="1200" b="0" i="1" u="none" strike="noStrike" kern="1200" dirty="0">
                <a:solidFill>
                  <a:schemeClr val="tx1"/>
                </a:solidFill>
                <a:effectLst/>
                <a:latin typeface="+mn-lt"/>
                <a:ea typeface="+mn-ea"/>
                <a:cs typeface="+mn-cs"/>
              </a:rPr>
              <a:t> First Vote - Anderson County Courthouse</a:t>
            </a:r>
            <a:r>
              <a:rPr lang="en-US" sz="1200" b="0" i="0" u="none" strike="noStrike" kern="1200" dirty="0">
                <a:solidFill>
                  <a:schemeClr val="tx1"/>
                </a:solidFill>
                <a:effectLst/>
                <a:latin typeface="+mn-lt"/>
                <a:ea typeface="+mn-ea"/>
                <a:cs typeface="+mn-cs"/>
              </a:rPr>
              <a:t>. 1869. The Portal to Texas History. </a:t>
            </a:r>
            <a:r>
              <a:rPr lang="en-US" sz="1200" b="0" i="0" u="sng" strike="noStrike" kern="1200" dirty="0">
                <a:solidFill>
                  <a:schemeClr val="tx1"/>
                </a:solidFill>
                <a:effectLst/>
                <a:latin typeface="+mn-lt"/>
                <a:ea typeface="+mn-ea"/>
                <a:cs typeface="+mn-cs"/>
                <a:hlinkClick r:id="rId3"/>
              </a:rPr>
              <a:t>https://texashistory.unt.edu/ark:/67531/metapth26465/</a:t>
            </a:r>
            <a:endParaRPr lang="en-US" sz="1200" b="0" i="1"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E2450F3-3A85-4544-90C1-B6CC60BBA7F1}" type="slidenum">
              <a:rPr lang="en-US" smtClean="0"/>
              <a:t>18</a:t>
            </a:fld>
            <a:endParaRPr lang="en-US"/>
          </a:p>
        </p:txBody>
      </p:sp>
    </p:spTree>
    <p:extLst>
      <p:ext uri="{BB962C8B-B14F-4D97-AF65-F5344CB8AC3E}">
        <p14:creationId xmlns:p14="http://schemas.microsoft.com/office/powerpoint/2010/main" val="2751042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Bellew, Frank. </a:t>
            </a:r>
            <a:r>
              <a:rPr lang="en-US" sz="1200" b="0" i="1" u="none" strike="noStrike" kern="1200" dirty="0">
                <a:solidFill>
                  <a:schemeClr val="tx1"/>
                </a:solidFill>
                <a:effectLst/>
                <a:latin typeface="+mn-lt"/>
                <a:ea typeface="+mn-ea"/>
                <a:cs typeface="+mn-cs"/>
              </a:rPr>
              <a:t>Visit of the Ku-Klux / drawn by Frank Bellew</a:t>
            </a:r>
            <a:r>
              <a:rPr lang="en-US" sz="1200" b="0" i="0" u="none" strike="noStrike" kern="1200" dirty="0">
                <a:solidFill>
                  <a:schemeClr val="tx1"/>
                </a:solidFill>
                <a:effectLst/>
                <a:latin typeface="+mn-lt"/>
                <a:ea typeface="+mn-ea"/>
                <a:cs typeface="+mn-cs"/>
              </a:rPr>
              <a:t>. 1872. Wood engraving.  Library of Congress Prints and Photographs Division. </a:t>
            </a:r>
            <a:r>
              <a:rPr lang="en-US" sz="1200" b="0" i="0" u="sng" strike="noStrike" kern="1200" dirty="0">
                <a:solidFill>
                  <a:schemeClr val="tx1"/>
                </a:solidFill>
                <a:effectLst/>
                <a:latin typeface="+mn-lt"/>
                <a:ea typeface="+mn-ea"/>
                <a:cs typeface="+mn-cs"/>
                <a:hlinkClick r:id="rId3"/>
              </a:rPr>
              <a:t>https://www.loc.gov/item/2001695506/</a:t>
            </a:r>
            <a:endParaRPr lang="en-US" dirty="0"/>
          </a:p>
        </p:txBody>
      </p:sp>
      <p:sp>
        <p:nvSpPr>
          <p:cNvPr id="4" name="Slide Number Placeholder 3"/>
          <p:cNvSpPr>
            <a:spLocks noGrp="1"/>
          </p:cNvSpPr>
          <p:nvPr>
            <p:ph type="sldNum" sz="quarter" idx="5"/>
          </p:nvPr>
        </p:nvSpPr>
        <p:spPr/>
        <p:txBody>
          <a:bodyPr/>
          <a:lstStyle/>
          <a:p>
            <a:fld id="{9E2450F3-3A85-4544-90C1-B6CC60BBA7F1}" type="slidenum">
              <a:rPr lang="en-US" smtClean="0"/>
              <a:t>19</a:t>
            </a:fld>
            <a:endParaRPr lang="en-US"/>
          </a:p>
        </p:txBody>
      </p:sp>
    </p:spTree>
    <p:extLst>
      <p:ext uri="{BB962C8B-B14F-4D97-AF65-F5344CB8AC3E}">
        <p14:creationId xmlns:p14="http://schemas.microsoft.com/office/powerpoint/2010/main" val="1551039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Governor Richard Coke. Portraits of Texas Governors. Texas State Library and Archives Commission. Accessed 9/18/2025. https://www.tsl.texas.gov/governors/west/index.html#Coke </a:t>
            </a:r>
          </a:p>
        </p:txBody>
      </p:sp>
      <p:sp>
        <p:nvSpPr>
          <p:cNvPr id="4" name="Slide Number Placeholder 3"/>
          <p:cNvSpPr>
            <a:spLocks noGrp="1"/>
          </p:cNvSpPr>
          <p:nvPr>
            <p:ph type="sldNum" sz="quarter" idx="5"/>
          </p:nvPr>
        </p:nvSpPr>
        <p:spPr/>
        <p:txBody>
          <a:bodyPr/>
          <a:lstStyle/>
          <a:p>
            <a:fld id="{9E2450F3-3A85-4544-90C1-B6CC60BBA7F1}" type="slidenum">
              <a:rPr lang="en-US" smtClean="0"/>
              <a:t>21</a:t>
            </a:fld>
            <a:endParaRPr lang="en-US"/>
          </a:p>
        </p:txBody>
      </p:sp>
    </p:spTree>
    <p:extLst>
      <p:ext uri="{BB962C8B-B14F-4D97-AF65-F5344CB8AC3E}">
        <p14:creationId xmlns:p14="http://schemas.microsoft.com/office/powerpoint/2010/main" val="2496174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Roessler, A. R. </a:t>
            </a:r>
            <a:r>
              <a:rPr lang="en-US" sz="1200" b="0" i="1" u="none" strike="noStrike" kern="1200" dirty="0">
                <a:solidFill>
                  <a:schemeClr val="tx1"/>
                </a:solidFill>
                <a:effectLst/>
                <a:latin typeface="+mn-lt"/>
                <a:ea typeface="+mn-ea"/>
                <a:cs typeface="+mn-cs"/>
              </a:rPr>
              <a:t>New Map of Texas Prepared and Published for the Bureau of Immigration of the State of Texas. </a:t>
            </a:r>
            <a:r>
              <a:rPr lang="en-US" sz="1200" b="0" i="0" u="none" strike="noStrike" kern="1200" dirty="0">
                <a:solidFill>
                  <a:schemeClr val="tx1"/>
                </a:solidFill>
                <a:effectLst/>
                <a:latin typeface="+mn-lt"/>
                <a:ea typeface="+mn-ea"/>
                <a:cs typeface="+mn-cs"/>
              </a:rPr>
              <a:t>1874. 37 x 41 cm. The Portal to Texas History. </a:t>
            </a:r>
            <a:r>
              <a:rPr lang="en-US" sz="1200" b="0" i="0" u="sng" strike="noStrike" kern="1200" dirty="0">
                <a:solidFill>
                  <a:schemeClr val="tx1"/>
                </a:solidFill>
                <a:effectLst/>
                <a:latin typeface="+mn-lt"/>
                <a:ea typeface="+mn-ea"/>
                <a:cs typeface="+mn-cs"/>
                <a:hlinkClick r:id="rId3"/>
              </a:rPr>
              <a:t>https://texashistory.unt.edu/ark:/67531/metapth29788/</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E2450F3-3A85-4544-90C1-B6CC60BBA7F1}" type="slidenum">
              <a:rPr lang="en-US" smtClean="0"/>
              <a:t>22</a:t>
            </a:fld>
            <a:endParaRPr lang="en-US"/>
          </a:p>
        </p:txBody>
      </p:sp>
    </p:spTree>
    <p:extLst>
      <p:ext uri="{BB962C8B-B14F-4D97-AF65-F5344CB8AC3E}">
        <p14:creationId xmlns:p14="http://schemas.microsoft.com/office/powerpoint/2010/main" val="1061276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B7E3A-EF8F-C259-95E1-1F68FD83A1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C4F04D-2206-7BCB-619A-E81A1CE1BB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367C9B-F998-9060-A40B-93076BC472F7}"/>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Nast, Thomas, Artist. </a:t>
            </a:r>
            <a:r>
              <a:rPr lang="en-US" sz="1200" b="0" i="1" kern="1200" dirty="0">
                <a:solidFill>
                  <a:schemeClr val="tx1"/>
                </a:solidFill>
                <a:effectLst/>
                <a:latin typeface="+mn-lt"/>
                <a:ea typeface="+mn-ea"/>
                <a:cs typeface="+mn-cs"/>
              </a:rPr>
              <a:t>"This is a white man's government" "We regard the Reconstruction Acts so called of Congress as usurpations, and unconstitutional, revolutionary, and void" - Democratic Platform / / Th. Nast</a:t>
            </a:r>
            <a:r>
              <a:rPr lang="en-US" sz="1200" b="0" i="0" kern="1200" dirty="0">
                <a:solidFill>
                  <a:schemeClr val="tx1"/>
                </a:solidFill>
                <a:effectLst/>
                <a:latin typeface="+mn-lt"/>
                <a:ea typeface="+mn-ea"/>
                <a:cs typeface="+mn-cs"/>
              </a:rPr>
              <a:t>. United States, 1868. Photograph. https://www.loc.gov/item/98513794/.</a:t>
            </a:r>
          </a:p>
          <a:p>
            <a:br>
              <a:rPr lang="en-US" sz="1200" b="0" i="0" kern="1200" dirty="0">
                <a:solidFill>
                  <a:schemeClr val="tx1"/>
                </a:solidFill>
                <a:effectLst/>
                <a:latin typeface="+mn-lt"/>
                <a:ea typeface="+mn-ea"/>
                <a:cs typeface="+mn-cs"/>
              </a:rPr>
            </a:br>
            <a:endParaRPr lang="en-US" dirty="0"/>
          </a:p>
        </p:txBody>
      </p:sp>
      <p:sp>
        <p:nvSpPr>
          <p:cNvPr id="4" name="Slide Number Placeholder 3">
            <a:extLst>
              <a:ext uri="{FF2B5EF4-FFF2-40B4-BE49-F238E27FC236}">
                <a16:creationId xmlns:a16="http://schemas.microsoft.com/office/drawing/2014/main" id="{2B16E953-98B5-D968-42BE-204ED75B636E}"/>
              </a:ext>
            </a:extLst>
          </p:cNvPr>
          <p:cNvSpPr>
            <a:spLocks noGrp="1"/>
          </p:cNvSpPr>
          <p:nvPr>
            <p:ph type="sldNum" sz="quarter" idx="5"/>
          </p:nvPr>
        </p:nvSpPr>
        <p:spPr/>
        <p:txBody>
          <a:bodyPr/>
          <a:lstStyle/>
          <a:p>
            <a:fld id="{9E2450F3-3A85-4544-90C1-B6CC60BBA7F1}" type="slidenum">
              <a:rPr lang="en-US" smtClean="0"/>
              <a:t>23</a:t>
            </a:fld>
            <a:endParaRPr lang="en-US"/>
          </a:p>
        </p:txBody>
      </p:sp>
    </p:spTree>
    <p:extLst>
      <p:ext uri="{BB962C8B-B14F-4D97-AF65-F5344CB8AC3E}">
        <p14:creationId xmlns:p14="http://schemas.microsoft.com/office/powerpoint/2010/main" val="3289119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48D23-A991-8505-86E1-64E54EE63F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61AE5C-04BF-7889-B03B-2909C3E79C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AA2DED-C50D-BF67-C142-307D67C0F24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Launey &amp; Goebel. </a:t>
            </a:r>
            <a:r>
              <a:rPr lang="en-US" sz="1200" b="0" i="1" u="none" strike="noStrike" kern="1200" dirty="0">
                <a:solidFill>
                  <a:schemeClr val="tx1"/>
                </a:solidFill>
                <a:effectLst/>
                <a:latin typeface="+mn-lt"/>
                <a:ea typeface="+mn-ea"/>
                <a:cs typeface="+mn-cs"/>
              </a:rPr>
              <a:t>Savannah, Ga., early Negro life</a:t>
            </a:r>
            <a:r>
              <a:rPr lang="en-US" sz="1200" b="0" i="0" u="none" strike="noStrike" kern="1200" dirty="0">
                <a:solidFill>
                  <a:schemeClr val="tx1"/>
                </a:solidFill>
                <a:effectLst/>
                <a:latin typeface="+mn-lt"/>
                <a:ea typeface="+mn-ea"/>
                <a:cs typeface="+mn-cs"/>
              </a:rPr>
              <a:t>. 1867 -90. Photograph. </a:t>
            </a:r>
            <a:r>
              <a:rPr lang="en-US" sz="1200" b="0" i="0" u="sng" strike="noStrike" kern="1200" dirty="0">
                <a:solidFill>
                  <a:schemeClr val="tx1"/>
                </a:solidFill>
                <a:effectLst/>
                <a:latin typeface="+mn-lt"/>
                <a:ea typeface="+mn-ea"/>
                <a:cs typeface="+mn-cs"/>
                <a:hlinkClick r:id="rId3"/>
              </a:rPr>
              <a:t>https://www.loc.gov/item/2015650291/</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866280B5-6486-6C30-8C58-625C03B6FC55}"/>
              </a:ext>
            </a:extLst>
          </p:cNvPr>
          <p:cNvSpPr>
            <a:spLocks noGrp="1"/>
          </p:cNvSpPr>
          <p:nvPr>
            <p:ph type="sldNum" sz="quarter" idx="5"/>
          </p:nvPr>
        </p:nvSpPr>
        <p:spPr/>
        <p:txBody>
          <a:bodyPr/>
          <a:lstStyle/>
          <a:p>
            <a:fld id="{9E2450F3-3A85-4544-90C1-B6CC60BBA7F1}" type="slidenum">
              <a:rPr lang="en-US" smtClean="0"/>
              <a:t>24</a:t>
            </a:fld>
            <a:endParaRPr lang="en-US"/>
          </a:p>
        </p:txBody>
      </p:sp>
    </p:spTree>
    <p:extLst>
      <p:ext uri="{BB962C8B-B14F-4D97-AF65-F5344CB8AC3E}">
        <p14:creationId xmlns:p14="http://schemas.microsoft.com/office/powerpoint/2010/main" val="800907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Martyr of Liberty. United States Washington D.C. Washington, . N. D. Photograph. https://www.loc.gov/item/scsm000402/</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9E2450F3-3A85-4544-90C1-B6CC60BBA7F1}" type="slidenum">
              <a:rPr lang="en-US" smtClean="0"/>
              <a:t>6</a:t>
            </a:fld>
            <a:endParaRPr lang="en-US"/>
          </a:p>
        </p:txBody>
      </p:sp>
    </p:spTree>
    <p:extLst>
      <p:ext uri="{BB962C8B-B14F-4D97-AF65-F5344CB8AC3E}">
        <p14:creationId xmlns:p14="http://schemas.microsoft.com/office/powerpoint/2010/main" val="807127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Brady, Mathew B. </a:t>
            </a:r>
            <a:r>
              <a:rPr lang="en-US" sz="1200" b="0" i="1" u="none" strike="noStrike" kern="1200" dirty="0">
                <a:solidFill>
                  <a:schemeClr val="tx1"/>
                </a:solidFill>
                <a:effectLst/>
                <a:latin typeface="+mn-lt"/>
                <a:ea typeface="+mn-ea"/>
                <a:cs typeface="+mn-cs"/>
              </a:rPr>
              <a:t>Andrew Johnson, full-length portrait, standing, facing right, with table and chair</a:t>
            </a:r>
            <a:r>
              <a:rPr lang="en-US" sz="1200" b="0" i="0" u="none" strike="noStrike" kern="1200" dirty="0">
                <a:solidFill>
                  <a:schemeClr val="tx1"/>
                </a:solidFill>
                <a:effectLst/>
                <a:latin typeface="+mn-lt"/>
                <a:ea typeface="+mn-ea"/>
                <a:cs typeface="+mn-cs"/>
              </a:rPr>
              <a:t>. n.d. Photograph. </a:t>
            </a:r>
            <a:r>
              <a:rPr lang="en-US" sz="1200" b="0" i="0" u="sng" strike="noStrike" kern="1200" dirty="0">
                <a:solidFill>
                  <a:schemeClr val="tx1"/>
                </a:solidFill>
                <a:effectLst/>
                <a:latin typeface="+mn-lt"/>
                <a:ea typeface="+mn-ea"/>
                <a:cs typeface="+mn-cs"/>
                <a:hlinkClick r:id="rId3"/>
              </a:rPr>
              <a:t>https://www.loc.gov/item/96524285/</a:t>
            </a:r>
            <a:endParaRPr lang="en-US" dirty="0"/>
          </a:p>
        </p:txBody>
      </p:sp>
      <p:sp>
        <p:nvSpPr>
          <p:cNvPr id="4" name="Slide Number Placeholder 3"/>
          <p:cNvSpPr>
            <a:spLocks noGrp="1"/>
          </p:cNvSpPr>
          <p:nvPr>
            <p:ph type="sldNum" sz="quarter" idx="5"/>
          </p:nvPr>
        </p:nvSpPr>
        <p:spPr/>
        <p:txBody>
          <a:bodyPr/>
          <a:lstStyle/>
          <a:p>
            <a:fld id="{9E2450F3-3A85-4544-90C1-B6CC60BBA7F1}" type="slidenum">
              <a:rPr lang="en-US" smtClean="0"/>
              <a:t>8</a:t>
            </a:fld>
            <a:endParaRPr lang="en-US"/>
          </a:p>
        </p:txBody>
      </p:sp>
    </p:spTree>
    <p:extLst>
      <p:ext uri="{BB962C8B-B14F-4D97-AF65-F5344CB8AC3E}">
        <p14:creationId xmlns:p14="http://schemas.microsoft.com/office/powerpoint/2010/main" val="3114483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13th Amendment to the U.S. Constitution: Abolition of Slavery (1865). Milestone Documents. The National Archives. Accessed 10/6/25. https://www.archives.gov/milestone-documents/13th-amendment </a:t>
            </a:r>
          </a:p>
          <a:p>
            <a:endParaRPr lang="en-US" dirty="0"/>
          </a:p>
        </p:txBody>
      </p:sp>
      <p:sp>
        <p:nvSpPr>
          <p:cNvPr id="4" name="Slide Number Placeholder 3"/>
          <p:cNvSpPr>
            <a:spLocks noGrp="1"/>
          </p:cNvSpPr>
          <p:nvPr>
            <p:ph type="sldNum" sz="quarter" idx="5"/>
          </p:nvPr>
        </p:nvSpPr>
        <p:spPr/>
        <p:txBody>
          <a:bodyPr/>
          <a:lstStyle/>
          <a:p>
            <a:fld id="{9E2450F3-3A85-4544-90C1-B6CC60BBA7F1}" type="slidenum">
              <a:rPr lang="en-US" smtClean="0"/>
              <a:t>9</a:t>
            </a:fld>
            <a:endParaRPr lang="en-US"/>
          </a:p>
        </p:txBody>
      </p:sp>
    </p:spTree>
    <p:extLst>
      <p:ext uri="{BB962C8B-B14F-4D97-AF65-F5344CB8AC3E}">
        <p14:creationId xmlns:p14="http://schemas.microsoft.com/office/powerpoint/2010/main" val="3368385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Schomburg Center for Research in Black Culture, Photographs and Prints Division, The New York Public Library. "Noon at the Primary school (top) and Primary school for Freedmen, in charge of Mrs. Green, at Vicksburg, Mississippi (bottom)." New York Public Library Digital Collections. Accessed February 26, 2025. </a:t>
            </a:r>
            <a:r>
              <a:rPr lang="en-US" sz="1200" b="0" i="0" u="sng" strike="noStrike" kern="1200" dirty="0">
                <a:solidFill>
                  <a:schemeClr val="tx1"/>
                </a:solidFill>
                <a:effectLst/>
                <a:latin typeface="+mn-lt"/>
                <a:ea typeface="+mn-ea"/>
                <a:cs typeface="+mn-cs"/>
                <a:hlinkClick r:id="rId3"/>
              </a:rPr>
              <a:t>https://digitalcollections.nypl.org/items/510d47db-c675-a3d9-e040-e00a18064a99</a:t>
            </a:r>
            <a:endParaRPr lang="en-US" dirty="0"/>
          </a:p>
        </p:txBody>
      </p:sp>
      <p:sp>
        <p:nvSpPr>
          <p:cNvPr id="4" name="Slide Number Placeholder 3"/>
          <p:cNvSpPr>
            <a:spLocks noGrp="1"/>
          </p:cNvSpPr>
          <p:nvPr>
            <p:ph type="sldNum" sz="quarter" idx="5"/>
          </p:nvPr>
        </p:nvSpPr>
        <p:spPr/>
        <p:txBody>
          <a:bodyPr/>
          <a:lstStyle/>
          <a:p>
            <a:fld id="{9E2450F3-3A85-4544-90C1-B6CC60BBA7F1}" type="slidenum">
              <a:rPr lang="en-US" smtClean="0"/>
              <a:t>10</a:t>
            </a:fld>
            <a:endParaRPr lang="en-US"/>
          </a:p>
        </p:txBody>
      </p:sp>
    </p:spTree>
    <p:extLst>
      <p:ext uri="{BB962C8B-B14F-4D97-AF65-F5344CB8AC3E}">
        <p14:creationId xmlns:p14="http://schemas.microsoft.com/office/powerpoint/2010/main" val="1991453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Oran Roberts. Portraits of Texas Governors. Texas State Library and Archives. Accessed Sept. 18, 2025. https://www.tsl.texas.gov/governors/west/index.html </a:t>
            </a:r>
          </a:p>
          <a:p>
            <a:endParaRPr lang="en-US" dirty="0"/>
          </a:p>
          <a:p>
            <a:r>
              <a:rPr lang="en-US" sz="1200" b="0" i="0" u="none" strike="noStrike" kern="1200" dirty="0">
                <a:solidFill>
                  <a:schemeClr val="tx1"/>
                </a:solidFill>
                <a:effectLst/>
                <a:latin typeface="+mn-lt"/>
                <a:ea typeface="+mn-ea"/>
                <a:cs typeface="+mn-cs"/>
              </a:rPr>
              <a:t>Huddle, William H. </a:t>
            </a:r>
            <a:r>
              <a:rPr lang="en-US" sz="1200" b="0" i="1" u="none" strike="noStrike" kern="1200" dirty="0">
                <a:solidFill>
                  <a:schemeClr val="tx1"/>
                </a:solidFill>
                <a:effectLst/>
                <a:latin typeface="+mn-lt"/>
                <a:ea typeface="+mn-ea"/>
                <a:cs typeface="+mn-cs"/>
              </a:rPr>
              <a:t>David G. Burnet</a:t>
            </a:r>
            <a:r>
              <a:rPr lang="en-US" sz="1200" b="0" i="0" u="none" strike="noStrike" kern="1200" dirty="0">
                <a:solidFill>
                  <a:schemeClr val="tx1"/>
                </a:solidFill>
                <a:effectLst/>
                <a:latin typeface="+mn-lt"/>
                <a:ea typeface="+mn-ea"/>
                <a:cs typeface="+mn-cs"/>
              </a:rPr>
              <a:t>. 1888. Oil on canvas. Capitol Historical Artifact Collection, State Preservation Board. </a:t>
            </a:r>
            <a:r>
              <a:rPr lang="en-US" sz="1200" b="0" i="0" u="sng" strike="noStrike" kern="1200" dirty="0">
                <a:solidFill>
                  <a:schemeClr val="tx1"/>
                </a:solidFill>
                <a:effectLst/>
                <a:latin typeface="+mn-lt"/>
                <a:ea typeface="+mn-ea"/>
                <a:cs typeface="+mn-cs"/>
                <a:hlinkClick r:id="rId3"/>
              </a:rPr>
              <a:t>https://tspb.texas.gov/prop/tc/tc-collection/governors/index.html</a:t>
            </a:r>
            <a:r>
              <a:rPr lang="en-US" sz="1200" b="0" i="0" u="none" strike="noStrike"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9E2450F3-3A85-4544-90C1-B6CC60BBA7F1}" type="slidenum">
              <a:rPr lang="en-US" smtClean="0"/>
              <a:t>11</a:t>
            </a:fld>
            <a:endParaRPr lang="en-US"/>
          </a:p>
        </p:txBody>
      </p:sp>
    </p:spTree>
    <p:extLst>
      <p:ext uri="{BB962C8B-B14F-4D97-AF65-F5344CB8AC3E}">
        <p14:creationId xmlns:p14="http://schemas.microsoft.com/office/powerpoint/2010/main" val="3888392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Texas Black Codes, 1866. Made available under the Fair Use law </a:t>
            </a:r>
            <a:r>
              <a:rPr lang="en-US" dirty="0">
                <a:hlinkClick r:id="rId3"/>
              </a:rPr>
              <a:t>17 U.S. Code § 107 - Limitations on exclusive rights: Fair use | U.S. Code | US Law | LII / Legal Information Institute</a:t>
            </a:r>
            <a:r>
              <a:rPr lang="en-US" dirty="0"/>
              <a:t> Accessed Sept. 18, 2025. https://www.tshaonline.org/handbook/entries/black-codes </a:t>
            </a:r>
          </a:p>
        </p:txBody>
      </p:sp>
      <p:sp>
        <p:nvSpPr>
          <p:cNvPr id="4" name="Slide Number Placeholder 3"/>
          <p:cNvSpPr>
            <a:spLocks noGrp="1"/>
          </p:cNvSpPr>
          <p:nvPr>
            <p:ph type="sldNum" sz="quarter" idx="5"/>
          </p:nvPr>
        </p:nvSpPr>
        <p:spPr/>
        <p:txBody>
          <a:bodyPr/>
          <a:lstStyle/>
          <a:p>
            <a:fld id="{9E2450F3-3A85-4544-90C1-B6CC60BBA7F1}" type="slidenum">
              <a:rPr lang="en-US" smtClean="0"/>
              <a:t>12</a:t>
            </a:fld>
            <a:endParaRPr lang="en-US"/>
          </a:p>
        </p:txBody>
      </p:sp>
    </p:spTree>
    <p:extLst>
      <p:ext uri="{BB962C8B-B14F-4D97-AF65-F5344CB8AC3E}">
        <p14:creationId xmlns:p14="http://schemas.microsoft.com/office/powerpoint/2010/main" val="3417791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Convict Laborers Shaping Columns, photograph, 1885~; (</a:t>
            </a:r>
            <a:r>
              <a:rPr lang="en-US" sz="1200" b="0" i="0" u="none" strike="noStrike" kern="1200" dirty="0">
                <a:solidFill>
                  <a:schemeClr val="tx1"/>
                </a:solidFill>
                <a:effectLst/>
                <a:latin typeface="+mn-lt"/>
                <a:ea typeface="+mn-ea"/>
                <a:cs typeface="+mn-cs"/>
                <a:hlinkClick r:id="rId3"/>
              </a:rPr>
              <a:t>https://texashistory.unt.edu/ark:/67531/metapth124103/</a:t>
            </a:r>
            <a:r>
              <a:rPr lang="en-US" sz="1200" b="0" i="0" u="none" strike="noStrike" kern="1200" dirty="0">
                <a:solidFill>
                  <a:schemeClr val="tx1"/>
                </a:solidFill>
                <a:effectLst/>
                <a:latin typeface="+mn-lt"/>
                <a:ea typeface="+mn-ea"/>
                <a:cs typeface="+mn-cs"/>
              </a:rPr>
              <a:t>: accessed September 10, 2025), University of North Texas Libraries, The Portal to Texas History, </a:t>
            </a:r>
            <a:r>
              <a:rPr lang="en-US" sz="1200" b="0" i="0" u="none" strike="noStrike" kern="1200" dirty="0">
                <a:solidFill>
                  <a:schemeClr val="tx1"/>
                </a:solidFill>
                <a:effectLst/>
                <a:latin typeface="+mn-lt"/>
                <a:ea typeface="+mn-ea"/>
                <a:cs typeface="+mn-cs"/>
                <a:hlinkClick r:id="rId4"/>
              </a:rPr>
              <a:t>https://texashistory.unt.edu</a:t>
            </a:r>
            <a:r>
              <a:rPr lang="en-US" sz="1200" b="0" i="0" u="none" strike="noStrike" kern="1200" dirty="0">
                <a:solidFill>
                  <a:schemeClr val="tx1"/>
                </a:solidFill>
                <a:effectLst/>
                <a:latin typeface="+mn-lt"/>
                <a:ea typeface="+mn-ea"/>
                <a:cs typeface="+mn-cs"/>
              </a:rPr>
              <a:t>; crediting Austin History Center, Austin Public Library.</a:t>
            </a:r>
            <a:endParaRPr lang="en-US" b="0" dirty="0">
              <a:effectLst/>
            </a:endParaRPr>
          </a:p>
          <a:p>
            <a:pPr rtl="0"/>
            <a:br>
              <a:rPr lang="en-US" dirty="0"/>
            </a:br>
            <a:r>
              <a:rPr lang="en-US" sz="1200" b="0" i="0" u="none" strike="noStrike" kern="1200" dirty="0">
                <a:solidFill>
                  <a:schemeClr val="tx1"/>
                </a:solidFill>
                <a:effectLst/>
                <a:latin typeface="+mn-lt"/>
                <a:ea typeface="+mn-ea"/>
                <a:cs typeface="+mn-cs"/>
              </a:rPr>
              <a:t>Convict Laborers Shaping Columns, photograph, 1885~; (</a:t>
            </a:r>
            <a:r>
              <a:rPr lang="en-US" sz="1200" b="0" i="0" u="none" strike="noStrike" kern="1200" dirty="0">
                <a:solidFill>
                  <a:schemeClr val="tx1"/>
                </a:solidFill>
                <a:effectLst/>
                <a:latin typeface="+mn-lt"/>
                <a:ea typeface="+mn-ea"/>
                <a:cs typeface="+mn-cs"/>
                <a:hlinkClick r:id="rId3"/>
              </a:rPr>
              <a:t>https://texashistory.unt.edu/ark:/67531/metapth124103/</a:t>
            </a:r>
            <a:r>
              <a:rPr lang="en-US" sz="1200" b="0" i="0" u="none" strike="noStrike" kern="1200" dirty="0">
                <a:solidFill>
                  <a:schemeClr val="tx1"/>
                </a:solidFill>
                <a:effectLst/>
                <a:latin typeface="+mn-lt"/>
                <a:ea typeface="+mn-ea"/>
                <a:cs typeface="+mn-cs"/>
              </a:rPr>
              <a:t>: accessed September 10, 2025), University of North Texas Libraries, The Portal to Texas History, </a:t>
            </a:r>
            <a:r>
              <a:rPr lang="en-US" sz="1200" b="0" i="0" u="none" strike="noStrike" kern="1200" dirty="0">
                <a:solidFill>
                  <a:schemeClr val="tx1"/>
                </a:solidFill>
                <a:effectLst/>
                <a:latin typeface="+mn-lt"/>
                <a:ea typeface="+mn-ea"/>
                <a:cs typeface="+mn-cs"/>
                <a:hlinkClick r:id="rId4"/>
              </a:rPr>
              <a:t>https://texashistory.unt.edu</a:t>
            </a:r>
            <a:r>
              <a:rPr lang="en-US" sz="1200" b="0" i="0" u="none" strike="noStrike" kern="1200" dirty="0">
                <a:solidFill>
                  <a:schemeClr val="tx1"/>
                </a:solidFill>
                <a:effectLst/>
                <a:latin typeface="+mn-lt"/>
                <a:ea typeface="+mn-ea"/>
                <a:cs typeface="+mn-cs"/>
              </a:rPr>
              <a:t>; crediting Austin History Center, Austin Public Library.</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9E2450F3-3A85-4544-90C1-B6CC60BBA7F1}" type="slidenum">
              <a:rPr lang="en-US" smtClean="0"/>
              <a:t>13</a:t>
            </a:fld>
            <a:endParaRPr lang="en-US"/>
          </a:p>
        </p:txBody>
      </p:sp>
    </p:spTree>
    <p:extLst>
      <p:ext uri="{BB962C8B-B14F-4D97-AF65-F5344CB8AC3E}">
        <p14:creationId xmlns:p14="http://schemas.microsoft.com/office/powerpoint/2010/main" val="3415794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Dallas Herald. (Dallas, Tex.), Vol. 15, No. 28, Ed. 1 Saturday, March 28, 1868, newspaper, March 28, 1868; Dallas, Texas. (</a:t>
            </a:r>
            <a:r>
              <a:rPr lang="en-US" sz="1200" b="0" i="0" u="none" strike="noStrike" kern="1200" dirty="0">
                <a:solidFill>
                  <a:schemeClr val="tx1"/>
                </a:solidFill>
                <a:effectLst/>
                <a:latin typeface="+mn-lt"/>
                <a:ea typeface="+mn-ea"/>
                <a:cs typeface="+mn-cs"/>
                <a:hlinkClick r:id="rId3"/>
              </a:rPr>
              <a:t>https://texashistory.unt.edu/ark:/67531/metapth294459/</a:t>
            </a:r>
            <a:r>
              <a:rPr lang="en-US" sz="1200" b="0" i="0" kern="1200" dirty="0">
                <a:solidFill>
                  <a:schemeClr val="tx1"/>
                </a:solidFill>
                <a:effectLst/>
                <a:latin typeface="+mn-lt"/>
                <a:ea typeface="+mn-ea"/>
                <a:cs typeface="+mn-cs"/>
              </a:rPr>
              <a:t>: accessed September 18, 2025), University of North Texas Libraries, The Portal to Texas History, </a:t>
            </a:r>
            <a:r>
              <a:rPr lang="en-US" sz="1200" b="0" i="0" u="none" strike="noStrike" kern="1200" dirty="0">
                <a:solidFill>
                  <a:schemeClr val="tx1"/>
                </a:solidFill>
                <a:effectLst/>
                <a:latin typeface="+mn-lt"/>
                <a:ea typeface="+mn-ea"/>
                <a:cs typeface="+mn-cs"/>
                <a:hlinkClick r:id="rId4"/>
              </a:rPr>
              <a:t>https://texashistory.unt.edu</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9E2450F3-3A85-4544-90C1-B6CC60BBA7F1}" type="slidenum">
              <a:rPr lang="en-US" smtClean="0"/>
              <a:t>14</a:t>
            </a:fld>
            <a:endParaRPr lang="en-US"/>
          </a:p>
        </p:txBody>
      </p:sp>
    </p:spTree>
    <p:extLst>
      <p:ext uri="{BB962C8B-B14F-4D97-AF65-F5344CB8AC3E}">
        <p14:creationId xmlns:p14="http://schemas.microsoft.com/office/powerpoint/2010/main" val="2433631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DAF2C-CED3-CCB9-1B1C-157E9AFA6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09A8C3-6F8F-1E72-319A-415352A94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FB4D0B-F1E0-D9B7-F202-D2C1F37ECC17}"/>
              </a:ext>
            </a:extLst>
          </p:cNvPr>
          <p:cNvSpPr>
            <a:spLocks noGrp="1"/>
          </p:cNvSpPr>
          <p:nvPr>
            <p:ph type="dt" sz="half" idx="10"/>
          </p:nvPr>
        </p:nvSpPr>
        <p:spPr/>
        <p:txBody>
          <a:bodyPr/>
          <a:lstStyle/>
          <a:p>
            <a:fld id="{E7C30D83-91A3-4666-9167-AE80A05697CE}" type="datetimeFigureOut">
              <a:rPr lang="en-US" smtClean="0"/>
              <a:t>10/31/2025</a:t>
            </a:fld>
            <a:endParaRPr lang="en-US"/>
          </a:p>
        </p:txBody>
      </p:sp>
      <p:sp>
        <p:nvSpPr>
          <p:cNvPr id="5" name="Footer Placeholder 4">
            <a:extLst>
              <a:ext uri="{FF2B5EF4-FFF2-40B4-BE49-F238E27FC236}">
                <a16:creationId xmlns:a16="http://schemas.microsoft.com/office/drawing/2014/main" id="{B33A6377-D687-9791-CE78-024A79857B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9CD87E-F924-6D02-1098-E693D49E3A9B}"/>
              </a:ext>
            </a:extLst>
          </p:cNvPr>
          <p:cNvSpPr>
            <a:spLocks noGrp="1"/>
          </p:cNvSpPr>
          <p:nvPr>
            <p:ph type="sldNum" sz="quarter" idx="12"/>
          </p:nvPr>
        </p:nvSpPr>
        <p:spPr/>
        <p:txBody>
          <a:bodyPr/>
          <a:lstStyle/>
          <a:p>
            <a:fld id="{8029568A-25AE-48C1-A88D-A734B241DB79}" type="slidenum">
              <a:rPr lang="en-US" smtClean="0"/>
              <a:t>‹#›</a:t>
            </a:fld>
            <a:endParaRPr lang="en-US"/>
          </a:p>
        </p:txBody>
      </p:sp>
    </p:spTree>
    <p:extLst>
      <p:ext uri="{BB962C8B-B14F-4D97-AF65-F5344CB8AC3E}">
        <p14:creationId xmlns:p14="http://schemas.microsoft.com/office/powerpoint/2010/main" val="2523615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D1577-2584-9451-0CB7-20A32B5015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3EF4AF-5DA2-974B-272C-44F83EEAB8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97F92D-4031-640C-A0CC-43CE102D8ED8}"/>
              </a:ext>
            </a:extLst>
          </p:cNvPr>
          <p:cNvSpPr>
            <a:spLocks noGrp="1"/>
          </p:cNvSpPr>
          <p:nvPr>
            <p:ph type="dt" sz="half" idx="10"/>
          </p:nvPr>
        </p:nvSpPr>
        <p:spPr/>
        <p:txBody>
          <a:bodyPr/>
          <a:lstStyle/>
          <a:p>
            <a:fld id="{E7C30D83-91A3-4666-9167-AE80A05697CE}" type="datetimeFigureOut">
              <a:rPr lang="en-US" smtClean="0"/>
              <a:t>10/31/2025</a:t>
            </a:fld>
            <a:endParaRPr lang="en-US"/>
          </a:p>
        </p:txBody>
      </p:sp>
      <p:sp>
        <p:nvSpPr>
          <p:cNvPr id="5" name="Footer Placeholder 4">
            <a:extLst>
              <a:ext uri="{FF2B5EF4-FFF2-40B4-BE49-F238E27FC236}">
                <a16:creationId xmlns:a16="http://schemas.microsoft.com/office/drawing/2014/main" id="{84D0110F-1375-47A4-5737-7EB95A3A1E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C118E6-8517-7B60-3931-DE6477721538}"/>
              </a:ext>
            </a:extLst>
          </p:cNvPr>
          <p:cNvSpPr>
            <a:spLocks noGrp="1"/>
          </p:cNvSpPr>
          <p:nvPr>
            <p:ph type="sldNum" sz="quarter" idx="12"/>
          </p:nvPr>
        </p:nvSpPr>
        <p:spPr/>
        <p:txBody>
          <a:bodyPr/>
          <a:lstStyle/>
          <a:p>
            <a:fld id="{8029568A-25AE-48C1-A88D-A734B241DB79}" type="slidenum">
              <a:rPr lang="en-US" smtClean="0"/>
              <a:t>‹#›</a:t>
            </a:fld>
            <a:endParaRPr lang="en-US"/>
          </a:p>
        </p:txBody>
      </p:sp>
    </p:spTree>
    <p:extLst>
      <p:ext uri="{BB962C8B-B14F-4D97-AF65-F5344CB8AC3E}">
        <p14:creationId xmlns:p14="http://schemas.microsoft.com/office/powerpoint/2010/main" val="4196339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8F01FB-3F9E-9BA7-D251-453B068F6D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474CCC-6A63-A75D-51B0-B305856175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472FD0-D32F-5B45-A93C-69BC193F66D8}"/>
              </a:ext>
            </a:extLst>
          </p:cNvPr>
          <p:cNvSpPr>
            <a:spLocks noGrp="1"/>
          </p:cNvSpPr>
          <p:nvPr>
            <p:ph type="dt" sz="half" idx="10"/>
          </p:nvPr>
        </p:nvSpPr>
        <p:spPr/>
        <p:txBody>
          <a:bodyPr/>
          <a:lstStyle/>
          <a:p>
            <a:fld id="{E7C30D83-91A3-4666-9167-AE80A05697CE}" type="datetimeFigureOut">
              <a:rPr lang="en-US" smtClean="0"/>
              <a:t>10/31/2025</a:t>
            </a:fld>
            <a:endParaRPr lang="en-US"/>
          </a:p>
        </p:txBody>
      </p:sp>
      <p:sp>
        <p:nvSpPr>
          <p:cNvPr id="5" name="Footer Placeholder 4">
            <a:extLst>
              <a:ext uri="{FF2B5EF4-FFF2-40B4-BE49-F238E27FC236}">
                <a16:creationId xmlns:a16="http://schemas.microsoft.com/office/drawing/2014/main" id="{4CDE2AEB-F665-6DB8-AEA9-5203E93D19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01E2F8-3486-1CBF-9AC0-F9971FC6C23A}"/>
              </a:ext>
            </a:extLst>
          </p:cNvPr>
          <p:cNvSpPr>
            <a:spLocks noGrp="1"/>
          </p:cNvSpPr>
          <p:nvPr>
            <p:ph type="sldNum" sz="quarter" idx="12"/>
          </p:nvPr>
        </p:nvSpPr>
        <p:spPr/>
        <p:txBody>
          <a:bodyPr/>
          <a:lstStyle/>
          <a:p>
            <a:fld id="{8029568A-25AE-48C1-A88D-A734B241DB79}" type="slidenum">
              <a:rPr lang="en-US" smtClean="0"/>
              <a:t>‹#›</a:t>
            </a:fld>
            <a:endParaRPr lang="en-US"/>
          </a:p>
        </p:txBody>
      </p:sp>
    </p:spTree>
    <p:extLst>
      <p:ext uri="{BB962C8B-B14F-4D97-AF65-F5344CB8AC3E}">
        <p14:creationId xmlns:p14="http://schemas.microsoft.com/office/powerpoint/2010/main" val="959505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A118E-67FF-DB74-CD3E-4AA52B4A3C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726F93-75BC-5986-3BF1-F4D859F509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D7F858-2769-E5BE-B10C-7DE4293C434C}"/>
              </a:ext>
            </a:extLst>
          </p:cNvPr>
          <p:cNvSpPr>
            <a:spLocks noGrp="1"/>
          </p:cNvSpPr>
          <p:nvPr>
            <p:ph type="dt" sz="half" idx="10"/>
          </p:nvPr>
        </p:nvSpPr>
        <p:spPr/>
        <p:txBody>
          <a:bodyPr/>
          <a:lstStyle/>
          <a:p>
            <a:fld id="{359898E3-56FB-4C46-82D2-B0509E395835}" type="datetimeFigureOut">
              <a:rPr lang="en-US" smtClean="0"/>
              <a:t>10/31/2025</a:t>
            </a:fld>
            <a:endParaRPr lang="en-US"/>
          </a:p>
        </p:txBody>
      </p:sp>
      <p:sp>
        <p:nvSpPr>
          <p:cNvPr id="5" name="Footer Placeholder 4">
            <a:extLst>
              <a:ext uri="{FF2B5EF4-FFF2-40B4-BE49-F238E27FC236}">
                <a16:creationId xmlns:a16="http://schemas.microsoft.com/office/drawing/2014/main" id="{061A99E8-D50A-20FC-FCB2-588E76E2B4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0332D3-5A48-BBAA-2BEC-AB3B03A748B2}"/>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2676210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96A24-C40C-4B90-F79F-90E41FE2AA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20058F-314D-8125-6346-6871F43D5B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5100F5-FF25-A1F4-F784-7D5624F48CD0}"/>
              </a:ext>
            </a:extLst>
          </p:cNvPr>
          <p:cNvSpPr>
            <a:spLocks noGrp="1"/>
          </p:cNvSpPr>
          <p:nvPr>
            <p:ph type="dt" sz="half" idx="10"/>
          </p:nvPr>
        </p:nvSpPr>
        <p:spPr/>
        <p:txBody>
          <a:bodyPr/>
          <a:lstStyle/>
          <a:p>
            <a:fld id="{359898E3-56FB-4C46-82D2-B0509E395835}" type="datetimeFigureOut">
              <a:rPr lang="en-US" smtClean="0"/>
              <a:t>10/31/2025</a:t>
            </a:fld>
            <a:endParaRPr lang="en-US"/>
          </a:p>
        </p:txBody>
      </p:sp>
      <p:sp>
        <p:nvSpPr>
          <p:cNvPr id="5" name="Footer Placeholder 4">
            <a:extLst>
              <a:ext uri="{FF2B5EF4-FFF2-40B4-BE49-F238E27FC236}">
                <a16:creationId xmlns:a16="http://schemas.microsoft.com/office/drawing/2014/main" id="{2E38B0F7-5E38-9B23-C404-828BD9329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EB14E0-4857-8C61-2EB0-50E46B6CC2CA}"/>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4203379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42FD9-6B47-DC62-0B0C-5F4CDB2DD2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92707E-DCFF-884A-DA7C-994409B185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16664D-7972-AFE6-C9AC-E9BB23373638}"/>
              </a:ext>
            </a:extLst>
          </p:cNvPr>
          <p:cNvSpPr>
            <a:spLocks noGrp="1"/>
          </p:cNvSpPr>
          <p:nvPr>
            <p:ph type="dt" sz="half" idx="10"/>
          </p:nvPr>
        </p:nvSpPr>
        <p:spPr/>
        <p:txBody>
          <a:bodyPr/>
          <a:lstStyle/>
          <a:p>
            <a:fld id="{359898E3-56FB-4C46-82D2-B0509E395835}" type="datetimeFigureOut">
              <a:rPr lang="en-US" smtClean="0"/>
              <a:t>10/31/2025</a:t>
            </a:fld>
            <a:endParaRPr lang="en-US"/>
          </a:p>
        </p:txBody>
      </p:sp>
      <p:sp>
        <p:nvSpPr>
          <p:cNvPr id="5" name="Footer Placeholder 4">
            <a:extLst>
              <a:ext uri="{FF2B5EF4-FFF2-40B4-BE49-F238E27FC236}">
                <a16:creationId xmlns:a16="http://schemas.microsoft.com/office/drawing/2014/main" id="{AA289BBE-35A0-7305-8941-263F46520C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BE2D6D-3BE9-9F54-D7E7-FC76BDBF6DB7}"/>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1099989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FFC5-419D-F646-6419-3A38393C0E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374D6A-D5C4-C427-C548-4083264DB5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6A5C45-451D-DE9C-62C2-39A6CC2097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7AD90B-EE52-7EE1-E432-DE137B36EF18}"/>
              </a:ext>
            </a:extLst>
          </p:cNvPr>
          <p:cNvSpPr>
            <a:spLocks noGrp="1"/>
          </p:cNvSpPr>
          <p:nvPr>
            <p:ph type="dt" sz="half" idx="10"/>
          </p:nvPr>
        </p:nvSpPr>
        <p:spPr/>
        <p:txBody>
          <a:bodyPr/>
          <a:lstStyle/>
          <a:p>
            <a:fld id="{359898E3-56FB-4C46-82D2-B0509E395835}" type="datetimeFigureOut">
              <a:rPr lang="en-US" smtClean="0"/>
              <a:t>10/31/2025</a:t>
            </a:fld>
            <a:endParaRPr lang="en-US"/>
          </a:p>
        </p:txBody>
      </p:sp>
      <p:sp>
        <p:nvSpPr>
          <p:cNvPr id="6" name="Footer Placeholder 5">
            <a:extLst>
              <a:ext uri="{FF2B5EF4-FFF2-40B4-BE49-F238E27FC236}">
                <a16:creationId xmlns:a16="http://schemas.microsoft.com/office/drawing/2014/main" id="{2E946B80-7AE8-DF05-064C-704BC17A4C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AD0855-7D38-28A7-773F-D4B53A3DB0CA}"/>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725726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2AC72-F99A-E845-3A1F-6A8716D880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B23B81-EEB7-D9A5-D8B0-BB3FD7A785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86E16D-3840-81AD-FA0E-6A584B0BC8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7514BD-6267-993E-15DA-B4485710AF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B68CF5-2AEA-C3F1-5E7E-B0CDEEB6C9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3A60F0-379A-AFE7-9485-5AC2074A94B1}"/>
              </a:ext>
            </a:extLst>
          </p:cNvPr>
          <p:cNvSpPr>
            <a:spLocks noGrp="1"/>
          </p:cNvSpPr>
          <p:nvPr>
            <p:ph type="dt" sz="half" idx="10"/>
          </p:nvPr>
        </p:nvSpPr>
        <p:spPr/>
        <p:txBody>
          <a:bodyPr/>
          <a:lstStyle/>
          <a:p>
            <a:fld id="{359898E3-56FB-4C46-82D2-B0509E395835}" type="datetimeFigureOut">
              <a:rPr lang="en-US" smtClean="0"/>
              <a:t>10/31/2025</a:t>
            </a:fld>
            <a:endParaRPr lang="en-US"/>
          </a:p>
        </p:txBody>
      </p:sp>
      <p:sp>
        <p:nvSpPr>
          <p:cNvPr id="8" name="Footer Placeholder 7">
            <a:extLst>
              <a:ext uri="{FF2B5EF4-FFF2-40B4-BE49-F238E27FC236}">
                <a16:creationId xmlns:a16="http://schemas.microsoft.com/office/drawing/2014/main" id="{6419532D-C328-0347-7770-4E29566A70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A5643A-2C84-390D-98DF-08EA00AD31A6}"/>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1939012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2C325-073A-15A6-B396-211D75A92A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DFD385-26B1-6A31-898B-A7339BAFD758}"/>
              </a:ext>
            </a:extLst>
          </p:cNvPr>
          <p:cNvSpPr>
            <a:spLocks noGrp="1"/>
          </p:cNvSpPr>
          <p:nvPr>
            <p:ph type="dt" sz="half" idx="10"/>
          </p:nvPr>
        </p:nvSpPr>
        <p:spPr/>
        <p:txBody>
          <a:bodyPr/>
          <a:lstStyle/>
          <a:p>
            <a:fld id="{359898E3-56FB-4C46-82D2-B0509E395835}" type="datetimeFigureOut">
              <a:rPr lang="en-US" smtClean="0"/>
              <a:t>10/31/2025</a:t>
            </a:fld>
            <a:endParaRPr lang="en-US"/>
          </a:p>
        </p:txBody>
      </p:sp>
      <p:sp>
        <p:nvSpPr>
          <p:cNvPr id="4" name="Footer Placeholder 3">
            <a:extLst>
              <a:ext uri="{FF2B5EF4-FFF2-40B4-BE49-F238E27FC236}">
                <a16:creationId xmlns:a16="http://schemas.microsoft.com/office/drawing/2014/main" id="{75F794BC-C5C5-77DA-B667-4AF00241F9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E43E86-8501-EB05-E2D2-5AA1E3F49771}"/>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1818816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AA0636-B025-C43F-846A-11AC72A4D23C}"/>
              </a:ext>
            </a:extLst>
          </p:cNvPr>
          <p:cNvSpPr>
            <a:spLocks noGrp="1"/>
          </p:cNvSpPr>
          <p:nvPr>
            <p:ph type="dt" sz="half" idx="10"/>
          </p:nvPr>
        </p:nvSpPr>
        <p:spPr/>
        <p:txBody>
          <a:bodyPr/>
          <a:lstStyle/>
          <a:p>
            <a:fld id="{359898E3-56FB-4C46-82D2-B0509E395835}" type="datetimeFigureOut">
              <a:rPr lang="en-US" smtClean="0"/>
              <a:t>10/31/2025</a:t>
            </a:fld>
            <a:endParaRPr lang="en-US"/>
          </a:p>
        </p:txBody>
      </p:sp>
      <p:sp>
        <p:nvSpPr>
          <p:cNvPr id="3" name="Footer Placeholder 2">
            <a:extLst>
              <a:ext uri="{FF2B5EF4-FFF2-40B4-BE49-F238E27FC236}">
                <a16:creationId xmlns:a16="http://schemas.microsoft.com/office/drawing/2014/main" id="{CAF8094F-BB09-E91B-4F91-F7F57BCC82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6AFEAB-A1AD-12BF-14E3-E35E86263502}"/>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22707002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36838-3EE8-DE0B-A15D-743CDBB0FC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CD2EA6-C5FE-1CB9-F637-BA4221B5F5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DD41C2-C434-4CAD-B02A-EFC4E63D1D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90EDF0-926F-7A6B-D472-30642A8FA73E}"/>
              </a:ext>
            </a:extLst>
          </p:cNvPr>
          <p:cNvSpPr>
            <a:spLocks noGrp="1"/>
          </p:cNvSpPr>
          <p:nvPr>
            <p:ph type="dt" sz="half" idx="10"/>
          </p:nvPr>
        </p:nvSpPr>
        <p:spPr/>
        <p:txBody>
          <a:bodyPr/>
          <a:lstStyle/>
          <a:p>
            <a:fld id="{359898E3-56FB-4C46-82D2-B0509E395835}" type="datetimeFigureOut">
              <a:rPr lang="en-US" smtClean="0"/>
              <a:t>10/31/2025</a:t>
            </a:fld>
            <a:endParaRPr lang="en-US"/>
          </a:p>
        </p:txBody>
      </p:sp>
      <p:sp>
        <p:nvSpPr>
          <p:cNvPr id="6" name="Footer Placeholder 5">
            <a:extLst>
              <a:ext uri="{FF2B5EF4-FFF2-40B4-BE49-F238E27FC236}">
                <a16:creationId xmlns:a16="http://schemas.microsoft.com/office/drawing/2014/main" id="{A4039CED-E0F2-4EB2-9A87-558BB4C7C0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72ECBB-62FB-594D-CE57-ECB5C1A49220}"/>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3788461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52708-14C0-4801-37C5-80A1B15140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474264-82E4-BAAB-F8BC-FFAD408B0A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CA97D0-50FB-6B46-D08F-37A069009B6C}"/>
              </a:ext>
            </a:extLst>
          </p:cNvPr>
          <p:cNvSpPr>
            <a:spLocks noGrp="1"/>
          </p:cNvSpPr>
          <p:nvPr>
            <p:ph type="dt" sz="half" idx="10"/>
          </p:nvPr>
        </p:nvSpPr>
        <p:spPr/>
        <p:txBody>
          <a:bodyPr/>
          <a:lstStyle/>
          <a:p>
            <a:fld id="{E7C30D83-91A3-4666-9167-AE80A05697CE}" type="datetimeFigureOut">
              <a:rPr lang="en-US" smtClean="0"/>
              <a:t>10/31/2025</a:t>
            </a:fld>
            <a:endParaRPr lang="en-US"/>
          </a:p>
        </p:txBody>
      </p:sp>
      <p:sp>
        <p:nvSpPr>
          <p:cNvPr id="5" name="Footer Placeholder 4">
            <a:extLst>
              <a:ext uri="{FF2B5EF4-FFF2-40B4-BE49-F238E27FC236}">
                <a16:creationId xmlns:a16="http://schemas.microsoft.com/office/drawing/2014/main" id="{64ED7A45-2516-AC85-B41C-C62917B429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7544A8-BE2A-EE09-3D9F-12B5CFF0AA51}"/>
              </a:ext>
            </a:extLst>
          </p:cNvPr>
          <p:cNvSpPr>
            <a:spLocks noGrp="1"/>
          </p:cNvSpPr>
          <p:nvPr>
            <p:ph type="sldNum" sz="quarter" idx="12"/>
          </p:nvPr>
        </p:nvSpPr>
        <p:spPr/>
        <p:txBody>
          <a:bodyPr/>
          <a:lstStyle/>
          <a:p>
            <a:fld id="{8029568A-25AE-48C1-A88D-A734B241DB79}" type="slidenum">
              <a:rPr lang="en-US" smtClean="0"/>
              <a:t>‹#›</a:t>
            </a:fld>
            <a:endParaRPr lang="en-US"/>
          </a:p>
        </p:txBody>
      </p:sp>
    </p:spTree>
    <p:extLst>
      <p:ext uri="{BB962C8B-B14F-4D97-AF65-F5344CB8AC3E}">
        <p14:creationId xmlns:p14="http://schemas.microsoft.com/office/powerpoint/2010/main" val="33318062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DA024-2FCE-E34E-F9CD-E7B21D9601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50C396-A8B2-FDBD-9D34-42BB727413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69B3DD-0EEB-113C-80AE-701E5C73B5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CA1C99-6367-F139-3F8E-6B083956F15B}"/>
              </a:ext>
            </a:extLst>
          </p:cNvPr>
          <p:cNvSpPr>
            <a:spLocks noGrp="1"/>
          </p:cNvSpPr>
          <p:nvPr>
            <p:ph type="dt" sz="half" idx="10"/>
          </p:nvPr>
        </p:nvSpPr>
        <p:spPr/>
        <p:txBody>
          <a:bodyPr/>
          <a:lstStyle/>
          <a:p>
            <a:fld id="{359898E3-56FB-4C46-82D2-B0509E395835}" type="datetimeFigureOut">
              <a:rPr lang="en-US" smtClean="0"/>
              <a:t>10/31/2025</a:t>
            </a:fld>
            <a:endParaRPr lang="en-US"/>
          </a:p>
        </p:txBody>
      </p:sp>
      <p:sp>
        <p:nvSpPr>
          <p:cNvPr id="6" name="Footer Placeholder 5">
            <a:extLst>
              <a:ext uri="{FF2B5EF4-FFF2-40B4-BE49-F238E27FC236}">
                <a16:creationId xmlns:a16="http://schemas.microsoft.com/office/drawing/2014/main" id="{FC4797B0-2866-EB64-EBAC-FDEBFBD0A1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CB9E4A-0379-D687-1CA7-F9E3381BDE75}"/>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468574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0B869-C5B0-CBA3-E22D-3733C320F2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7B43B3-A950-2F38-5BCA-7070B5C2B9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C5A635-A366-62B6-8C7D-49AFD638155E}"/>
              </a:ext>
            </a:extLst>
          </p:cNvPr>
          <p:cNvSpPr>
            <a:spLocks noGrp="1"/>
          </p:cNvSpPr>
          <p:nvPr>
            <p:ph type="dt" sz="half" idx="10"/>
          </p:nvPr>
        </p:nvSpPr>
        <p:spPr/>
        <p:txBody>
          <a:bodyPr/>
          <a:lstStyle/>
          <a:p>
            <a:fld id="{359898E3-56FB-4C46-82D2-B0509E395835}" type="datetimeFigureOut">
              <a:rPr lang="en-US" smtClean="0"/>
              <a:t>10/31/2025</a:t>
            </a:fld>
            <a:endParaRPr lang="en-US"/>
          </a:p>
        </p:txBody>
      </p:sp>
      <p:sp>
        <p:nvSpPr>
          <p:cNvPr id="5" name="Footer Placeholder 4">
            <a:extLst>
              <a:ext uri="{FF2B5EF4-FFF2-40B4-BE49-F238E27FC236}">
                <a16:creationId xmlns:a16="http://schemas.microsoft.com/office/drawing/2014/main" id="{AE06B186-6C0F-6E94-8A7C-C5FBA7C6E0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669ADD-8BBF-DE02-9473-58EC5A84B53C}"/>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2391378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00ED2A-5D03-FA42-4F0E-6A7F173718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7351D-A6F3-E648-2471-97BE8065C5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298881-6151-512B-F630-F40F15ADFE6A}"/>
              </a:ext>
            </a:extLst>
          </p:cNvPr>
          <p:cNvSpPr>
            <a:spLocks noGrp="1"/>
          </p:cNvSpPr>
          <p:nvPr>
            <p:ph type="dt" sz="half" idx="10"/>
          </p:nvPr>
        </p:nvSpPr>
        <p:spPr/>
        <p:txBody>
          <a:bodyPr/>
          <a:lstStyle/>
          <a:p>
            <a:fld id="{359898E3-56FB-4C46-82D2-B0509E395835}" type="datetimeFigureOut">
              <a:rPr lang="en-US" smtClean="0"/>
              <a:t>10/31/2025</a:t>
            </a:fld>
            <a:endParaRPr lang="en-US"/>
          </a:p>
        </p:txBody>
      </p:sp>
      <p:sp>
        <p:nvSpPr>
          <p:cNvPr id="5" name="Footer Placeholder 4">
            <a:extLst>
              <a:ext uri="{FF2B5EF4-FFF2-40B4-BE49-F238E27FC236}">
                <a16:creationId xmlns:a16="http://schemas.microsoft.com/office/drawing/2014/main" id="{14E355B4-6539-1D23-0789-89C07C4D6A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2798C-A992-C6D3-8E02-9942B4882B2C}"/>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1978358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B78EB-1CA3-07AC-FED0-1B87891791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6CE101-459B-882B-BD26-675AE0502E2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B65013-2C60-5D18-D157-C47E32AE4A3B}"/>
              </a:ext>
            </a:extLst>
          </p:cNvPr>
          <p:cNvSpPr>
            <a:spLocks noGrp="1"/>
          </p:cNvSpPr>
          <p:nvPr>
            <p:ph type="dt" sz="half" idx="10"/>
          </p:nvPr>
        </p:nvSpPr>
        <p:spPr/>
        <p:txBody>
          <a:bodyPr/>
          <a:lstStyle/>
          <a:p>
            <a:fld id="{E7C30D83-91A3-4666-9167-AE80A05697CE}" type="datetimeFigureOut">
              <a:rPr lang="en-US" smtClean="0"/>
              <a:t>10/31/2025</a:t>
            </a:fld>
            <a:endParaRPr lang="en-US"/>
          </a:p>
        </p:txBody>
      </p:sp>
      <p:sp>
        <p:nvSpPr>
          <p:cNvPr id="5" name="Footer Placeholder 4">
            <a:extLst>
              <a:ext uri="{FF2B5EF4-FFF2-40B4-BE49-F238E27FC236}">
                <a16:creationId xmlns:a16="http://schemas.microsoft.com/office/drawing/2014/main" id="{1CAEB0EF-4AA6-58EF-706A-3DB910B22D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17F90-0D74-CBC9-7DBA-9C05EDE8FD7D}"/>
              </a:ext>
            </a:extLst>
          </p:cNvPr>
          <p:cNvSpPr>
            <a:spLocks noGrp="1"/>
          </p:cNvSpPr>
          <p:nvPr>
            <p:ph type="sldNum" sz="quarter" idx="12"/>
          </p:nvPr>
        </p:nvSpPr>
        <p:spPr/>
        <p:txBody>
          <a:bodyPr/>
          <a:lstStyle/>
          <a:p>
            <a:fld id="{8029568A-25AE-48C1-A88D-A734B241DB79}" type="slidenum">
              <a:rPr lang="en-US" smtClean="0"/>
              <a:t>‹#›</a:t>
            </a:fld>
            <a:endParaRPr lang="en-US"/>
          </a:p>
        </p:txBody>
      </p:sp>
    </p:spTree>
    <p:extLst>
      <p:ext uri="{BB962C8B-B14F-4D97-AF65-F5344CB8AC3E}">
        <p14:creationId xmlns:p14="http://schemas.microsoft.com/office/powerpoint/2010/main" val="2915020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07815-95C5-A800-D25F-ABDB3BFB84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35FFEF-7A1D-1AED-7B9A-E22E249937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E9418E-1C22-1139-6893-9DAD3E42C8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2A3C78-C2F1-026C-8124-CA4BD70DFD4D}"/>
              </a:ext>
            </a:extLst>
          </p:cNvPr>
          <p:cNvSpPr>
            <a:spLocks noGrp="1"/>
          </p:cNvSpPr>
          <p:nvPr>
            <p:ph type="dt" sz="half" idx="10"/>
          </p:nvPr>
        </p:nvSpPr>
        <p:spPr/>
        <p:txBody>
          <a:bodyPr/>
          <a:lstStyle/>
          <a:p>
            <a:fld id="{E7C30D83-91A3-4666-9167-AE80A05697CE}" type="datetimeFigureOut">
              <a:rPr lang="en-US" smtClean="0"/>
              <a:t>10/31/2025</a:t>
            </a:fld>
            <a:endParaRPr lang="en-US"/>
          </a:p>
        </p:txBody>
      </p:sp>
      <p:sp>
        <p:nvSpPr>
          <p:cNvPr id="6" name="Footer Placeholder 5">
            <a:extLst>
              <a:ext uri="{FF2B5EF4-FFF2-40B4-BE49-F238E27FC236}">
                <a16:creationId xmlns:a16="http://schemas.microsoft.com/office/drawing/2014/main" id="{028F6793-4E60-2A94-202B-9BD748DAEC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F78411-3B20-5772-82B1-88F49918A241}"/>
              </a:ext>
            </a:extLst>
          </p:cNvPr>
          <p:cNvSpPr>
            <a:spLocks noGrp="1"/>
          </p:cNvSpPr>
          <p:nvPr>
            <p:ph type="sldNum" sz="quarter" idx="12"/>
          </p:nvPr>
        </p:nvSpPr>
        <p:spPr/>
        <p:txBody>
          <a:bodyPr/>
          <a:lstStyle/>
          <a:p>
            <a:fld id="{8029568A-25AE-48C1-A88D-A734B241DB79}" type="slidenum">
              <a:rPr lang="en-US" smtClean="0"/>
              <a:t>‹#›</a:t>
            </a:fld>
            <a:endParaRPr lang="en-US"/>
          </a:p>
        </p:txBody>
      </p:sp>
    </p:spTree>
    <p:extLst>
      <p:ext uri="{BB962C8B-B14F-4D97-AF65-F5344CB8AC3E}">
        <p14:creationId xmlns:p14="http://schemas.microsoft.com/office/powerpoint/2010/main" val="2913177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13181-7E2C-93A5-0CAB-4BF9527696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BDC453-A35A-0CDA-358B-5171CE2730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5AA1FF-8D68-2E6B-045D-BE02E29633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EE104C-8A22-D0F5-4D62-015D426F68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4134C4-755A-6AAF-53BE-885FB94EC7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4DB9DC-25C7-700D-1839-948A68934751}"/>
              </a:ext>
            </a:extLst>
          </p:cNvPr>
          <p:cNvSpPr>
            <a:spLocks noGrp="1"/>
          </p:cNvSpPr>
          <p:nvPr>
            <p:ph type="dt" sz="half" idx="10"/>
          </p:nvPr>
        </p:nvSpPr>
        <p:spPr/>
        <p:txBody>
          <a:bodyPr/>
          <a:lstStyle/>
          <a:p>
            <a:fld id="{E7C30D83-91A3-4666-9167-AE80A05697CE}" type="datetimeFigureOut">
              <a:rPr lang="en-US" smtClean="0"/>
              <a:t>10/31/2025</a:t>
            </a:fld>
            <a:endParaRPr lang="en-US"/>
          </a:p>
        </p:txBody>
      </p:sp>
      <p:sp>
        <p:nvSpPr>
          <p:cNvPr id="8" name="Footer Placeholder 7">
            <a:extLst>
              <a:ext uri="{FF2B5EF4-FFF2-40B4-BE49-F238E27FC236}">
                <a16:creationId xmlns:a16="http://schemas.microsoft.com/office/drawing/2014/main" id="{F72FFD5E-2C26-28FB-4FD0-8FCA8B0441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A9220D-E450-C472-4F2A-EC45B6B97C54}"/>
              </a:ext>
            </a:extLst>
          </p:cNvPr>
          <p:cNvSpPr>
            <a:spLocks noGrp="1"/>
          </p:cNvSpPr>
          <p:nvPr>
            <p:ph type="sldNum" sz="quarter" idx="12"/>
          </p:nvPr>
        </p:nvSpPr>
        <p:spPr/>
        <p:txBody>
          <a:bodyPr/>
          <a:lstStyle/>
          <a:p>
            <a:fld id="{8029568A-25AE-48C1-A88D-A734B241DB79}" type="slidenum">
              <a:rPr lang="en-US" smtClean="0"/>
              <a:t>‹#›</a:t>
            </a:fld>
            <a:endParaRPr lang="en-US"/>
          </a:p>
        </p:txBody>
      </p:sp>
    </p:spTree>
    <p:extLst>
      <p:ext uri="{BB962C8B-B14F-4D97-AF65-F5344CB8AC3E}">
        <p14:creationId xmlns:p14="http://schemas.microsoft.com/office/powerpoint/2010/main" val="934598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97BC6-441D-B83C-8051-C3AE3622F3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9F5F7-B920-1FB5-5F02-EB6A6D4EF2E5}"/>
              </a:ext>
            </a:extLst>
          </p:cNvPr>
          <p:cNvSpPr>
            <a:spLocks noGrp="1"/>
          </p:cNvSpPr>
          <p:nvPr>
            <p:ph type="dt" sz="half" idx="10"/>
          </p:nvPr>
        </p:nvSpPr>
        <p:spPr/>
        <p:txBody>
          <a:bodyPr/>
          <a:lstStyle/>
          <a:p>
            <a:fld id="{E7C30D83-91A3-4666-9167-AE80A05697CE}" type="datetimeFigureOut">
              <a:rPr lang="en-US" smtClean="0"/>
              <a:t>10/31/2025</a:t>
            </a:fld>
            <a:endParaRPr lang="en-US"/>
          </a:p>
        </p:txBody>
      </p:sp>
      <p:sp>
        <p:nvSpPr>
          <p:cNvPr id="4" name="Footer Placeholder 3">
            <a:extLst>
              <a:ext uri="{FF2B5EF4-FFF2-40B4-BE49-F238E27FC236}">
                <a16:creationId xmlns:a16="http://schemas.microsoft.com/office/drawing/2014/main" id="{112A45FD-B57C-0A9E-06B0-4F3865CCD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FF5C65-0795-9AB9-4294-0F272C8D11FC}"/>
              </a:ext>
            </a:extLst>
          </p:cNvPr>
          <p:cNvSpPr>
            <a:spLocks noGrp="1"/>
          </p:cNvSpPr>
          <p:nvPr>
            <p:ph type="sldNum" sz="quarter" idx="12"/>
          </p:nvPr>
        </p:nvSpPr>
        <p:spPr/>
        <p:txBody>
          <a:bodyPr/>
          <a:lstStyle/>
          <a:p>
            <a:fld id="{8029568A-25AE-48C1-A88D-A734B241DB79}" type="slidenum">
              <a:rPr lang="en-US" smtClean="0"/>
              <a:t>‹#›</a:t>
            </a:fld>
            <a:endParaRPr lang="en-US"/>
          </a:p>
        </p:txBody>
      </p:sp>
    </p:spTree>
    <p:extLst>
      <p:ext uri="{BB962C8B-B14F-4D97-AF65-F5344CB8AC3E}">
        <p14:creationId xmlns:p14="http://schemas.microsoft.com/office/powerpoint/2010/main" val="1213488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58EBA1-3B3A-2185-C2B1-C8831717C0A5}"/>
              </a:ext>
            </a:extLst>
          </p:cNvPr>
          <p:cNvSpPr>
            <a:spLocks noGrp="1"/>
          </p:cNvSpPr>
          <p:nvPr>
            <p:ph type="dt" sz="half" idx="10"/>
          </p:nvPr>
        </p:nvSpPr>
        <p:spPr/>
        <p:txBody>
          <a:bodyPr/>
          <a:lstStyle/>
          <a:p>
            <a:fld id="{E7C30D83-91A3-4666-9167-AE80A05697CE}" type="datetimeFigureOut">
              <a:rPr lang="en-US" smtClean="0"/>
              <a:t>10/31/2025</a:t>
            </a:fld>
            <a:endParaRPr lang="en-US"/>
          </a:p>
        </p:txBody>
      </p:sp>
      <p:sp>
        <p:nvSpPr>
          <p:cNvPr id="3" name="Footer Placeholder 2">
            <a:extLst>
              <a:ext uri="{FF2B5EF4-FFF2-40B4-BE49-F238E27FC236}">
                <a16:creationId xmlns:a16="http://schemas.microsoft.com/office/drawing/2014/main" id="{308E2385-45F6-FC17-4A9C-1FFF39A17A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EF33B3-F734-45E2-BD42-1A85FDDC0015}"/>
              </a:ext>
            </a:extLst>
          </p:cNvPr>
          <p:cNvSpPr>
            <a:spLocks noGrp="1"/>
          </p:cNvSpPr>
          <p:nvPr>
            <p:ph type="sldNum" sz="quarter" idx="12"/>
          </p:nvPr>
        </p:nvSpPr>
        <p:spPr/>
        <p:txBody>
          <a:bodyPr/>
          <a:lstStyle/>
          <a:p>
            <a:fld id="{8029568A-25AE-48C1-A88D-A734B241DB79}" type="slidenum">
              <a:rPr lang="en-US" smtClean="0"/>
              <a:t>‹#›</a:t>
            </a:fld>
            <a:endParaRPr lang="en-US"/>
          </a:p>
        </p:txBody>
      </p:sp>
    </p:spTree>
    <p:extLst>
      <p:ext uri="{BB962C8B-B14F-4D97-AF65-F5344CB8AC3E}">
        <p14:creationId xmlns:p14="http://schemas.microsoft.com/office/powerpoint/2010/main" val="1989799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A984E-061E-083B-82FD-C25A71F9BD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B1B5F6-325F-C068-DA0B-C077BB6DDF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A857B9-8333-CAF2-AE26-98B9C32154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8CE7CE-65CC-D74C-EC96-4226B2FFF0FD}"/>
              </a:ext>
            </a:extLst>
          </p:cNvPr>
          <p:cNvSpPr>
            <a:spLocks noGrp="1"/>
          </p:cNvSpPr>
          <p:nvPr>
            <p:ph type="dt" sz="half" idx="10"/>
          </p:nvPr>
        </p:nvSpPr>
        <p:spPr/>
        <p:txBody>
          <a:bodyPr/>
          <a:lstStyle/>
          <a:p>
            <a:fld id="{E7C30D83-91A3-4666-9167-AE80A05697CE}" type="datetimeFigureOut">
              <a:rPr lang="en-US" smtClean="0"/>
              <a:t>10/31/2025</a:t>
            </a:fld>
            <a:endParaRPr lang="en-US"/>
          </a:p>
        </p:txBody>
      </p:sp>
      <p:sp>
        <p:nvSpPr>
          <p:cNvPr id="6" name="Footer Placeholder 5">
            <a:extLst>
              <a:ext uri="{FF2B5EF4-FFF2-40B4-BE49-F238E27FC236}">
                <a16:creationId xmlns:a16="http://schemas.microsoft.com/office/drawing/2014/main" id="{8C300A86-22BB-8556-C7EB-A9E92BEA0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A638F6-3E3D-C628-78E0-C6A2E1A48DE0}"/>
              </a:ext>
            </a:extLst>
          </p:cNvPr>
          <p:cNvSpPr>
            <a:spLocks noGrp="1"/>
          </p:cNvSpPr>
          <p:nvPr>
            <p:ph type="sldNum" sz="quarter" idx="12"/>
          </p:nvPr>
        </p:nvSpPr>
        <p:spPr/>
        <p:txBody>
          <a:bodyPr/>
          <a:lstStyle/>
          <a:p>
            <a:fld id="{8029568A-25AE-48C1-A88D-A734B241DB79}" type="slidenum">
              <a:rPr lang="en-US" smtClean="0"/>
              <a:t>‹#›</a:t>
            </a:fld>
            <a:endParaRPr lang="en-US"/>
          </a:p>
        </p:txBody>
      </p:sp>
    </p:spTree>
    <p:extLst>
      <p:ext uri="{BB962C8B-B14F-4D97-AF65-F5344CB8AC3E}">
        <p14:creationId xmlns:p14="http://schemas.microsoft.com/office/powerpoint/2010/main" val="1846692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3FCD1-E9E6-582B-2DE1-E54955AD0C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A8C971-3A91-D393-9CF4-1A4551ECC1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61EB87-EA69-310B-4774-F2E22864F6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39662F-0172-4C17-CCB2-9D65C59CF97D}"/>
              </a:ext>
            </a:extLst>
          </p:cNvPr>
          <p:cNvSpPr>
            <a:spLocks noGrp="1"/>
          </p:cNvSpPr>
          <p:nvPr>
            <p:ph type="dt" sz="half" idx="10"/>
          </p:nvPr>
        </p:nvSpPr>
        <p:spPr/>
        <p:txBody>
          <a:bodyPr/>
          <a:lstStyle/>
          <a:p>
            <a:fld id="{E7C30D83-91A3-4666-9167-AE80A05697CE}" type="datetimeFigureOut">
              <a:rPr lang="en-US" smtClean="0"/>
              <a:t>10/31/2025</a:t>
            </a:fld>
            <a:endParaRPr lang="en-US"/>
          </a:p>
        </p:txBody>
      </p:sp>
      <p:sp>
        <p:nvSpPr>
          <p:cNvPr id="6" name="Footer Placeholder 5">
            <a:extLst>
              <a:ext uri="{FF2B5EF4-FFF2-40B4-BE49-F238E27FC236}">
                <a16:creationId xmlns:a16="http://schemas.microsoft.com/office/drawing/2014/main" id="{B5D33FC7-906A-B615-BA00-C48A616A76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F7F23E-A791-2994-0B1B-ED72DBBB46AD}"/>
              </a:ext>
            </a:extLst>
          </p:cNvPr>
          <p:cNvSpPr>
            <a:spLocks noGrp="1"/>
          </p:cNvSpPr>
          <p:nvPr>
            <p:ph type="sldNum" sz="quarter" idx="12"/>
          </p:nvPr>
        </p:nvSpPr>
        <p:spPr/>
        <p:txBody>
          <a:bodyPr/>
          <a:lstStyle/>
          <a:p>
            <a:fld id="{8029568A-25AE-48C1-A88D-A734B241DB79}" type="slidenum">
              <a:rPr lang="en-US" smtClean="0"/>
              <a:t>‹#›</a:t>
            </a:fld>
            <a:endParaRPr lang="en-US"/>
          </a:p>
        </p:txBody>
      </p:sp>
    </p:spTree>
    <p:extLst>
      <p:ext uri="{BB962C8B-B14F-4D97-AF65-F5344CB8AC3E}">
        <p14:creationId xmlns:p14="http://schemas.microsoft.com/office/powerpoint/2010/main" val="2610508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330A37-F074-1B46-4889-90E7220236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796E91-B636-5B6E-A1A7-F897181683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498F50-761A-3365-5AE1-CA49FCBD32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C30D83-91A3-4666-9167-AE80A05697CE}" type="datetimeFigureOut">
              <a:rPr lang="en-US" smtClean="0"/>
              <a:t>10/31/2025</a:t>
            </a:fld>
            <a:endParaRPr lang="en-US"/>
          </a:p>
        </p:txBody>
      </p:sp>
      <p:sp>
        <p:nvSpPr>
          <p:cNvPr id="5" name="Footer Placeholder 4">
            <a:extLst>
              <a:ext uri="{FF2B5EF4-FFF2-40B4-BE49-F238E27FC236}">
                <a16:creationId xmlns:a16="http://schemas.microsoft.com/office/drawing/2014/main" id="{58F10E6E-DE2F-AED5-A1BB-B5059690C0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F90A107-396F-9250-FCC0-352119E61B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029568A-25AE-48C1-A88D-A734B241DB79}" type="slidenum">
              <a:rPr lang="en-US" smtClean="0"/>
              <a:t>‹#›</a:t>
            </a:fld>
            <a:endParaRPr lang="en-US"/>
          </a:p>
        </p:txBody>
      </p:sp>
    </p:spTree>
    <p:extLst>
      <p:ext uri="{BB962C8B-B14F-4D97-AF65-F5344CB8AC3E}">
        <p14:creationId xmlns:p14="http://schemas.microsoft.com/office/powerpoint/2010/main" val="2932310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A8FA6A-D21B-EF31-6CED-122188617B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BE7EA2-3D77-F040-9755-B3CBDE09E4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857C9-E837-8BB7-EFB3-780DF32C0C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59898E3-56FB-4C46-82D2-B0509E395835}" type="datetimeFigureOut">
              <a:rPr lang="en-US" smtClean="0"/>
              <a:t>10/31/2025</a:t>
            </a:fld>
            <a:endParaRPr lang="en-US"/>
          </a:p>
        </p:txBody>
      </p:sp>
      <p:sp>
        <p:nvSpPr>
          <p:cNvPr id="5" name="Footer Placeholder 4">
            <a:extLst>
              <a:ext uri="{FF2B5EF4-FFF2-40B4-BE49-F238E27FC236}">
                <a16:creationId xmlns:a16="http://schemas.microsoft.com/office/drawing/2014/main" id="{3184878E-A89D-BCFB-F0C9-89DB8FCA3A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E911281-8CDA-CE81-F032-58B09752C0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2C23F80-6D39-4679-BCBE-2C7A69BC6B8A}" type="slidenum">
              <a:rPr lang="en-US" smtClean="0"/>
              <a:t>‹#›</a:t>
            </a:fld>
            <a:endParaRPr lang="en-US"/>
          </a:p>
        </p:txBody>
      </p:sp>
    </p:spTree>
    <p:extLst>
      <p:ext uri="{BB962C8B-B14F-4D97-AF65-F5344CB8AC3E}">
        <p14:creationId xmlns:p14="http://schemas.microsoft.com/office/powerpoint/2010/main" val="31170242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8.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and white photograph showing a large building with a large group of people lined up to enter. There is a fence in the foreground and men who appear to be soldiers look on. The picture is labeled &quot;Freedmen's First Vote.&quot; ">
            <a:extLst>
              <a:ext uri="{FF2B5EF4-FFF2-40B4-BE49-F238E27FC236}">
                <a16:creationId xmlns:a16="http://schemas.microsoft.com/office/drawing/2014/main" id="{02BBC6F1-A694-341A-4846-BFF31A744500}"/>
              </a:ext>
            </a:extLst>
          </p:cNvPr>
          <p:cNvPicPr>
            <a:picLocks noChangeAspect="1"/>
          </p:cNvPicPr>
          <p:nvPr/>
        </p:nvPicPr>
        <p:blipFill>
          <a:blip r:embed="rId3"/>
          <a:srcRect t="26695"/>
          <a:stretch>
            <a:fillRect/>
          </a:stretch>
        </p:blipFill>
        <p:spPr>
          <a:xfrm>
            <a:off x="2522358" y="10"/>
            <a:ext cx="9669642" cy="6857990"/>
          </a:xfrm>
          <a:prstGeom prst="rect">
            <a:avLst/>
          </a:prstGeom>
        </p:spPr>
      </p:pic>
      <p:sp>
        <p:nvSpPr>
          <p:cNvPr id="1038" name="Rectangle 1037">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C0AF97-B1C7-ACDC-AA84-18DD3E14F324}"/>
              </a:ext>
            </a:extLst>
          </p:cNvPr>
          <p:cNvSpPr>
            <a:spLocks noGrp="1"/>
          </p:cNvSpPr>
          <p:nvPr>
            <p:ph type="ctrTitle"/>
          </p:nvPr>
        </p:nvSpPr>
        <p:spPr>
          <a:xfrm>
            <a:off x="206829" y="264477"/>
            <a:ext cx="5148941" cy="3692028"/>
          </a:xfrm>
          <a:noFill/>
        </p:spPr>
        <p:txBody>
          <a:bodyPr>
            <a:normAutofit/>
          </a:bodyPr>
          <a:lstStyle/>
          <a:p>
            <a:pPr algn="l"/>
            <a:r>
              <a:rPr lang="en-US" b="1" i="1" dirty="0">
                <a:solidFill>
                  <a:schemeClr val="tx1">
                    <a:lumMod val="50000"/>
                    <a:lumOff val="50000"/>
                  </a:schemeClr>
                </a:solidFill>
                <a:latin typeface="Gotham book"/>
              </a:rPr>
              <a:t>Unit 9:</a:t>
            </a:r>
            <a:br>
              <a:rPr lang="en-US" b="1" i="1" dirty="0">
                <a:latin typeface="Gotham book"/>
              </a:rPr>
            </a:br>
            <a:r>
              <a:rPr lang="en-US" b="1" dirty="0">
                <a:latin typeface="Gotham book"/>
              </a:rPr>
              <a:t>Reconstruction</a:t>
            </a:r>
          </a:p>
        </p:txBody>
      </p:sp>
      <p:sp>
        <p:nvSpPr>
          <p:cNvPr id="3" name="Subtitle 2">
            <a:extLst>
              <a:ext uri="{FF2B5EF4-FFF2-40B4-BE49-F238E27FC236}">
                <a16:creationId xmlns:a16="http://schemas.microsoft.com/office/drawing/2014/main" id="{DE5E7D88-B411-0667-9CA2-7DAF8B9F01D0}"/>
              </a:ext>
            </a:extLst>
          </p:cNvPr>
          <p:cNvSpPr>
            <a:spLocks noGrp="1"/>
          </p:cNvSpPr>
          <p:nvPr>
            <p:ph type="subTitle" idx="1"/>
          </p:nvPr>
        </p:nvSpPr>
        <p:spPr>
          <a:xfrm>
            <a:off x="206829" y="4220972"/>
            <a:ext cx="4060371" cy="2125399"/>
          </a:xfrm>
          <a:noFill/>
        </p:spPr>
        <p:txBody>
          <a:bodyPr>
            <a:normAutofit/>
          </a:bodyPr>
          <a:lstStyle/>
          <a:p>
            <a:pPr algn="l"/>
            <a:r>
              <a:rPr lang="en-US" sz="3600" b="1" i="1" dirty="0">
                <a:solidFill>
                  <a:schemeClr val="tx1">
                    <a:lumMod val="50000"/>
                    <a:lumOff val="50000"/>
                  </a:schemeClr>
                </a:solidFill>
                <a:latin typeface="Gotham book"/>
              </a:rPr>
              <a:t>Lesson 6: </a:t>
            </a:r>
          </a:p>
          <a:p>
            <a:pPr algn="l"/>
            <a:r>
              <a:rPr lang="en-US" sz="3600" b="1" dirty="0">
                <a:latin typeface="Gotham book"/>
              </a:rPr>
              <a:t>Reconstruction Guided Notes </a:t>
            </a:r>
          </a:p>
        </p:txBody>
      </p:sp>
      <p:sp>
        <p:nvSpPr>
          <p:cNvPr id="8" name="TextBox 7">
            <a:extLst>
              <a:ext uri="{FF2B5EF4-FFF2-40B4-BE49-F238E27FC236}">
                <a16:creationId xmlns:a16="http://schemas.microsoft.com/office/drawing/2014/main" id="{DB23FC59-87B7-88D9-46BA-BAC365ED8B49}"/>
              </a:ext>
            </a:extLst>
          </p:cNvPr>
          <p:cNvSpPr txBox="1"/>
          <p:nvPr/>
        </p:nvSpPr>
        <p:spPr>
          <a:xfrm>
            <a:off x="9013375" y="5790878"/>
            <a:ext cx="3135085" cy="1015663"/>
          </a:xfrm>
          <a:prstGeom prst="rect">
            <a:avLst/>
          </a:prstGeom>
          <a:noFill/>
        </p:spPr>
        <p:txBody>
          <a:bodyPr wrap="square" rtlCol="0">
            <a:spAutoFit/>
          </a:bodyPr>
          <a:lstStyle/>
          <a:p>
            <a:pPr algn="r"/>
            <a:r>
              <a:rPr lang="en-US" sz="2000" dirty="0">
                <a:solidFill>
                  <a:schemeClr val="bg1"/>
                </a:solidFill>
                <a:latin typeface="Gotham book"/>
              </a:rPr>
              <a:t>The Freedmen’s First Vote, Anderson County, Texas</a:t>
            </a:r>
          </a:p>
          <a:p>
            <a:pPr algn="r"/>
            <a:r>
              <a:rPr lang="en-US" sz="2000" dirty="0">
                <a:solidFill>
                  <a:schemeClr val="bg1"/>
                </a:solidFill>
                <a:latin typeface="Gotham book"/>
              </a:rPr>
              <a:t>The Portal to Texas History</a:t>
            </a:r>
          </a:p>
        </p:txBody>
      </p:sp>
    </p:spTree>
    <p:extLst>
      <p:ext uri="{BB962C8B-B14F-4D97-AF65-F5344CB8AC3E}">
        <p14:creationId xmlns:p14="http://schemas.microsoft.com/office/powerpoint/2010/main" val="2126282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Artwork depicting a Freedmen's School taking place in a church. Black men, women, and children sit in the pews with books reading and talking to each other.">
            <a:extLst>
              <a:ext uri="{FF2B5EF4-FFF2-40B4-BE49-F238E27FC236}">
                <a16:creationId xmlns:a16="http://schemas.microsoft.com/office/drawing/2014/main" id="{82340621-DDC3-7242-A803-18607D3268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533" b="2"/>
          <a:stretch>
            <a:fill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5">
            <a:extLst>
              <a:ext uri="{FF2B5EF4-FFF2-40B4-BE49-F238E27FC236}">
                <a16:creationId xmlns:a16="http://schemas.microsoft.com/office/drawing/2014/main" id="{F50C093C-B8B8-5709-A14C-37E1142E8C83}"/>
              </a:ext>
            </a:extLst>
          </p:cNvPr>
          <p:cNvSpPr txBox="1">
            <a:spLocks noGrp="1"/>
          </p:cNvSpPr>
          <p:nvPr>
            <p:ph type="title" idx="4294967295"/>
          </p:nvPr>
        </p:nvSpPr>
        <p:spPr>
          <a:xfrm>
            <a:off x="250371" y="0"/>
            <a:ext cx="5932715" cy="12627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Gotham book"/>
                <a:ea typeface="+mj-ea"/>
                <a:cs typeface="+mj-cs"/>
              </a:rPr>
              <a:t>Freedmen’s Bureau</a:t>
            </a:r>
          </a:p>
        </p:txBody>
      </p:sp>
      <p:sp>
        <p:nvSpPr>
          <p:cNvPr id="3" name="TextBox 2">
            <a:extLst>
              <a:ext uri="{FF2B5EF4-FFF2-40B4-BE49-F238E27FC236}">
                <a16:creationId xmlns:a16="http://schemas.microsoft.com/office/drawing/2014/main" id="{89D286FA-5786-B553-01EA-1BF82A6C2B1B}"/>
              </a:ext>
            </a:extLst>
          </p:cNvPr>
          <p:cNvSpPr txBox="1"/>
          <p:nvPr/>
        </p:nvSpPr>
        <p:spPr>
          <a:xfrm>
            <a:off x="43543" y="1208313"/>
            <a:ext cx="5660572" cy="5900057"/>
          </a:xfrm>
          <a:prstGeom prst="rect">
            <a:avLst/>
          </a:prstGeom>
        </p:spPr>
        <p:txBody>
          <a:bodyPr vert="horz" lIns="91440" tIns="45720" rIns="91440" bIns="45720" rtlCol="0">
            <a:normAutofit/>
          </a:bodyPr>
          <a:lstStyle/>
          <a:p>
            <a:pPr marL="457200" indent="-228600">
              <a:lnSpc>
                <a:spcPct val="90000"/>
              </a:lnSpc>
              <a:spcAft>
                <a:spcPts val="600"/>
              </a:spcAft>
              <a:buFont typeface="Arial" panose="020B0604020202020204" pitchFamily="34" charset="0"/>
              <a:buChar char="•"/>
            </a:pPr>
            <a:r>
              <a:rPr lang="en-US" sz="4000" dirty="0">
                <a:solidFill>
                  <a:schemeClr val="accent5">
                    <a:lumMod val="75000"/>
                  </a:schemeClr>
                </a:solidFill>
                <a:latin typeface="Gotham book"/>
              </a:rPr>
              <a:t>Established 1865</a:t>
            </a:r>
          </a:p>
          <a:p>
            <a:pPr marL="457200" indent="-228600">
              <a:lnSpc>
                <a:spcPct val="90000"/>
              </a:lnSpc>
              <a:spcAft>
                <a:spcPts val="600"/>
              </a:spcAft>
              <a:buFont typeface="Arial" panose="020B0604020202020204" pitchFamily="34" charset="0"/>
              <a:buChar char="•"/>
            </a:pPr>
            <a:r>
              <a:rPr lang="en-US" sz="4000" dirty="0">
                <a:solidFill>
                  <a:srgbClr val="0070C0"/>
                </a:solidFill>
                <a:latin typeface="Gotham book"/>
              </a:rPr>
              <a:t>Provided support to  freed Black Southerners: </a:t>
            </a:r>
          </a:p>
          <a:p>
            <a:pPr marL="914400" lvl="1" indent="-228600">
              <a:lnSpc>
                <a:spcPct val="90000"/>
              </a:lnSpc>
              <a:spcAft>
                <a:spcPts val="600"/>
              </a:spcAft>
              <a:buFont typeface="Arial" panose="020B0604020202020204" pitchFamily="34" charset="0"/>
              <a:buChar char="•"/>
            </a:pPr>
            <a:r>
              <a:rPr lang="en-US" sz="4000" dirty="0">
                <a:solidFill>
                  <a:schemeClr val="accent2">
                    <a:lumMod val="75000"/>
                  </a:schemeClr>
                </a:solidFill>
                <a:latin typeface="Gotham book"/>
              </a:rPr>
              <a:t>Medical services</a:t>
            </a:r>
          </a:p>
          <a:p>
            <a:pPr marL="914400" lvl="1" indent="-228600">
              <a:lnSpc>
                <a:spcPct val="90000"/>
              </a:lnSpc>
              <a:spcAft>
                <a:spcPts val="600"/>
              </a:spcAft>
              <a:buFont typeface="Arial" panose="020B0604020202020204" pitchFamily="34" charset="0"/>
              <a:buChar char="•"/>
            </a:pPr>
            <a:r>
              <a:rPr lang="en-US" sz="4000" dirty="0">
                <a:solidFill>
                  <a:schemeClr val="accent5">
                    <a:lumMod val="75000"/>
                  </a:schemeClr>
                </a:solidFill>
                <a:latin typeface="Gotham book"/>
              </a:rPr>
              <a:t>Legal support</a:t>
            </a:r>
          </a:p>
          <a:p>
            <a:pPr marL="914400" lvl="1" indent="-228600">
              <a:lnSpc>
                <a:spcPct val="90000"/>
              </a:lnSpc>
              <a:spcAft>
                <a:spcPts val="600"/>
              </a:spcAft>
              <a:buFont typeface="Arial" panose="020B0604020202020204" pitchFamily="34" charset="0"/>
              <a:buChar char="•"/>
            </a:pPr>
            <a:r>
              <a:rPr lang="en-US" sz="4000" dirty="0">
                <a:solidFill>
                  <a:srgbClr val="00B050"/>
                </a:solidFill>
                <a:latin typeface="Gotham book"/>
              </a:rPr>
              <a:t>Education</a:t>
            </a:r>
          </a:p>
          <a:p>
            <a:pPr marL="914400" lvl="1" indent="-228600">
              <a:lnSpc>
                <a:spcPct val="90000"/>
              </a:lnSpc>
              <a:spcAft>
                <a:spcPts val="600"/>
              </a:spcAft>
              <a:buFont typeface="Arial" panose="020B0604020202020204" pitchFamily="34" charset="0"/>
              <a:buChar char="•"/>
            </a:pPr>
            <a:r>
              <a:rPr lang="en-US" sz="4000" dirty="0">
                <a:solidFill>
                  <a:srgbClr val="002060"/>
                </a:solidFill>
                <a:latin typeface="Gotham book"/>
              </a:rPr>
              <a:t>Family reunification</a:t>
            </a:r>
          </a:p>
          <a:p>
            <a:pPr marL="914400" lvl="1" indent="-228600">
              <a:lnSpc>
                <a:spcPct val="90000"/>
              </a:lnSpc>
              <a:spcAft>
                <a:spcPts val="600"/>
              </a:spcAft>
              <a:buFont typeface="Arial" panose="020B0604020202020204" pitchFamily="34" charset="0"/>
              <a:buChar char="•"/>
            </a:pPr>
            <a:r>
              <a:rPr lang="en-US" sz="4000" dirty="0">
                <a:solidFill>
                  <a:srgbClr val="C00000"/>
                </a:solidFill>
                <a:latin typeface="Gotham book"/>
              </a:rPr>
              <a:t>Protection</a:t>
            </a:r>
          </a:p>
        </p:txBody>
      </p:sp>
      <p:sp>
        <p:nvSpPr>
          <p:cNvPr id="5" name="TextBox 4">
            <a:extLst>
              <a:ext uri="{FF2B5EF4-FFF2-40B4-BE49-F238E27FC236}">
                <a16:creationId xmlns:a16="http://schemas.microsoft.com/office/drawing/2014/main" id="{BB35CBFC-07E0-7B33-1DA9-1C3A504B37A0}"/>
              </a:ext>
            </a:extLst>
          </p:cNvPr>
          <p:cNvSpPr txBox="1"/>
          <p:nvPr/>
        </p:nvSpPr>
        <p:spPr>
          <a:xfrm>
            <a:off x="6487886" y="6161314"/>
            <a:ext cx="5442857" cy="707886"/>
          </a:xfrm>
          <a:prstGeom prst="rect">
            <a:avLst/>
          </a:prstGeom>
          <a:noFill/>
        </p:spPr>
        <p:txBody>
          <a:bodyPr wrap="square" rtlCol="0">
            <a:spAutoFit/>
          </a:bodyPr>
          <a:lstStyle/>
          <a:p>
            <a:pPr algn="ctr"/>
            <a:r>
              <a:rPr lang="en-US" sz="2000" dirty="0">
                <a:solidFill>
                  <a:schemeClr val="bg1"/>
                </a:solidFill>
                <a:latin typeface="Gotham book"/>
              </a:rPr>
              <a:t>Freedmen’s School</a:t>
            </a:r>
          </a:p>
          <a:p>
            <a:pPr algn="ctr"/>
            <a:r>
              <a:rPr lang="en-US" sz="2000" dirty="0">
                <a:solidFill>
                  <a:schemeClr val="bg1"/>
                </a:solidFill>
                <a:latin typeface="Gotham book"/>
              </a:rPr>
              <a:t>New York Public Library Digital Collection</a:t>
            </a:r>
          </a:p>
        </p:txBody>
      </p:sp>
    </p:spTree>
    <p:extLst>
      <p:ext uri="{BB962C8B-B14F-4D97-AF65-F5344CB8AC3E}">
        <p14:creationId xmlns:p14="http://schemas.microsoft.com/office/powerpoint/2010/main" val="3276544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173FB0D-739C-A532-1A4F-C77B86099B22}"/>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2D844673-7CD0-09BD-89F5-DB583AF37FE1}"/>
              </a:ext>
            </a:extLst>
          </p:cNvPr>
          <p:cNvSpPr txBox="1">
            <a:spLocks noGrp="1"/>
          </p:cNvSpPr>
          <p:nvPr>
            <p:ph type="title" idx="4294967295"/>
          </p:nvPr>
        </p:nvSpPr>
        <p:spPr>
          <a:xfrm>
            <a:off x="1524000" y="-79956"/>
            <a:ext cx="10668000" cy="9508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900" b="1" i="0" u="none" strike="noStrike" kern="1200" cap="none" spc="0" normalizeH="0" baseline="0" noProof="0" dirty="0">
                <a:ln>
                  <a:noFill/>
                </a:ln>
                <a:solidFill>
                  <a:srgbClr val="322E50"/>
                </a:solidFill>
                <a:effectLst/>
                <a:uLnTx/>
                <a:uFillTx/>
                <a:latin typeface="Gotham Medium" pitchFamily="2" charset="0"/>
                <a:ea typeface="+mj-ea"/>
                <a:cs typeface="Gotham Medium" pitchFamily="2" charset="0"/>
              </a:rPr>
              <a:t>Texas Constitution of 1866</a:t>
            </a:r>
            <a:endParaRPr kumimoji="0" lang="en-US" sz="4400" b="1" i="0" u="none" strike="noStrike" kern="1200" cap="none" spc="0" normalizeH="0" baseline="0" noProof="0" dirty="0">
              <a:ln>
                <a:noFill/>
              </a:ln>
              <a:solidFill>
                <a:prstClr val="black"/>
              </a:solidFill>
              <a:effectLst/>
              <a:uLnTx/>
              <a:uFillTx/>
              <a:latin typeface="Gotham Medium"/>
              <a:ea typeface="+mj-ea"/>
              <a:cs typeface="+mj-cs"/>
            </a:endParaRPr>
          </a:p>
        </p:txBody>
      </p:sp>
      <p:sp>
        <p:nvSpPr>
          <p:cNvPr id="3" name="TextBox 2">
            <a:extLst>
              <a:ext uri="{FF2B5EF4-FFF2-40B4-BE49-F238E27FC236}">
                <a16:creationId xmlns:a16="http://schemas.microsoft.com/office/drawing/2014/main" id="{99066C85-76F0-2733-C8B5-93A91EC30D1A}"/>
              </a:ext>
            </a:extLst>
          </p:cNvPr>
          <p:cNvSpPr txBox="1"/>
          <p:nvPr/>
        </p:nvSpPr>
        <p:spPr>
          <a:xfrm>
            <a:off x="1636385" y="1164772"/>
            <a:ext cx="4332513" cy="5016758"/>
          </a:xfrm>
          <a:prstGeom prst="rect">
            <a:avLst/>
          </a:prstGeom>
          <a:noFill/>
        </p:spPr>
        <p:txBody>
          <a:bodyPr wrap="square" rtlCol="0">
            <a:spAutoFit/>
          </a:bodyPr>
          <a:lstStyle/>
          <a:p>
            <a:pPr marL="457200" indent="-457200">
              <a:buFont typeface="Arial" panose="020B0604020202020204" pitchFamily="34" charset="0"/>
              <a:buChar char="•"/>
            </a:pPr>
            <a:r>
              <a:rPr lang="en-US" sz="4000" dirty="0">
                <a:solidFill>
                  <a:schemeClr val="accent2">
                    <a:lumMod val="75000"/>
                  </a:schemeClr>
                </a:solidFill>
                <a:latin typeface="Gotham book"/>
              </a:rPr>
              <a:t>Declared secession void.</a:t>
            </a:r>
          </a:p>
          <a:p>
            <a:pPr marL="457200" indent="-457200">
              <a:buFont typeface="Arial" panose="020B0604020202020204" pitchFamily="34" charset="0"/>
              <a:buChar char="•"/>
            </a:pPr>
            <a:r>
              <a:rPr lang="en-US" sz="4000" dirty="0">
                <a:solidFill>
                  <a:srgbClr val="0070C0"/>
                </a:solidFill>
                <a:latin typeface="Gotham book"/>
              </a:rPr>
              <a:t>Recognized but did </a:t>
            </a:r>
            <a:r>
              <a:rPr lang="en-US" sz="4000" b="1" dirty="0">
                <a:solidFill>
                  <a:srgbClr val="0070C0"/>
                </a:solidFill>
                <a:latin typeface="Gotham book"/>
              </a:rPr>
              <a:t>not </a:t>
            </a:r>
            <a:r>
              <a:rPr lang="en-US" sz="4000" dirty="0">
                <a:solidFill>
                  <a:srgbClr val="0070C0"/>
                </a:solidFill>
                <a:latin typeface="Gotham book"/>
              </a:rPr>
              <a:t>ratify the 13</a:t>
            </a:r>
            <a:r>
              <a:rPr lang="en-US" sz="4000" baseline="30000" dirty="0">
                <a:solidFill>
                  <a:srgbClr val="0070C0"/>
                </a:solidFill>
                <a:latin typeface="Gotham book"/>
              </a:rPr>
              <a:t>th</a:t>
            </a:r>
            <a:r>
              <a:rPr lang="en-US" sz="4000" dirty="0">
                <a:solidFill>
                  <a:srgbClr val="0070C0"/>
                </a:solidFill>
                <a:latin typeface="Gotham book"/>
              </a:rPr>
              <a:t> Amendment.</a:t>
            </a:r>
          </a:p>
          <a:p>
            <a:pPr marL="457200" indent="-457200">
              <a:buFont typeface="Arial" panose="020B0604020202020204" pitchFamily="34" charset="0"/>
              <a:buChar char="•"/>
            </a:pPr>
            <a:r>
              <a:rPr lang="en-US" sz="4000" dirty="0">
                <a:solidFill>
                  <a:srgbClr val="7030A0"/>
                </a:solidFill>
                <a:latin typeface="Gotham book"/>
              </a:rPr>
              <a:t>Ex-Confederates returned to power.</a:t>
            </a:r>
          </a:p>
        </p:txBody>
      </p:sp>
      <p:pic>
        <p:nvPicPr>
          <p:cNvPr id="5" name="Picture 4" descr="A portrait of Texas senator Oran Roberts">
            <a:extLst>
              <a:ext uri="{FF2B5EF4-FFF2-40B4-BE49-F238E27FC236}">
                <a16:creationId xmlns:a16="http://schemas.microsoft.com/office/drawing/2014/main" id="{95BB811A-369B-1EFF-8D8F-A2458DC5B6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8898" y="1001486"/>
            <a:ext cx="3264228" cy="4265158"/>
          </a:xfrm>
          <a:prstGeom prst="rect">
            <a:avLst/>
          </a:prstGeom>
          <a:effectLst>
            <a:outerShdw blurRad="50800" dist="50800" dir="7920000" algn="ctr" rotWithShape="0">
              <a:srgbClr val="000000">
                <a:alpha val="43137"/>
              </a:srgbClr>
            </a:outerShdw>
          </a:effectLst>
        </p:spPr>
      </p:pic>
      <p:pic>
        <p:nvPicPr>
          <p:cNvPr id="3076" name="Picture 4" descr="A portrait of Texas Senator David G Burnet">
            <a:extLst>
              <a:ext uri="{FF2B5EF4-FFF2-40B4-BE49-F238E27FC236}">
                <a16:creationId xmlns:a16="http://schemas.microsoft.com/office/drawing/2014/main" id="{B2CE17EA-8A6A-4804-9D31-36696C4B56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927" t="5457" r="10921" b="7509"/>
          <a:stretch>
            <a:fillRect/>
          </a:stretch>
        </p:blipFill>
        <p:spPr bwMode="auto">
          <a:xfrm>
            <a:off x="9370740" y="1306286"/>
            <a:ext cx="2369750" cy="3646714"/>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7539AEC-C391-6E51-6CFA-AFBC0E4317C5}"/>
              </a:ext>
            </a:extLst>
          </p:cNvPr>
          <p:cNvSpPr txBox="1"/>
          <p:nvPr/>
        </p:nvSpPr>
        <p:spPr>
          <a:xfrm>
            <a:off x="6259286" y="5072743"/>
            <a:ext cx="2656114" cy="1323439"/>
          </a:xfrm>
          <a:prstGeom prst="rect">
            <a:avLst/>
          </a:prstGeom>
          <a:noFill/>
        </p:spPr>
        <p:txBody>
          <a:bodyPr wrap="square" rtlCol="0">
            <a:spAutoFit/>
          </a:bodyPr>
          <a:lstStyle/>
          <a:p>
            <a:pPr algn="ctr"/>
            <a:r>
              <a:rPr lang="en-US" sz="2000" dirty="0">
                <a:latin typeface="Gotham book"/>
              </a:rPr>
              <a:t>Ex-Confederate Senator Oran Roberts</a:t>
            </a:r>
          </a:p>
          <a:p>
            <a:pPr algn="ctr"/>
            <a:r>
              <a:rPr lang="en-US" sz="2000" i="1" dirty="0">
                <a:latin typeface="Gotham book"/>
              </a:rPr>
              <a:t>Texas State Library and Archives</a:t>
            </a:r>
          </a:p>
        </p:txBody>
      </p:sp>
      <p:sp>
        <p:nvSpPr>
          <p:cNvPr id="7" name="TextBox 6">
            <a:extLst>
              <a:ext uri="{FF2B5EF4-FFF2-40B4-BE49-F238E27FC236}">
                <a16:creationId xmlns:a16="http://schemas.microsoft.com/office/drawing/2014/main" id="{4A982AC4-3C13-41F2-CE9B-BD8E46A77C5F}"/>
              </a:ext>
            </a:extLst>
          </p:cNvPr>
          <p:cNvSpPr txBox="1"/>
          <p:nvPr/>
        </p:nvSpPr>
        <p:spPr>
          <a:xfrm>
            <a:off x="9233126" y="5082098"/>
            <a:ext cx="2656114" cy="1323439"/>
          </a:xfrm>
          <a:prstGeom prst="rect">
            <a:avLst/>
          </a:prstGeom>
          <a:noFill/>
        </p:spPr>
        <p:txBody>
          <a:bodyPr wrap="square" rtlCol="0">
            <a:spAutoFit/>
          </a:bodyPr>
          <a:lstStyle/>
          <a:p>
            <a:pPr algn="ctr"/>
            <a:r>
              <a:rPr lang="en-US" sz="2000" dirty="0">
                <a:latin typeface="Gotham book"/>
              </a:rPr>
              <a:t>Ex-Confederate Senator David G. Burnet</a:t>
            </a:r>
          </a:p>
          <a:p>
            <a:pPr algn="ctr"/>
            <a:r>
              <a:rPr lang="en-US" sz="2000" i="1" dirty="0">
                <a:latin typeface="Gotham book"/>
              </a:rPr>
              <a:t>State Preservation Board</a:t>
            </a:r>
          </a:p>
        </p:txBody>
      </p:sp>
    </p:spTree>
    <p:extLst>
      <p:ext uri="{BB962C8B-B14F-4D97-AF65-F5344CB8AC3E}">
        <p14:creationId xmlns:p14="http://schemas.microsoft.com/office/powerpoint/2010/main" val="2064802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23F0DE3-6337-1BA5-39EA-C128594808F2}"/>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C23D7A3E-62BB-C0A5-8607-90D1C77BC8D6}"/>
              </a:ext>
            </a:extLst>
          </p:cNvPr>
          <p:cNvSpPr txBox="1">
            <a:spLocks noGrp="1"/>
          </p:cNvSpPr>
          <p:nvPr>
            <p:ph type="title" idx="4294967295"/>
          </p:nvPr>
        </p:nvSpPr>
        <p:spPr>
          <a:xfrm>
            <a:off x="1939550" y="-79956"/>
            <a:ext cx="9944100" cy="10270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900" b="1" i="0" u="none" strike="noStrike" kern="1200" cap="none" spc="0" normalizeH="0" baseline="0" noProof="0" dirty="0">
                <a:ln>
                  <a:noFill/>
                </a:ln>
                <a:solidFill>
                  <a:srgbClr val="322E50"/>
                </a:solidFill>
                <a:effectLst/>
                <a:uLnTx/>
                <a:uFillTx/>
                <a:latin typeface="Gotham Medium" pitchFamily="2" charset="0"/>
                <a:ea typeface="+mj-ea"/>
                <a:cs typeface="Gotham Medium" pitchFamily="2" charset="0"/>
              </a:rPr>
              <a:t>The Black Codes</a:t>
            </a:r>
            <a:endParaRPr kumimoji="0" lang="en-US" sz="4400" b="1" i="0" u="none" strike="noStrike" kern="1200" cap="none" spc="0" normalizeH="0" baseline="0" noProof="0" dirty="0">
              <a:ln>
                <a:noFill/>
              </a:ln>
              <a:solidFill>
                <a:prstClr val="black"/>
              </a:solidFill>
              <a:effectLst/>
              <a:uLnTx/>
              <a:uFillTx/>
              <a:latin typeface="Gotham Medium"/>
              <a:ea typeface="+mj-ea"/>
              <a:cs typeface="+mj-cs"/>
            </a:endParaRPr>
          </a:p>
        </p:txBody>
      </p:sp>
      <p:sp>
        <p:nvSpPr>
          <p:cNvPr id="3" name="TextBox 2">
            <a:extLst>
              <a:ext uri="{FF2B5EF4-FFF2-40B4-BE49-F238E27FC236}">
                <a16:creationId xmlns:a16="http://schemas.microsoft.com/office/drawing/2014/main" id="{A3B68FF4-8452-FBE7-9CB6-D0E883527B48}"/>
              </a:ext>
            </a:extLst>
          </p:cNvPr>
          <p:cNvSpPr txBox="1"/>
          <p:nvPr/>
        </p:nvSpPr>
        <p:spPr>
          <a:xfrm>
            <a:off x="1676401" y="914399"/>
            <a:ext cx="5410200" cy="6432530"/>
          </a:xfrm>
          <a:prstGeom prst="rect">
            <a:avLst/>
          </a:prstGeom>
          <a:noFill/>
        </p:spPr>
        <p:txBody>
          <a:bodyPr wrap="square" rtlCol="0">
            <a:spAutoFit/>
          </a:bodyPr>
          <a:lstStyle/>
          <a:p>
            <a:pPr marL="457200" indent="-457200">
              <a:buFont typeface="Arial" panose="020B0604020202020204" pitchFamily="34" charset="0"/>
              <a:buChar char="•"/>
            </a:pPr>
            <a:r>
              <a:rPr lang="en-US" sz="4000" dirty="0">
                <a:solidFill>
                  <a:schemeClr val="accent5"/>
                </a:solidFill>
                <a:latin typeface="Gotham book"/>
              </a:rPr>
              <a:t>TX legislature passed laws restricting the rights of Black Texans.</a:t>
            </a:r>
          </a:p>
          <a:p>
            <a:pPr marL="457200" indent="-457200">
              <a:buFont typeface="Arial" panose="020B0604020202020204" pitchFamily="34" charset="0"/>
              <a:buChar char="•"/>
            </a:pPr>
            <a:r>
              <a:rPr lang="en-US" sz="4000" dirty="0">
                <a:solidFill>
                  <a:srgbClr val="0070C0"/>
                </a:solidFill>
                <a:latin typeface="Gotham book"/>
              </a:rPr>
              <a:t>Denied the right to:</a:t>
            </a:r>
          </a:p>
          <a:p>
            <a:pPr marL="914400" lvl="1" indent="-457200">
              <a:buFont typeface="Arial" panose="020B0604020202020204" pitchFamily="34" charset="0"/>
              <a:buChar char="•"/>
            </a:pPr>
            <a:r>
              <a:rPr lang="en-US" sz="3600" dirty="0">
                <a:solidFill>
                  <a:schemeClr val="accent6">
                    <a:lumMod val="75000"/>
                  </a:schemeClr>
                </a:solidFill>
                <a:latin typeface="Gotham book"/>
              </a:rPr>
              <a:t>Vote</a:t>
            </a:r>
          </a:p>
          <a:p>
            <a:pPr marL="914400" lvl="1" indent="-457200">
              <a:buFont typeface="Arial" panose="020B0604020202020204" pitchFamily="34" charset="0"/>
              <a:buChar char="•"/>
            </a:pPr>
            <a:r>
              <a:rPr lang="en-US" sz="3600" dirty="0">
                <a:solidFill>
                  <a:schemeClr val="accent2">
                    <a:lumMod val="75000"/>
                  </a:schemeClr>
                </a:solidFill>
                <a:latin typeface="Gotham book"/>
              </a:rPr>
              <a:t>Serve on juries.</a:t>
            </a:r>
          </a:p>
          <a:p>
            <a:pPr marL="914400" lvl="1" indent="-457200">
              <a:buFont typeface="Arial" panose="020B0604020202020204" pitchFamily="34" charset="0"/>
              <a:buChar char="•"/>
            </a:pPr>
            <a:r>
              <a:rPr lang="en-US" sz="3600" dirty="0">
                <a:solidFill>
                  <a:schemeClr val="accent5">
                    <a:lumMod val="75000"/>
                  </a:schemeClr>
                </a:solidFill>
                <a:latin typeface="Gotham book"/>
              </a:rPr>
              <a:t>Testify against whites.</a:t>
            </a:r>
          </a:p>
          <a:p>
            <a:pPr marL="914400" lvl="1" indent="-457200">
              <a:buFont typeface="Arial" panose="020B0604020202020204" pitchFamily="34" charset="0"/>
              <a:buChar char="•"/>
            </a:pPr>
            <a:r>
              <a:rPr lang="en-US" sz="3600" dirty="0">
                <a:solidFill>
                  <a:srgbClr val="0070C0"/>
                </a:solidFill>
                <a:latin typeface="Gotham book"/>
              </a:rPr>
              <a:t>Attend public schools.</a:t>
            </a:r>
          </a:p>
          <a:p>
            <a:pPr marL="914400" lvl="1" indent="-457200">
              <a:buFont typeface="Arial" panose="020B0604020202020204" pitchFamily="34" charset="0"/>
              <a:buChar char="•"/>
            </a:pPr>
            <a:r>
              <a:rPr lang="en-US" sz="3600" dirty="0">
                <a:solidFill>
                  <a:srgbClr val="C00000"/>
                </a:solidFill>
                <a:latin typeface="Gotham book"/>
              </a:rPr>
              <a:t>Marry whites.</a:t>
            </a:r>
            <a:endParaRPr lang="en-US" sz="4000" dirty="0">
              <a:latin typeface="Gotham book"/>
            </a:endParaRPr>
          </a:p>
          <a:p>
            <a:endParaRPr lang="en-US" sz="3600" dirty="0">
              <a:latin typeface="Gotham book"/>
            </a:endParaRPr>
          </a:p>
          <a:p>
            <a:pPr marL="457200" indent="-457200">
              <a:buFont typeface="Arial" panose="020B0604020202020204" pitchFamily="34" charset="0"/>
              <a:buChar char="•"/>
            </a:pPr>
            <a:endParaRPr lang="en-US" sz="3600" dirty="0">
              <a:latin typeface="Gotham book"/>
            </a:endParaRPr>
          </a:p>
        </p:txBody>
      </p:sp>
      <p:pic>
        <p:nvPicPr>
          <p:cNvPr id="5" name="Picture 4" descr="A portion of the document stating the requirements and prohibitions of the Black Codes passed in Texas in 1866. ">
            <a:extLst>
              <a:ext uri="{FF2B5EF4-FFF2-40B4-BE49-F238E27FC236}">
                <a16:creationId xmlns:a16="http://schemas.microsoft.com/office/drawing/2014/main" id="{AC21BB0E-84F6-B89E-8CD3-F691569A60B4}"/>
              </a:ext>
            </a:extLst>
          </p:cNvPr>
          <p:cNvPicPr>
            <a:picLocks noChangeAspect="1"/>
          </p:cNvPicPr>
          <p:nvPr/>
        </p:nvPicPr>
        <p:blipFill>
          <a:blip r:embed="rId4"/>
          <a:stretch>
            <a:fillRect/>
          </a:stretch>
        </p:blipFill>
        <p:spPr>
          <a:xfrm>
            <a:off x="7289880" y="1034605"/>
            <a:ext cx="4593770" cy="4432112"/>
          </a:xfrm>
          <a:prstGeom prst="rect">
            <a:avLst/>
          </a:prstGeom>
          <a:effectLst>
            <a:outerShdw blurRad="50800" dist="50800" dir="7920000" algn="ctr" rotWithShape="0">
              <a:srgbClr val="000000">
                <a:alpha val="43137"/>
              </a:srgbClr>
            </a:outerShdw>
          </a:effectLst>
        </p:spPr>
      </p:pic>
      <p:sp>
        <p:nvSpPr>
          <p:cNvPr id="6" name="TextBox 5">
            <a:extLst>
              <a:ext uri="{FF2B5EF4-FFF2-40B4-BE49-F238E27FC236}">
                <a16:creationId xmlns:a16="http://schemas.microsoft.com/office/drawing/2014/main" id="{834D279F-53A3-7D57-DA20-6ADCF9031DB1}"/>
              </a:ext>
            </a:extLst>
          </p:cNvPr>
          <p:cNvSpPr txBox="1"/>
          <p:nvPr/>
        </p:nvSpPr>
        <p:spPr>
          <a:xfrm>
            <a:off x="7086601" y="5554265"/>
            <a:ext cx="4909456" cy="707886"/>
          </a:xfrm>
          <a:prstGeom prst="rect">
            <a:avLst/>
          </a:prstGeom>
          <a:noFill/>
        </p:spPr>
        <p:txBody>
          <a:bodyPr wrap="square" rtlCol="0">
            <a:spAutoFit/>
          </a:bodyPr>
          <a:lstStyle/>
          <a:p>
            <a:pPr algn="ctr"/>
            <a:r>
              <a:rPr lang="en-US" sz="2000" dirty="0">
                <a:latin typeface="Gotham book"/>
              </a:rPr>
              <a:t>The Texas Black Codes, 1866.</a:t>
            </a:r>
          </a:p>
          <a:p>
            <a:pPr algn="ctr"/>
            <a:r>
              <a:rPr lang="en-US" sz="2000" i="1" dirty="0">
                <a:latin typeface="Gotham book"/>
              </a:rPr>
              <a:t>The Texas State Historical Association.</a:t>
            </a:r>
          </a:p>
        </p:txBody>
      </p:sp>
    </p:spTree>
    <p:extLst>
      <p:ext uri="{BB962C8B-B14F-4D97-AF65-F5344CB8AC3E}">
        <p14:creationId xmlns:p14="http://schemas.microsoft.com/office/powerpoint/2010/main" val="1418243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507908D-5AA4-F848-8B03-55637DAEADC0}"/>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E5599421-01F6-752F-0DAD-AAC77FFAFA76}"/>
              </a:ext>
            </a:extLst>
          </p:cNvPr>
          <p:cNvSpPr txBox="1">
            <a:spLocks noGrp="1"/>
          </p:cNvSpPr>
          <p:nvPr>
            <p:ph type="title" idx="4294967295"/>
          </p:nvPr>
        </p:nvSpPr>
        <p:spPr>
          <a:xfrm>
            <a:off x="955722" y="-291668"/>
            <a:ext cx="10184524" cy="17071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8000" b="0" i="0" u="none" strike="noStrike" kern="1200" cap="none" spc="0" normalizeH="0" baseline="0" noProof="0" dirty="0">
                <a:ln>
                  <a:noFill/>
                </a:ln>
                <a:solidFill>
                  <a:schemeClr val="bg1"/>
                </a:solidFill>
                <a:effectLst/>
                <a:uLnTx/>
                <a:uFillTx/>
                <a:latin typeface="Gotham Medium"/>
                <a:ea typeface="+mj-ea"/>
                <a:cs typeface="+mj-cs"/>
              </a:rPr>
              <a:t>Vagrancy Laws</a:t>
            </a:r>
            <a:endParaRPr kumimoji="0" lang="en-US" b="0" i="0" u="none" strike="noStrike" kern="1200" cap="none" spc="0" normalizeH="0" baseline="0" noProof="0" dirty="0">
              <a:ln>
                <a:noFill/>
              </a:ln>
              <a:solidFill>
                <a:schemeClr val="tx1"/>
              </a:solidFill>
              <a:effectLst/>
              <a:uLnTx/>
              <a:uFillTx/>
              <a:latin typeface="Gotham Medium"/>
              <a:ea typeface="+mj-ea"/>
              <a:cs typeface="+mj-cs"/>
            </a:endParaRPr>
          </a:p>
        </p:txBody>
      </p:sp>
      <p:sp>
        <p:nvSpPr>
          <p:cNvPr id="3" name="TextBox 2">
            <a:extLst>
              <a:ext uri="{FF2B5EF4-FFF2-40B4-BE49-F238E27FC236}">
                <a16:creationId xmlns:a16="http://schemas.microsoft.com/office/drawing/2014/main" id="{40FA8FA6-FCA9-2D31-154B-9A446E3794F4}"/>
              </a:ext>
            </a:extLst>
          </p:cNvPr>
          <p:cNvSpPr txBox="1"/>
          <p:nvPr/>
        </p:nvSpPr>
        <p:spPr>
          <a:xfrm>
            <a:off x="-620487" y="1625541"/>
            <a:ext cx="6685842" cy="5665335"/>
          </a:xfrm>
          <a:prstGeom prst="rect">
            <a:avLst/>
          </a:prstGeom>
        </p:spPr>
        <p:txBody>
          <a:bodyPr vert="horz" lIns="91440" tIns="45720" rIns="91440" bIns="45720" rtlCol="0" anchor="t">
            <a:normAutofit fontScale="92500" lnSpcReduction="10000"/>
          </a:bodyPr>
          <a:lstStyle/>
          <a:p>
            <a:pPr marL="1028700" lvl="1" indent="-228600">
              <a:lnSpc>
                <a:spcPct val="90000"/>
              </a:lnSpc>
              <a:spcAft>
                <a:spcPts val="600"/>
              </a:spcAft>
              <a:buFont typeface="Arial" panose="020B0604020202020204" pitchFamily="34" charset="0"/>
              <a:buChar char="•"/>
            </a:pPr>
            <a:r>
              <a:rPr lang="en-US" sz="3600" dirty="0">
                <a:solidFill>
                  <a:srgbClr val="0070C0"/>
                </a:solidFill>
                <a:latin typeface="Gotham book"/>
              </a:rPr>
              <a:t>Laws regulating and requiring Black Texans to work</a:t>
            </a:r>
          </a:p>
          <a:p>
            <a:pPr marL="1028700" lvl="1" indent="-228600">
              <a:lnSpc>
                <a:spcPct val="90000"/>
              </a:lnSpc>
              <a:spcAft>
                <a:spcPts val="600"/>
              </a:spcAft>
              <a:buFont typeface="Arial" panose="020B0604020202020204" pitchFamily="34" charset="0"/>
              <a:buChar char="•"/>
            </a:pPr>
            <a:r>
              <a:rPr lang="en-US" sz="3600" dirty="0">
                <a:solidFill>
                  <a:srgbClr val="7030A0"/>
                </a:solidFill>
                <a:latin typeface="Gotham book"/>
              </a:rPr>
              <a:t>Employees could deduct wages for disobedience and wasting time.</a:t>
            </a:r>
          </a:p>
          <a:p>
            <a:pPr marL="1028700" lvl="1" indent="-228600">
              <a:lnSpc>
                <a:spcPct val="90000"/>
              </a:lnSpc>
              <a:spcAft>
                <a:spcPts val="600"/>
              </a:spcAft>
              <a:buFont typeface="Arial" panose="020B0604020202020204" pitchFamily="34" charset="0"/>
              <a:buChar char="•"/>
            </a:pPr>
            <a:r>
              <a:rPr lang="en-US" sz="3600" dirty="0">
                <a:solidFill>
                  <a:srgbClr val="C00000"/>
                </a:solidFill>
                <a:latin typeface="Gotham book"/>
              </a:rPr>
              <a:t>Authorities could arrest and fine people for being idle (lazy) or not having a permanent home.</a:t>
            </a:r>
          </a:p>
          <a:p>
            <a:pPr marL="1028700" lvl="1" indent="-228600">
              <a:lnSpc>
                <a:spcPct val="90000"/>
              </a:lnSpc>
              <a:spcAft>
                <a:spcPts val="600"/>
              </a:spcAft>
              <a:buFont typeface="Arial" panose="020B0604020202020204" pitchFamily="34" charset="0"/>
              <a:buChar char="•"/>
            </a:pPr>
            <a:r>
              <a:rPr lang="en-US" sz="3600" dirty="0">
                <a:solidFill>
                  <a:schemeClr val="accent6">
                    <a:lumMod val="75000"/>
                  </a:schemeClr>
                </a:solidFill>
                <a:latin typeface="Gotham book"/>
              </a:rPr>
              <a:t>Courts could force people to work if they could not pay the fine. </a:t>
            </a:r>
          </a:p>
          <a:p>
            <a:pPr marL="1028700" lvl="1" indent="-228600">
              <a:lnSpc>
                <a:spcPct val="90000"/>
              </a:lnSpc>
              <a:spcAft>
                <a:spcPts val="600"/>
              </a:spcAft>
              <a:buFont typeface="Arial" panose="020B0604020202020204" pitchFamily="34" charset="0"/>
              <a:buChar char="•"/>
            </a:pPr>
            <a:endParaRPr lang="en-US" sz="1500" dirty="0"/>
          </a:p>
        </p:txBody>
      </p:sp>
      <p:pic>
        <p:nvPicPr>
          <p:cNvPr id="5122" name="Picture 2" descr="An image of convict laborers working building wooden columns. There are about a dozen men in the image who had been convicted of crimes and were forced to work. All of the men were Black. ">
            <a:extLst>
              <a:ext uri="{FF2B5EF4-FFF2-40B4-BE49-F238E27FC236}">
                <a16:creationId xmlns:a16="http://schemas.microsoft.com/office/drawing/2014/main" id="{B051BD6E-B9A7-6D61-A0BE-5B72703FB2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71" t="9131" r="5847" b="11904"/>
          <a:stretch>
            <a:fillRect/>
          </a:stretch>
        </p:blipFill>
        <p:spPr bwMode="auto">
          <a:xfrm>
            <a:off x="6119785" y="1415460"/>
            <a:ext cx="5665729" cy="3908041"/>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10164B4-3476-67AC-76AD-1E2F1E5B1313}"/>
              </a:ext>
            </a:extLst>
          </p:cNvPr>
          <p:cNvSpPr txBox="1"/>
          <p:nvPr/>
        </p:nvSpPr>
        <p:spPr>
          <a:xfrm>
            <a:off x="5960215" y="5410200"/>
            <a:ext cx="5992300" cy="769441"/>
          </a:xfrm>
          <a:prstGeom prst="rect">
            <a:avLst/>
          </a:prstGeom>
          <a:noFill/>
        </p:spPr>
        <p:txBody>
          <a:bodyPr wrap="square" rtlCol="0">
            <a:spAutoFit/>
          </a:bodyPr>
          <a:lstStyle/>
          <a:p>
            <a:pPr algn="ctr"/>
            <a:r>
              <a:rPr lang="en-US" sz="2200" dirty="0">
                <a:latin typeface="Gotham book"/>
              </a:rPr>
              <a:t>Convict laborers shaping columns west of Austin.</a:t>
            </a:r>
          </a:p>
          <a:p>
            <a:pPr algn="ctr"/>
            <a:r>
              <a:rPr lang="en-US" sz="2200" i="1" dirty="0">
                <a:latin typeface="Gotham book"/>
              </a:rPr>
              <a:t>The Portal to Texas History</a:t>
            </a:r>
          </a:p>
        </p:txBody>
      </p:sp>
    </p:spTree>
    <p:extLst>
      <p:ext uri="{BB962C8B-B14F-4D97-AF65-F5344CB8AC3E}">
        <p14:creationId xmlns:p14="http://schemas.microsoft.com/office/powerpoint/2010/main" val="873751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7F347CC-9C53-0DBD-5795-F7F1AAEC78D4}"/>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2318B332-2142-E4B6-FB8B-9E32BFA44E40}"/>
              </a:ext>
            </a:extLst>
          </p:cNvPr>
          <p:cNvSpPr txBox="1">
            <a:spLocks noGrp="1"/>
          </p:cNvSpPr>
          <p:nvPr>
            <p:ph type="title" idx="4294967295"/>
          </p:nvPr>
        </p:nvSpPr>
        <p:spPr>
          <a:xfrm>
            <a:off x="1600200" y="-79956"/>
            <a:ext cx="10591800" cy="10270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900" b="1" i="0" u="none" strike="noStrike" kern="1200" cap="none" spc="0" normalizeH="0" baseline="0" noProof="0" dirty="0">
                <a:ln>
                  <a:noFill/>
                </a:ln>
                <a:solidFill>
                  <a:srgbClr val="322E50"/>
                </a:solidFill>
                <a:effectLst/>
                <a:uLnTx/>
                <a:uFillTx/>
                <a:latin typeface="Gotham Medium" pitchFamily="2" charset="0"/>
                <a:ea typeface="+mj-ea"/>
                <a:cs typeface="Gotham Medium" pitchFamily="2" charset="0"/>
              </a:rPr>
              <a:t>Response to Presidential Reconstruction</a:t>
            </a:r>
            <a:endParaRPr kumimoji="0" lang="en-US" sz="4400" b="1" i="0" u="none" strike="noStrike" kern="1200" cap="none" spc="0" normalizeH="0" baseline="0" noProof="0" dirty="0">
              <a:ln>
                <a:noFill/>
              </a:ln>
              <a:solidFill>
                <a:prstClr val="black"/>
              </a:solidFill>
              <a:effectLst/>
              <a:uLnTx/>
              <a:uFillTx/>
              <a:latin typeface="Gotham Medium"/>
              <a:ea typeface="+mj-ea"/>
              <a:cs typeface="+mj-cs"/>
            </a:endParaRPr>
          </a:p>
        </p:txBody>
      </p:sp>
      <p:sp>
        <p:nvSpPr>
          <p:cNvPr id="3" name="TextBox 2">
            <a:extLst>
              <a:ext uri="{FF2B5EF4-FFF2-40B4-BE49-F238E27FC236}">
                <a16:creationId xmlns:a16="http://schemas.microsoft.com/office/drawing/2014/main" id="{EF79BACA-386F-9002-B563-8A177B915441}"/>
              </a:ext>
            </a:extLst>
          </p:cNvPr>
          <p:cNvSpPr txBox="1"/>
          <p:nvPr/>
        </p:nvSpPr>
        <p:spPr>
          <a:xfrm>
            <a:off x="1600200" y="1066800"/>
            <a:ext cx="5399314" cy="5632311"/>
          </a:xfrm>
          <a:prstGeom prst="rect">
            <a:avLst/>
          </a:prstGeom>
          <a:noFill/>
        </p:spPr>
        <p:txBody>
          <a:bodyPr wrap="square" rtlCol="0">
            <a:spAutoFit/>
          </a:bodyPr>
          <a:lstStyle/>
          <a:p>
            <a:pPr marL="457200" indent="-457200">
              <a:buFont typeface="Arial" panose="020B0604020202020204" pitchFamily="34" charset="0"/>
              <a:buChar char="•"/>
            </a:pPr>
            <a:r>
              <a:rPr lang="en-US" sz="4000" dirty="0">
                <a:solidFill>
                  <a:schemeClr val="accent5"/>
                </a:solidFill>
                <a:latin typeface="Gotham book"/>
              </a:rPr>
              <a:t>U.S. Congress was mostly Northern Republicans.</a:t>
            </a:r>
          </a:p>
          <a:p>
            <a:pPr marL="457200" indent="-457200">
              <a:buFont typeface="Arial" panose="020B0604020202020204" pitchFamily="34" charset="0"/>
              <a:buChar char="•"/>
            </a:pPr>
            <a:r>
              <a:rPr lang="en-US" sz="4000" dirty="0">
                <a:solidFill>
                  <a:srgbClr val="00B050"/>
                </a:solidFill>
                <a:latin typeface="Gotham book"/>
              </a:rPr>
              <a:t>1868: Congress impeached President Johnson and took over Reconstruction.</a:t>
            </a:r>
          </a:p>
          <a:p>
            <a:pPr marL="457200" indent="-457200">
              <a:buFont typeface="Arial" panose="020B0604020202020204" pitchFamily="34" charset="0"/>
              <a:buChar char="•"/>
            </a:pPr>
            <a:r>
              <a:rPr lang="en-US" sz="4000" dirty="0">
                <a:solidFill>
                  <a:srgbClr val="0070C0"/>
                </a:solidFill>
                <a:latin typeface="Gotham book"/>
              </a:rPr>
              <a:t>Congress Passed “Reconstruction Acts.”</a:t>
            </a:r>
          </a:p>
        </p:txBody>
      </p:sp>
      <p:pic>
        <p:nvPicPr>
          <p:cNvPr id="5" name="Picture 4" descr="An excerpt from a Texas newspaper that reads, &quot;Washington, March 7 - A careful analysis shows that the President will certainly be deposed. A powerful pressure is being brought on Senators who have been holding back, by their radical friends at home. Every means will be resorted to to secure the requisite number to convict him. ">
            <a:extLst>
              <a:ext uri="{FF2B5EF4-FFF2-40B4-BE49-F238E27FC236}">
                <a16:creationId xmlns:a16="http://schemas.microsoft.com/office/drawing/2014/main" id="{B3EEB90D-F166-7ACA-23ED-BE262C0C1091}"/>
              </a:ext>
            </a:extLst>
          </p:cNvPr>
          <p:cNvPicPr>
            <a:picLocks noChangeAspect="1"/>
          </p:cNvPicPr>
          <p:nvPr/>
        </p:nvPicPr>
        <p:blipFill>
          <a:blip r:embed="rId4"/>
          <a:stretch>
            <a:fillRect/>
          </a:stretch>
        </p:blipFill>
        <p:spPr>
          <a:xfrm>
            <a:off x="6975786" y="1346072"/>
            <a:ext cx="5001879" cy="3127956"/>
          </a:xfrm>
          <a:prstGeom prst="rect">
            <a:avLst/>
          </a:prstGeom>
          <a:effectLst>
            <a:outerShdw blurRad="50800" dist="50800" dir="7920000" algn="ctr" rotWithShape="0">
              <a:srgbClr val="000000">
                <a:alpha val="43137"/>
              </a:srgbClr>
            </a:outerShdw>
          </a:effectLst>
        </p:spPr>
      </p:pic>
      <p:sp>
        <p:nvSpPr>
          <p:cNvPr id="6" name="TextBox 5">
            <a:extLst>
              <a:ext uri="{FF2B5EF4-FFF2-40B4-BE49-F238E27FC236}">
                <a16:creationId xmlns:a16="http://schemas.microsoft.com/office/drawing/2014/main" id="{7F8C16BA-9B0D-4666-F7A9-170E94977201}"/>
              </a:ext>
            </a:extLst>
          </p:cNvPr>
          <p:cNvSpPr txBox="1"/>
          <p:nvPr/>
        </p:nvSpPr>
        <p:spPr>
          <a:xfrm>
            <a:off x="6915915" y="4474028"/>
            <a:ext cx="4991100" cy="1492716"/>
          </a:xfrm>
          <a:prstGeom prst="rect">
            <a:avLst/>
          </a:prstGeom>
          <a:noFill/>
        </p:spPr>
        <p:txBody>
          <a:bodyPr wrap="square" rtlCol="0">
            <a:spAutoFit/>
          </a:bodyPr>
          <a:lstStyle/>
          <a:p>
            <a:pPr algn="ctr"/>
            <a:r>
              <a:rPr lang="en-US" sz="2300" dirty="0">
                <a:latin typeface="Gotham book"/>
              </a:rPr>
              <a:t>President Johnson was impeached, but </a:t>
            </a:r>
            <a:r>
              <a:rPr lang="en-US" sz="2300" b="1" dirty="0">
                <a:latin typeface="Gotham book"/>
              </a:rPr>
              <a:t>NOT</a:t>
            </a:r>
            <a:r>
              <a:rPr lang="en-US" sz="2300" dirty="0">
                <a:latin typeface="Gotham book"/>
              </a:rPr>
              <a:t> convicted. He remained in office, though he held little power. </a:t>
            </a:r>
          </a:p>
          <a:p>
            <a:pPr algn="ctr"/>
            <a:r>
              <a:rPr lang="en-US" sz="2200" i="1" dirty="0">
                <a:latin typeface="Gotham book"/>
              </a:rPr>
              <a:t>The Portal to Texas History</a:t>
            </a:r>
          </a:p>
        </p:txBody>
      </p:sp>
    </p:spTree>
    <p:extLst>
      <p:ext uri="{BB962C8B-B14F-4D97-AF65-F5344CB8AC3E}">
        <p14:creationId xmlns:p14="http://schemas.microsoft.com/office/powerpoint/2010/main" val="1166904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39510BE-A024-F12B-F0D7-6B356BA6126D}"/>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41F979D3-2E06-183C-4463-6776CC075BC1}"/>
              </a:ext>
            </a:extLst>
          </p:cNvPr>
          <p:cNvSpPr txBox="1">
            <a:spLocks noGrp="1"/>
          </p:cNvSpPr>
          <p:nvPr>
            <p:ph type="title" idx="4294967295"/>
          </p:nvPr>
        </p:nvSpPr>
        <p:spPr>
          <a:xfrm>
            <a:off x="2401190" y="1813489"/>
            <a:ext cx="8240486" cy="27258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a:ln>
                  <a:noFill/>
                </a:ln>
                <a:solidFill>
                  <a:schemeClr val="accent2">
                    <a:lumMod val="20000"/>
                    <a:lumOff val="80000"/>
                  </a:schemeClr>
                </a:solidFill>
                <a:effectLst/>
                <a:uLnTx/>
                <a:uFillTx/>
                <a:latin typeface="Gotham Medium"/>
                <a:ea typeface="+mj-ea"/>
                <a:cs typeface="+mj-cs"/>
              </a:rPr>
              <a:t>Congressional Reconstruction</a:t>
            </a:r>
            <a:br>
              <a:rPr kumimoji="0" lang="en-US" sz="7200" b="0" i="0" u="none" strike="noStrike" kern="1200" cap="none" spc="0" normalizeH="0" baseline="0" noProof="0" dirty="0">
                <a:ln>
                  <a:noFill/>
                </a:ln>
                <a:solidFill>
                  <a:schemeClr val="accent2">
                    <a:lumMod val="20000"/>
                    <a:lumOff val="80000"/>
                  </a:schemeClr>
                </a:solidFill>
                <a:effectLst/>
                <a:uLnTx/>
                <a:uFillTx/>
                <a:latin typeface="Gotham Medium"/>
                <a:ea typeface="+mj-ea"/>
                <a:cs typeface="+mj-cs"/>
              </a:rPr>
            </a:br>
            <a:r>
              <a:rPr kumimoji="0" lang="en-US" sz="5300" b="0" i="0" u="none" strike="noStrike" kern="1200" cap="none" spc="0" normalizeH="0" baseline="0" noProof="0" dirty="0">
                <a:ln>
                  <a:noFill/>
                </a:ln>
                <a:solidFill>
                  <a:schemeClr val="accent2">
                    <a:lumMod val="20000"/>
                    <a:lumOff val="80000"/>
                  </a:schemeClr>
                </a:solidFill>
                <a:effectLst/>
                <a:uLnTx/>
                <a:uFillTx/>
                <a:latin typeface="Gotham Medium"/>
                <a:ea typeface="+mj-ea"/>
                <a:cs typeface="+mj-cs"/>
              </a:rPr>
              <a:t>1867 - 1874</a:t>
            </a:r>
            <a:endParaRPr kumimoji="0" lang="en-US" sz="7200" b="0" i="0" u="none" strike="noStrike" kern="1200" cap="none" spc="0" normalizeH="0" baseline="0" noProof="0" dirty="0">
              <a:ln>
                <a:noFill/>
              </a:ln>
              <a:solidFill>
                <a:schemeClr val="accent2">
                  <a:lumMod val="20000"/>
                  <a:lumOff val="80000"/>
                </a:schemeClr>
              </a:solidFill>
              <a:effectLst/>
              <a:uLnTx/>
              <a:uFillTx/>
              <a:latin typeface="Gotham Medium"/>
              <a:ea typeface="+mj-ea"/>
              <a:cs typeface="+mj-cs"/>
            </a:endParaRPr>
          </a:p>
        </p:txBody>
      </p:sp>
    </p:spTree>
    <p:extLst>
      <p:ext uri="{BB962C8B-B14F-4D97-AF65-F5344CB8AC3E}">
        <p14:creationId xmlns:p14="http://schemas.microsoft.com/office/powerpoint/2010/main" val="4087340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507908D-5AA4-F848-8B03-55637DAEADC0}"/>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E5599421-01F6-752F-0DAD-AAC77FFAFA76}"/>
              </a:ext>
            </a:extLst>
          </p:cNvPr>
          <p:cNvSpPr txBox="1">
            <a:spLocks noGrp="1"/>
          </p:cNvSpPr>
          <p:nvPr>
            <p:ph type="title" idx="4294967295"/>
          </p:nvPr>
        </p:nvSpPr>
        <p:spPr>
          <a:xfrm>
            <a:off x="1129894" y="-520268"/>
            <a:ext cx="10184524" cy="17071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lang="en-US" sz="6600" b="1" dirty="0">
                <a:solidFill>
                  <a:schemeClr val="bg1">
                    <a:lumMod val="95000"/>
                  </a:schemeClr>
                </a:solidFill>
                <a:latin typeface="Gotham Medium" pitchFamily="2" charset="0"/>
                <a:cs typeface="Gotham Medium" pitchFamily="2" charset="0"/>
              </a:rPr>
              <a:t>Reconstruction Acts</a:t>
            </a:r>
            <a:endParaRPr lang="en-US" b="1" dirty="0">
              <a:solidFill>
                <a:schemeClr val="bg1">
                  <a:lumMod val="95000"/>
                </a:schemeClr>
              </a:solidFill>
              <a:latin typeface="Gotham Medium"/>
            </a:endParaRPr>
          </a:p>
        </p:txBody>
      </p:sp>
      <p:sp>
        <p:nvSpPr>
          <p:cNvPr id="3" name="TextBox 2">
            <a:extLst>
              <a:ext uri="{FF2B5EF4-FFF2-40B4-BE49-F238E27FC236}">
                <a16:creationId xmlns:a16="http://schemas.microsoft.com/office/drawing/2014/main" id="{3042050C-759B-B5D8-D884-3F17EFE682BE}"/>
              </a:ext>
            </a:extLst>
          </p:cNvPr>
          <p:cNvSpPr txBox="1"/>
          <p:nvPr/>
        </p:nvSpPr>
        <p:spPr>
          <a:xfrm>
            <a:off x="76201" y="1543927"/>
            <a:ext cx="5869460" cy="5139869"/>
          </a:xfrm>
          <a:prstGeom prst="rect">
            <a:avLst/>
          </a:prstGeom>
          <a:noFill/>
        </p:spPr>
        <p:txBody>
          <a:bodyPr wrap="square" rtlCol="0">
            <a:spAutoFit/>
          </a:bodyPr>
          <a:lstStyle/>
          <a:p>
            <a:r>
              <a:rPr lang="en-US" sz="4000" u="sng" dirty="0">
                <a:solidFill>
                  <a:schemeClr val="accent6">
                    <a:lumMod val="75000"/>
                  </a:schemeClr>
                </a:solidFill>
                <a:latin typeface="Gotham book"/>
              </a:rPr>
              <a:t>Southern states must:</a:t>
            </a:r>
          </a:p>
          <a:p>
            <a:pPr marL="457200" indent="-457200">
              <a:buFont typeface="Arial" panose="020B0604020202020204" pitchFamily="34" charset="0"/>
              <a:buChar char="•"/>
            </a:pPr>
            <a:r>
              <a:rPr lang="en-US" sz="3600" dirty="0">
                <a:solidFill>
                  <a:schemeClr val="accent2"/>
                </a:solidFill>
                <a:latin typeface="Gotham book"/>
              </a:rPr>
              <a:t>Create new constitutions</a:t>
            </a:r>
          </a:p>
          <a:p>
            <a:pPr marL="457200" indent="-457200">
              <a:buFont typeface="Arial" panose="020B0604020202020204" pitchFamily="34" charset="0"/>
              <a:buChar char="•"/>
            </a:pPr>
            <a:r>
              <a:rPr lang="en-US" sz="3600" dirty="0">
                <a:solidFill>
                  <a:srgbClr val="0070C0"/>
                </a:solidFill>
                <a:latin typeface="Gotham book"/>
              </a:rPr>
              <a:t>Grant voting rights to Black people</a:t>
            </a:r>
          </a:p>
          <a:p>
            <a:pPr marL="457200" indent="-457200">
              <a:buFont typeface="Arial" panose="020B0604020202020204" pitchFamily="34" charset="0"/>
              <a:buChar char="•"/>
            </a:pPr>
            <a:r>
              <a:rPr lang="en-US" sz="3600" dirty="0">
                <a:solidFill>
                  <a:srgbClr val="7030A0"/>
                </a:solidFill>
                <a:latin typeface="Gotham book"/>
              </a:rPr>
              <a:t>End Black Codes</a:t>
            </a:r>
          </a:p>
          <a:p>
            <a:pPr marL="457200" indent="-457200">
              <a:buFont typeface="Arial" panose="020B0604020202020204" pitchFamily="34" charset="0"/>
              <a:buChar char="•"/>
            </a:pPr>
            <a:r>
              <a:rPr lang="en-US" sz="3600" dirty="0">
                <a:solidFill>
                  <a:srgbClr val="C00000"/>
                </a:solidFill>
                <a:latin typeface="Gotham book"/>
              </a:rPr>
              <a:t>Ratify the 13</a:t>
            </a:r>
            <a:r>
              <a:rPr lang="en-US" sz="3600" baseline="30000" dirty="0">
                <a:solidFill>
                  <a:srgbClr val="C00000"/>
                </a:solidFill>
                <a:latin typeface="Gotham book"/>
              </a:rPr>
              <a:t>th</a:t>
            </a:r>
            <a:r>
              <a:rPr lang="en-US" sz="3600" dirty="0">
                <a:solidFill>
                  <a:srgbClr val="C00000"/>
                </a:solidFill>
                <a:latin typeface="Gotham book"/>
              </a:rPr>
              <a:t> and 14</a:t>
            </a:r>
            <a:r>
              <a:rPr lang="en-US" sz="3600" baseline="30000" dirty="0">
                <a:solidFill>
                  <a:srgbClr val="C00000"/>
                </a:solidFill>
                <a:latin typeface="Gotham book"/>
              </a:rPr>
              <a:t>th</a:t>
            </a:r>
            <a:r>
              <a:rPr lang="en-US" sz="3600" dirty="0">
                <a:solidFill>
                  <a:srgbClr val="C00000"/>
                </a:solidFill>
                <a:latin typeface="Gotham book"/>
              </a:rPr>
              <a:t> Amendments</a:t>
            </a:r>
          </a:p>
          <a:p>
            <a:pPr marL="457200" indent="-457200">
              <a:buFont typeface="Arial" panose="020B0604020202020204" pitchFamily="34" charset="0"/>
              <a:buChar char="•"/>
            </a:pPr>
            <a:r>
              <a:rPr lang="en-US" sz="3600" dirty="0">
                <a:solidFill>
                  <a:srgbClr val="0070C0"/>
                </a:solidFill>
                <a:latin typeface="Gotham book"/>
              </a:rPr>
              <a:t>Submit to Federal authority under martial law</a:t>
            </a:r>
          </a:p>
        </p:txBody>
      </p:sp>
      <p:pic>
        <p:nvPicPr>
          <p:cNvPr id="7170" name="Picture 2" descr="A map showing the military districts of the South under Congressional Reconstruction. District 1: Virginia, District 2: North and South Carolina; District 3: Alabama, Georgia, and Florida. District 4: Mississippi and Arkansas; District 5: Louisiana and Texas. Tennessee was not put under martial law because it successfully completed the steps necessary to rejoin the Union under Reconstruction before the districts were divided.">
            <a:extLst>
              <a:ext uri="{FF2B5EF4-FFF2-40B4-BE49-F238E27FC236}">
                <a16:creationId xmlns:a16="http://schemas.microsoft.com/office/drawing/2014/main" id="{5EC29996-4FC3-6E59-ED1C-C4FAB22201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96" t="11668" r="5678" b="9024"/>
          <a:stretch>
            <a:fillRect/>
          </a:stretch>
        </p:blipFill>
        <p:spPr bwMode="auto">
          <a:xfrm>
            <a:off x="5902118" y="1408773"/>
            <a:ext cx="6091880" cy="4158476"/>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B3145A6-409D-0966-0F0C-9B6EA27881BD}"/>
              </a:ext>
            </a:extLst>
          </p:cNvPr>
          <p:cNvSpPr txBox="1"/>
          <p:nvPr/>
        </p:nvSpPr>
        <p:spPr>
          <a:xfrm>
            <a:off x="5945660" y="5649683"/>
            <a:ext cx="6091879" cy="769441"/>
          </a:xfrm>
          <a:prstGeom prst="rect">
            <a:avLst/>
          </a:prstGeom>
          <a:noFill/>
        </p:spPr>
        <p:txBody>
          <a:bodyPr wrap="square" rtlCol="0">
            <a:spAutoFit/>
          </a:bodyPr>
          <a:lstStyle/>
          <a:p>
            <a:pPr algn="ctr"/>
            <a:r>
              <a:rPr lang="en-US" sz="2200" dirty="0">
                <a:latin typeface="Gotham book"/>
              </a:rPr>
              <a:t>The military districts of the South under martial law.</a:t>
            </a:r>
          </a:p>
          <a:p>
            <a:pPr algn="ctr"/>
            <a:r>
              <a:rPr lang="en-US" sz="2200" i="1" dirty="0">
                <a:latin typeface="Gotham book"/>
              </a:rPr>
              <a:t>The Texas General Land Office</a:t>
            </a:r>
          </a:p>
        </p:txBody>
      </p:sp>
    </p:spTree>
    <p:extLst>
      <p:ext uri="{BB962C8B-B14F-4D97-AF65-F5344CB8AC3E}">
        <p14:creationId xmlns:p14="http://schemas.microsoft.com/office/powerpoint/2010/main" val="2542203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CA8F4E7-4F44-FB53-FB84-606E6DE32E4A}"/>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14CA3CE0-A71A-2E68-D5E4-D15F4E020EFB}"/>
              </a:ext>
            </a:extLst>
          </p:cNvPr>
          <p:cNvSpPr txBox="1">
            <a:spLocks noGrp="1"/>
          </p:cNvSpPr>
          <p:nvPr>
            <p:ph type="title" idx="4294967295"/>
          </p:nvPr>
        </p:nvSpPr>
        <p:spPr>
          <a:xfrm>
            <a:off x="1338943" y="-226425"/>
            <a:ext cx="9677399" cy="1490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Gotham Medium"/>
                <a:ea typeface="+mj-ea"/>
                <a:cs typeface="+mj-cs"/>
              </a:rPr>
              <a:t>The Fourteenth Amendment</a:t>
            </a:r>
          </a:p>
        </p:txBody>
      </p:sp>
      <p:pic>
        <p:nvPicPr>
          <p:cNvPr id="5" name="Picture 4" descr="The Fourteenth Amendment: &#10;&#10;Section 1: All persons born or naturalized in the United States, and subject to the jurisdiction thereof, are citizens of the United States and of the state wherein they reside. No state shall make or enforce any law which shall abridge the priviledges or immunities of citizens of the United States; nor shall any state deprive any person of life, liberty, or property, without due process of law; nor deny to any person within its jurisdiction the equal protection of the laws.">
            <a:extLst>
              <a:ext uri="{FF2B5EF4-FFF2-40B4-BE49-F238E27FC236}">
                <a16:creationId xmlns:a16="http://schemas.microsoft.com/office/drawing/2014/main" id="{167A2E4D-8C12-4BB0-4FB2-F4D386090021}"/>
              </a:ext>
            </a:extLst>
          </p:cNvPr>
          <p:cNvPicPr>
            <a:picLocks noChangeAspect="1"/>
          </p:cNvPicPr>
          <p:nvPr/>
        </p:nvPicPr>
        <p:blipFill>
          <a:blip r:embed="rId4"/>
          <a:stretch>
            <a:fillRect/>
          </a:stretch>
        </p:blipFill>
        <p:spPr>
          <a:xfrm>
            <a:off x="1262704" y="1631216"/>
            <a:ext cx="9176695" cy="4889710"/>
          </a:xfrm>
          <a:prstGeom prst="rect">
            <a:avLst/>
          </a:prstGeom>
        </p:spPr>
      </p:pic>
    </p:spTree>
    <p:extLst>
      <p:ext uri="{BB962C8B-B14F-4D97-AF65-F5344CB8AC3E}">
        <p14:creationId xmlns:p14="http://schemas.microsoft.com/office/powerpoint/2010/main" val="2728357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021D7A1-EA85-7E11-4EE5-8A35DB473756}"/>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B15BB334-AE4E-55DA-919A-27A5D250BC91}"/>
              </a:ext>
            </a:extLst>
          </p:cNvPr>
          <p:cNvSpPr txBox="1">
            <a:spLocks noGrp="1"/>
          </p:cNvSpPr>
          <p:nvPr>
            <p:ph type="title" idx="4294967295"/>
          </p:nvPr>
        </p:nvSpPr>
        <p:spPr>
          <a:xfrm>
            <a:off x="1458686" y="-79956"/>
            <a:ext cx="10809514" cy="9181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322E50"/>
                </a:solidFill>
                <a:effectLst/>
                <a:uLnTx/>
                <a:uFillTx/>
                <a:latin typeface="Gotham Medium" pitchFamily="2" charset="0"/>
                <a:ea typeface="+mj-ea"/>
                <a:cs typeface="+mj-cs"/>
              </a:rPr>
              <a:t>Texas Under Congressional Reconstruction</a:t>
            </a:r>
            <a:endParaRPr kumimoji="0" lang="en-US" sz="3600" b="1" i="0" u="none" strike="noStrike" kern="1200" cap="none" spc="0" normalizeH="0" baseline="0" noProof="0" dirty="0">
              <a:ln>
                <a:noFill/>
              </a:ln>
              <a:solidFill>
                <a:prstClr val="black"/>
              </a:solidFill>
              <a:effectLst/>
              <a:uLnTx/>
              <a:uFillTx/>
              <a:latin typeface="Gotham Medium"/>
              <a:ea typeface="+mj-ea"/>
              <a:cs typeface="+mj-cs"/>
            </a:endParaRPr>
          </a:p>
        </p:txBody>
      </p:sp>
      <p:sp>
        <p:nvSpPr>
          <p:cNvPr id="3" name="TextBox 2">
            <a:extLst>
              <a:ext uri="{FF2B5EF4-FFF2-40B4-BE49-F238E27FC236}">
                <a16:creationId xmlns:a16="http://schemas.microsoft.com/office/drawing/2014/main" id="{12AE30E0-84B5-FE02-EFC8-33CC9759878C}"/>
              </a:ext>
            </a:extLst>
          </p:cNvPr>
          <p:cNvSpPr txBox="1"/>
          <p:nvPr/>
        </p:nvSpPr>
        <p:spPr>
          <a:xfrm>
            <a:off x="1458686" y="838200"/>
            <a:ext cx="5802085" cy="5940088"/>
          </a:xfrm>
          <a:prstGeom prst="rect">
            <a:avLst/>
          </a:prstGeom>
          <a:noFill/>
        </p:spPr>
        <p:txBody>
          <a:bodyPr wrap="square" rtlCol="0">
            <a:spAutoFit/>
          </a:bodyPr>
          <a:lstStyle/>
          <a:p>
            <a:pPr marL="285750" indent="-285750">
              <a:buFont typeface="Arial" panose="020B0604020202020204" pitchFamily="34" charset="0"/>
              <a:buChar char="•"/>
            </a:pPr>
            <a:r>
              <a:rPr lang="en-US" sz="3000" dirty="0">
                <a:solidFill>
                  <a:schemeClr val="accent6">
                    <a:lumMod val="75000"/>
                  </a:schemeClr>
                </a:solidFill>
                <a:latin typeface="Gotham book"/>
              </a:rPr>
              <a:t>New Constitution of 1869 replaced the Constitution of 1866</a:t>
            </a:r>
          </a:p>
          <a:p>
            <a:pPr marL="285750" indent="-285750">
              <a:buFont typeface="Arial" panose="020B0604020202020204" pitchFamily="34" charset="0"/>
              <a:buChar char="•"/>
            </a:pPr>
            <a:r>
              <a:rPr lang="en-US" sz="3200" dirty="0">
                <a:solidFill>
                  <a:srgbClr val="0070C0"/>
                </a:solidFill>
                <a:latin typeface="Gotham book"/>
              </a:rPr>
              <a:t>Increased political participation of Black men. </a:t>
            </a:r>
          </a:p>
          <a:p>
            <a:pPr marL="285750" indent="-285750">
              <a:buFont typeface="Arial" panose="020B0604020202020204" pitchFamily="34" charset="0"/>
              <a:buChar char="•"/>
            </a:pPr>
            <a:r>
              <a:rPr lang="en-US" sz="3200" dirty="0">
                <a:solidFill>
                  <a:schemeClr val="accent5">
                    <a:lumMod val="75000"/>
                  </a:schemeClr>
                </a:solidFill>
                <a:latin typeface="Gotham book"/>
              </a:rPr>
              <a:t>Political power in Texas was now concentrated at the state level in Austin, not the local level.</a:t>
            </a:r>
          </a:p>
          <a:p>
            <a:pPr marL="285750" indent="-285750">
              <a:buFont typeface="Arial" panose="020B0604020202020204" pitchFamily="34" charset="0"/>
              <a:buChar char="•"/>
            </a:pPr>
            <a:r>
              <a:rPr lang="en-US" sz="3200" dirty="0">
                <a:solidFill>
                  <a:srgbClr val="C00000"/>
                </a:solidFill>
                <a:latin typeface="Gotham book"/>
              </a:rPr>
              <a:t>Increased taxes to pay for education, State Police force, and expansion of the court system.</a:t>
            </a:r>
          </a:p>
        </p:txBody>
      </p:sp>
      <p:pic>
        <p:nvPicPr>
          <p:cNvPr id="8194" name="Picture 2" descr="A black and white photograph titled &quot;Freedmen's first vote.&quot; There is a large 2 story building in the background. Black men are lined up to enter the building, while other men watch from a fence in the foreground.">
            <a:extLst>
              <a:ext uri="{FF2B5EF4-FFF2-40B4-BE49-F238E27FC236}">
                <a16:creationId xmlns:a16="http://schemas.microsoft.com/office/drawing/2014/main" id="{59403E98-72CC-E7BE-86F7-0B7C091946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544" r="982"/>
          <a:stretch>
            <a:fillRect/>
          </a:stretch>
        </p:blipFill>
        <p:spPr bwMode="auto">
          <a:xfrm>
            <a:off x="7228116" y="936174"/>
            <a:ext cx="4784271" cy="4147457"/>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D7563AE-65DC-87A4-B1B9-5475DAE10E59}"/>
              </a:ext>
            </a:extLst>
          </p:cNvPr>
          <p:cNvSpPr txBox="1"/>
          <p:nvPr/>
        </p:nvSpPr>
        <p:spPr>
          <a:xfrm>
            <a:off x="7097486" y="5170715"/>
            <a:ext cx="4860471" cy="1107996"/>
          </a:xfrm>
          <a:prstGeom prst="rect">
            <a:avLst/>
          </a:prstGeom>
          <a:noFill/>
        </p:spPr>
        <p:txBody>
          <a:bodyPr wrap="square" rtlCol="0">
            <a:spAutoFit/>
          </a:bodyPr>
          <a:lstStyle/>
          <a:p>
            <a:pPr algn="ctr"/>
            <a:r>
              <a:rPr lang="en-US" sz="2200" dirty="0">
                <a:latin typeface="Gotham book"/>
              </a:rPr>
              <a:t>Freedmen’s First Vote</a:t>
            </a:r>
            <a:br>
              <a:rPr lang="en-US" sz="2200" dirty="0">
                <a:latin typeface="Gotham book"/>
              </a:rPr>
            </a:br>
            <a:r>
              <a:rPr lang="en-US" sz="2200" dirty="0">
                <a:latin typeface="Gotham book"/>
              </a:rPr>
              <a:t>Anderson County, Texas, 1869</a:t>
            </a:r>
          </a:p>
          <a:p>
            <a:pPr algn="ctr"/>
            <a:r>
              <a:rPr lang="en-US" sz="2200" i="1" dirty="0">
                <a:latin typeface="Gotham book"/>
              </a:rPr>
              <a:t>The Portal to Texas History</a:t>
            </a:r>
          </a:p>
        </p:txBody>
      </p:sp>
    </p:spTree>
    <p:extLst>
      <p:ext uri="{BB962C8B-B14F-4D97-AF65-F5344CB8AC3E}">
        <p14:creationId xmlns:p14="http://schemas.microsoft.com/office/powerpoint/2010/main" val="1878974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507908D-5AA4-F848-8B03-55637DAEADC0}"/>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E5599421-01F6-752F-0DAD-AAC77FFAFA76}"/>
              </a:ext>
            </a:extLst>
          </p:cNvPr>
          <p:cNvSpPr txBox="1">
            <a:spLocks noGrp="1"/>
          </p:cNvSpPr>
          <p:nvPr>
            <p:ph type="title" idx="4294967295"/>
          </p:nvPr>
        </p:nvSpPr>
        <p:spPr>
          <a:xfrm>
            <a:off x="1467352" y="-291667"/>
            <a:ext cx="9701391" cy="16959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Gotham Medium"/>
                <a:ea typeface="+mj-ea"/>
                <a:cs typeface="+mj-cs"/>
              </a:rPr>
              <a:t>Response to Congressional Reconstruction</a:t>
            </a:r>
            <a:endParaRPr kumimoji="0" lang="en-US" sz="3600" b="0" i="0" u="none" strike="noStrike" kern="1200" cap="none" spc="0" normalizeH="0" baseline="0" noProof="0" dirty="0">
              <a:ln>
                <a:noFill/>
              </a:ln>
              <a:solidFill>
                <a:schemeClr val="tx1"/>
              </a:solidFill>
              <a:effectLst/>
              <a:uLnTx/>
              <a:uFillTx/>
              <a:latin typeface="Gotham Medium"/>
              <a:ea typeface="+mj-ea"/>
              <a:cs typeface="+mj-cs"/>
            </a:endParaRPr>
          </a:p>
        </p:txBody>
      </p:sp>
      <p:sp>
        <p:nvSpPr>
          <p:cNvPr id="3" name="TextBox 2">
            <a:extLst>
              <a:ext uri="{FF2B5EF4-FFF2-40B4-BE49-F238E27FC236}">
                <a16:creationId xmlns:a16="http://schemas.microsoft.com/office/drawing/2014/main" id="{87594415-7D5B-26FB-85C6-CDA051288D3D}"/>
              </a:ext>
            </a:extLst>
          </p:cNvPr>
          <p:cNvSpPr txBox="1"/>
          <p:nvPr/>
        </p:nvSpPr>
        <p:spPr>
          <a:xfrm>
            <a:off x="108858" y="1545770"/>
            <a:ext cx="5987142" cy="5078313"/>
          </a:xfrm>
          <a:prstGeom prst="rect">
            <a:avLst/>
          </a:prstGeom>
          <a:noFill/>
        </p:spPr>
        <p:txBody>
          <a:bodyPr wrap="square" rtlCol="0">
            <a:spAutoFit/>
          </a:bodyPr>
          <a:lstStyle/>
          <a:p>
            <a:pPr marL="457200" indent="-457200">
              <a:buFont typeface="Arial" panose="020B0604020202020204" pitchFamily="34" charset="0"/>
              <a:buChar char="•"/>
            </a:pPr>
            <a:r>
              <a:rPr lang="en-US" sz="3600" dirty="0">
                <a:solidFill>
                  <a:srgbClr val="C00000"/>
                </a:solidFill>
                <a:latin typeface="Gotham book"/>
              </a:rPr>
              <a:t>Education expanded</a:t>
            </a:r>
          </a:p>
          <a:p>
            <a:pPr marL="457200" indent="-457200">
              <a:buFont typeface="Arial" panose="020B0604020202020204" pitchFamily="34" charset="0"/>
              <a:buChar char="•"/>
            </a:pPr>
            <a:r>
              <a:rPr lang="en-US" sz="3600" dirty="0">
                <a:solidFill>
                  <a:schemeClr val="accent6">
                    <a:lumMod val="75000"/>
                  </a:schemeClr>
                </a:solidFill>
                <a:latin typeface="Gotham book"/>
              </a:rPr>
              <a:t>People angry at high taxes</a:t>
            </a:r>
          </a:p>
          <a:p>
            <a:pPr marL="457200" indent="-457200">
              <a:buFont typeface="Arial" panose="020B0604020202020204" pitchFamily="34" charset="0"/>
              <a:buChar char="•"/>
            </a:pPr>
            <a:r>
              <a:rPr lang="en-US" sz="3600" dirty="0">
                <a:solidFill>
                  <a:srgbClr val="0070C0"/>
                </a:solidFill>
                <a:latin typeface="Gotham book"/>
              </a:rPr>
              <a:t>Ex-Confederates worked to regain power in Texas</a:t>
            </a:r>
          </a:p>
          <a:p>
            <a:pPr marL="457200" indent="-457200">
              <a:buFont typeface="Arial" panose="020B0604020202020204" pitchFamily="34" charset="0"/>
              <a:buChar char="•"/>
            </a:pPr>
            <a:r>
              <a:rPr lang="en-US" sz="3600" dirty="0">
                <a:solidFill>
                  <a:srgbClr val="7030A0"/>
                </a:solidFill>
                <a:latin typeface="Gotham book"/>
              </a:rPr>
              <a:t>The Ku Klux Klan: A terrorist organization established in 1865 that used violence and intimidation against Black Texans and their allies.</a:t>
            </a:r>
          </a:p>
        </p:txBody>
      </p:sp>
      <p:pic>
        <p:nvPicPr>
          <p:cNvPr id="9218" name="Picture 2" descr="Artwork depicting a Black family at home in a log cabin. The mother is putting food on the fire while her children play around her. Their front door is open and a hooded man is pointing a rifle into the house while another hooded man looks on through the window. ">
            <a:extLst>
              <a:ext uri="{FF2B5EF4-FFF2-40B4-BE49-F238E27FC236}">
                <a16:creationId xmlns:a16="http://schemas.microsoft.com/office/drawing/2014/main" id="{E76BAEB6-BE91-2BDF-1BAA-62338E6657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187"/>
          <a:stretch>
            <a:fillRect/>
          </a:stretch>
        </p:blipFill>
        <p:spPr bwMode="auto">
          <a:xfrm>
            <a:off x="6272628" y="1404257"/>
            <a:ext cx="5560142" cy="4234543"/>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99B3BFF-4AC2-C86F-8CF3-4CC187443EF7}"/>
              </a:ext>
            </a:extLst>
          </p:cNvPr>
          <p:cNvSpPr txBox="1"/>
          <p:nvPr/>
        </p:nvSpPr>
        <p:spPr>
          <a:xfrm>
            <a:off x="6318047" y="5638800"/>
            <a:ext cx="5399313" cy="707886"/>
          </a:xfrm>
          <a:prstGeom prst="rect">
            <a:avLst/>
          </a:prstGeom>
          <a:noFill/>
        </p:spPr>
        <p:txBody>
          <a:bodyPr wrap="square" rtlCol="0">
            <a:spAutoFit/>
          </a:bodyPr>
          <a:lstStyle/>
          <a:p>
            <a:pPr algn="ctr"/>
            <a:r>
              <a:rPr lang="en-US" sz="2000" dirty="0">
                <a:latin typeface="Gotham book"/>
              </a:rPr>
              <a:t>“The Visit of the Ku Klux”</a:t>
            </a:r>
          </a:p>
          <a:p>
            <a:pPr algn="ctr"/>
            <a:r>
              <a:rPr lang="en-US" sz="2000" i="1" dirty="0">
                <a:latin typeface="Gotham book"/>
              </a:rPr>
              <a:t>The Library of Congress </a:t>
            </a:r>
          </a:p>
        </p:txBody>
      </p:sp>
    </p:spTree>
    <p:extLst>
      <p:ext uri="{BB962C8B-B14F-4D97-AF65-F5344CB8AC3E}">
        <p14:creationId xmlns:p14="http://schemas.microsoft.com/office/powerpoint/2010/main" val="1841281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6928134E-5B29-DCC0-24BF-B1DE579DFD79}"/>
              </a:ext>
            </a:extLst>
          </p:cNvPr>
          <p:cNvSpPr txBox="1">
            <a:spLocks noGrp="1"/>
          </p:cNvSpPr>
          <p:nvPr>
            <p:ph type="title" idx="4294967295"/>
          </p:nvPr>
        </p:nvSpPr>
        <p:spPr>
          <a:xfrm>
            <a:off x="1685775" y="-39979"/>
            <a:ext cx="10285536" cy="1583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322E50"/>
                </a:solidFill>
                <a:effectLst/>
                <a:uLnTx/>
                <a:uFillTx/>
                <a:latin typeface="Gotham Medium" pitchFamily="2" charset="0"/>
                <a:ea typeface="+mj-ea"/>
                <a:cs typeface="Gotham Medium" pitchFamily="2" charset="0"/>
              </a:rPr>
              <a:t>Warm-up</a:t>
            </a:r>
            <a:br>
              <a:rPr kumimoji="0" lang="en-US" sz="6600" b="0" i="0" u="none" strike="noStrike" kern="1200" cap="none" spc="0" normalizeH="0" baseline="0" noProof="0" dirty="0">
                <a:ln>
                  <a:noFill/>
                </a:ln>
                <a:solidFill>
                  <a:srgbClr val="322E50"/>
                </a:solidFill>
                <a:effectLst/>
                <a:uLnTx/>
                <a:uFillTx/>
                <a:latin typeface="Gotham Medium" pitchFamily="2" charset="0"/>
                <a:ea typeface="+mj-ea"/>
                <a:cs typeface="Gotham Medium" pitchFamily="2" charset="0"/>
              </a:rPr>
            </a:br>
            <a:r>
              <a:rPr kumimoji="0" lang="en-US" sz="4400" b="0" i="0" u="none" strike="noStrike" kern="1200" cap="none" spc="0" normalizeH="0" baseline="0" noProof="0" dirty="0">
                <a:ln>
                  <a:noFill/>
                </a:ln>
                <a:solidFill>
                  <a:schemeClr val="tx1"/>
                </a:solidFill>
                <a:effectLst/>
                <a:uLnTx/>
                <a:uFillTx/>
                <a:latin typeface="Gotham Medium"/>
                <a:ea typeface="+mj-ea"/>
                <a:cs typeface="+mj-cs"/>
              </a:rPr>
              <a:t>Follow the directions to complete your warm-up</a:t>
            </a:r>
          </a:p>
        </p:txBody>
      </p:sp>
      <p:sp>
        <p:nvSpPr>
          <p:cNvPr id="3" name="TextBox 2">
            <a:extLst>
              <a:ext uri="{FF2B5EF4-FFF2-40B4-BE49-F238E27FC236}">
                <a16:creationId xmlns:a16="http://schemas.microsoft.com/office/drawing/2014/main" id="{E8E2968C-C5D5-4B97-5E5D-7FB9E54490D7}"/>
              </a:ext>
            </a:extLst>
          </p:cNvPr>
          <p:cNvSpPr txBox="1"/>
          <p:nvPr/>
        </p:nvSpPr>
        <p:spPr>
          <a:xfrm>
            <a:off x="2865698" y="1543463"/>
            <a:ext cx="5810216" cy="433965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400" b="0" i="0" u="none" strike="noStrike" kern="1200" cap="none" spc="0" normalizeH="0" baseline="0" noProof="0" dirty="0">
                <a:ln>
                  <a:noFill/>
                </a:ln>
                <a:solidFill>
                  <a:srgbClr val="002060"/>
                </a:solidFill>
                <a:effectLst/>
                <a:uLnTx/>
                <a:uFillTx/>
                <a:latin typeface="Aptos" panose="02110004020202020204"/>
                <a:ea typeface="+mn-ea"/>
                <a:cs typeface="+mn-cs"/>
              </a:rPr>
              <a:t>Consider the three different points of view presented in the graphic organizer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0000"/>
              </a:solidFill>
              <a:effectLst/>
              <a:uLnTx/>
              <a:uFillTx/>
              <a:latin typeface="Aptos" panose="0211000402020202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C00000"/>
                </a:solidFill>
                <a:latin typeface="Aptos" panose="02110004020202020204"/>
              </a:rPr>
              <a:t>Complete the graphic organizer based on the three points of view</a:t>
            </a:r>
            <a:r>
              <a:rPr kumimoji="0" lang="en-US" sz="3600" b="0" i="0" u="none" strike="noStrike" kern="1200" cap="none" spc="0" normalizeH="0" baseline="0" noProof="0" dirty="0">
                <a:ln>
                  <a:noFill/>
                </a:ln>
                <a:solidFill>
                  <a:srgbClr val="C00000"/>
                </a:solidFill>
                <a:effectLst/>
                <a:uLnTx/>
                <a:uFillTx/>
                <a:latin typeface="Aptos" panose="021100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C00000"/>
              </a:solidFill>
              <a:effectLst/>
              <a:uLnTx/>
              <a:uFillTx/>
              <a:latin typeface="Aptos" panose="0211000402020202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B050"/>
                </a:solidFill>
                <a:effectLst/>
                <a:uLnTx/>
                <a:uFillTx/>
                <a:latin typeface="Aptos" panose="02110004020202020204"/>
                <a:ea typeface="+mn-ea"/>
                <a:cs typeface="+mn-cs"/>
              </a:rPr>
              <a:t>Discuss with a partner  </a:t>
            </a:r>
          </a:p>
        </p:txBody>
      </p:sp>
      <p:pic>
        <p:nvPicPr>
          <p:cNvPr id="4" name="Graphic 3">
            <a:extLst>
              <a:ext uri="{FF2B5EF4-FFF2-40B4-BE49-F238E27FC236}">
                <a16:creationId xmlns:a16="http://schemas.microsoft.com/office/drawing/2014/main" id="{94F551A7-66C5-8E54-76CF-3965F09D500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85775" y="1643462"/>
            <a:ext cx="1071092" cy="1071092"/>
          </a:xfrm>
          <a:prstGeom prst="rect">
            <a:avLst/>
          </a:prstGeom>
        </p:spPr>
      </p:pic>
      <p:pic>
        <p:nvPicPr>
          <p:cNvPr id="5" name="Graphic 4">
            <a:extLst>
              <a:ext uri="{FF2B5EF4-FFF2-40B4-BE49-F238E27FC236}">
                <a16:creationId xmlns:a16="http://schemas.microsoft.com/office/drawing/2014/main" id="{2C357F0B-0C74-105A-E880-10FBF9A8425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58424" y="3503032"/>
            <a:ext cx="925793" cy="925793"/>
          </a:xfrm>
          <a:prstGeom prst="rect">
            <a:avLst/>
          </a:prstGeom>
        </p:spPr>
      </p:pic>
      <p:pic>
        <p:nvPicPr>
          <p:cNvPr id="6" name="Graphic 5">
            <a:extLst>
              <a:ext uri="{FF2B5EF4-FFF2-40B4-BE49-F238E27FC236}">
                <a16:creationId xmlns:a16="http://schemas.microsoft.com/office/drawing/2014/main" id="{03BAF3E9-5D6E-FD7A-F17F-FBE76BBCA78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54510" y="5214538"/>
            <a:ext cx="842453" cy="842453"/>
          </a:xfrm>
          <a:prstGeom prst="rect">
            <a:avLst/>
          </a:prstGeom>
        </p:spPr>
      </p:pic>
    </p:spTree>
    <p:extLst>
      <p:ext uri="{BB962C8B-B14F-4D97-AF65-F5344CB8AC3E}">
        <p14:creationId xmlns:p14="http://schemas.microsoft.com/office/powerpoint/2010/main" val="3894061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3562FD9-0419-ABE5-D1D8-37FA968D2C8D}"/>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22B30D9E-6BE2-0D9A-B7F9-13687B93F822}"/>
              </a:ext>
            </a:extLst>
          </p:cNvPr>
          <p:cNvSpPr txBox="1">
            <a:spLocks noGrp="1"/>
          </p:cNvSpPr>
          <p:nvPr>
            <p:ph type="title" idx="4294967295"/>
          </p:nvPr>
        </p:nvSpPr>
        <p:spPr>
          <a:xfrm>
            <a:off x="2401190" y="2161833"/>
            <a:ext cx="8240486" cy="23775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700" b="0" i="0" u="none" strike="noStrike" kern="1200" cap="none" spc="0" normalizeH="0" baseline="0" noProof="0" dirty="0">
                <a:ln>
                  <a:noFill/>
                </a:ln>
                <a:solidFill>
                  <a:schemeClr val="accent2">
                    <a:lumMod val="20000"/>
                    <a:lumOff val="80000"/>
                  </a:schemeClr>
                </a:solidFill>
                <a:effectLst/>
                <a:uLnTx/>
                <a:uFillTx/>
                <a:latin typeface="Gotham Medium"/>
                <a:ea typeface="+mj-ea"/>
                <a:cs typeface="+mj-cs"/>
              </a:rPr>
              <a:t>“Redeemer” Reconstruction</a:t>
            </a:r>
            <a:br>
              <a:rPr kumimoji="0" lang="en-US" b="0" i="0" u="none" strike="noStrike" kern="1200" cap="none" spc="0" normalizeH="0" baseline="0" noProof="0" dirty="0">
                <a:ln>
                  <a:noFill/>
                </a:ln>
                <a:solidFill>
                  <a:schemeClr val="accent2">
                    <a:lumMod val="20000"/>
                    <a:lumOff val="80000"/>
                  </a:schemeClr>
                </a:solidFill>
                <a:effectLst/>
                <a:uLnTx/>
                <a:uFillTx/>
                <a:latin typeface="Gotham Medium"/>
                <a:ea typeface="+mj-ea"/>
                <a:cs typeface="+mj-cs"/>
              </a:rPr>
            </a:br>
            <a:r>
              <a:rPr kumimoji="0" lang="en-US" b="0" i="0" u="none" strike="noStrike" kern="1200" cap="none" spc="0" normalizeH="0" baseline="0" noProof="0" dirty="0">
                <a:ln>
                  <a:noFill/>
                </a:ln>
                <a:solidFill>
                  <a:schemeClr val="accent2">
                    <a:lumMod val="20000"/>
                    <a:lumOff val="80000"/>
                  </a:schemeClr>
                </a:solidFill>
                <a:effectLst/>
                <a:uLnTx/>
                <a:uFillTx/>
                <a:latin typeface="Gotham Medium"/>
                <a:ea typeface="+mj-ea"/>
                <a:cs typeface="+mj-cs"/>
              </a:rPr>
              <a:t>1874 - 1877 </a:t>
            </a:r>
          </a:p>
        </p:txBody>
      </p:sp>
    </p:spTree>
    <p:extLst>
      <p:ext uri="{BB962C8B-B14F-4D97-AF65-F5344CB8AC3E}">
        <p14:creationId xmlns:p14="http://schemas.microsoft.com/office/powerpoint/2010/main" val="2366272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F50C093C-B8B8-5709-A14C-37E1142E8C83}"/>
              </a:ext>
            </a:extLst>
          </p:cNvPr>
          <p:cNvSpPr txBox="1">
            <a:spLocks noGrp="1"/>
          </p:cNvSpPr>
          <p:nvPr>
            <p:ph type="title" idx="4294967295"/>
          </p:nvPr>
        </p:nvSpPr>
        <p:spPr>
          <a:xfrm>
            <a:off x="1939550" y="-79956"/>
            <a:ext cx="9944100" cy="1081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5400" b="1" dirty="0">
                <a:solidFill>
                  <a:srgbClr val="322E50"/>
                </a:solidFill>
                <a:latin typeface="Gotham Medium" pitchFamily="2" charset="0"/>
              </a:rPr>
              <a:t>The “Redeemers” in Texas</a:t>
            </a:r>
            <a:endParaRPr kumimoji="0" lang="en-US" sz="4800" b="1" i="0" u="none" strike="noStrike" kern="1200" cap="none" spc="0" normalizeH="0" baseline="0" noProof="0" dirty="0">
              <a:ln>
                <a:noFill/>
              </a:ln>
              <a:solidFill>
                <a:schemeClr val="tx1"/>
              </a:solidFill>
              <a:effectLst/>
              <a:uLnTx/>
              <a:uFillTx/>
              <a:latin typeface="Gotham Medium"/>
              <a:ea typeface="+mj-ea"/>
              <a:cs typeface="+mj-cs"/>
            </a:endParaRPr>
          </a:p>
        </p:txBody>
      </p:sp>
      <p:sp>
        <p:nvSpPr>
          <p:cNvPr id="3" name="TextBox 2">
            <a:extLst>
              <a:ext uri="{FF2B5EF4-FFF2-40B4-BE49-F238E27FC236}">
                <a16:creationId xmlns:a16="http://schemas.microsoft.com/office/drawing/2014/main" id="{29541686-960F-2FE8-8F9C-24BEE2A24932}"/>
              </a:ext>
            </a:extLst>
          </p:cNvPr>
          <p:cNvSpPr txBox="1"/>
          <p:nvPr/>
        </p:nvSpPr>
        <p:spPr>
          <a:xfrm>
            <a:off x="1939550" y="1287244"/>
            <a:ext cx="5092621" cy="5570756"/>
          </a:xfrm>
          <a:prstGeom prst="rect">
            <a:avLst/>
          </a:prstGeom>
          <a:noFill/>
        </p:spPr>
        <p:txBody>
          <a:bodyPr wrap="square" rtlCol="0">
            <a:spAutoFit/>
          </a:bodyPr>
          <a:lstStyle/>
          <a:p>
            <a:pPr algn="ctr"/>
            <a:r>
              <a:rPr lang="en-US" sz="3600" dirty="0">
                <a:solidFill>
                  <a:schemeClr val="accent6">
                    <a:lumMod val="75000"/>
                  </a:schemeClr>
                </a:solidFill>
                <a:latin typeface="Gotham book"/>
              </a:rPr>
              <a:t>Redeemers were Southern ex-Confederates who wanted to “redeem” Texas from Republican control and return political power to the local governments, rather than the state government.</a:t>
            </a:r>
          </a:p>
          <a:p>
            <a:endParaRPr lang="en-US" sz="3200" dirty="0">
              <a:latin typeface="Gotham book"/>
            </a:endParaRPr>
          </a:p>
        </p:txBody>
      </p:sp>
      <p:pic>
        <p:nvPicPr>
          <p:cNvPr id="5" name="Picture 4" descr="A portrait of Governor Richard Coke. He is nearly bald with a large beard.">
            <a:extLst>
              <a:ext uri="{FF2B5EF4-FFF2-40B4-BE49-F238E27FC236}">
                <a16:creationId xmlns:a16="http://schemas.microsoft.com/office/drawing/2014/main" id="{0D04287A-6787-D445-76BE-09299762E8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6164" y="925286"/>
            <a:ext cx="3803613" cy="4516790"/>
          </a:xfrm>
          <a:prstGeom prst="rect">
            <a:avLst/>
          </a:prstGeom>
        </p:spPr>
      </p:pic>
      <p:sp>
        <p:nvSpPr>
          <p:cNvPr id="6" name="TextBox 5">
            <a:extLst>
              <a:ext uri="{FF2B5EF4-FFF2-40B4-BE49-F238E27FC236}">
                <a16:creationId xmlns:a16="http://schemas.microsoft.com/office/drawing/2014/main" id="{B8DC2456-60CF-7392-6967-D4DCDF47CA42}"/>
              </a:ext>
            </a:extLst>
          </p:cNvPr>
          <p:cNvSpPr txBox="1"/>
          <p:nvPr/>
        </p:nvSpPr>
        <p:spPr>
          <a:xfrm>
            <a:off x="6705601" y="5442076"/>
            <a:ext cx="5486400" cy="769441"/>
          </a:xfrm>
          <a:prstGeom prst="rect">
            <a:avLst/>
          </a:prstGeom>
          <a:noFill/>
        </p:spPr>
        <p:txBody>
          <a:bodyPr wrap="square" rtlCol="0">
            <a:spAutoFit/>
          </a:bodyPr>
          <a:lstStyle/>
          <a:p>
            <a:pPr algn="ctr"/>
            <a:r>
              <a:rPr lang="en-US" sz="2200" dirty="0">
                <a:latin typeface="Gotham book"/>
              </a:rPr>
              <a:t>Redeemer Governor Richard Coke</a:t>
            </a:r>
          </a:p>
          <a:p>
            <a:pPr algn="ctr"/>
            <a:r>
              <a:rPr lang="en-US" sz="2200" i="1" dirty="0">
                <a:latin typeface="Gotham book"/>
              </a:rPr>
              <a:t>Texas State Library and Archives Commission </a:t>
            </a:r>
          </a:p>
        </p:txBody>
      </p:sp>
    </p:spTree>
    <p:extLst>
      <p:ext uri="{BB962C8B-B14F-4D97-AF65-F5344CB8AC3E}">
        <p14:creationId xmlns:p14="http://schemas.microsoft.com/office/powerpoint/2010/main" val="4072397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EE1BA00-E13A-449E-17C9-F28DCF3E9353}"/>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49F92B9A-3954-B3DE-7B2D-205B80D46BFE}"/>
              </a:ext>
            </a:extLst>
          </p:cNvPr>
          <p:cNvSpPr txBox="1">
            <a:spLocks noGrp="1"/>
          </p:cNvSpPr>
          <p:nvPr>
            <p:ph type="title" idx="4294967295"/>
          </p:nvPr>
        </p:nvSpPr>
        <p:spPr>
          <a:xfrm>
            <a:off x="1939550" y="-79956"/>
            <a:ext cx="9944100" cy="10378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5400" b="1" dirty="0">
                <a:solidFill>
                  <a:srgbClr val="322E50"/>
                </a:solidFill>
                <a:latin typeface="Gotham Medium" pitchFamily="2" charset="0"/>
              </a:rPr>
              <a:t>The “Redeemers” in Texas </a:t>
            </a:r>
            <a:r>
              <a:rPr lang="en-US" sz="5400" b="1" dirty="0">
                <a:solidFill>
                  <a:schemeClr val="bg1">
                    <a:lumMod val="95000"/>
                  </a:schemeClr>
                </a:solidFill>
                <a:latin typeface="Gotham Medium" pitchFamily="2" charset="0"/>
              </a:rPr>
              <a:t>2</a:t>
            </a:r>
            <a:endParaRPr kumimoji="0" lang="en-US" sz="4800" b="1" i="0" u="none" strike="noStrike" kern="1200" cap="none" spc="0" normalizeH="0" baseline="0" noProof="0" dirty="0">
              <a:ln>
                <a:noFill/>
              </a:ln>
              <a:solidFill>
                <a:schemeClr val="bg1">
                  <a:lumMod val="95000"/>
                </a:schemeClr>
              </a:solidFill>
              <a:effectLst/>
              <a:uLnTx/>
              <a:uFillTx/>
              <a:latin typeface="Gotham Medium"/>
              <a:ea typeface="+mj-ea"/>
              <a:cs typeface="+mj-cs"/>
            </a:endParaRPr>
          </a:p>
        </p:txBody>
      </p:sp>
      <p:sp>
        <p:nvSpPr>
          <p:cNvPr id="4" name="TextBox 3">
            <a:extLst>
              <a:ext uri="{FF2B5EF4-FFF2-40B4-BE49-F238E27FC236}">
                <a16:creationId xmlns:a16="http://schemas.microsoft.com/office/drawing/2014/main" id="{FCB95090-EE1A-DF3F-0567-424E08966FAD}"/>
              </a:ext>
            </a:extLst>
          </p:cNvPr>
          <p:cNvSpPr txBox="1"/>
          <p:nvPr/>
        </p:nvSpPr>
        <p:spPr>
          <a:xfrm>
            <a:off x="1567542" y="1037544"/>
            <a:ext cx="5660220" cy="5432256"/>
          </a:xfrm>
          <a:prstGeom prst="rect">
            <a:avLst/>
          </a:prstGeom>
          <a:noFill/>
        </p:spPr>
        <p:txBody>
          <a:bodyPr wrap="square" rtlCol="0">
            <a:spAutoFit/>
          </a:bodyPr>
          <a:lstStyle/>
          <a:p>
            <a:pPr marL="285750" indent="-285750">
              <a:buFont typeface="Arial" panose="020B0604020202020204" pitchFamily="34" charset="0"/>
              <a:buChar char="•"/>
            </a:pPr>
            <a:r>
              <a:rPr lang="en-US" sz="3500" dirty="0">
                <a:solidFill>
                  <a:schemeClr val="accent6">
                    <a:lumMod val="75000"/>
                  </a:schemeClr>
                </a:solidFill>
                <a:latin typeface="Gotham book"/>
              </a:rPr>
              <a:t>The new Constitution of 1876 replaced the Constitution of 1869.</a:t>
            </a:r>
          </a:p>
          <a:p>
            <a:pPr marL="742950" lvl="1" indent="-285750">
              <a:buFont typeface="Arial" panose="020B0604020202020204" pitchFamily="34" charset="0"/>
              <a:buChar char="•"/>
            </a:pPr>
            <a:r>
              <a:rPr lang="en-US" sz="3200" dirty="0">
                <a:solidFill>
                  <a:schemeClr val="accent6">
                    <a:lumMod val="75000"/>
                  </a:schemeClr>
                </a:solidFill>
                <a:latin typeface="Gotham book"/>
              </a:rPr>
              <a:t>Sul Ross helped author doc.</a:t>
            </a:r>
          </a:p>
          <a:p>
            <a:pPr marL="285750" indent="-285750">
              <a:buFont typeface="Arial" panose="020B0604020202020204" pitchFamily="34" charset="0"/>
              <a:buChar char="•"/>
            </a:pPr>
            <a:r>
              <a:rPr lang="en-US" sz="3500" dirty="0">
                <a:solidFill>
                  <a:srgbClr val="7030A0"/>
                </a:solidFill>
                <a:latin typeface="Gotham book"/>
              </a:rPr>
              <a:t>Reduced power of state government, returned power to local governments.</a:t>
            </a:r>
          </a:p>
          <a:p>
            <a:pPr marL="285750" indent="-285750">
              <a:buFont typeface="Arial" panose="020B0604020202020204" pitchFamily="34" charset="0"/>
              <a:buChar char="•"/>
            </a:pPr>
            <a:r>
              <a:rPr lang="en-US" sz="3500" dirty="0">
                <a:solidFill>
                  <a:srgbClr val="0070C0"/>
                </a:solidFill>
                <a:latin typeface="Gotham book"/>
              </a:rPr>
              <a:t>Abolished State Police</a:t>
            </a:r>
          </a:p>
          <a:p>
            <a:pPr marL="285750" indent="-285750">
              <a:buFont typeface="Arial" panose="020B0604020202020204" pitchFamily="34" charset="0"/>
              <a:buChar char="•"/>
            </a:pPr>
            <a:r>
              <a:rPr lang="en-US" sz="3500" dirty="0">
                <a:solidFill>
                  <a:srgbClr val="C00000"/>
                </a:solidFill>
                <a:latin typeface="Gotham book"/>
              </a:rPr>
              <a:t>Reduced number of courts</a:t>
            </a:r>
          </a:p>
          <a:p>
            <a:pPr marL="285750" indent="-285750">
              <a:buFont typeface="Arial" panose="020B0604020202020204" pitchFamily="34" charset="0"/>
              <a:buChar char="•"/>
            </a:pPr>
            <a:r>
              <a:rPr lang="en-US" sz="3500" dirty="0">
                <a:solidFill>
                  <a:schemeClr val="accent5"/>
                </a:solidFill>
                <a:latin typeface="Gotham book"/>
              </a:rPr>
              <a:t>Decentralized public schools</a:t>
            </a:r>
          </a:p>
        </p:txBody>
      </p:sp>
      <p:pic>
        <p:nvPicPr>
          <p:cNvPr id="6" name="Picture 2" descr="An 1874 map of Texas showing the counties. It is much the same as the maps today.">
            <a:extLst>
              <a:ext uri="{FF2B5EF4-FFF2-40B4-BE49-F238E27FC236}">
                <a16:creationId xmlns:a16="http://schemas.microsoft.com/office/drawing/2014/main" id="{6C9D3C81-C8D7-E4AC-1E5C-51339DC195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7762" y="1037544"/>
            <a:ext cx="4830059" cy="4187599"/>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B27A08F-9376-D971-EB28-E95DC599BDD0}"/>
              </a:ext>
            </a:extLst>
          </p:cNvPr>
          <p:cNvSpPr txBox="1"/>
          <p:nvPr/>
        </p:nvSpPr>
        <p:spPr>
          <a:xfrm>
            <a:off x="7271658" y="5312229"/>
            <a:ext cx="4688193" cy="1292662"/>
          </a:xfrm>
          <a:prstGeom prst="rect">
            <a:avLst/>
          </a:prstGeom>
          <a:noFill/>
        </p:spPr>
        <p:txBody>
          <a:bodyPr wrap="square" rtlCol="0">
            <a:spAutoFit/>
          </a:bodyPr>
          <a:lstStyle/>
          <a:p>
            <a:pPr algn="ctr"/>
            <a:r>
              <a:rPr lang="en-US" sz="2000" dirty="0">
                <a:latin typeface="Gotham book"/>
              </a:rPr>
              <a:t>An 1874 map of Texas for the Bureau of Immigration.</a:t>
            </a:r>
          </a:p>
          <a:p>
            <a:pPr algn="ctr"/>
            <a:r>
              <a:rPr lang="en-US" sz="2000" i="1" dirty="0">
                <a:latin typeface="Gotham book"/>
              </a:rPr>
              <a:t>The Portal to Texas History</a:t>
            </a:r>
          </a:p>
          <a:p>
            <a:endParaRPr lang="en-US" dirty="0"/>
          </a:p>
        </p:txBody>
      </p:sp>
    </p:spTree>
    <p:extLst>
      <p:ext uri="{BB962C8B-B14F-4D97-AF65-F5344CB8AC3E}">
        <p14:creationId xmlns:p14="http://schemas.microsoft.com/office/powerpoint/2010/main" val="3540763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38236EF-B992-108C-968A-EFB2EE44471B}"/>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EF5EBBE1-BC8C-918D-46B0-4518A9CC1FF0}"/>
              </a:ext>
            </a:extLst>
          </p:cNvPr>
          <p:cNvSpPr txBox="1">
            <a:spLocks noGrp="1"/>
          </p:cNvSpPr>
          <p:nvPr>
            <p:ph type="title" idx="4294967295"/>
          </p:nvPr>
        </p:nvSpPr>
        <p:spPr>
          <a:xfrm>
            <a:off x="1567542" y="-79955"/>
            <a:ext cx="10624458" cy="7657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4000" b="1" dirty="0">
                <a:solidFill>
                  <a:srgbClr val="322E50"/>
                </a:solidFill>
                <a:latin typeface="Gotham Medium" pitchFamily="2" charset="0"/>
              </a:rPr>
              <a:t>The End of Reconstruction 1877</a:t>
            </a:r>
            <a:endParaRPr kumimoji="0" lang="en-US" sz="3600" b="1" i="0" u="none" strike="noStrike" kern="1200" cap="none" spc="0" normalizeH="0" baseline="0" noProof="0" dirty="0">
              <a:ln>
                <a:noFill/>
              </a:ln>
              <a:solidFill>
                <a:schemeClr val="tx1"/>
              </a:solidFill>
              <a:effectLst/>
              <a:uLnTx/>
              <a:uFillTx/>
              <a:latin typeface="Gotham Medium"/>
              <a:ea typeface="+mj-ea"/>
              <a:cs typeface="+mj-cs"/>
            </a:endParaRPr>
          </a:p>
        </p:txBody>
      </p:sp>
      <p:sp>
        <p:nvSpPr>
          <p:cNvPr id="4" name="TextBox 3">
            <a:extLst>
              <a:ext uri="{FF2B5EF4-FFF2-40B4-BE49-F238E27FC236}">
                <a16:creationId xmlns:a16="http://schemas.microsoft.com/office/drawing/2014/main" id="{D990836F-76B1-6C0C-8F7B-699F6F142C00}"/>
              </a:ext>
            </a:extLst>
          </p:cNvPr>
          <p:cNvSpPr txBox="1"/>
          <p:nvPr/>
        </p:nvSpPr>
        <p:spPr>
          <a:xfrm>
            <a:off x="1567543" y="729343"/>
            <a:ext cx="5388428" cy="5847755"/>
          </a:xfrm>
          <a:prstGeom prst="rect">
            <a:avLst/>
          </a:prstGeom>
          <a:noFill/>
        </p:spPr>
        <p:txBody>
          <a:bodyPr wrap="square" rtlCol="0">
            <a:spAutoFit/>
          </a:bodyPr>
          <a:lstStyle/>
          <a:p>
            <a:pPr marL="285750" indent="-285750">
              <a:buFont typeface="Arial" panose="020B0604020202020204" pitchFamily="34" charset="0"/>
              <a:buChar char="•"/>
            </a:pPr>
            <a:r>
              <a:rPr lang="en-US" sz="3400" dirty="0">
                <a:solidFill>
                  <a:schemeClr val="accent6">
                    <a:lumMod val="75000"/>
                  </a:schemeClr>
                </a:solidFill>
                <a:latin typeface="Gotham book"/>
              </a:rPr>
              <a:t>Freedmen’s Bureau ended in 1870 due to lack of resources</a:t>
            </a:r>
          </a:p>
          <a:p>
            <a:pPr marL="285750" indent="-285750">
              <a:buFont typeface="Arial" panose="020B0604020202020204" pitchFamily="34" charset="0"/>
              <a:buChar char="•"/>
            </a:pPr>
            <a:r>
              <a:rPr lang="en-US" sz="3400" dirty="0">
                <a:solidFill>
                  <a:schemeClr val="accent5"/>
                </a:solidFill>
                <a:latin typeface="Gotham book"/>
              </a:rPr>
              <a:t>Federal Troops withdrew from Southern states</a:t>
            </a:r>
          </a:p>
          <a:p>
            <a:pPr marL="285750" indent="-285750">
              <a:buFont typeface="Arial" panose="020B0604020202020204" pitchFamily="34" charset="0"/>
              <a:buChar char="•"/>
            </a:pPr>
            <a:r>
              <a:rPr lang="en-US" sz="3400" dirty="0">
                <a:solidFill>
                  <a:srgbClr val="0070C0"/>
                </a:solidFill>
                <a:latin typeface="Gotham book"/>
              </a:rPr>
              <a:t>Martial Law ended</a:t>
            </a:r>
          </a:p>
          <a:p>
            <a:pPr marL="285750" indent="-285750">
              <a:buFont typeface="Arial" panose="020B0604020202020204" pitchFamily="34" charset="0"/>
              <a:buChar char="•"/>
            </a:pPr>
            <a:r>
              <a:rPr lang="en-US" sz="3400" dirty="0">
                <a:solidFill>
                  <a:srgbClr val="C00000"/>
                </a:solidFill>
                <a:latin typeface="Gotham book"/>
              </a:rPr>
              <a:t>Full political power returned to the states.</a:t>
            </a:r>
          </a:p>
          <a:p>
            <a:pPr marL="285750" indent="-285750">
              <a:buFont typeface="Arial" panose="020B0604020202020204" pitchFamily="34" charset="0"/>
              <a:buChar char="•"/>
            </a:pPr>
            <a:r>
              <a:rPr lang="en-US" sz="3400" dirty="0">
                <a:solidFill>
                  <a:srgbClr val="7030A0"/>
                </a:solidFill>
                <a:latin typeface="Gotham book"/>
              </a:rPr>
              <a:t>Ex-Confederates regained significant control of Southern states like Texas.</a:t>
            </a:r>
          </a:p>
        </p:txBody>
      </p:sp>
      <p:pic>
        <p:nvPicPr>
          <p:cNvPr id="1026" name="Picture 2" descr="A political cartoon of 3 white men with one hand joined in the center of the image and their other hands raised. One man has a belt on that says &quot;CSA&quot; for Confederate States of America. He is raising a knife with the words &quot;The lost cause&quot; engraved on it. One man is wearing formal clothing and lifting what appear to be government documents. The third man is lifting what appears to be a bat with the words &quot;a vote&quot; carved on it. All three men are standing with one foot pushing down on an African American man who is pinned to the ground with an American flag underneath him.">
            <a:extLst>
              <a:ext uri="{FF2B5EF4-FFF2-40B4-BE49-F238E27FC236}">
                <a16:creationId xmlns:a16="http://schemas.microsoft.com/office/drawing/2014/main" id="{D340E6E0-87DB-BB96-DD95-84E6CC1782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892" t="6609" r="5927" b="6167"/>
          <a:stretch>
            <a:fillRect/>
          </a:stretch>
        </p:blipFill>
        <p:spPr bwMode="auto">
          <a:xfrm>
            <a:off x="7783286" y="719301"/>
            <a:ext cx="3152443" cy="4640771"/>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6715049-60DC-8B17-6647-B3FF4B3A8B8B}"/>
              </a:ext>
            </a:extLst>
          </p:cNvPr>
          <p:cNvSpPr txBox="1"/>
          <p:nvPr/>
        </p:nvSpPr>
        <p:spPr>
          <a:xfrm>
            <a:off x="6955971" y="5412259"/>
            <a:ext cx="4980656" cy="1015663"/>
          </a:xfrm>
          <a:prstGeom prst="rect">
            <a:avLst/>
          </a:prstGeom>
          <a:noFill/>
        </p:spPr>
        <p:txBody>
          <a:bodyPr wrap="square" rtlCol="0">
            <a:spAutoFit/>
          </a:bodyPr>
          <a:lstStyle/>
          <a:p>
            <a:pPr algn="ctr"/>
            <a:r>
              <a:rPr lang="en-US" sz="2000" dirty="0">
                <a:latin typeface="Gotham book"/>
              </a:rPr>
              <a:t>“This is a white man’s government”</a:t>
            </a:r>
          </a:p>
          <a:p>
            <a:pPr algn="ctr"/>
            <a:r>
              <a:rPr lang="en-US" sz="2000" dirty="0">
                <a:latin typeface="Gotham book"/>
              </a:rPr>
              <a:t>Political Cartoon</a:t>
            </a:r>
          </a:p>
          <a:p>
            <a:pPr algn="ctr"/>
            <a:r>
              <a:rPr lang="en-US" sz="2000" i="1" dirty="0">
                <a:latin typeface="Gotham book"/>
              </a:rPr>
              <a:t>The Library of Congress</a:t>
            </a:r>
          </a:p>
        </p:txBody>
      </p:sp>
    </p:spTree>
    <p:extLst>
      <p:ext uri="{BB962C8B-B14F-4D97-AF65-F5344CB8AC3E}">
        <p14:creationId xmlns:p14="http://schemas.microsoft.com/office/powerpoint/2010/main" val="2582230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9E2E90A-102C-F846-BB1E-E2E509E67F7E}"/>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05B26014-F9CD-41D5-82FA-D8B670268721}"/>
              </a:ext>
            </a:extLst>
          </p:cNvPr>
          <p:cNvSpPr txBox="1">
            <a:spLocks noGrp="1"/>
          </p:cNvSpPr>
          <p:nvPr>
            <p:ph type="title" idx="4294967295"/>
          </p:nvPr>
        </p:nvSpPr>
        <p:spPr>
          <a:xfrm>
            <a:off x="1567542" y="-79956"/>
            <a:ext cx="10624458" cy="10378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4000" b="1" dirty="0">
                <a:solidFill>
                  <a:srgbClr val="322E50"/>
                </a:solidFill>
                <a:latin typeface="Gotham Medium" pitchFamily="2" charset="0"/>
              </a:rPr>
              <a:t>Significance of the Reconstruction Era on Texas</a:t>
            </a:r>
            <a:endParaRPr kumimoji="0" lang="en-US" sz="3600" b="1" i="0" u="none" strike="noStrike" kern="1200" cap="none" spc="0" normalizeH="0" baseline="0" noProof="0" dirty="0">
              <a:ln>
                <a:noFill/>
              </a:ln>
              <a:solidFill>
                <a:schemeClr val="tx1"/>
              </a:solidFill>
              <a:effectLst/>
              <a:uLnTx/>
              <a:uFillTx/>
              <a:latin typeface="Gotham Medium"/>
              <a:ea typeface="+mj-ea"/>
              <a:cs typeface="+mj-cs"/>
            </a:endParaRPr>
          </a:p>
        </p:txBody>
      </p:sp>
      <p:sp>
        <p:nvSpPr>
          <p:cNvPr id="4" name="TextBox 3">
            <a:extLst>
              <a:ext uri="{FF2B5EF4-FFF2-40B4-BE49-F238E27FC236}">
                <a16:creationId xmlns:a16="http://schemas.microsoft.com/office/drawing/2014/main" id="{01131D96-BA90-A363-EB2A-AE1AAA251236}"/>
              </a:ext>
            </a:extLst>
          </p:cNvPr>
          <p:cNvSpPr txBox="1"/>
          <p:nvPr/>
        </p:nvSpPr>
        <p:spPr>
          <a:xfrm>
            <a:off x="1567542" y="1164775"/>
            <a:ext cx="5769429" cy="5632311"/>
          </a:xfrm>
          <a:prstGeom prst="rect">
            <a:avLst/>
          </a:prstGeom>
          <a:noFill/>
        </p:spPr>
        <p:txBody>
          <a:bodyPr wrap="square" rtlCol="0">
            <a:spAutoFit/>
          </a:bodyPr>
          <a:lstStyle/>
          <a:p>
            <a:pPr marL="285750" indent="-285750">
              <a:buFont typeface="Arial" panose="020B0604020202020204" pitchFamily="34" charset="0"/>
              <a:buChar char="•"/>
            </a:pPr>
            <a:r>
              <a:rPr lang="en-US" sz="3600" dirty="0">
                <a:solidFill>
                  <a:schemeClr val="accent6">
                    <a:lumMod val="75000"/>
                  </a:schemeClr>
                </a:solidFill>
                <a:latin typeface="Gotham book"/>
              </a:rPr>
              <a:t>Development of Railroads</a:t>
            </a:r>
          </a:p>
          <a:p>
            <a:pPr marL="285750" indent="-285750">
              <a:buFont typeface="Arial" panose="020B0604020202020204" pitchFamily="34" charset="0"/>
              <a:buChar char="•"/>
            </a:pPr>
            <a:r>
              <a:rPr lang="en-US" sz="3600" dirty="0">
                <a:solidFill>
                  <a:schemeClr val="accent5"/>
                </a:solidFill>
                <a:latin typeface="Gotham book"/>
              </a:rPr>
              <a:t>Increase in population</a:t>
            </a:r>
          </a:p>
          <a:p>
            <a:pPr marL="742950" lvl="1" indent="-285750">
              <a:buFont typeface="Arial" panose="020B0604020202020204" pitchFamily="34" charset="0"/>
              <a:buChar char="•"/>
            </a:pPr>
            <a:r>
              <a:rPr lang="en-US" sz="3600" dirty="0">
                <a:solidFill>
                  <a:schemeClr val="accent5"/>
                </a:solidFill>
                <a:latin typeface="Gotham book"/>
              </a:rPr>
              <a:t>800,000 in 1870</a:t>
            </a:r>
          </a:p>
          <a:p>
            <a:pPr marL="742950" lvl="1" indent="-285750">
              <a:buFont typeface="Arial" panose="020B0604020202020204" pitchFamily="34" charset="0"/>
              <a:buChar char="•"/>
            </a:pPr>
            <a:r>
              <a:rPr lang="en-US" sz="3600" dirty="0">
                <a:solidFill>
                  <a:schemeClr val="accent5"/>
                </a:solidFill>
                <a:latin typeface="Gotham book"/>
              </a:rPr>
              <a:t>2 million in 1890</a:t>
            </a:r>
          </a:p>
          <a:p>
            <a:pPr marL="285750" indent="-285750">
              <a:buFont typeface="Arial" panose="020B0604020202020204" pitchFamily="34" charset="0"/>
              <a:buChar char="•"/>
            </a:pPr>
            <a:r>
              <a:rPr lang="en-US" sz="3600" dirty="0">
                <a:solidFill>
                  <a:srgbClr val="0070C0"/>
                </a:solidFill>
                <a:latin typeface="Gotham book"/>
              </a:rPr>
              <a:t>Decentralized Texas government.</a:t>
            </a:r>
          </a:p>
          <a:p>
            <a:pPr marL="285750" indent="-285750">
              <a:buFont typeface="Arial" panose="020B0604020202020204" pitchFamily="34" charset="0"/>
              <a:buChar char="•"/>
            </a:pPr>
            <a:r>
              <a:rPr lang="en-US" sz="3600" dirty="0">
                <a:solidFill>
                  <a:srgbClr val="C00000"/>
                </a:solidFill>
                <a:latin typeface="Gotham book"/>
              </a:rPr>
              <a:t>Many poor farmers became </a:t>
            </a:r>
            <a:r>
              <a:rPr lang="en-US" sz="3600" b="1" dirty="0">
                <a:solidFill>
                  <a:srgbClr val="C00000"/>
                </a:solidFill>
                <a:latin typeface="Gotham book"/>
              </a:rPr>
              <a:t>sharecroppers</a:t>
            </a:r>
            <a:r>
              <a:rPr lang="en-US" sz="3600" dirty="0">
                <a:solidFill>
                  <a:srgbClr val="C00000"/>
                </a:solidFill>
                <a:latin typeface="Gotham book"/>
              </a:rPr>
              <a:t>: renting land to farm, often getting trapped in cycles of debt.</a:t>
            </a:r>
            <a:endParaRPr lang="en-US" sz="2800" dirty="0">
              <a:solidFill>
                <a:srgbClr val="C00000"/>
              </a:solidFill>
              <a:latin typeface="Gotham book"/>
            </a:endParaRPr>
          </a:p>
        </p:txBody>
      </p:sp>
      <p:pic>
        <p:nvPicPr>
          <p:cNvPr id="7" name="Picture 2" descr="A black and white photograph of a sharecropper's log cabin in front of a woods. A woman stands in the doorway of the cabin and 2 men sit out front. ">
            <a:extLst>
              <a:ext uri="{FF2B5EF4-FFF2-40B4-BE49-F238E27FC236}">
                <a16:creationId xmlns:a16="http://schemas.microsoft.com/office/drawing/2014/main" id="{A09779AD-1FB1-B30E-57D2-033DFA3B4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4258" y="1357476"/>
            <a:ext cx="5072106" cy="3080654"/>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CFFBF1C-480E-E27E-F491-A272C39C10A6}"/>
              </a:ext>
            </a:extLst>
          </p:cNvPr>
          <p:cNvSpPr txBox="1"/>
          <p:nvPr/>
        </p:nvSpPr>
        <p:spPr>
          <a:xfrm>
            <a:off x="6911600" y="4521553"/>
            <a:ext cx="5101850" cy="769441"/>
          </a:xfrm>
          <a:prstGeom prst="rect">
            <a:avLst/>
          </a:prstGeom>
          <a:noFill/>
        </p:spPr>
        <p:txBody>
          <a:bodyPr wrap="square" rtlCol="0">
            <a:spAutoFit/>
          </a:bodyPr>
          <a:lstStyle/>
          <a:p>
            <a:pPr algn="ctr"/>
            <a:r>
              <a:rPr lang="en-US" sz="2200" dirty="0">
                <a:latin typeface="Gotham book"/>
              </a:rPr>
              <a:t>A sharecroppers cabin</a:t>
            </a:r>
          </a:p>
          <a:p>
            <a:pPr algn="ctr"/>
            <a:r>
              <a:rPr lang="en-US" sz="2200" dirty="0">
                <a:latin typeface="Gotham book"/>
              </a:rPr>
              <a:t>The Library of Congress.</a:t>
            </a:r>
          </a:p>
        </p:txBody>
      </p:sp>
    </p:spTree>
    <p:extLst>
      <p:ext uri="{BB962C8B-B14F-4D97-AF65-F5344CB8AC3E}">
        <p14:creationId xmlns:p14="http://schemas.microsoft.com/office/powerpoint/2010/main" val="2630250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0C82BFC-263F-B078-1F03-80B8202E8C81}"/>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75311151-6241-355E-9763-54B9C2D37D87}"/>
              </a:ext>
            </a:extLst>
          </p:cNvPr>
          <p:cNvSpPr txBox="1">
            <a:spLocks noGrp="1"/>
          </p:cNvSpPr>
          <p:nvPr>
            <p:ph type="title" idx="4294967295"/>
          </p:nvPr>
        </p:nvSpPr>
        <p:spPr>
          <a:xfrm>
            <a:off x="1685775" y="-39979"/>
            <a:ext cx="10285536" cy="1583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322E50"/>
                </a:solidFill>
                <a:effectLst/>
                <a:uLnTx/>
                <a:uFillTx/>
                <a:latin typeface="Gotham Medium" pitchFamily="2" charset="0"/>
                <a:ea typeface="+mj-ea"/>
                <a:cs typeface="Gotham Medium" pitchFamily="2" charset="0"/>
              </a:rPr>
              <a:t>Exit Ticket</a:t>
            </a:r>
            <a:br>
              <a:rPr kumimoji="0" lang="en-US" sz="6600" b="0" i="0" u="none" strike="noStrike" kern="1200" cap="none" spc="0" normalizeH="0" baseline="0" noProof="0" dirty="0">
                <a:ln>
                  <a:noFill/>
                </a:ln>
                <a:solidFill>
                  <a:srgbClr val="322E50"/>
                </a:solidFill>
                <a:effectLst/>
                <a:uLnTx/>
                <a:uFillTx/>
                <a:latin typeface="Gotham Medium" pitchFamily="2" charset="0"/>
                <a:ea typeface="+mj-ea"/>
                <a:cs typeface="Gotham Medium" pitchFamily="2" charset="0"/>
              </a:rPr>
            </a:br>
            <a:r>
              <a:rPr kumimoji="0" lang="en-US" sz="4400" b="0" i="0" u="none" strike="noStrike" kern="1200" cap="none" spc="0" normalizeH="0" baseline="0" noProof="0" dirty="0">
                <a:ln>
                  <a:noFill/>
                </a:ln>
                <a:solidFill>
                  <a:schemeClr val="tx1"/>
                </a:solidFill>
                <a:effectLst/>
                <a:uLnTx/>
                <a:uFillTx/>
                <a:latin typeface="Gotham Medium"/>
                <a:ea typeface="+mj-ea"/>
                <a:cs typeface="+mj-cs"/>
              </a:rPr>
              <a:t>Follow the directions to complete your exit ticket</a:t>
            </a:r>
          </a:p>
        </p:txBody>
      </p:sp>
      <p:sp>
        <p:nvSpPr>
          <p:cNvPr id="3" name="TextBox 2">
            <a:extLst>
              <a:ext uri="{FF2B5EF4-FFF2-40B4-BE49-F238E27FC236}">
                <a16:creationId xmlns:a16="http://schemas.microsoft.com/office/drawing/2014/main" id="{83D6425B-12E6-9B83-5976-EDB0AB649090}"/>
              </a:ext>
            </a:extLst>
          </p:cNvPr>
          <p:cNvSpPr txBox="1"/>
          <p:nvPr/>
        </p:nvSpPr>
        <p:spPr>
          <a:xfrm>
            <a:off x="2865698" y="1543463"/>
            <a:ext cx="5810216" cy="538609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400" b="0" i="0" u="none" strike="noStrike" kern="1200" cap="none" spc="0" normalizeH="0" baseline="0" noProof="0" dirty="0">
                <a:ln>
                  <a:noFill/>
                </a:ln>
                <a:solidFill>
                  <a:srgbClr val="002060"/>
                </a:solidFill>
                <a:effectLst/>
                <a:uLnTx/>
                <a:uFillTx/>
                <a:latin typeface="Aptos" panose="02110004020202020204"/>
                <a:ea typeface="+mn-ea"/>
                <a:cs typeface="+mn-cs"/>
              </a:rPr>
              <a:t>Think about the three phases of Reconstruction, and the events and characteristics of each phase.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C00000"/>
              </a:solidFill>
              <a:effectLst/>
              <a:uLnTx/>
              <a:uFillTx/>
              <a:latin typeface="Aptos" panose="0211000402020202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C00000"/>
                </a:solidFill>
                <a:effectLst/>
                <a:uLnTx/>
                <a:uFillTx/>
                <a:latin typeface="Aptos" panose="02110004020202020204"/>
                <a:ea typeface="+mn-ea"/>
                <a:cs typeface="+mn-cs"/>
              </a:rPr>
              <a:t>Complete the graphic organizer based on the three phases.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C00000"/>
              </a:solidFill>
              <a:effectLst/>
              <a:uLnTx/>
              <a:uFillTx/>
              <a:latin typeface="Aptos" panose="0211000402020202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B050"/>
                </a:solidFill>
                <a:effectLst/>
                <a:uLnTx/>
                <a:uFillTx/>
                <a:latin typeface="Aptos" panose="02110004020202020204"/>
                <a:ea typeface="+mn-ea"/>
                <a:cs typeface="+mn-cs"/>
              </a:rPr>
              <a:t>Discuss with a partner  </a:t>
            </a:r>
          </a:p>
        </p:txBody>
      </p:sp>
      <p:pic>
        <p:nvPicPr>
          <p:cNvPr id="4" name="Graphic 3">
            <a:extLst>
              <a:ext uri="{FF2B5EF4-FFF2-40B4-BE49-F238E27FC236}">
                <a16:creationId xmlns:a16="http://schemas.microsoft.com/office/drawing/2014/main" id="{007E55D4-C42A-5668-28C4-63FC4E4242D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85775" y="1643462"/>
            <a:ext cx="1071092" cy="1071092"/>
          </a:xfrm>
          <a:prstGeom prst="rect">
            <a:avLst/>
          </a:prstGeom>
        </p:spPr>
      </p:pic>
      <p:pic>
        <p:nvPicPr>
          <p:cNvPr id="5" name="Graphic 4">
            <a:extLst>
              <a:ext uri="{FF2B5EF4-FFF2-40B4-BE49-F238E27FC236}">
                <a16:creationId xmlns:a16="http://schemas.microsoft.com/office/drawing/2014/main" id="{5658F222-E01B-D417-246D-1B7D3539B90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58424" y="3503032"/>
            <a:ext cx="925793" cy="925793"/>
          </a:xfrm>
          <a:prstGeom prst="rect">
            <a:avLst/>
          </a:prstGeom>
        </p:spPr>
      </p:pic>
      <p:pic>
        <p:nvPicPr>
          <p:cNvPr id="6" name="Graphic 5">
            <a:extLst>
              <a:ext uri="{FF2B5EF4-FFF2-40B4-BE49-F238E27FC236}">
                <a16:creationId xmlns:a16="http://schemas.microsoft.com/office/drawing/2014/main" id="{C92DE321-1CEE-1BC0-31CF-45A70966D68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54510" y="5214538"/>
            <a:ext cx="842453" cy="842453"/>
          </a:xfrm>
          <a:prstGeom prst="rect">
            <a:avLst/>
          </a:prstGeom>
        </p:spPr>
      </p:pic>
    </p:spTree>
    <p:extLst>
      <p:ext uri="{BB962C8B-B14F-4D97-AF65-F5344CB8AC3E}">
        <p14:creationId xmlns:p14="http://schemas.microsoft.com/office/powerpoint/2010/main" val="9786855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a:extLst>
            <a:ext uri="{FF2B5EF4-FFF2-40B4-BE49-F238E27FC236}">
              <a16:creationId xmlns:a16="http://schemas.microsoft.com/office/drawing/2014/main" id="{16EDBC80-A8EA-48A7-12D9-D4D5C5FFBF69}"/>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966E8896-FDD6-B632-FD78-5E740B09A163}"/>
              </a:ext>
            </a:extLst>
          </p:cNvPr>
          <p:cNvSpPr txBox="1">
            <a:spLocks noGrp="1"/>
          </p:cNvSpPr>
          <p:nvPr>
            <p:ph type="title" idx="4294967295"/>
          </p:nvPr>
        </p:nvSpPr>
        <p:spPr>
          <a:xfrm>
            <a:off x="1680707" y="133433"/>
            <a:ext cx="8828955" cy="13803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300" b="0" i="0" u="none" strike="noStrike" kern="1200" cap="none" spc="0" normalizeH="0" baseline="0" noProof="0" dirty="0">
                <a:ln>
                  <a:noFill/>
                </a:ln>
                <a:solidFill>
                  <a:schemeClr val="bg1"/>
                </a:solidFill>
                <a:effectLst/>
                <a:uLnTx/>
                <a:uFillTx/>
                <a:latin typeface="Gotham Medium"/>
                <a:ea typeface="+mj-ea"/>
                <a:cs typeface="+mj-cs"/>
              </a:rPr>
              <a:t>Share with the class </a:t>
            </a:r>
            <a:r>
              <a:rPr kumimoji="0" lang="en-US" sz="7300" b="0" i="0" u="none" strike="noStrike" kern="1200" cap="none" spc="0" normalizeH="0" baseline="0" noProof="0" dirty="0">
                <a:ln>
                  <a:noFill/>
                </a:ln>
                <a:solidFill>
                  <a:schemeClr val="bg2">
                    <a:lumMod val="25000"/>
                  </a:schemeClr>
                </a:solidFill>
                <a:effectLst/>
                <a:uLnTx/>
                <a:uFillTx/>
                <a:latin typeface="Gotham Medium"/>
                <a:ea typeface="+mj-ea"/>
                <a:cs typeface="+mj-cs"/>
              </a:rPr>
              <a:t>2</a:t>
            </a:r>
            <a:endParaRPr kumimoji="0" lang="en-US" sz="2800" b="0" i="0" u="none" strike="noStrike" kern="1200" cap="none" spc="0" normalizeH="0" baseline="0" noProof="0" dirty="0">
              <a:ln>
                <a:noFill/>
              </a:ln>
              <a:solidFill>
                <a:schemeClr val="bg2">
                  <a:lumMod val="25000"/>
                </a:schemeClr>
              </a:solidFill>
              <a:effectLst/>
              <a:uLnTx/>
              <a:uFillTx/>
              <a:latin typeface="Gotham Medium"/>
              <a:ea typeface="+mj-ea"/>
              <a:cs typeface="+mj-cs"/>
            </a:endParaRPr>
          </a:p>
        </p:txBody>
      </p:sp>
      <p:sp>
        <p:nvSpPr>
          <p:cNvPr id="3" name="Speech Bubble: Rectangle with Corners Rounded 2">
            <a:extLst>
              <a:ext uri="{FF2B5EF4-FFF2-40B4-BE49-F238E27FC236}">
                <a16:creationId xmlns:a16="http://schemas.microsoft.com/office/drawing/2014/main" id="{4446EEC9-72E4-94DF-EDCB-B0DF00ECB473}"/>
              </a:ext>
            </a:extLst>
          </p:cNvPr>
          <p:cNvSpPr/>
          <p:nvPr/>
        </p:nvSpPr>
        <p:spPr>
          <a:xfrm>
            <a:off x="2808782" y="1959430"/>
            <a:ext cx="8642989" cy="2656114"/>
          </a:xfrm>
          <a:prstGeom prst="wedgeRoundRectCallout">
            <a:avLst>
              <a:gd name="adj1" fmla="val -62918"/>
              <a:gd name="adj2" fmla="val 32415"/>
              <a:gd name="adj3" fmla="val 16667"/>
            </a:avLst>
          </a:prstGeom>
          <a:solidFill>
            <a:schemeClr val="bg1">
              <a:lumMod val="95000"/>
            </a:schemeClr>
          </a:solidFill>
          <a:ln w="38100">
            <a:solidFill>
              <a:srgbClr val="00206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marR="0" lvl="0" indent="31750" algn="l" defTabSz="914400" rtl="0" eaLnBrk="1" fontAlgn="auto" latinLnBrk="0" hangingPunct="1">
              <a:lnSpc>
                <a:spcPct val="110000"/>
              </a:lnSpc>
              <a:spcBef>
                <a:spcPts val="0"/>
              </a:spcBef>
              <a:spcAft>
                <a:spcPts val="60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Gotham book"/>
                <a:ea typeface="+mn-ea"/>
                <a:cs typeface="+mn-cs"/>
              </a:rPr>
              <a:t>__</a:t>
            </a:r>
            <a:r>
              <a:rPr lang="en-US" sz="4000" u="sng" dirty="0">
                <a:solidFill>
                  <a:srgbClr val="7030A0"/>
                </a:solidFill>
                <a:latin typeface="Gotham book"/>
              </a:rPr>
              <a:t>(read one statement)_ </a:t>
            </a:r>
            <a:r>
              <a:rPr lang="en-US" sz="4000" dirty="0">
                <a:solidFill>
                  <a:srgbClr val="7030A0"/>
                </a:solidFill>
                <a:latin typeface="Gotham book"/>
              </a:rPr>
              <a:t> was part of </a:t>
            </a:r>
            <a:r>
              <a:rPr lang="en-US" sz="4000" b="1" i="1" u="sng" dirty="0">
                <a:solidFill>
                  <a:srgbClr val="7030A0"/>
                </a:solidFill>
                <a:latin typeface="Gotham book"/>
              </a:rPr>
              <a:t>Presidential</a:t>
            </a:r>
            <a:r>
              <a:rPr lang="en-US" sz="4000" b="1" i="1" dirty="0">
                <a:solidFill>
                  <a:srgbClr val="7030A0"/>
                </a:solidFill>
                <a:latin typeface="Gotham book"/>
              </a:rPr>
              <a:t> / </a:t>
            </a:r>
            <a:r>
              <a:rPr lang="en-US" sz="4000" b="1" i="1" u="sng" dirty="0">
                <a:solidFill>
                  <a:srgbClr val="7030A0"/>
                </a:solidFill>
                <a:latin typeface="Gotham book"/>
              </a:rPr>
              <a:t>Congressional</a:t>
            </a:r>
            <a:r>
              <a:rPr lang="en-US" sz="4000" b="1" i="1" dirty="0">
                <a:solidFill>
                  <a:srgbClr val="7030A0"/>
                </a:solidFill>
                <a:latin typeface="Gotham book"/>
              </a:rPr>
              <a:t> / </a:t>
            </a:r>
            <a:r>
              <a:rPr lang="en-US" sz="4000" b="1" i="1" u="sng" dirty="0">
                <a:solidFill>
                  <a:srgbClr val="7030A0"/>
                </a:solidFill>
                <a:latin typeface="Gotham book"/>
              </a:rPr>
              <a:t>Redeemer</a:t>
            </a:r>
            <a:r>
              <a:rPr lang="en-US" sz="4000" dirty="0">
                <a:solidFill>
                  <a:srgbClr val="7030A0"/>
                </a:solidFill>
                <a:latin typeface="Gotham book"/>
              </a:rPr>
              <a:t> Reconstruction.</a:t>
            </a:r>
            <a:endParaRPr kumimoji="0" lang="en-US" sz="8000" b="0" i="0" u="none" strike="noStrike" kern="1200" cap="none" spc="0" normalizeH="0" baseline="0" noProof="0" dirty="0">
              <a:ln>
                <a:noFill/>
              </a:ln>
              <a:solidFill>
                <a:srgbClr val="7030A0"/>
              </a:solidFill>
              <a:effectLst/>
              <a:uLnTx/>
              <a:uFillTx/>
              <a:latin typeface="Gotham book"/>
              <a:ea typeface="Times New Roman" panose="02020603050405020304" pitchFamily="18" charset="0"/>
              <a:cs typeface="Times New Roman" panose="02020603050405020304" pitchFamily="18" charset="0"/>
            </a:endParaRPr>
          </a:p>
        </p:txBody>
      </p:sp>
      <p:pic>
        <p:nvPicPr>
          <p:cNvPr id="4" name="Graphic 3">
            <a:extLst>
              <a:ext uri="{FF2B5EF4-FFF2-40B4-BE49-F238E27FC236}">
                <a16:creationId xmlns:a16="http://schemas.microsoft.com/office/drawing/2014/main" id="{E4B55889-12EF-27E4-68AE-BC9D3033A2F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2347" y="2955225"/>
            <a:ext cx="1370657" cy="1370657"/>
          </a:xfrm>
          <a:prstGeom prst="rect">
            <a:avLst/>
          </a:prstGeom>
        </p:spPr>
      </p:pic>
    </p:spTree>
    <p:extLst>
      <p:ext uri="{BB962C8B-B14F-4D97-AF65-F5344CB8AC3E}">
        <p14:creationId xmlns:p14="http://schemas.microsoft.com/office/powerpoint/2010/main" val="1120791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a:extLst>
            <a:ext uri="{FF2B5EF4-FFF2-40B4-BE49-F238E27FC236}">
              <a16:creationId xmlns:a16="http://schemas.microsoft.com/office/drawing/2014/main" id="{E84FF13F-930D-E61A-A70E-836A0CE120AE}"/>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F818E05C-6332-3810-C7FF-C2E4B4612CF7}"/>
              </a:ext>
            </a:extLst>
          </p:cNvPr>
          <p:cNvSpPr txBox="1">
            <a:spLocks noGrp="1"/>
          </p:cNvSpPr>
          <p:nvPr>
            <p:ph type="title" idx="4294967295"/>
          </p:nvPr>
        </p:nvSpPr>
        <p:spPr>
          <a:xfrm>
            <a:off x="1680707" y="133433"/>
            <a:ext cx="8405949" cy="13803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300" b="0" i="0" u="none" strike="noStrike" kern="1200" cap="none" spc="0" normalizeH="0" baseline="0" noProof="0" dirty="0">
                <a:ln>
                  <a:noFill/>
                </a:ln>
                <a:solidFill>
                  <a:schemeClr val="bg1"/>
                </a:solidFill>
                <a:effectLst/>
                <a:uLnTx/>
                <a:uFillTx/>
                <a:latin typeface="Gotham Medium"/>
                <a:ea typeface="+mj-ea"/>
                <a:cs typeface="+mj-cs"/>
              </a:rPr>
              <a:t>Share with the class</a:t>
            </a:r>
            <a:endParaRPr kumimoji="0" lang="en-US" sz="2800" b="0" i="0" u="none" strike="noStrike" kern="1200" cap="none" spc="0" normalizeH="0" baseline="0" noProof="0" dirty="0">
              <a:ln>
                <a:noFill/>
              </a:ln>
              <a:solidFill>
                <a:schemeClr val="bg1"/>
              </a:solidFill>
              <a:effectLst/>
              <a:uLnTx/>
              <a:uFillTx/>
              <a:latin typeface="Gotham Medium"/>
              <a:ea typeface="+mj-ea"/>
              <a:cs typeface="+mj-cs"/>
            </a:endParaRPr>
          </a:p>
        </p:txBody>
      </p:sp>
      <p:sp>
        <p:nvSpPr>
          <p:cNvPr id="3" name="Speech Bubble: Rectangle with Corners Rounded 2">
            <a:extLst>
              <a:ext uri="{FF2B5EF4-FFF2-40B4-BE49-F238E27FC236}">
                <a16:creationId xmlns:a16="http://schemas.microsoft.com/office/drawing/2014/main" id="{20817380-77CE-5137-18BE-264D6832C4E4}"/>
              </a:ext>
            </a:extLst>
          </p:cNvPr>
          <p:cNvSpPr/>
          <p:nvPr/>
        </p:nvSpPr>
        <p:spPr>
          <a:xfrm>
            <a:off x="2710811" y="1959429"/>
            <a:ext cx="8773618" cy="3940627"/>
          </a:xfrm>
          <a:prstGeom prst="wedgeRoundRectCallout">
            <a:avLst>
              <a:gd name="adj1" fmla="val -62918"/>
              <a:gd name="adj2" fmla="val 32415"/>
              <a:gd name="adj3" fmla="val 16667"/>
            </a:avLst>
          </a:prstGeom>
          <a:solidFill>
            <a:schemeClr val="bg1">
              <a:lumMod val="95000"/>
            </a:schemeClr>
          </a:solidFill>
          <a:ln w="38100">
            <a:solidFill>
              <a:srgbClr val="00206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lvl="0" indent="31750">
              <a:lnSpc>
                <a:spcPct val="110000"/>
              </a:lnSpc>
              <a:spcAft>
                <a:spcPts val="600"/>
              </a:spcAft>
              <a:defRPr/>
            </a:pPr>
            <a:r>
              <a:rPr lang="en-US" sz="4000" dirty="0">
                <a:solidFill>
                  <a:schemeClr val="accent5">
                    <a:lumMod val="75000"/>
                  </a:schemeClr>
                </a:solidFill>
                <a:latin typeface="Gotham book"/>
              </a:rPr>
              <a:t>I think </a:t>
            </a:r>
            <a:r>
              <a:rPr lang="en-US" sz="4000" b="1" i="1" u="sng" dirty="0">
                <a:solidFill>
                  <a:schemeClr val="accent2">
                    <a:lumMod val="50000"/>
                  </a:schemeClr>
                </a:solidFill>
                <a:latin typeface="Gotham book"/>
              </a:rPr>
              <a:t>Southern ex-Confederates</a:t>
            </a:r>
            <a:r>
              <a:rPr lang="en-US" sz="4000" b="1" i="1" dirty="0">
                <a:solidFill>
                  <a:schemeClr val="accent2">
                    <a:lumMod val="50000"/>
                  </a:schemeClr>
                </a:solidFill>
                <a:latin typeface="Gotham book"/>
              </a:rPr>
              <a:t> </a:t>
            </a:r>
            <a:r>
              <a:rPr lang="en-US" sz="4000" b="1" i="1" dirty="0">
                <a:solidFill>
                  <a:srgbClr val="7030A0"/>
                </a:solidFill>
                <a:latin typeface="Gotham book"/>
              </a:rPr>
              <a:t>/ </a:t>
            </a:r>
            <a:r>
              <a:rPr lang="en-US" sz="4000" b="1" i="1" u="sng" dirty="0">
                <a:solidFill>
                  <a:srgbClr val="002060"/>
                </a:solidFill>
                <a:latin typeface="Gotham book"/>
              </a:rPr>
              <a:t>Northerners in Congress</a:t>
            </a:r>
            <a:r>
              <a:rPr lang="en-US" sz="4000" b="1" i="1" dirty="0">
                <a:solidFill>
                  <a:srgbClr val="002060"/>
                </a:solidFill>
                <a:latin typeface="Gotham book"/>
              </a:rPr>
              <a:t>  </a:t>
            </a:r>
            <a:r>
              <a:rPr lang="en-US" sz="4000" b="1" i="1" dirty="0">
                <a:solidFill>
                  <a:srgbClr val="7030A0"/>
                </a:solidFill>
                <a:latin typeface="Gotham book"/>
              </a:rPr>
              <a:t>/ </a:t>
            </a:r>
            <a:r>
              <a:rPr lang="en-US" sz="4000" b="1" i="1" u="sng" dirty="0">
                <a:solidFill>
                  <a:srgbClr val="7030A0"/>
                </a:solidFill>
                <a:latin typeface="Gotham book"/>
              </a:rPr>
              <a:t> </a:t>
            </a:r>
            <a:r>
              <a:rPr lang="en-US" sz="4000" b="1" i="1" u="sng" dirty="0">
                <a:solidFill>
                  <a:schemeClr val="accent6">
                    <a:lumMod val="75000"/>
                  </a:schemeClr>
                </a:solidFill>
                <a:latin typeface="Gotham book"/>
              </a:rPr>
              <a:t>Freedmen in the South </a:t>
            </a:r>
            <a:r>
              <a:rPr lang="en-US" sz="4000" dirty="0">
                <a:solidFill>
                  <a:schemeClr val="accent5">
                    <a:lumMod val="75000"/>
                  </a:schemeClr>
                </a:solidFill>
                <a:latin typeface="Gotham book"/>
              </a:rPr>
              <a:t>would want Reconstruction to focus on ________ _____________________________</a:t>
            </a:r>
            <a:endParaRPr kumimoji="0" lang="en-US" sz="8000" b="0" i="0" u="none" strike="noStrike" kern="1200" cap="none" spc="0" normalizeH="0" baseline="0" noProof="0" dirty="0">
              <a:ln>
                <a:noFill/>
              </a:ln>
              <a:solidFill>
                <a:schemeClr val="accent5">
                  <a:lumMod val="75000"/>
                </a:schemeClr>
              </a:solidFill>
              <a:effectLst/>
              <a:uLnTx/>
              <a:uFillTx/>
              <a:latin typeface="Gotham book"/>
              <a:ea typeface="Times New Roman" panose="02020603050405020304" pitchFamily="18" charset="0"/>
              <a:cs typeface="Times New Roman" panose="02020603050405020304" pitchFamily="18" charset="0"/>
            </a:endParaRPr>
          </a:p>
        </p:txBody>
      </p:sp>
      <p:pic>
        <p:nvPicPr>
          <p:cNvPr id="4" name="Graphic 3">
            <a:extLst>
              <a:ext uri="{FF2B5EF4-FFF2-40B4-BE49-F238E27FC236}">
                <a16:creationId xmlns:a16="http://schemas.microsoft.com/office/drawing/2014/main" id="{2BC4ACA1-D343-6981-47D6-2002B261B8E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2347" y="2955225"/>
            <a:ext cx="1370657" cy="1370657"/>
          </a:xfrm>
          <a:prstGeom prst="rect">
            <a:avLst/>
          </a:prstGeom>
        </p:spPr>
      </p:pic>
    </p:spTree>
    <p:extLst>
      <p:ext uri="{BB962C8B-B14F-4D97-AF65-F5344CB8AC3E}">
        <p14:creationId xmlns:p14="http://schemas.microsoft.com/office/powerpoint/2010/main" val="2219854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D80D5C1-3D5E-4689-2EAF-05D7F1F0032D}"/>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0C417AD0-7956-B912-9233-D27AC389CD80}"/>
              </a:ext>
            </a:extLst>
          </p:cNvPr>
          <p:cNvSpPr txBox="1">
            <a:spLocks noGrp="1"/>
          </p:cNvSpPr>
          <p:nvPr>
            <p:ph type="title" idx="4294967295"/>
          </p:nvPr>
        </p:nvSpPr>
        <p:spPr>
          <a:xfrm>
            <a:off x="2125050" y="13062"/>
            <a:ext cx="8240486" cy="13803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0" i="0" u="none" strike="noStrike" kern="1200" cap="none" spc="0" normalizeH="0" baseline="0" noProof="0" dirty="0">
                <a:ln>
                  <a:noFill/>
                </a:ln>
                <a:solidFill>
                  <a:schemeClr val="bg1"/>
                </a:solidFill>
                <a:effectLst/>
                <a:uLnTx/>
                <a:uFillTx/>
                <a:latin typeface="Gotham Medium"/>
                <a:ea typeface="+mj-ea"/>
                <a:cs typeface="+mj-cs"/>
              </a:rPr>
              <a:t>Essential Question</a:t>
            </a:r>
          </a:p>
        </p:txBody>
      </p:sp>
      <p:sp>
        <p:nvSpPr>
          <p:cNvPr id="3" name="TextBox 2">
            <a:extLst>
              <a:ext uri="{FF2B5EF4-FFF2-40B4-BE49-F238E27FC236}">
                <a16:creationId xmlns:a16="http://schemas.microsoft.com/office/drawing/2014/main" id="{4B6F5512-4672-385A-C669-616A4468A7C5}"/>
              </a:ext>
            </a:extLst>
          </p:cNvPr>
          <p:cNvSpPr txBox="1"/>
          <p:nvPr/>
        </p:nvSpPr>
        <p:spPr>
          <a:xfrm>
            <a:off x="239486" y="1828800"/>
            <a:ext cx="11843657"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2060"/>
                </a:solidFill>
                <a:effectLst/>
                <a:uLnTx/>
                <a:uFillTx/>
                <a:latin typeface="Calibri" panose="020F0502020204030204"/>
                <a:ea typeface="+mn-ea"/>
                <a:cs typeface="+mn-cs"/>
              </a:rPr>
              <a:t>What were the three primary phases of Reconstruction, and what were the key events and defining characteristics of each phase? </a:t>
            </a:r>
          </a:p>
        </p:txBody>
      </p:sp>
    </p:spTree>
    <p:extLst>
      <p:ext uri="{BB962C8B-B14F-4D97-AF65-F5344CB8AC3E}">
        <p14:creationId xmlns:p14="http://schemas.microsoft.com/office/powerpoint/2010/main" val="1575692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E7B7098-2390-3DD5-30F9-BC8BD8F6F7F5}"/>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1C857AD5-9C22-00C1-59F8-40297C37F889}"/>
              </a:ext>
            </a:extLst>
          </p:cNvPr>
          <p:cNvSpPr txBox="1">
            <a:spLocks noGrp="1"/>
          </p:cNvSpPr>
          <p:nvPr>
            <p:ph type="title" idx="4294967295"/>
          </p:nvPr>
        </p:nvSpPr>
        <p:spPr>
          <a:xfrm>
            <a:off x="1864854" y="13061"/>
            <a:ext cx="8493035" cy="1490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800" b="0" i="0" u="none" strike="noStrike" kern="1200" cap="none" spc="0" normalizeH="0" baseline="0" noProof="0" dirty="0">
                <a:ln>
                  <a:noFill/>
                </a:ln>
                <a:solidFill>
                  <a:schemeClr val="bg1"/>
                </a:solidFill>
                <a:effectLst/>
                <a:uLnTx/>
                <a:uFillTx/>
                <a:latin typeface="Gotham Medium"/>
                <a:ea typeface="+mj-ea"/>
                <a:cs typeface="+mj-cs"/>
              </a:rPr>
              <a:t>In today’s lesson…</a:t>
            </a:r>
          </a:p>
        </p:txBody>
      </p:sp>
      <p:sp>
        <p:nvSpPr>
          <p:cNvPr id="3" name="TextBox 2">
            <a:extLst>
              <a:ext uri="{FF2B5EF4-FFF2-40B4-BE49-F238E27FC236}">
                <a16:creationId xmlns:a16="http://schemas.microsoft.com/office/drawing/2014/main" id="{FE154717-6E1B-3150-9ACC-56DFB207DEE1}"/>
              </a:ext>
            </a:extLst>
          </p:cNvPr>
          <p:cNvSpPr txBox="1"/>
          <p:nvPr/>
        </p:nvSpPr>
        <p:spPr>
          <a:xfrm>
            <a:off x="816430" y="1785257"/>
            <a:ext cx="10568702" cy="3785652"/>
          </a:xfrm>
          <a:prstGeom prst="rect">
            <a:avLst/>
          </a:prstGeom>
          <a:noFill/>
        </p:spPr>
        <p:txBody>
          <a:bodyPr wrap="square" rtlCol="0">
            <a:spAutoFit/>
          </a:bodyPr>
          <a:lstStyle/>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4000" b="1" i="1" u="sng" strike="noStrike" kern="1200" cap="none" spc="0" normalizeH="0" baseline="0" noProof="0" dirty="0">
                <a:ln>
                  <a:noFill/>
                </a:ln>
                <a:solidFill>
                  <a:srgbClr val="4472C4">
                    <a:lumMod val="50000"/>
                  </a:srgbClr>
                </a:solidFill>
                <a:effectLst/>
                <a:uLnTx/>
                <a:uFillTx/>
                <a:latin typeface="Calibri" panose="020F0502020204030204"/>
                <a:ea typeface="+mn-ea"/>
                <a:cs typeface="+mn-cs"/>
              </a:rPr>
              <a:t>We will</a:t>
            </a:r>
            <a:r>
              <a:rPr kumimoji="0" lang="en-US" sz="4000" strike="noStrike" kern="1200" cap="none" spc="0" normalizeH="0" baseline="0" noProof="0" dirty="0">
                <a:ln>
                  <a:noFill/>
                </a:ln>
                <a:solidFill>
                  <a:srgbClr val="4472C4">
                    <a:lumMod val="50000"/>
                  </a:srgbClr>
                </a:solidFill>
                <a:effectLst/>
                <a:uLnTx/>
                <a:uFillTx/>
                <a:latin typeface="Calibri" panose="020F0502020204030204"/>
                <a:ea typeface="+mn-ea"/>
                <a:cs typeface="+mn-cs"/>
              </a:rPr>
              <a:t> examine the three phases of Reconstruction, the significant developments, and the defining characteristics of each phase. </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4000" b="1" i="1" u="sng" strike="noStrike" kern="1200" cap="none" spc="0" normalizeH="0" baseline="0" noProof="0" dirty="0">
                <a:ln>
                  <a:noFill/>
                </a:ln>
                <a:solidFill>
                  <a:srgbClr val="C00000"/>
                </a:solidFill>
                <a:effectLst/>
                <a:uLnTx/>
                <a:uFillTx/>
                <a:latin typeface="Calibri" panose="020F0502020204030204"/>
                <a:ea typeface="+mn-ea"/>
                <a:cs typeface="+mn-cs"/>
              </a:rPr>
              <a:t>I will</a:t>
            </a:r>
            <a:r>
              <a:rPr kumimoji="0" lang="en-US" sz="4000" strike="noStrike" kern="1200" cap="none" spc="0" normalizeH="0" baseline="0" noProof="0" dirty="0">
                <a:ln>
                  <a:noFill/>
                </a:ln>
                <a:solidFill>
                  <a:srgbClr val="C00000"/>
                </a:solidFill>
                <a:effectLst/>
                <a:uLnTx/>
                <a:uFillTx/>
                <a:latin typeface="Calibri" panose="020F0502020204030204"/>
                <a:ea typeface="+mn-ea"/>
                <a:cs typeface="+mn-cs"/>
              </a:rPr>
              <a:t> complete my guided notes, comparing the goals, policies, and effects of each phase of Reconstruction in Texas. </a:t>
            </a:r>
            <a:endParaRPr kumimoji="0" lang="en-US" sz="40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8437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F50C093C-B8B8-5709-A14C-37E1142E8C83}"/>
              </a:ext>
            </a:extLst>
          </p:cNvPr>
          <p:cNvSpPr txBox="1">
            <a:spLocks noGrp="1"/>
          </p:cNvSpPr>
          <p:nvPr>
            <p:ph type="title" idx="4294967295"/>
          </p:nvPr>
        </p:nvSpPr>
        <p:spPr>
          <a:xfrm>
            <a:off x="1578429" y="-150715"/>
            <a:ext cx="10374086" cy="104878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srgbClr val="322E50"/>
                </a:solidFill>
                <a:effectLst/>
                <a:uLnTx/>
                <a:uFillTx/>
                <a:latin typeface="Gotham Medium" pitchFamily="2" charset="0"/>
                <a:ea typeface="+mj-ea"/>
                <a:cs typeface="Gotham Medium" pitchFamily="2" charset="0"/>
              </a:rPr>
              <a:t>The Assassination of Abraham Lincoln</a:t>
            </a:r>
            <a:endParaRPr kumimoji="0" lang="en-US" sz="5000" b="1" i="0" u="none" strike="noStrike" kern="1200" cap="none" spc="0" normalizeH="0" baseline="0" noProof="0" dirty="0">
              <a:ln>
                <a:noFill/>
              </a:ln>
              <a:solidFill>
                <a:prstClr val="black"/>
              </a:solidFill>
              <a:effectLst/>
              <a:uLnTx/>
              <a:uFillTx/>
              <a:latin typeface="Gotham Medium"/>
              <a:ea typeface="+mj-ea"/>
              <a:cs typeface="+mj-cs"/>
            </a:endParaRPr>
          </a:p>
        </p:txBody>
      </p:sp>
      <p:sp>
        <p:nvSpPr>
          <p:cNvPr id="4" name="TextBox 3">
            <a:extLst>
              <a:ext uri="{FF2B5EF4-FFF2-40B4-BE49-F238E27FC236}">
                <a16:creationId xmlns:a16="http://schemas.microsoft.com/office/drawing/2014/main" id="{7379CECC-47A4-64B7-887F-461DD1976B0C}"/>
              </a:ext>
            </a:extLst>
          </p:cNvPr>
          <p:cNvSpPr txBox="1"/>
          <p:nvPr/>
        </p:nvSpPr>
        <p:spPr>
          <a:xfrm>
            <a:off x="1611086" y="968828"/>
            <a:ext cx="6320517" cy="6093976"/>
          </a:xfrm>
          <a:prstGeom prst="rect">
            <a:avLst/>
          </a:prstGeom>
          <a:noFill/>
        </p:spPr>
        <p:txBody>
          <a:bodyPr wrap="square" rtlCol="0">
            <a:spAutoFit/>
          </a:bodyPr>
          <a:lstStyle/>
          <a:p>
            <a:pPr marL="457200" indent="-457200">
              <a:buFont typeface="Arial" panose="020B0604020202020204" pitchFamily="34" charset="0"/>
              <a:buChar char="•"/>
            </a:pPr>
            <a:r>
              <a:rPr lang="en-US" sz="3600" dirty="0">
                <a:solidFill>
                  <a:schemeClr val="accent3"/>
                </a:solidFill>
                <a:latin typeface="Gotham book"/>
              </a:rPr>
              <a:t>Lincoln was elected for a second term as president in November 1864.</a:t>
            </a:r>
          </a:p>
          <a:p>
            <a:pPr marL="457200" indent="-457200">
              <a:buFont typeface="Arial" panose="020B0604020202020204" pitchFamily="34" charset="0"/>
              <a:buChar char="•"/>
            </a:pPr>
            <a:r>
              <a:rPr lang="en-US" sz="3600" dirty="0">
                <a:solidFill>
                  <a:srgbClr val="7030A0"/>
                </a:solidFill>
                <a:latin typeface="Gotham book"/>
              </a:rPr>
              <a:t>Confederate General Robert E. Lee surrendered April 9, 1865</a:t>
            </a:r>
          </a:p>
          <a:p>
            <a:pPr marL="457200" indent="-457200">
              <a:buFont typeface="Arial" panose="020B0604020202020204" pitchFamily="34" charset="0"/>
              <a:buChar char="•"/>
            </a:pPr>
            <a:r>
              <a:rPr lang="en-US" sz="3600" dirty="0">
                <a:solidFill>
                  <a:srgbClr val="0070C0"/>
                </a:solidFill>
                <a:latin typeface="Gotham book"/>
              </a:rPr>
              <a:t>Lincoln was assassinated on April 15, 1865.</a:t>
            </a:r>
          </a:p>
          <a:p>
            <a:pPr marL="457200" indent="-457200">
              <a:buFont typeface="Arial" panose="020B0604020202020204" pitchFamily="34" charset="0"/>
              <a:buChar char="•"/>
            </a:pPr>
            <a:r>
              <a:rPr lang="en-US" sz="3600" dirty="0">
                <a:solidFill>
                  <a:srgbClr val="C00000"/>
                </a:solidFill>
                <a:latin typeface="Gotham book"/>
              </a:rPr>
              <a:t>Vice President Andrew Johnson (a Southerner) was sworn in as president.</a:t>
            </a:r>
          </a:p>
          <a:p>
            <a:pPr marL="457200" indent="-457200">
              <a:buFont typeface="Arial" panose="020B0604020202020204" pitchFamily="34" charset="0"/>
              <a:buChar char="•"/>
            </a:pPr>
            <a:endParaRPr lang="en-US" sz="3000" dirty="0">
              <a:latin typeface="Gotham book"/>
            </a:endParaRPr>
          </a:p>
        </p:txBody>
      </p:sp>
      <p:pic>
        <p:nvPicPr>
          <p:cNvPr id="1026" name="Picture 2" descr="Artwork depicting the assassination of Abraham Lincoln. Lincoln, his wife, and 2 others are seated in an opera box. Behind Lincoln, his assassin is holding a gun and firing at Lincoln's head. The image is labeled &quot;The Martyr of Liberty&quot;">
            <a:extLst>
              <a:ext uri="{FF2B5EF4-FFF2-40B4-BE49-F238E27FC236}">
                <a16:creationId xmlns:a16="http://schemas.microsoft.com/office/drawing/2014/main" id="{05DA6FB9-A9F1-622F-3C42-8657B41AA1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2489" y="936170"/>
            <a:ext cx="3792311" cy="4617033"/>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F18EA53-06F1-0472-7222-BD090F1CEA5E}"/>
              </a:ext>
            </a:extLst>
          </p:cNvPr>
          <p:cNvSpPr txBox="1"/>
          <p:nvPr/>
        </p:nvSpPr>
        <p:spPr>
          <a:xfrm>
            <a:off x="7652657" y="5585861"/>
            <a:ext cx="4539343" cy="830997"/>
          </a:xfrm>
          <a:prstGeom prst="rect">
            <a:avLst/>
          </a:prstGeom>
          <a:noFill/>
        </p:spPr>
        <p:txBody>
          <a:bodyPr wrap="square" rtlCol="0">
            <a:spAutoFit/>
          </a:bodyPr>
          <a:lstStyle/>
          <a:p>
            <a:pPr algn="ctr"/>
            <a:r>
              <a:rPr lang="en-US" sz="2400" dirty="0">
                <a:latin typeface="Gotham book"/>
              </a:rPr>
              <a:t>“The Martyr of Liberty”</a:t>
            </a:r>
            <a:br>
              <a:rPr lang="en-US" sz="2400" dirty="0">
                <a:latin typeface="Gotham book"/>
              </a:rPr>
            </a:br>
            <a:r>
              <a:rPr lang="en-US" sz="2400" i="1" dirty="0">
                <a:latin typeface="Gotham book"/>
              </a:rPr>
              <a:t>The Library of Congress</a:t>
            </a:r>
          </a:p>
        </p:txBody>
      </p:sp>
    </p:spTree>
    <p:extLst>
      <p:ext uri="{BB962C8B-B14F-4D97-AF65-F5344CB8AC3E}">
        <p14:creationId xmlns:p14="http://schemas.microsoft.com/office/powerpoint/2010/main" val="1251599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A2AF68C-B3EF-A7A7-0951-CDA88509C094}"/>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870D560E-8A04-4023-5CDD-F2E7AE9AF0DF}"/>
              </a:ext>
            </a:extLst>
          </p:cNvPr>
          <p:cNvSpPr txBox="1">
            <a:spLocks noGrp="1"/>
          </p:cNvSpPr>
          <p:nvPr>
            <p:ph type="title" idx="4294967295"/>
          </p:nvPr>
        </p:nvSpPr>
        <p:spPr>
          <a:xfrm>
            <a:off x="2346762" y="1965890"/>
            <a:ext cx="8240486" cy="252990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a:ln>
                  <a:noFill/>
                </a:ln>
                <a:solidFill>
                  <a:schemeClr val="accent2">
                    <a:lumMod val="20000"/>
                    <a:lumOff val="80000"/>
                  </a:schemeClr>
                </a:solidFill>
                <a:effectLst/>
                <a:uLnTx/>
                <a:uFillTx/>
                <a:latin typeface="Gotham Medium"/>
                <a:ea typeface="+mj-ea"/>
                <a:cs typeface="+mj-cs"/>
              </a:rPr>
              <a:t>Presidential Reconstruction</a:t>
            </a:r>
            <a:br>
              <a:rPr kumimoji="0" lang="en-US" sz="7200" b="0" i="0" u="none" strike="noStrike" kern="1200" cap="none" spc="0" normalizeH="0" baseline="0" noProof="0" dirty="0">
                <a:ln>
                  <a:noFill/>
                </a:ln>
                <a:solidFill>
                  <a:schemeClr val="accent2">
                    <a:lumMod val="20000"/>
                    <a:lumOff val="80000"/>
                  </a:schemeClr>
                </a:solidFill>
                <a:effectLst/>
                <a:uLnTx/>
                <a:uFillTx/>
                <a:latin typeface="Gotham Medium"/>
                <a:ea typeface="+mj-ea"/>
                <a:cs typeface="+mj-cs"/>
              </a:rPr>
            </a:br>
            <a:r>
              <a:rPr kumimoji="0" lang="en-US" sz="4900" b="0" i="0" u="none" strike="noStrike" kern="1200" cap="none" spc="0" normalizeH="0" baseline="0" noProof="0" dirty="0">
                <a:ln>
                  <a:noFill/>
                </a:ln>
                <a:solidFill>
                  <a:schemeClr val="accent2">
                    <a:lumMod val="20000"/>
                    <a:lumOff val="80000"/>
                  </a:schemeClr>
                </a:solidFill>
                <a:effectLst/>
                <a:uLnTx/>
                <a:uFillTx/>
                <a:latin typeface="Gotham Medium"/>
                <a:ea typeface="+mj-ea"/>
                <a:cs typeface="+mj-cs"/>
              </a:rPr>
              <a:t>1865 - 1867</a:t>
            </a:r>
            <a:endParaRPr kumimoji="0" lang="en-US" sz="7200" b="0" i="0" u="none" strike="noStrike" kern="1200" cap="none" spc="0" normalizeH="0" baseline="0" noProof="0" dirty="0">
              <a:ln>
                <a:noFill/>
              </a:ln>
              <a:solidFill>
                <a:schemeClr val="accent2">
                  <a:lumMod val="20000"/>
                  <a:lumOff val="80000"/>
                </a:schemeClr>
              </a:solidFill>
              <a:effectLst/>
              <a:uLnTx/>
              <a:uFillTx/>
              <a:latin typeface="Gotham Medium"/>
              <a:ea typeface="+mj-ea"/>
              <a:cs typeface="+mj-cs"/>
            </a:endParaRPr>
          </a:p>
        </p:txBody>
      </p:sp>
    </p:spTree>
    <p:extLst>
      <p:ext uri="{BB962C8B-B14F-4D97-AF65-F5344CB8AC3E}">
        <p14:creationId xmlns:p14="http://schemas.microsoft.com/office/powerpoint/2010/main" val="3217131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3F2DDB6-C328-D88A-C4FB-8AED8B6C0CBB}"/>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385829B5-5D75-3A5F-7621-E82762AB576A}"/>
              </a:ext>
            </a:extLst>
          </p:cNvPr>
          <p:cNvSpPr txBox="1">
            <a:spLocks noGrp="1"/>
          </p:cNvSpPr>
          <p:nvPr>
            <p:ph type="title" idx="4294967295"/>
          </p:nvPr>
        </p:nvSpPr>
        <p:spPr>
          <a:xfrm>
            <a:off x="1939550" y="-79956"/>
            <a:ext cx="9621079" cy="10161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200" b="1" i="0" u="none" strike="noStrike" kern="1200" cap="none" spc="0" normalizeH="0" baseline="0" noProof="0" dirty="0">
                <a:ln>
                  <a:noFill/>
                </a:ln>
                <a:solidFill>
                  <a:srgbClr val="322E50"/>
                </a:solidFill>
                <a:effectLst/>
                <a:uLnTx/>
                <a:uFillTx/>
                <a:latin typeface="Gotham Medium" pitchFamily="2" charset="0"/>
                <a:ea typeface="+mj-ea"/>
                <a:cs typeface="Gotham Medium" pitchFamily="2" charset="0"/>
              </a:rPr>
              <a:t>Presidential Reconstruction </a:t>
            </a:r>
            <a:r>
              <a:rPr kumimoji="0" lang="en-US" sz="5200" b="1" i="0" u="none" strike="noStrike" kern="1200" cap="none" spc="0" normalizeH="0" baseline="0" noProof="0" dirty="0">
                <a:ln>
                  <a:noFill/>
                </a:ln>
                <a:solidFill>
                  <a:schemeClr val="bg1">
                    <a:lumMod val="95000"/>
                  </a:schemeClr>
                </a:solidFill>
                <a:effectLst/>
                <a:uLnTx/>
                <a:uFillTx/>
                <a:latin typeface="Gotham Medium" pitchFamily="2" charset="0"/>
                <a:ea typeface="+mj-ea"/>
                <a:cs typeface="Gotham Medium" pitchFamily="2" charset="0"/>
              </a:rPr>
              <a:t>2</a:t>
            </a:r>
            <a:endParaRPr kumimoji="0" lang="en-US" sz="5200" b="1" i="0" u="none" strike="noStrike" kern="1200" cap="none" spc="0" normalizeH="0" baseline="0" noProof="0" dirty="0">
              <a:ln>
                <a:noFill/>
              </a:ln>
              <a:solidFill>
                <a:schemeClr val="bg1">
                  <a:lumMod val="95000"/>
                </a:schemeClr>
              </a:solidFill>
              <a:effectLst/>
              <a:uLnTx/>
              <a:uFillTx/>
              <a:latin typeface="Gotham Medium"/>
              <a:ea typeface="+mj-ea"/>
              <a:cs typeface="+mj-cs"/>
            </a:endParaRPr>
          </a:p>
        </p:txBody>
      </p:sp>
      <p:sp>
        <p:nvSpPr>
          <p:cNvPr id="3" name="TextBox 2">
            <a:extLst>
              <a:ext uri="{FF2B5EF4-FFF2-40B4-BE49-F238E27FC236}">
                <a16:creationId xmlns:a16="http://schemas.microsoft.com/office/drawing/2014/main" id="{87F16261-FE8E-4052-CC37-DDDD92A410B6}"/>
              </a:ext>
            </a:extLst>
          </p:cNvPr>
          <p:cNvSpPr txBox="1"/>
          <p:nvPr/>
        </p:nvSpPr>
        <p:spPr>
          <a:xfrm>
            <a:off x="1665515" y="936171"/>
            <a:ext cx="6180542" cy="5632311"/>
          </a:xfrm>
          <a:prstGeom prst="rect">
            <a:avLst/>
          </a:prstGeom>
          <a:noFill/>
        </p:spPr>
        <p:txBody>
          <a:bodyPr wrap="square" rtlCol="0">
            <a:spAutoFit/>
          </a:bodyPr>
          <a:lstStyle/>
          <a:p>
            <a:pPr marL="457200" indent="-457200">
              <a:buFont typeface="Arial" panose="020B0604020202020204" pitchFamily="34" charset="0"/>
              <a:buChar char="•"/>
            </a:pPr>
            <a:r>
              <a:rPr lang="en-US" sz="3600" dirty="0">
                <a:solidFill>
                  <a:srgbClr val="C00000"/>
                </a:solidFill>
                <a:latin typeface="Gotham book"/>
              </a:rPr>
              <a:t>Ex-Confederates pardoned</a:t>
            </a:r>
          </a:p>
          <a:p>
            <a:pPr marL="914400" lvl="1" indent="-457200">
              <a:buFont typeface="Arial" panose="020B0604020202020204" pitchFamily="34" charset="0"/>
              <a:buChar char="•"/>
            </a:pPr>
            <a:r>
              <a:rPr lang="en-US" sz="3600" dirty="0">
                <a:solidFill>
                  <a:srgbClr val="C00000"/>
                </a:solidFill>
                <a:latin typeface="Gotham book"/>
              </a:rPr>
              <a:t>Must take loyalty oath to the U.S.</a:t>
            </a:r>
          </a:p>
          <a:p>
            <a:pPr marL="457200" indent="-457200">
              <a:buFont typeface="Arial" panose="020B0604020202020204" pitchFamily="34" charset="0"/>
              <a:buChar char="•"/>
            </a:pPr>
            <a:r>
              <a:rPr lang="en-US" sz="3600" dirty="0">
                <a:solidFill>
                  <a:srgbClr val="0070C0"/>
                </a:solidFill>
                <a:latin typeface="Gotham book"/>
              </a:rPr>
              <a:t>High-ranking ex-Confederates must personally request pardon from President Johnson </a:t>
            </a:r>
          </a:p>
          <a:p>
            <a:pPr marL="457200" indent="-457200">
              <a:buFont typeface="Arial" panose="020B0604020202020204" pitchFamily="34" charset="0"/>
              <a:buChar char="•"/>
            </a:pPr>
            <a:r>
              <a:rPr lang="en-US" sz="3600" dirty="0">
                <a:solidFill>
                  <a:schemeClr val="accent6">
                    <a:lumMod val="75000"/>
                  </a:schemeClr>
                </a:solidFill>
                <a:latin typeface="Gotham book"/>
              </a:rPr>
              <a:t>Southern states must</a:t>
            </a:r>
          </a:p>
          <a:p>
            <a:pPr marL="914400" lvl="1" indent="-457200">
              <a:buFont typeface="Arial" panose="020B0604020202020204" pitchFamily="34" charset="0"/>
              <a:buChar char="•"/>
            </a:pPr>
            <a:r>
              <a:rPr lang="en-US" sz="3600" dirty="0">
                <a:solidFill>
                  <a:schemeClr val="accent6">
                    <a:lumMod val="75000"/>
                  </a:schemeClr>
                </a:solidFill>
                <a:latin typeface="Gotham book"/>
              </a:rPr>
              <a:t>Write new constitutions</a:t>
            </a:r>
          </a:p>
          <a:p>
            <a:pPr marL="914400" lvl="1" indent="-457200">
              <a:buFont typeface="Arial" panose="020B0604020202020204" pitchFamily="34" charset="0"/>
              <a:buChar char="•"/>
            </a:pPr>
            <a:r>
              <a:rPr lang="en-US" sz="3600" dirty="0">
                <a:solidFill>
                  <a:schemeClr val="accent6">
                    <a:lumMod val="75000"/>
                  </a:schemeClr>
                </a:solidFill>
                <a:latin typeface="Gotham book"/>
              </a:rPr>
              <a:t>Ratify the 13</a:t>
            </a:r>
            <a:r>
              <a:rPr lang="en-US" sz="3600" baseline="30000" dirty="0">
                <a:solidFill>
                  <a:schemeClr val="accent6">
                    <a:lumMod val="75000"/>
                  </a:schemeClr>
                </a:solidFill>
                <a:latin typeface="Gotham book"/>
              </a:rPr>
              <a:t>th</a:t>
            </a:r>
            <a:r>
              <a:rPr lang="en-US" sz="3600" dirty="0">
                <a:solidFill>
                  <a:schemeClr val="accent6">
                    <a:lumMod val="75000"/>
                  </a:schemeClr>
                </a:solidFill>
                <a:latin typeface="Gotham book"/>
              </a:rPr>
              <a:t> Amendment</a:t>
            </a:r>
          </a:p>
        </p:txBody>
      </p:sp>
      <p:pic>
        <p:nvPicPr>
          <p:cNvPr id="1026" name="Picture 2" descr="A portrait of President Andrew Johnson. He is standing in front of a chair, beside a table, his hand resting on a book. He looks stern.">
            <a:extLst>
              <a:ext uri="{FF2B5EF4-FFF2-40B4-BE49-F238E27FC236}">
                <a16:creationId xmlns:a16="http://schemas.microsoft.com/office/drawing/2014/main" id="{93CAB61E-E765-0911-833F-06A0D90042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0092" y="936171"/>
            <a:ext cx="3714572" cy="4657725"/>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8C97753-9BAE-30D0-4F2C-5A54B009FD20}"/>
              </a:ext>
            </a:extLst>
          </p:cNvPr>
          <p:cNvSpPr txBox="1"/>
          <p:nvPr/>
        </p:nvSpPr>
        <p:spPr>
          <a:xfrm>
            <a:off x="7846057" y="5593896"/>
            <a:ext cx="4160886" cy="707886"/>
          </a:xfrm>
          <a:prstGeom prst="rect">
            <a:avLst/>
          </a:prstGeom>
          <a:noFill/>
        </p:spPr>
        <p:txBody>
          <a:bodyPr wrap="square" rtlCol="0">
            <a:spAutoFit/>
          </a:bodyPr>
          <a:lstStyle/>
          <a:p>
            <a:pPr algn="ctr"/>
            <a:r>
              <a:rPr lang="en-US" sz="2000" dirty="0">
                <a:latin typeface="Gotham book"/>
              </a:rPr>
              <a:t>President Andrew Johnson </a:t>
            </a:r>
          </a:p>
          <a:p>
            <a:pPr algn="ctr"/>
            <a:r>
              <a:rPr lang="en-US" sz="2000" i="1" dirty="0">
                <a:latin typeface="Gotham book"/>
              </a:rPr>
              <a:t>The Library of Congress </a:t>
            </a:r>
          </a:p>
        </p:txBody>
      </p:sp>
    </p:spTree>
    <p:extLst>
      <p:ext uri="{BB962C8B-B14F-4D97-AF65-F5344CB8AC3E}">
        <p14:creationId xmlns:p14="http://schemas.microsoft.com/office/powerpoint/2010/main" val="2100743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E7B7098-2390-3DD5-30F9-BC8BD8F6F7F5}"/>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1C857AD5-9C22-00C1-59F8-40297C37F889}"/>
              </a:ext>
            </a:extLst>
          </p:cNvPr>
          <p:cNvSpPr txBox="1">
            <a:spLocks noGrp="1"/>
          </p:cNvSpPr>
          <p:nvPr>
            <p:ph type="title" idx="4294967295"/>
          </p:nvPr>
        </p:nvSpPr>
        <p:spPr>
          <a:xfrm>
            <a:off x="1338943" y="-226425"/>
            <a:ext cx="9677399" cy="1490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a:ln>
                  <a:noFill/>
                </a:ln>
                <a:solidFill>
                  <a:schemeClr val="bg1"/>
                </a:solidFill>
                <a:effectLst/>
                <a:uLnTx/>
                <a:uFillTx/>
                <a:latin typeface="Gotham Medium"/>
                <a:ea typeface="+mj-ea"/>
                <a:cs typeface="+mj-cs"/>
              </a:rPr>
              <a:t>The Thirteenth Amendment</a:t>
            </a:r>
          </a:p>
        </p:txBody>
      </p:sp>
      <p:pic>
        <p:nvPicPr>
          <p:cNvPr id="4" name="Picture 3" descr="The text of the 13th Amendment:&#10;&#10;Section 1: Neither slavery nor involuntary servitude, except as a punishment for crime whereof the party shall have been duly convicted, shall exist within the United States, or any place subject to their jurisdiction.&#10;Section 2: Congress shall have power to enforce this article by appropriate legislation.">
            <a:extLst>
              <a:ext uri="{FF2B5EF4-FFF2-40B4-BE49-F238E27FC236}">
                <a16:creationId xmlns:a16="http://schemas.microsoft.com/office/drawing/2014/main" id="{80BEEB46-C91C-2DDF-0936-5AADFEF76CF7}"/>
              </a:ext>
            </a:extLst>
          </p:cNvPr>
          <p:cNvPicPr>
            <a:picLocks noChangeAspect="1"/>
          </p:cNvPicPr>
          <p:nvPr/>
        </p:nvPicPr>
        <p:blipFill>
          <a:blip r:embed="rId4"/>
          <a:stretch>
            <a:fillRect/>
          </a:stretch>
        </p:blipFill>
        <p:spPr>
          <a:xfrm>
            <a:off x="1338944" y="1623782"/>
            <a:ext cx="9307286" cy="4959916"/>
          </a:xfrm>
          <a:prstGeom prst="rect">
            <a:avLst/>
          </a:prstGeom>
        </p:spPr>
      </p:pic>
    </p:spTree>
    <p:extLst>
      <p:ext uri="{BB962C8B-B14F-4D97-AF65-F5344CB8AC3E}">
        <p14:creationId xmlns:p14="http://schemas.microsoft.com/office/powerpoint/2010/main" val="42830846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37f4b8a2-ad4f-41b5-9a91-284d2cc38f56}" enabled="1" method="Standard" siteId="{70de1992-07c6-480f-a318-a1afcba03983}" contentBits="0" removed="0"/>
</clbl:labelList>
</file>

<file path=docProps/app.xml><?xml version="1.0" encoding="utf-8"?>
<Properties xmlns="http://schemas.openxmlformats.org/officeDocument/2006/extended-properties" xmlns:vt="http://schemas.openxmlformats.org/officeDocument/2006/docPropsVTypes">
  <TotalTime>670</TotalTime>
  <Words>1900</Words>
  <Application>Microsoft Office PowerPoint</Application>
  <PresentationFormat>Widescreen</PresentationFormat>
  <Paragraphs>183</Paragraphs>
  <Slides>26</Slides>
  <Notes>17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Aptos</vt:lpstr>
      <vt:lpstr>Aptos Display</vt:lpstr>
      <vt:lpstr>Arial</vt:lpstr>
      <vt:lpstr>Calibri</vt:lpstr>
      <vt:lpstr>Gotham book</vt:lpstr>
      <vt:lpstr>Gotham Medium</vt:lpstr>
      <vt:lpstr>Office Theme</vt:lpstr>
      <vt:lpstr>1_Office Theme</vt:lpstr>
      <vt:lpstr>Unit 9: Reconstruction</vt:lpstr>
      <vt:lpstr>Warm-up Follow the directions to complete your warm-up</vt:lpstr>
      <vt:lpstr>Share with the class</vt:lpstr>
      <vt:lpstr>Essential Question</vt:lpstr>
      <vt:lpstr>In today’s lesson…</vt:lpstr>
      <vt:lpstr>The Assassination of Abraham Lincoln</vt:lpstr>
      <vt:lpstr>Presidential Reconstruction 1865 - 1867</vt:lpstr>
      <vt:lpstr>Presidential Reconstruction 2</vt:lpstr>
      <vt:lpstr>The Thirteenth Amendment</vt:lpstr>
      <vt:lpstr>Freedmen’s Bureau</vt:lpstr>
      <vt:lpstr>Texas Constitution of 1866</vt:lpstr>
      <vt:lpstr>The Black Codes</vt:lpstr>
      <vt:lpstr>Vagrancy Laws</vt:lpstr>
      <vt:lpstr>Response to Presidential Reconstruction</vt:lpstr>
      <vt:lpstr>Congressional Reconstruction 1867 - 1874</vt:lpstr>
      <vt:lpstr>Reconstruction Acts</vt:lpstr>
      <vt:lpstr>The Fourteenth Amendment</vt:lpstr>
      <vt:lpstr>Texas Under Congressional Reconstruction</vt:lpstr>
      <vt:lpstr>Response to Congressional Reconstruction</vt:lpstr>
      <vt:lpstr>“Redeemer” Reconstruction 1874 - 1877 </vt:lpstr>
      <vt:lpstr>The “Redeemers” in Texas</vt:lpstr>
      <vt:lpstr>The “Redeemers” in Texas 2</vt:lpstr>
      <vt:lpstr>The End of Reconstruction 1877</vt:lpstr>
      <vt:lpstr>Significance of the Reconstruction Era on Texas</vt:lpstr>
      <vt:lpstr>Exit Ticket Follow the directions to complete your exit ticket</vt:lpstr>
      <vt:lpstr>Share with the class 2</vt:lpstr>
    </vt:vector>
  </TitlesOfParts>
  <Company>University of North Texas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McClure Abubakar, Courtney</dc:creator>
  <cp:lastModifiedBy>Belden, Dreanna</cp:lastModifiedBy>
  <cp:revision>13</cp:revision>
  <dcterms:created xsi:type="dcterms:W3CDTF">2025-09-17T20:24:07Z</dcterms:created>
  <dcterms:modified xsi:type="dcterms:W3CDTF">2025-10-31T20:26:10Z</dcterms:modified>
</cp:coreProperties>
</file>