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0" r:id="rId3"/>
    <p:sldId id="282" r:id="rId4"/>
    <p:sldId id="315" r:id="rId5"/>
    <p:sldId id="324" r:id="rId6"/>
    <p:sldId id="298" r:id="rId7"/>
    <p:sldId id="308" r:id="rId8"/>
    <p:sldId id="299" r:id="rId9"/>
    <p:sldId id="309" r:id="rId10"/>
    <p:sldId id="310" r:id="rId11"/>
    <p:sldId id="311" r:id="rId12"/>
    <p:sldId id="312" r:id="rId13"/>
    <p:sldId id="313" r:id="rId14"/>
    <p:sldId id="327" r:id="rId15"/>
    <p:sldId id="314" r:id="rId16"/>
    <p:sldId id="325" r:id="rId17"/>
    <p:sldId id="32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3372-2396-91A6-CCDA-2592CB519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6A079-5604-B4AD-DDB7-8B4F26E62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847F6-A1B5-5A28-ED6E-79247E875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1E05B-23B2-EF20-E70C-DCF8FB4B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C1BED-42F9-ADEF-23DA-9A510E9D9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8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34986-1C24-9E56-5DF6-AA4496823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C18B7-4190-8C1D-D290-0DAF68D5B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0D5A9-8529-96D8-F3A4-628581F32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76A6A-7D4A-5DFA-8015-CE11332D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B29D-1ED3-D4DE-F8F9-B9D6B823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8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A83A2-4091-725E-2FE6-4690A6584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5E959D-1AE1-67C2-657A-142862DFC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07CAE-BF57-26D6-B859-E027BACCA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C45E0-C0FB-B511-D28B-DD630041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3FE9B-424B-F6DD-567F-98AB0162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83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39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36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03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93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15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85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89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3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4DBE5-E464-F559-CBF9-05604911B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0C62D-8E04-70CC-4516-66E846A7A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CE31-B9E2-4CF6-395F-B2B667A81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F1027-A3D9-F580-EC42-826951A2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E63F0-1814-B9B2-7F78-4C861B95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86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60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95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7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1F94-C9C1-7F23-32CE-87D473BD4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6D679-ADA0-75EB-BD7E-3DC526785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E8B19-CE6A-AEB0-B6D4-99AEEEB8C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62826-284E-A017-EFE5-6B131C4D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C2949-E913-3A77-4036-02ED367E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9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F4197-3339-C143-D995-CFD1B683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FA5F5-5E96-7ADA-3A0A-62A86C5FB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29E9F-F01E-5738-C464-A305C41EF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A34A8-8810-816A-19A6-6E1ECABD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10A0E-45C6-B039-BD78-3D266BCB1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883BB-0FBC-BA04-4DCA-81666ABCB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7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86D4-DC0D-EEFC-D994-E001A84B8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F985A-8592-15DD-F386-D6EDA3AAA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2AD6D-5694-692A-4A00-E3A415210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42C45C-E576-F5A7-0B6E-50E61F7BC1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081523-871B-F2A8-F6AA-1446A63F31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2C643-F9F5-F89C-A4B4-F6FE8611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30C167-7A9F-B690-4F26-A7501E8CF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B850B-91D9-71E4-CF6F-D92A7047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0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3F1C9-7D03-1178-93CA-7CC0826D6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4BD2C-6A26-F10E-0875-83327753D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61A09-2BC7-9275-C292-1B3D6516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8F81F1-AB70-FE84-4B9A-16E31F9F9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7D1A90-234F-E079-0401-623635CAC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4FD35-9603-9C58-8F29-CB5AF3E9E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64C8AD-4723-0D7A-D238-4BEBA99F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0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F8A7E-5E55-93F9-7D2C-6F979C62E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A9855-B2B7-71F0-F0A4-2A9487392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ECA9AB-774D-C991-59EF-052CAF52C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C1349-A4E0-DFFC-62C2-359CB1310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9ECF0-471A-0734-4990-E4835FB0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D0F1D-E4D3-4D88-18FC-5E5153DB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4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45A67-32C3-BC97-DC94-3C2650859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1A7F61-3308-8C18-F2BF-B8D00852B4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EEBDC-DCBC-8A59-C413-08A813C4A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1F08C-45D9-40BC-5326-7840BC94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2FCCCE-8F44-42FB-5B6D-11D96670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6BBB9-E956-80D8-6D24-16F1C18ED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6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42F5A6-0487-C537-9215-05BCB622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05A8D-E675-EC78-503E-5F7E97FEC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E312E-1EB8-1DE0-320E-58A67377B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54454B-E829-4DA8-94FA-534FFED6851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00C45-D2AC-0127-0F99-BB63743CB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ABB56-E70D-78F6-D44B-2BF23CFCB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A22C80-5A1E-4777-B577-6B0DEFAFE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8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3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emf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11" Type="http://schemas.openxmlformats.org/officeDocument/2006/relationships/image" Target="../media/image14.svg"/><Relationship Id="rId5" Type="http://schemas.openxmlformats.org/officeDocument/2006/relationships/image" Target="../media/image5.svg"/><Relationship Id="rId10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7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2.emf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275113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275113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098472" y="2683330"/>
            <a:ext cx="500684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4"/>
            <a:endCxn id="12" idx="0"/>
          </p:cNvCxnSpPr>
          <p:nvPr/>
        </p:nvCxnSpPr>
        <p:spPr>
          <a:xfrm>
            <a:off x="9029700" y="3733801"/>
            <a:ext cx="1768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Amendment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Amendment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Military districts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Can’t attend public schools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Decentralized government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Constitution of 1876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Education and Medical services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Vagrancy Laws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Abolished state police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Birthright citizenship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Increase taxes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 Klux Klan</a:t>
            </a: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600" dirty="0">
                <a:solidFill>
                  <a:prstClr val="white"/>
                </a:solidFill>
              </a:rPr>
              <a:t>Expanded courts and police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Voting rights to Black men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Controlled Black labor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>
                <a:solidFill>
                  <a:prstClr val="white"/>
                </a:solidFill>
              </a:rPr>
              <a:t>End Black Codes</a:t>
            </a:r>
            <a:endParaRPr lang="en-US" sz="4000" dirty="0">
              <a:solidFill>
                <a:prstClr val="white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“Sul” Ross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Threats and violences</a:t>
            </a: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68E6B-F04F-BC28-E531-D7E84053C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5D41BD3-6C65-A48E-0DA2-27C0021D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D8730E1C-5D6A-3A48-DDED-F5084F29B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15949CC9-91B8-9154-9298-389DCC2BC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E2A831F-B8F0-C100-489A-D1DC29DE6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70F76702-E9B4-746F-961F-7CE17E7978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74C0BE-1B0E-4BDD-479E-873F0DD3C21E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5AD52DA-FC12-EE1F-C881-647ED953D55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 government power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B1EF7FC-6380-6B3D-3572-F8F1B503939B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Ex-Confederates in power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D20D90F-7C49-75CD-0C33-E9B0D273EE3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Fines for “laziness”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3D966A3-F6EC-A63A-5779-4EFDC418B5B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Sharecroppers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B7530E-88EF-00E0-15FF-DC567E91FBF9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Population Increase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4906EC2-2E68-2A81-474F-EBD7128DF9C2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Reduced courts</a:t>
            </a:r>
          </a:p>
        </p:txBody>
      </p:sp>
    </p:spTree>
    <p:extLst>
      <p:ext uri="{BB962C8B-B14F-4D97-AF65-F5344CB8AC3E}">
        <p14:creationId xmlns:p14="http://schemas.microsoft.com/office/powerpoint/2010/main" val="3015874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383970" y="2220686"/>
            <a:ext cx="5823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0474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5787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0106" y="4436813"/>
            <a:ext cx="842453" cy="842453"/>
          </a:xfrm>
          <a:prstGeom prst="rect">
            <a:avLst/>
          </a:prstGeom>
        </p:spPr>
      </p:pic>
      <p:pic>
        <p:nvPicPr>
          <p:cNvPr id="12" name="Graphic 11" descr="Left Brain with solid fill">
            <a:extLst>
              <a:ext uri="{FF2B5EF4-FFF2-40B4-BE49-F238E27FC236}">
                <a16:creationId xmlns:a16="http://schemas.microsoft.com/office/drawing/2014/main" id="{F90AB3C7-8D4C-0F8D-9EB7-B0EC66FE457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07827" y="2287402"/>
            <a:ext cx="3053699" cy="305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Gotham Book"/>
              </a:rPr>
              <a:t>The </a:t>
            </a:r>
            <a:r>
              <a:rPr lang="en-US" sz="4800" u="sng" dirty="0">
                <a:latin typeface="Gotham Book"/>
              </a:rPr>
              <a:t>(1) ____________</a:t>
            </a:r>
            <a:r>
              <a:rPr lang="en-US" sz="4800" dirty="0">
                <a:latin typeface="Gotham Book"/>
              </a:rPr>
              <a:t> era is primarily characterized by</a:t>
            </a:r>
            <a:r>
              <a:rPr lang="en-US" sz="4800" u="sng" dirty="0">
                <a:latin typeface="Gotham Book"/>
              </a:rPr>
              <a:t> (2)____________</a:t>
            </a:r>
            <a:endParaRPr lang="en-US" sz="4800" dirty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753559" y="2013857"/>
            <a:ext cx="44201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otham Book"/>
              </a:rPr>
              <a:t>Use the terms provided on your warm-up to fill in your  small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srgbClr val="0070C0"/>
                </a:solidFill>
                <a:latin typeface="Gotham Book"/>
              </a:rPr>
              <a:t>Share with a partner.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otham Book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75884" y="2113675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17553" y="4656733"/>
            <a:ext cx="842453" cy="842453"/>
          </a:xfrm>
          <a:prstGeom prst="rect">
            <a:avLst/>
          </a:prstGeom>
        </p:spPr>
      </p:pic>
      <p:pic>
        <p:nvPicPr>
          <p:cNvPr id="3" name="Graphic 2" descr="Alarm Ringing with solid fill">
            <a:extLst>
              <a:ext uri="{FF2B5EF4-FFF2-40B4-BE49-F238E27FC236}">
                <a16:creationId xmlns:a16="http://schemas.microsoft.com/office/drawing/2014/main" id="{9D6191BF-91ED-CD53-C4E4-E06911296D6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543272" y="2147716"/>
            <a:ext cx="3351470" cy="335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4767943" y="1828799"/>
            <a:ext cx="6259286" cy="3798278"/>
          </a:xfrm>
          <a:prstGeom prst="wedgeRoundRectCallout">
            <a:avLst>
              <a:gd name="adj1" fmla="val -70224"/>
              <a:gd name="adj2" fmla="val 3192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ook"/>
              </a:rPr>
              <a:t>In the Mind Map, number ____ is _____________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48688" y="3990748"/>
            <a:ext cx="1299800" cy="129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41C8BF-2E52-D8E3-4A44-8483E3FCDFDD}"/>
              </a:ext>
            </a:extLst>
          </p:cNvPr>
          <p:cNvSpPr txBox="1"/>
          <p:nvPr/>
        </p:nvSpPr>
        <p:spPr>
          <a:xfrm>
            <a:off x="1208314" y="1758948"/>
            <a:ext cx="99168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Gotham Book"/>
              </a:rPr>
              <a:t>How do the key terms and concepts from Unit 9: Reconstruction connect to each other?</a:t>
            </a: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511629" y="1785257"/>
            <a:ext cx="11201400" cy="3034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400" b="1" i="1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make connections between key terms and concepts within all of Unit 9</a:t>
            </a:r>
            <a:endParaRPr lang="en-US" sz="4400" dirty="0">
              <a:solidFill>
                <a:srgbClr val="00B050"/>
              </a:solidFill>
              <a:latin typeface="Gotham Book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0" indent="-7429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400" b="1" i="1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create a Mind Map using terms and concepts from the class slides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97972" y="1598943"/>
            <a:ext cx="119142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of the titles in the boxes below is the main topic of our unit?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Draw a circle in the middle of your Mind Map and write the main topic inside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2111827" y="326485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Redeemer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5950557" y="326485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Reconstruction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B2CED12-00AF-872B-C8DD-70343D1D7AC8}"/>
              </a:ext>
            </a:extLst>
          </p:cNvPr>
          <p:cNvSpPr/>
          <p:nvPr/>
        </p:nvSpPr>
        <p:spPr>
          <a:xfrm>
            <a:off x="2133213" y="487463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Congressional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4C3E0D5-DFAB-55ED-EC42-E89C98606882}"/>
              </a:ext>
            </a:extLst>
          </p:cNvPr>
          <p:cNvSpPr/>
          <p:nvPr/>
        </p:nvSpPr>
        <p:spPr>
          <a:xfrm>
            <a:off x="5971943" y="4874636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Presidential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Amendment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Black Codes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Reconstruction Acts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Lincoln’s assassination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Freedmen’s Bureau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Andrew Johnson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Lenient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Centralized government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Loyalty Oath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Denied voting rights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Legal Assistance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state Constitution</a:t>
            </a: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Pardon ex-Confederates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Strict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Can’t serve on juries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Martial Law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Impeached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Abolished slavery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825</Words>
  <Application>Microsoft Office PowerPoint</Application>
  <PresentationFormat>Widescreen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</vt:lpstr>
      <vt:lpstr>Make Connections 2</vt:lpstr>
      <vt:lpstr>Make Connections 3</vt:lpstr>
      <vt:lpstr>Make Connections 4</vt:lpstr>
      <vt:lpstr>Make Connections 5</vt:lpstr>
      <vt:lpstr>Make Connections 6</vt:lpstr>
      <vt:lpstr>Make Connections 7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McClure Abubakar, Courtney</dc:creator>
  <cp:lastModifiedBy>Belden, Dreanna</cp:lastModifiedBy>
  <cp:revision>4</cp:revision>
  <dcterms:created xsi:type="dcterms:W3CDTF">2025-10-15T17:33:57Z</dcterms:created>
  <dcterms:modified xsi:type="dcterms:W3CDTF">2025-11-19T17:44:30Z</dcterms:modified>
</cp:coreProperties>
</file>