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339" r:id="rId4"/>
    <p:sldId id="340" r:id="rId5"/>
    <p:sldId id="338" r:id="rId6"/>
    <p:sldId id="341" r:id="rId7"/>
    <p:sldId id="364" r:id="rId8"/>
    <p:sldId id="365" r:id="rId9"/>
    <p:sldId id="367" r:id="rId10"/>
    <p:sldId id="366" r:id="rId11"/>
    <p:sldId id="368" r:id="rId12"/>
    <p:sldId id="369" r:id="rId13"/>
    <p:sldId id="370" r:id="rId14"/>
    <p:sldId id="371" r:id="rId15"/>
    <p:sldId id="372" r:id="rId16"/>
    <p:sldId id="3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58" d="100"/>
          <a:sy n="58" d="100"/>
        </p:scale>
        <p:origin x="1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CB8A3-49B4-4255-A602-D232BE0891FC}"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FD27A-95F9-469A-AFEE-4649F2F0DDB3}" type="slidenum">
              <a:rPr lang="en-US" smtClean="0"/>
              <a:t>‹#›</a:t>
            </a:fld>
            <a:endParaRPr lang="en-US"/>
          </a:p>
        </p:txBody>
      </p:sp>
    </p:spTree>
    <p:extLst>
      <p:ext uri="{BB962C8B-B14F-4D97-AF65-F5344CB8AC3E}">
        <p14:creationId xmlns:p14="http://schemas.microsoft.com/office/powerpoint/2010/main" val="95651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2409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45430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1454300/"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texashistory.unt.edu/ark:/67531/metadc1611819/" TargetMode="Externa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dc198027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dc197897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Boone Photo Co. [Texas State Capitol], photograph, 1947; (</a:t>
            </a:r>
            <a:r>
              <a:rPr lang="en-US" sz="1200" b="0" i="0" u="none" strike="noStrike" kern="1200" dirty="0">
                <a:solidFill>
                  <a:schemeClr val="tx1"/>
                </a:solidFill>
                <a:effectLst/>
                <a:latin typeface="+mn-lt"/>
                <a:ea typeface="+mn-ea"/>
                <a:cs typeface="+mn-cs"/>
                <a:hlinkClick r:id="rId3"/>
              </a:rPr>
              <a:t>https://texashistory.unt.edu/ark:/67531/metapth124092/</a:t>
            </a:r>
            <a:r>
              <a:rPr lang="en-US" sz="1200" b="0" i="0" kern="1200" dirty="0">
                <a:solidFill>
                  <a:schemeClr val="tx1"/>
                </a:solidFill>
                <a:effectLst/>
                <a:latin typeface="+mn-lt"/>
                <a:ea typeface="+mn-ea"/>
                <a:cs typeface="+mn-cs"/>
              </a:rPr>
              <a:t>: accessed October 9,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map of the states. Wikimedia Commons. Accessed 10/9/25. https://commons.wikimedia.org/wiki/File:Blank_map_of_states.png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69631-5713-4D1C-ACF4-A635EE51FB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892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Texas. State Preservation Board. Texas State Preservation Board Strategic Plan: Fiscal Years 2021-2025, report, June 1, 2020; Austin, Texas. (</a:t>
            </a:r>
            <a:r>
              <a:rPr lang="en-US" sz="1200" b="0" i="0" u="none" strike="noStrike" kern="1200" dirty="0">
                <a:solidFill>
                  <a:schemeClr val="tx1"/>
                </a:solidFill>
                <a:effectLst/>
                <a:latin typeface="+mn-lt"/>
                <a:ea typeface="+mn-ea"/>
                <a:cs typeface="+mn-cs"/>
                <a:hlinkClick r:id="rId3"/>
              </a:rPr>
              <a:t>https://texashistory.unt.edu/ark:/67531/metapth1454300/</a:t>
            </a:r>
            <a:r>
              <a:rPr lang="en-US" sz="1200" b="0" i="0" kern="1200" dirty="0">
                <a:solidFill>
                  <a:schemeClr val="tx1"/>
                </a:solidFill>
                <a:effectLst/>
                <a:latin typeface="+mn-lt"/>
                <a:ea typeface="+mn-ea"/>
                <a:cs typeface="+mn-cs"/>
              </a:rPr>
              <a:t>: accessed October 13,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4E9FD27A-95F9-469A-AFEE-4649F2F0DDB3}" type="slidenum">
              <a:rPr lang="en-US" smtClean="0"/>
              <a:t>9</a:t>
            </a:fld>
            <a:endParaRPr lang="en-US"/>
          </a:p>
        </p:txBody>
      </p:sp>
    </p:spTree>
    <p:extLst>
      <p:ext uri="{BB962C8B-B14F-4D97-AF65-F5344CB8AC3E}">
        <p14:creationId xmlns:p14="http://schemas.microsoft.com/office/powerpoint/2010/main" val="195825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Texas. State Preservation Board. Texas State Preservation Board Strategic Plan: Fiscal Years 2021-2025, report, June 1, 2020; Austin, Texas. (</a:t>
            </a:r>
            <a:r>
              <a:rPr lang="en-US" sz="1200" b="0" i="0" u="none" strike="noStrike" kern="1200" dirty="0">
                <a:solidFill>
                  <a:schemeClr val="tx1"/>
                </a:solidFill>
                <a:effectLst/>
                <a:latin typeface="+mn-lt"/>
                <a:ea typeface="+mn-ea"/>
                <a:cs typeface="+mn-cs"/>
                <a:hlinkClick r:id="rId3"/>
              </a:rPr>
              <a:t>https://texashistory.unt.edu/ark:/67531/metapth1454300/</a:t>
            </a:r>
            <a:r>
              <a:rPr lang="en-US" sz="1200" b="0" i="0" kern="1200" dirty="0">
                <a:solidFill>
                  <a:schemeClr val="tx1"/>
                </a:solidFill>
                <a:effectLst/>
                <a:latin typeface="+mn-lt"/>
                <a:ea typeface="+mn-ea"/>
                <a:cs typeface="+mn-cs"/>
              </a:rPr>
              <a:t>: accessed October 13,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Government Documents Department.</a:t>
            </a:r>
            <a:endParaRPr lang="en-US" dirty="0"/>
          </a:p>
          <a:p>
            <a:endParaRPr lang="en-US" dirty="0"/>
          </a:p>
          <a:p>
            <a:r>
              <a:rPr lang="en-US" sz="1200" b="0" i="0" kern="1200" dirty="0">
                <a:solidFill>
                  <a:schemeClr val="tx1"/>
                </a:solidFill>
                <a:effectLst/>
                <a:latin typeface="+mn-lt"/>
                <a:ea typeface="+mn-ea"/>
                <a:cs typeface="+mn-cs"/>
              </a:rPr>
              <a:t>WBAP-TV (Television station : Fort Worth, Tex.). [Texas House of Representatives, 3], photograph, 197X; (</a:t>
            </a:r>
            <a:r>
              <a:rPr lang="en-US" sz="1200" b="0" i="0" u="none" strike="noStrike" kern="1200" dirty="0">
                <a:solidFill>
                  <a:schemeClr val="tx1"/>
                </a:solidFill>
                <a:effectLst/>
                <a:latin typeface="+mn-lt"/>
                <a:ea typeface="+mn-ea"/>
                <a:cs typeface="+mn-cs"/>
                <a:hlinkClick r:id="rId5"/>
              </a:rPr>
              <a:t>https://texashistory.unt.edu/ark:/67531/metadc1611819/</a:t>
            </a:r>
            <a:r>
              <a:rPr lang="en-US" sz="1200" b="0" i="0" kern="1200" dirty="0">
                <a:solidFill>
                  <a:schemeClr val="tx1"/>
                </a:solidFill>
                <a:effectLst/>
                <a:latin typeface="+mn-lt"/>
                <a:ea typeface="+mn-ea"/>
                <a:cs typeface="+mn-cs"/>
              </a:rPr>
              <a:t>: accessed October 13,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4E9FD27A-95F9-469A-AFEE-4649F2F0DDB3}" type="slidenum">
              <a:rPr lang="en-US" smtClean="0"/>
              <a:t>10</a:t>
            </a:fld>
            <a:endParaRPr lang="en-US"/>
          </a:p>
        </p:txBody>
      </p:sp>
    </p:spTree>
    <p:extLst>
      <p:ext uri="{BB962C8B-B14F-4D97-AF65-F5344CB8AC3E}">
        <p14:creationId xmlns:p14="http://schemas.microsoft.com/office/powerpoint/2010/main" val="46038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Texas Supreme Court Building. Accessed 10/13/25. https://commons.wikimedia.org/wiki/File:TexasSupremeCourtBuilding.JPG</a:t>
            </a:r>
          </a:p>
          <a:p>
            <a:endParaRPr lang="en-US" dirty="0"/>
          </a:p>
        </p:txBody>
      </p:sp>
      <p:sp>
        <p:nvSpPr>
          <p:cNvPr id="4" name="Slide Number Placeholder 3"/>
          <p:cNvSpPr>
            <a:spLocks noGrp="1"/>
          </p:cNvSpPr>
          <p:nvPr>
            <p:ph type="sldNum" sz="quarter" idx="5"/>
          </p:nvPr>
        </p:nvSpPr>
        <p:spPr/>
        <p:txBody>
          <a:bodyPr/>
          <a:lstStyle/>
          <a:p>
            <a:fld id="{4E9FD27A-95F9-469A-AFEE-4649F2F0DDB3}" type="slidenum">
              <a:rPr lang="en-US" smtClean="0"/>
              <a:t>11</a:t>
            </a:fld>
            <a:endParaRPr lang="en-US"/>
          </a:p>
        </p:txBody>
      </p:sp>
    </p:spTree>
    <p:extLst>
      <p:ext uri="{BB962C8B-B14F-4D97-AF65-F5344CB8AC3E}">
        <p14:creationId xmlns:p14="http://schemas.microsoft.com/office/powerpoint/2010/main" val="402384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Mallory, Randy. [Monuments of Justice: The Historic Shelby County Courthouse], photograph, 199X; (</a:t>
            </a:r>
            <a:r>
              <a:rPr lang="en-US" sz="1200" b="0" i="0" u="none" strike="noStrike" kern="1200" dirty="0">
                <a:solidFill>
                  <a:schemeClr val="tx1"/>
                </a:solidFill>
                <a:effectLst/>
                <a:latin typeface="+mn-lt"/>
                <a:ea typeface="+mn-ea"/>
                <a:cs typeface="+mn-cs"/>
                <a:hlinkClick r:id="rId3"/>
              </a:rPr>
              <a:t>https://texashistory.unt.edu/ark:/67531/metadc1980277/</a:t>
            </a:r>
            <a:r>
              <a:rPr lang="en-US" sz="1200" b="0" i="0" kern="1200" dirty="0">
                <a:solidFill>
                  <a:schemeClr val="tx1"/>
                </a:solidFill>
                <a:effectLst/>
                <a:latin typeface="+mn-lt"/>
                <a:ea typeface="+mn-ea"/>
                <a:cs typeface="+mn-cs"/>
              </a:rPr>
              <a:t>: accessed October 13,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4E9FD27A-95F9-469A-AFEE-4649F2F0DDB3}" type="slidenum">
              <a:rPr lang="en-US" smtClean="0"/>
              <a:t>12</a:t>
            </a:fld>
            <a:endParaRPr lang="en-US"/>
          </a:p>
        </p:txBody>
      </p:sp>
    </p:spTree>
    <p:extLst>
      <p:ext uri="{BB962C8B-B14F-4D97-AF65-F5344CB8AC3E}">
        <p14:creationId xmlns:p14="http://schemas.microsoft.com/office/powerpoint/2010/main" val="266078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Mallory, Randy. [Downtown area in Denison], photograph, September 2007; (</a:t>
            </a:r>
            <a:r>
              <a:rPr lang="en-US" sz="1200" b="0" i="0" u="none" strike="noStrike" kern="1200" dirty="0">
                <a:solidFill>
                  <a:schemeClr val="tx1"/>
                </a:solidFill>
                <a:effectLst/>
                <a:latin typeface="+mn-lt"/>
                <a:ea typeface="+mn-ea"/>
                <a:cs typeface="+mn-cs"/>
                <a:hlinkClick r:id="rId3"/>
              </a:rPr>
              <a:t>https://texashistory.unt.edu/ark:/67531/metadc1978977/</a:t>
            </a:r>
            <a:r>
              <a:rPr lang="en-US" sz="1200" b="0" i="0" kern="1200" dirty="0">
                <a:solidFill>
                  <a:schemeClr val="tx1"/>
                </a:solidFill>
                <a:effectLst/>
                <a:latin typeface="+mn-lt"/>
                <a:ea typeface="+mn-ea"/>
                <a:cs typeface="+mn-cs"/>
              </a:rPr>
              <a:t>: accessed October 13,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4E9FD27A-95F9-469A-AFEE-4649F2F0DDB3}" type="slidenum">
              <a:rPr lang="en-US" smtClean="0"/>
              <a:t>13</a:t>
            </a:fld>
            <a:endParaRPr lang="en-US"/>
          </a:p>
        </p:txBody>
      </p:sp>
    </p:spTree>
    <p:extLst>
      <p:ext uri="{BB962C8B-B14F-4D97-AF65-F5344CB8AC3E}">
        <p14:creationId xmlns:p14="http://schemas.microsoft.com/office/powerpoint/2010/main" val="251399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C27A-9E29-4CD2-C624-D56E02DFA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EEC4A1-5E6A-27E0-9462-46A683AB8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92A7AC-621F-5967-FD9C-74DD0055D7F0}"/>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162987C6-EB2A-6914-2BD7-A043C7A6A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130AC-1D04-CBF0-9611-AB170D4609C8}"/>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56106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608B-F223-6E63-57B6-990B10690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B572FB-BE08-51D8-ECEC-5889B1C5F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6C157-9EB8-BEBE-A965-2BBA74F20F67}"/>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65102938-0C24-43A4-9F2C-088001F6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D932C-A54F-5E36-AF65-922673E278AA}"/>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127359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35833A-E372-849A-8B58-BD5224A11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04E8A-3A36-C77C-CAF3-70132D3DA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4CE42-DBB7-C3E7-89C6-5F73EA101AFE}"/>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BD7823D4-008C-309E-92C4-D010A7655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CABA2-2C03-622A-13EF-A768A1D9D405}"/>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307320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3265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8331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1938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4115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6483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5726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27947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3346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CE1B-139B-6F60-9FA3-571F4C619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2FA1E-5E4B-6701-D9B8-5DBABDD9A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92D16-452A-0066-2359-296C745EC635}"/>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9DF82D6A-5724-982A-9F08-6B2A33AF4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41790-19F0-7FA1-164C-08298DE15D57}"/>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149578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1065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26594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4566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0A84-A9A9-67B7-B4F4-BBD7A55AB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D71A46-80EF-4FC3-1403-0B4098F78A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CFC40-8879-32FF-75B6-410B0838F708}"/>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69F49AC8-E0E1-688B-5254-859A09A53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70477-5732-16EA-D45A-56CBD31EE816}"/>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83292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021F-D3A0-483C-2888-4EF50A1DF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7AA47-9FBA-615A-7AD0-48BEED590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E3079-C599-0E39-ED0E-B3BBA9393A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4A55F-9111-6DBC-1556-D4ABA688C44E}"/>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6" name="Footer Placeholder 5">
            <a:extLst>
              <a:ext uri="{FF2B5EF4-FFF2-40B4-BE49-F238E27FC236}">
                <a16:creationId xmlns:a16="http://schemas.microsoft.com/office/drawing/2014/main" id="{1C9C9554-71DC-DB60-21DD-154CF388E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99F30-59F4-AA83-9907-AEF82C59567F}"/>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264188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67AF-3B5D-6460-688E-CC82FAD33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EDA385-D7EB-5C9B-9AD9-D272981D3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EC867-7EFE-333C-50F1-5DB9CFA2D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B6D4BF-DD49-BD87-9E66-862C1163E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DBED1-1074-75CD-5CAA-307E1F296A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CF7B7-9EA2-1ABF-BB44-078098862F57}"/>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8" name="Footer Placeholder 7">
            <a:extLst>
              <a:ext uri="{FF2B5EF4-FFF2-40B4-BE49-F238E27FC236}">
                <a16:creationId xmlns:a16="http://schemas.microsoft.com/office/drawing/2014/main" id="{A615A5D0-F147-402C-1C97-86BC37D5A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188166-AA5D-473D-9D02-533FA0074617}"/>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25591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2FC2-A2EB-CD3B-3D1E-17652AAF3D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F5B587-3363-3ACA-6211-D8873FBC694C}"/>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4" name="Footer Placeholder 3">
            <a:extLst>
              <a:ext uri="{FF2B5EF4-FFF2-40B4-BE49-F238E27FC236}">
                <a16:creationId xmlns:a16="http://schemas.microsoft.com/office/drawing/2014/main" id="{E91F290B-71BF-66F6-DB3D-5CDEE7E71B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24C900-C7D8-2455-6D9B-A89285448BB3}"/>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349691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96B6C-84F9-FAD7-B392-B3CA540A0C50}"/>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3" name="Footer Placeholder 2">
            <a:extLst>
              <a:ext uri="{FF2B5EF4-FFF2-40B4-BE49-F238E27FC236}">
                <a16:creationId xmlns:a16="http://schemas.microsoft.com/office/drawing/2014/main" id="{095374AD-2D42-C0B3-2AF0-DFF1D593F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8C3B07-45B5-BC54-1F27-3E863A3D1FBC}"/>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268041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FA41-57F0-A641-61FB-328B4D79B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114313-69B4-D7EA-CB6F-7EA4AF32E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34A3D-D342-2172-EC97-B099729EC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23E41-EA0B-2A45-BF39-D767970343FF}"/>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6" name="Footer Placeholder 5">
            <a:extLst>
              <a:ext uri="{FF2B5EF4-FFF2-40B4-BE49-F238E27FC236}">
                <a16:creationId xmlns:a16="http://schemas.microsoft.com/office/drawing/2014/main" id="{1435718D-80AB-4A56-EFC8-73084A695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CD9F6-DB54-24C8-2CCA-AA73AF018879}"/>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284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3058-04E8-4A0D-AF9B-64E7360DD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D9026-0BDD-A44E-BCC6-57C89CFB1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1AC22-5FEE-1946-3824-88E5483FF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5A1-F03C-B9CB-ACCF-A5C0B75D10A3}"/>
              </a:ext>
            </a:extLst>
          </p:cNvPr>
          <p:cNvSpPr>
            <a:spLocks noGrp="1"/>
          </p:cNvSpPr>
          <p:nvPr>
            <p:ph type="dt" sz="half" idx="10"/>
          </p:nvPr>
        </p:nvSpPr>
        <p:spPr/>
        <p:txBody>
          <a:bodyPr/>
          <a:lstStyle/>
          <a:p>
            <a:fld id="{7CF22CF1-781A-41D4-8AA8-685781270167}" type="datetimeFigureOut">
              <a:rPr lang="en-US" smtClean="0"/>
              <a:t>11/19/2025</a:t>
            </a:fld>
            <a:endParaRPr lang="en-US"/>
          </a:p>
        </p:txBody>
      </p:sp>
      <p:sp>
        <p:nvSpPr>
          <p:cNvPr id="6" name="Footer Placeholder 5">
            <a:extLst>
              <a:ext uri="{FF2B5EF4-FFF2-40B4-BE49-F238E27FC236}">
                <a16:creationId xmlns:a16="http://schemas.microsoft.com/office/drawing/2014/main" id="{E2458492-8457-F249-4BBC-00C7A5868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6B799-1A42-29E3-046B-686457E83259}"/>
              </a:ext>
            </a:extLst>
          </p:cNvPr>
          <p:cNvSpPr>
            <a:spLocks noGrp="1"/>
          </p:cNvSpPr>
          <p:nvPr>
            <p:ph type="sldNum" sz="quarter" idx="12"/>
          </p:nvPr>
        </p:nvSpPr>
        <p:spPr/>
        <p:txBody>
          <a:bodyPr/>
          <a:lstStyle/>
          <a:p>
            <a:fld id="{2BF08D30-A441-4217-81F0-F9A08239B7F3}" type="slidenum">
              <a:rPr lang="en-US" smtClean="0"/>
              <a:t>‹#›</a:t>
            </a:fld>
            <a:endParaRPr lang="en-US"/>
          </a:p>
        </p:txBody>
      </p:sp>
    </p:spTree>
    <p:extLst>
      <p:ext uri="{BB962C8B-B14F-4D97-AF65-F5344CB8AC3E}">
        <p14:creationId xmlns:p14="http://schemas.microsoft.com/office/powerpoint/2010/main" val="242540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F8E4F-01E9-B43A-B54E-3440E97B7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E8C13-297A-3260-4357-C6E739F08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22604-98F0-8CC9-7A62-A6C6559D3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F22CF1-781A-41D4-8AA8-685781270167}" type="datetimeFigureOut">
              <a:rPr lang="en-US" smtClean="0"/>
              <a:t>11/19/2025</a:t>
            </a:fld>
            <a:endParaRPr lang="en-US"/>
          </a:p>
        </p:txBody>
      </p:sp>
      <p:sp>
        <p:nvSpPr>
          <p:cNvPr id="5" name="Footer Placeholder 4">
            <a:extLst>
              <a:ext uri="{FF2B5EF4-FFF2-40B4-BE49-F238E27FC236}">
                <a16:creationId xmlns:a16="http://schemas.microsoft.com/office/drawing/2014/main" id="{9342BCA8-71DD-53C6-F40E-270936C71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21F6B6-3868-3162-D85A-A4D4763A8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F08D30-A441-4217-81F0-F9A08239B7F3}" type="slidenum">
              <a:rPr lang="en-US" smtClean="0"/>
              <a:t>‹#›</a:t>
            </a:fld>
            <a:endParaRPr lang="en-US"/>
          </a:p>
        </p:txBody>
      </p:sp>
    </p:spTree>
    <p:extLst>
      <p:ext uri="{BB962C8B-B14F-4D97-AF65-F5344CB8AC3E}">
        <p14:creationId xmlns:p14="http://schemas.microsoft.com/office/powerpoint/2010/main" val="1734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11/19/2025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57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A contemporary photograph of the Texas state capitol building. It is a long building with several stories. Tall windows run the length of the building and are visible on 2 stories. In the middle of the building is a large archway with a tall dome structure extending upward. The dome is surrounded by columns. The lower part of the building is not visible in this image because of a thick blanket of low trees and shrubs in front of the building. ">
            <a:extLst>
              <a:ext uri="{FF2B5EF4-FFF2-40B4-BE49-F238E27FC236}">
                <a16:creationId xmlns:a16="http://schemas.microsoft.com/office/drawing/2014/main" id="{B0C8B987-2CF6-53B1-3BB3-1F09C048B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78"/>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152400" y="743447"/>
            <a:ext cx="5682343" cy="3393124"/>
          </a:xfrm>
          <a:noFill/>
        </p:spPr>
        <p:txBody>
          <a:bodyPr>
            <a:normAutofit/>
          </a:bodyPr>
          <a:lstStyle/>
          <a:p>
            <a:pPr algn="l"/>
            <a:r>
              <a:rPr lang="en-US" b="1" i="1" dirty="0">
                <a:solidFill>
                  <a:schemeClr val="bg2">
                    <a:lumMod val="50000"/>
                  </a:schemeClr>
                </a:solidFill>
                <a:latin typeface="Gotham book"/>
              </a:rPr>
              <a:t>Unit 9: </a:t>
            </a:r>
            <a:br>
              <a:rPr lang="en-US" b="1" i="1" dirty="0">
                <a:latin typeface="Gotham book"/>
              </a:rPr>
            </a:br>
            <a:r>
              <a:rPr lang="en-US" b="1" dirty="0">
                <a:solidFill>
                  <a:srgbClr val="C00000"/>
                </a:solidFill>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315686" y="4629234"/>
            <a:ext cx="4609929" cy="1485319"/>
          </a:xfrm>
          <a:noFill/>
        </p:spPr>
        <p:txBody>
          <a:bodyPr>
            <a:normAutofit/>
          </a:bodyPr>
          <a:lstStyle/>
          <a:p>
            <a:pPr algn="l"/>
            <a:r>
              <a:rPr lang="en-US" sz="3600" b="1" i="1" dirty="0">
                <a:solidFill>
                  <a:schemeClr val="bg2">
                    <a:lumMod val="50000"/>
                  </a:schemeClr>
                </a:solidFill>
                <a:latin typeface="Gotham book"/>
              </a:rPr>
              <a:t>Lesson 8: </a:t>
            </a:r>
          </a:p>
          <a:p>
            <a:pPr algn="l"/>
            <a:r>
              <a:rPr lang="en-US" sz="3600" b="1" dirty="0">
                <a:solidFill>
                  <a:srgbClr val="C00000"/>
                </a:solidFill>
                <a:latin typeface="Gotham book"/>
              </a:rPr>
              <a:t>Texas Today</a:t>
            </a:r>
          </a:p>
        </p:txBody>
      </p:sp>
      <p:sp>
        <p:nvSpPr>
          <p:cNvPr id="4" name="TextBox 3">
            <a:extLst>
              <a:ext uri="{FF2B5EF4-FFF2-40B4-BE49-F238E27FC236}">
                <a16:creationId xmlns:a16="http://schemas.microsoft.com/office/drawing/2014/main" id="{47269ADE-D666-9482-91F4-AAFD20AD36BF}"/>
              </a:ext>
            </a:extLst>
          </p:cNvPr>
          <p:cNvSpPr txBox="1"/>
          <p:nvPr/>
        </p:nvSpPr>
        <p:spPr>
          <a:xfrm>
            <a:off x="8052380" y="6114553"/>
            <a:ext cx="4136571"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Gotham book"/>
                <a:ea typeface="+mn-ea"/>
                <a:cs typeface="+mn-cs"/>
              </a:rPr>
              <a:t>The Texas State Capitol in Austin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Gotham book"/>
                <a:ea typeface="+mn-ea"/>
                <a:cs typeface="+mn-cs"/>
              </a:rPr>
              <a:t>The Portal to Texas History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05EB2-A8FA-E443-5F66-3AD0E4B722DF}"/>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0D4306C-94DC-ECFE-2548-DE372C4BE7AC}"/>
              </a:ext>
            </a:extLst>
          </p:cNvPr>
          <p:cNvSpPr txBox="1">
            <a:spLocks noGrp="1"/>
          </p:cNvSpPr>
          <p:nvPr>
            <p:ph type="title" idx="4294967295"/>
          </p:nvPr>
        </p:nvSpPr>
        <p:spPr>
          <a:xfrm>
            <a:off x="738052" y="5649686"/>
            <a:ext cx="10908792" cy="12039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fontAlgn="auto">
              <a:spcAft>
                <a:spcPts val="0"/>
              </a:spcAft>
              <a:buClrTx/>
              <a:buSzTx/>
              <a:tabLst/>
              <a:defRPr/>
            </a:pPr>
            <a:r>
              <a:rPr kumimoji="0" lang="en-US" sz="7200" b="1" i="0" u="none" strike="noStrike" kern="1200" cap="none" spc="0" normalizeH="0" baseline="0" noProof="0" dirty="0">
                <a:ln>
                  <a:noFill/>
                </a:ln>
                <a:solidFill>
                  <a:srgbClr val="F60000"/>
                </a:solidFill>
                <a:effectLst/>
                <a:uLnTx/>
                <a:uFillTx/>
                <a:latin typeface="Gotham book"/>
              </a:rPr>
              <a:t>Legislative Branch</a:t>
            </a:r>
          </a:p>
        </p:txBody>
      </p:sp>
      <p:pic>
        <p:nvPicPr>
          <p:cNvPr id="4" name="Picture 3" descr="A view of the Texas state capitol building. It is a long building with three visible floors and tall narrow windows running the length of each story. It was built from a reddish brown stone. There is a large archway the height of all three floors at the entrance and rising above the archway is a large dome with columns running all around it. ">
            <a:extLst>
              <a:ext uri="{FF2B5EF4-FFF2-40B4-BE49-F238E27FC236}">
                <a16:creationId xmlns:a16="http://schemas.microsoft.com/office/drawing/2014/main" id="{7FBD3579-EC45-477C-16E2-AD3698F03E26}"/>
              </a:ext>
            </a:extLst>
          </p:cNvPr>
          <p:cNvPicPr>
            <a:picLocks noChangeAspect="1"/>
          </p:cNvPicPr>
          <p:nvPr/>
        </p:nvPicPr>
        <p:blipFill>
          <a:blip r:embed="rId3"/>
          <a:srcRect t="18805"/>
          <a:stretch>
            <a:fillRect/>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effectLst>
            <a:outerShdw blurRad="50800" dist="50800" dir="7920000" algn="ctr" rotWithShape="0">
              <a:srgbClr val="000000">
                <a:alpha val="43137"/>
              </a:srgbClr>
            </a:outerShdw>
          </a:effectLst>
        </p:spPr>
      </p:pic>
      <p:pic>
        <p:nvPicPr>
          <p:cNvPr id="1026" name="Picture 2" descr="A photograph of the inside of the Texas House of Representatives chamber. The room is long with mustard yellow carpet. There are rows of dark wood desks on either side of an aisle. Each desk has 2 seats. In the aisle is a podium with a microphone. At the front of the room in front of the state flag and the U.S. flag, is a large desk. Around the perimeter of the room is a balcony with seating for viewers.">
            <a:extLst>
              <a:ext uri="{FF2B5EF4-FFF2-40B4-BE49-F238E27FC236}">
                <a16:creationId xmlns:a16="http://schemas.microsoft.com/office/drawing/2014/main" id="{42A4B2C6-9802-3957-5D2A-DBD6E6EA5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25" r="2" b="2"/>
          <a:stretch>
            <a:fillRect/>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03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97FF89-7F1D-9219-C02E-D4EA6BAFC379}"/>
              </a:ext>
            </a:extLst>
          </p:cNvPr>
          <p:cNvSpPr txBox="1"/>
          <p:nvPr/>
        </p:nvSpPr>
        <p:spPr>
          <a:xfrm>
            <a:off x="185057" y="4201884"/>
            <a:ext cx="5834743" cy="769441"/>
          </a:xfrm>
          <a:prstGeom prst="rect">
            <a:avLst/>
          </a:prstGeom>
          <a:noFill/>
        </p:spPr>
        <p:txBody>
          <a:bodyPr wrap="square" rtlCol="0">
            <a:spAutoFit/>
          </a:bodyPr>
          <a:lstStyle/>
          <a:p>
            <a:pPr algn="ctr"/>
            <a:r>
              <a:rPr lang="en-US" sz="2200" dirty="0">
                <a:latin typeface="Gotham book"/>
              </a:rPr>
              <a:t>The Texas Capitol</a:t>
            </a:r>
          </a:p>
          <a:p>
            <a:pPr algn="ctr"/>
            <a:r>
              <a:rPr lang="en-US" sz="2200" i="1" dirty="0">
                <a:latin typeface="Gotham book"/>
              </a:rPr>
              <a:t>The Portal to Texas History</a:t>
            </a:r>
          </a:p>
        </p:txBody>
      </p:sp>
      <p:sp>
        <p:nvSpPr>
          <p:cNvPr id="6" name="TextBox 5">
            <a:extLst>
              <a:ext uri="{FF2B5EF4-FFF2-40B4-BE49-F238E27FC236}">
                <a16:creationId xmlns:a16="http://schemas.microsoft.com/office/drawing/2014/main" id="{0B8A68C1-4EB2-7C2D-FB90-792195708BE9}"/>
              </a:ext>
            </a:extLst>
          </p:cNvPr>
          <p:cNvSpPr txBox="1"/>
          <p:nvPr/>
        </p:nvSpPr>
        <p:spPr>
          <a:xfrm>
            <a:off x="6094476" y="4186833"/>
            <a:ext cx="5834743" cy="769441"/>
          </a:xfrm>
          <a:prstGeom prst="rect">
            <a:avLst/>
          </a:prstGeom>
          <a:noFill/>
        </p:spPr>
        <p:txBody>
          <a:bodyPr wrap="square" rtlCol="0">
            <a:spAutoFit/>
          </a:bodyPr>
          <a:lstStyle/>
          <a:p>
            <a:pPr algn="ctr"/>
            <a:r>
              <a:rPr lang="en-US" sz="2200" dirty="0">
                <a:latin typeface="Gotham book"/>
              </a:rPr>
              <a:t>The Texas House of Representatives</a:t>
            </a:r>
          </a:p>
          <a:p>
            <a:pPr algn="ctr"/>
            <a:r>
              <a:rPr lang="en-US" sz="2200" i="1" dirty="0">
                <a:latin typeface="Gotham book"/>
              </a:rPr>
              <a:t>The Portal to Texas History</a:t>
            </a:r>
          </a:p>
        </p:txBody>
      </p:sp>
    </p:spTree>
    <p:extLst>
      <p:ext uri="{BB962C8B-B14F-4D97-AF65-F5344CB8AC3E}">
        <p14:creationId xmlns:p14="http://schemas.microsoft.com/office/powerpoint/2010/main" val="25819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55E79-FE54-AC9E-21C5-514E780AD20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contemporary photograph of the Texas Supreme Court building. It is a more modern looking building than other government buildings in Austin. It is tall, with large, floor to ceiling windows at each of the three main doors. There is a long walkway leading up to the main doors.&#10;">
            <a:extLst>
              <a:ext uri="{FF2B5EF4-FFF2-40B4-BE49-F238E27FC236}">
                <a16:creationId xmlns:a16="http://schemas.microsoft.com/office/drawing/2014/main" id="{872AB144-5D84-7817-1EDD-FA34D8758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77" b="10123"/>
          <a:stretch>
            <a:fillRect/>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A2CBFC0F-8565-4086-2ED2-22508DAA752E}"/>
              </a:ext>
            </a:extLst>
          </p:cNvPr>
          <p:cNvSpPr txBox="1">
            <a:spLocks noGrp="1"/>
          </p:cNvSpPr>
          <p:nvPr>
            <p:ph type="title" idx="4294967295"/>
          </p:nvPr>
        </p:nvSpPr>
        <p:spPr>
          <a:xfrm>
            <a:off x="251475" y="5822149"/>
            <a:ext cx="6931319" cy="7522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b="1" i="0" u="none" strike="noStrike" cap="none" spc="0" normalizeH="0" baseline="0" noProof="0" dirty="0">
                <a:ln>
                  <a:noFill/>
                </a:ln>
                <a:solidFill>
                  <a:srgbClr val="F60000"/>
                </a:solidFill>
                <a:effectLst/>
                <a:uLnTx/>
                <a:uFillTx/>
                <a:latin typeface="Gotham book"/>
              </a:rPr>
              <a:t>Texas Supreme Court</a:t>
            </a:r>
          </a:p>
        </p:txBody>
      </p:sp>
    </p:spTree>
    <p:extLst>
      <p:ext uri="{BB962C8B-B14F-4D97-AF65-F5344CB8AC3E}">
        <p14:creationId xmlns:p14="http://schemas.microsoft.com/office/powerpoint/2010/main" val="258090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29797-7DA1-85FB-62ED-486612991A28}"/>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imary view of object titled '[Monuments of Justice: The Historic Shelby County Courthouse]'.">
            <a:extLst>
              <a:ext uri="{FF2B5EF4-FFF2-40B4-BE49-F238E27FC236}">
                <a16:creationId xmlns:a16="http://schemas.microsoft.com/office/drawing/2014/main" id="{CA3759C5-8A7C-DFAD-4FBB-35AD1DDCA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13" r="5396" b="-1"/>
          <a:stretch>
            <a:fillRect/>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73CB98B9-F230-081A-1024-9D1E5856DECB}"/>
              </a:ext>
            </a:extLst>
          </p:cNvPr>
          <p:cNvSpPr txBox="1">
            <a:spLocks noGrp="1"/>
          </p:cNvSpPr>
          <p:nvPr>
            <p:ph type="title" idx="4294967295"/>
          </p:nvPr>
        </p:nvSpPr>
        <p:spPr>
          <a:xfrm>
            <a:off x="141513" y="2852381"/>
            <a:ext cx="4169229" cy="400560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5400" b="1" i="0" u="none" strike="noStrike" cap="none" spc="0" normalizeH="0" baseline="0" noProof="0" dirty="0">
                <a:ln>
                  <a:noFill/>
                </a:ln>
                <a:solidFill>
                  <a:srgbClr val="F60000"/>
                </a:solidFill>
                <a:effectLst/>
                <a:uLnTx/>
                <a:uFillTx/>
                <a:latin typeface="Gotham book"/>
              </a:rPr>
              <a:t>County Government</a:t>
            </a:r>
            <a:br>
              <a:rPr kumimoji="0" lang="en-US" sz="5400" b="1" i="0" u="none" strike="noStrike" cap="none" spc="0" normalizeH="0" baseline="0" noProof="0" dirty="0">
                <a:ln>
                  <a:noFill/>
                </a:ln>
                <a:solidFill>
                  <a:srgbClr val="F60000"/>
                </a:solidFill>
                <a:effectLst/>
                <a:uLnTx/>
                <a:uFillTx/>
                <a:latin typeface="Gotham book"/>
              </a:rPr>
            </a:br>
            <a:br>
              <a:rPr kumimoji="0" lang="en-US" sz="3200" b="1" i="0" u="none" strike="noStrike" cap="none" spc="0" normalizeH="0" baseline="0" noProof="0" dirty="0">
                <a:ln>
                  <a:noFill/>
                </a:ln>
                <a:solidFill>
                  <a:srgbClr val="F60000"/>
                </a:solidFill>
                <a:effectLst/>
                <a:uLnTx/>
                <a:uFillTx/>
                <a:latin typeface="Gotham book"/>
              </a:rPr>
            </a:br>
            <a:r>
              <a:rPr lang="en-US" sz="2600" dirty="0">
                <a:latin typeface="Gotham book"/>
              </a:rPr>
              <a:t>The Historic Shelby County Courthouse</a:t>
            </a:r>
            <a:br>
              <a:rPr lang="en-US" sz="2600" dirty="0">
                <a:latin typeface="Gotham book"/>
              </a:rPr>
            </a:br>
            <a:r>
              <a:rPr lang="en-US" sz="2200" i="1" dirty="0">
                <a:latin typeface="Gotham book"/>
              </a:rPr>
              <a:t>The Portal to Texas History</a:t>
            </a:r>
            <a:endParaRPr kumimoji="0" lang="en-US" sz="2200" b="1" i="1" u="none" strike="noStrike" cap="none" spc="0" normalizeH="0" baseline="0" noProof="0" dirty="0">
              <a:ln>
                <a:noFill/>
              </a:ln>
              <a:solidFill>
                <a:srgbClr val="F60000"/>
              </a:solidFill>
              <a:effectLst/>
              <a:uLnTx/>
              <a:uFillTx/>
              <a:latin typeface="Gotham book"/>
            </a:endParaRPr>
          </a:p>
        </p:txBody>
      </p:sp>
    </p:spTree>
    <p:extLst>
      <p:ext uri="{BB962C8B-B14F-4D97-AF65-F5344CB8AC3E}">
        <p14:creationId xmlns:p14="http://schemas.microsoft.com/office/powerpoint/2010/main" val="217420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317604-04D2-FDC9-2247-EFB3B4F2A831}"/>
            </a:ext>
          </a:extLst>
        </p:cNvPr>
        <p:cNvGrpSpPr/>
        <p:nvPr/>
      </p:nvGrpSpPr>
      <p:grpSpPr>
        <a:xfrm>
          <a:off x="0" y="0"/>
          <a:ext cx="0" cy="0"/>
          <a:chOff x="0" y="0"/>
          <a:chExt cx="0" cy="0"/>
        </a:xfrm>
      </p:grpSpPr>
      <p:sp useBgFill="1">
        <p:nvSpPr>
          <p:cNvPr id="4111" name="Rectangle 411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11EF7C78-A4D1-3991-E29A-7EF0FDB49A9E}"/>
              </a:ext>
            </a:extLst>
          </p:cNvPr>
          <p:cNvSpPr txBox="1">
            <a:spLocks noGrp="1"/>
          </p:cNvSpPr>
          <p:nvPr>
            <p:ph type="title" idx="4294967295"/>
          </p:nvPr>
        </p:nvSpPr>
        <p:spPr>
          <a:xfrm>
            <a:off x="7395230" y="3406797"/>
            <a:ext cx="4796770" cy="238068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6600" b="1" i="0" u="none" strike="noStrike" cap="none" spc="0" normalizeH="0" baseline="0" noProof="0" dirty="0">
                <a:ln>
                  <a:noFill/>
                </a:ln>
                <a:solidFill>
                  <a:srgbClr val="F60000"/>
                </a:solidFill>
                <a:effectLst/>
                <a:uLnTx/>
                <a:uFillTx/>
                <a:latin typeface="Gotham book"/>
              </a:rPr>
              <a:t>Municipal Government</a:t>
            </a:r>
          </a:p>
        </p:txBody>
      </p:sp>
      <p:pic>
        <p:nvPicPr>
          <p:cNvPr id="4098" name="Picture 2" descr="A contemporary photograph of the downtown area of Denison, Texas. The downtown is built in the manner of old historic downtowns with a row of buildings all connected to each other. Though it looks like one long building, there are different styles that differentiate between different buildings and stores. They are made of brick, and have square windows or windows with arched tops. There is a row of cars parked in front of the buildings. ">
            <a:extLst>
              <a:ext uri="{FF2B5EF4-FFF2-40B4-BE49-F238E27FC236}">
                <a16:creationId xmlns:a16="http://schemas.microsoft.com/office/drawing/2014/main" id="{E9452ABF-1CA3-F920-A761-C8ECAEC08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18" r="18371" b="-2"/>
          <a:stretch>
            <a:fillRect/>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ffectLst>
            <a:outerShdw blurRad="50800" dist="50800" dir="78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E056A6-68A3-1898-4695-DF5F0A225468}"/>
              </a:ext>
            </a:extLst>
          </p:cNvPr>
          <p:cNvSpPr txBox="1"/>
          <p:nvPr/>
        </p:nvSpPr>
        <p:spPr>
          <a:xfrm>
            <a:off x="7282544" y="5787479"/>
            <a:ext cx="4408714" cy="769441"/>
          </a:xfrm>
          <a:prstGeom prst="rect">
            <a:avLst/>
          </a:prstGeom>
          <a:noFill/>
        </p:spPr>
        <p:txBody>
          <a:bodyPr wrap="square" rtlCol="0">
            <a:spAutoFit/>
          </a:bodyPr>
          <a:lstStyle/>
          <a:p>
            <a:r>
              <a:rPr lang="en-US" sz="2200" dirty="0">
                <a:latin typeface="Gotham book"/>
              </a:rPr>
              <a:t>The Historic Downtown of Denison</a:t>
            </a:r>
          </a:p>
          <a:p>
            <a:r>
              <a:rPr lang="en-US" sz="2200" i="1" dirty="0">
                <a:latin typeface="Gotham book"/>
              </a:rPr>
              <a:t>The Portal to Texas History</a:t>
            </a:r>
          </a:p>
        </p:txBody>
      </p:sp>
    </p:spTree>
    <p:extLst>
      <p:ext uri="{BB962C8B-B14F-4D97-AF65-F5344CB8AC3E}">
        <p14:creationId xmlns:p14="http://schemas.microsoft.com/office/powerpoint/2010/main" val="127782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221F21-C636-1187-D421-813269D0337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5D25D36-2514-BD61-6171-27A8FCBD2DFA}"/>
              </a:ext>
            </a:extLst>
          </p:cNvPr>
          <p:cNvSpPr txBox="1">
            <a:spLocks noGrp="1"/>
          </p:cNvSpPr>
          <p:nvPr>
            <p:ph type="title" idx="4294967295"/>
          </p:nvPr>
        </p:nvSpPr>
        <p:spPr>
          <a:xfrm>
            <a:off x="1556657" y="-301791"/>
            <a:ext cx="10635343" cy="18614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93733B5E-526A-3DFC-741F-A213294134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1897156"/>
            <a:ext cx="925793" cy="925793"/>
          </a:xfrm>
          <a:prstGeom prst="rect">
            <a:avLst/>
          </a:prstGeom>
        </p:spPr>
      </p:pic>
      <p:pic>
        <p:nvPicPr>
          <p:cNvPr id="6" name="Graphic 5">
            <a:extLst>
              <a:ext uri="{FF2B5EF4-FFF2-40B4-BE49-F238E27FC236}">
                <a16:creationId xmlns:a16="http://schemas.microsoft.com/office/drawing/2014/main" id="{8A9BF3E8-DFFC-9157-ED9F-FA5EF46B01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0967" y="5010950"/>
            <a:ext cx="842453" cy="842453"/>
          </a:xfrm>
          <a:prstGeom prst="rect">
            <a:avLst/>
          </a:prstGeom>
        </p:spPr>
      </p:pic>
      <p:sp>
        <p:nvSpPr>
          <p:cNvPr id="8" name="TextBox 7">
            <a:extLst>
              <a:ext uri="{FF2B5EF4-FFF2-40B4-BE49-F238E27FC236}">
                <a16:creationId xmlns:a16="http://schemas.microsoft.com/office/drawing/2014/main" id="{80CE6902-2453-A1D0-4915-29F23FBA576C}"/>
              </a:ext>
            </a:extLst>
          </p:cNvPr>
          <p:cNvSpPr txBox="1"/>
          <p:nvPr/>
        </p:nvSpPr>
        <p:spPr>
          <a:xfrm>
            <a:off x="3069771" y="1759965"/>
            <a:ext cx="4713515"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60000"/>
                </a:solidFill>
                <a:effectLst/>
                <a:uLnTx/>
                <a:uFillTx/>
                <a:latin typeface="Gotham book"/>
                <a:ea typeface="+mn-ea"/>
                <a:cs typeface="+mn-cs"/>
              </a:rPr>
              <a:t>Complete the sentence stem to demonstrate something you learned about each level of government.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Share with a partner .</a:t>
            </a:r>
          </a:p>
        </p:txBody>
      </p:sp>
      <p:pic>
        <p:nvPicPr>
          <p:cNvPr id="10" name="Graphic 9" descr="Hourglass Finished with solid fill">
            <a:extLst>
              <a:ext uri="{FF2B5EF4-FFF2-40B4-BE49-F238E27FC236}">
                <a16:creationId xmlns:a16="http://schemas.microsoft.com/office/drawing/2014/main" id="{E474F55A-2F23-3CDD-B9E5-4AA7BE5793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0614" y="2360052"/>
            <a:ext cx="2917915" cy="2917915"/>
          </a:xfrm>
          <a:prstGeom prst="rect">
            <a:avLst/>
          </a:prstGeom>
        </p:spPr>
      </p:pic>
    </p:spTree>
    <p:extLst>
      <p:ext uri="{BB962C8B-B14F-4D97-AF65-F5344CB8AC3E}">
        <p14:creationId xmlns:p14="http://schemas.microsoft.com/office/powerpoint/2010/main" val="135602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846ABF-6A3D-79D5-CAAD-41670EA58DF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7A1E4AC-F68D-7F12-9614-0FA1BD9DBAA4}"/>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842DF8B4-250A-2D40-69D9-1E2B742A7A22}"/>
              </a:ext>
            </a:extLst>
          </p:cNvPr>
          <p:cNvSpPr/>
          <p:nvPr/>
        </p:nvSpPr>
        <p:spPr>
          <a:xfrm>
            <a:off x="1812149" y="1257208"/>
            <a:ext cx="7518297" cy="1502228"/>
          </a:xfrm>
          <a:prstGeom prst="wedgeRoundRectCallout">
            <a:avLst>
              <a:gd name="adj1" fmla="val 60960"/>
              <a:gd name="adj2" fmla="val 3496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learned about the state level of government is ____</a:t>
            </a:r>
          </a:p>
        </p:txBody>
      </p:sp>
      <p:pic>
        <p:nvPicPr>
          <p:cNvPr id="4" name="Graphic 3">
            <a:extLst>
              <a:ext uri="{FF2B5EF4-FFF2-40B4-BE49-F238E27FC236}">
                <a16:creationId xmlns:a16="http://schemas.microsoft.com/office/drawing/2014/main" id="{A0E98BC7-D880-EBB5-A3D7-1671A31BF7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9851" y="1414960"/>
            <a:ext cx="1344476" cy="1344476"/>
          </a:xfrm>
          <a:prstGeom prst="rect">
            <a:avLst/>
          </a:prstGeom>
        </p:spPr>
      </p:pic>
      <p:sp>
        <p:nvSpPr>
          <p:cNvPr id="5" name="Speech Bubble: Rectangle with Corners Rounded 4">
            <a:extLst>
              <a:ext uri="{FF2B5EF4-FFF2-40B4-BE49-F238E27FC236}">
                <a16:creationId xmlns:a16="http://schemas.microsoft.com/office/drawing/2014/main" id="{FB1A0590-4B15-58EF-1BFD-A3000C1118F2}"/>
              </a:ext>
            </a:extLst>
          </p:cNvPr>
          <p:cNvSpPr/>
          <p:nvPr/>
        </p:nvSpPr>
        <p:spPr>
          <a:xfrm>
            <a:off x="3581401" y="3037115"/>
            <a:ext cx="8448704" cy="1502228"/>
          </a:xfrm>
          <a:prstGeom prst="wedgeRoundRectCallout">
            <a:avLst>
              <a:gd name="adj1" fmla="val -60096"/>
              <a:gd name="adj2" fmla="val 3858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learned about the county level of government is _____</a:t>
            </a:r>
          </a:p>
        </p:txBody>
      </p:sp>
      <p:pic>
        <p:nvPicPr>
          <p:cNvPr id="6" name="Graphic 5">
            <a:extLst>
              <a:ext uri="{FF2B5EF4-FFF2-40B4-BE49-F238E27FC236}">
                <a16:creationId xmlns:a16="http://schemas.microsoft.com/office/drawing/2014/main" id="{98850370-1A42-66C5-1018-BD5DEECE5B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1323" y="3154868"/>
            <a:ext cx="1344476" cy="1344476"/>
          </a:xfrm>
          <a:prstGeom prst="rect">
            <a:avLst/>
          </a:prstGeom>
        </p:spPr>
      </p:pic>
      <p:sp>
        <p:nvSpPr>
          <p:cNvPr id="7" name="Speech Bubble: Rectangle with Corners Rounded 6">
            <a:extLst>
              <a:ext uri="{FF2B5EF4-FFF2-40B4-BE49-F238E27FC236}">
                <a16:creationId xmlns:a16="http://schemas.microsoft.com/office/drawing/2014/main" id="{D4CE55A1-461F-4395-46BE-6A7C3E24B2B8}"/>
              </a:ext>
            </a:extLst>
          </p:cNvPr>
          <p:cNvSpPr/>
          <p:nvPr/>
        </p:nvSpPr>
        <p:spPr>
          <a:xfrm>
            <a:off x="1681520" y="4817022"/>
            <a:ext cx="8448704" cy="1502228"/>
          </a:xfrm>
          <a:prstGeom prst="wedgeRoundRectCallout">
            <a:avLst>
              <a:gd name="adj1" fmla="val 59283"/>
              <a:gd name="adj2" fmla="val 3568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learned about the municipal level of government is ____</a:t>
            </a:r>
          </a:p>
        </p:txBody>
      </p:sp>
      <p:pic>
        <p:nvPicPr>
          <p:cNvPr id="8" name="Graphic 7">
            <a:extLst>
              <a:ext uri="{FF2B5EF4-FFF2-40B4-BE49-F238E27FC236}">
                <a16:creationId xmlns:a16="http://schemas.microsoft.com/office/drawing/2014/main" id="{25582BFC-7251-DA8F-ED48-8A018AC373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3232" y="4974774"/>
            <a:ext cx="1344476" cy="1344476"/>
          </a:xfrm>
          <a:prstGeom prst="rect">
            <a:avLst/>
          </a:prstGeom>
        </p:spPr>
      </p:pic>
    </p:spTree>
    <p:extLst>
      <p:ext uri="{BB962C8B-B14F-4D97-AF65-F5344CB8AC3E}">
        <p14:creationId xmlns:p14="http://schemas.microsoft.com/office/powerpoint/2010/main" val="412154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1897156"/>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2638" y="5098036"/>
            <a:ext cx="842453" cy="842453"/>
          </a:xfrm>
          <a:prstGeom prst="rect">
            <a:avLst/>
          </a:prstGeom>
        </p:spPr>
      </p:pic>
      <p:sp>
        <p:nvSpPr>
          <p:cNvPr id="8" name="TextBox 7">
            <a:extLst>
              <a:ext uri="{FF2B5EF4-FFF2-40B4-BE49-F238E27FC236}">
                <a16:creationId xmlns:a16="http://schemas.microsoft.com/office/drawing/2014/main" id="{2A743C36-4AA3-954D-69BB-A18D4A332C85}"/>
              </a:ext>
            </a:extLst>
          </p:cNvPr>
          <p:cNvSpPr txBox="1"/>
          <p:nvPr/>
        </p:nvSpPr>
        <p:spPr>
          <a:xfrm>
            <a:off x="3069771" y="1759965"/>
            <a:ext cx="4713515"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F60000"/>
                </a:solidFill>
                <a:latin typeface="Gotham book"/>
              </a:rPr>
              <a:t>Respond to each question in the graphic organizer with your opinions of government responsibilities.</a:t>
            </a:r>
          </a:p>
          <a:p>
            <a:pPr marL="457200" indent="-457200">
              <a:buFont typeface="Arial" panose="020B0604020202020204" pitchFamily="34" charset="0"/>
              <a:buChar char="•"/>
            </a:pPr>
            <a:r>
              <a:rPr lang="en-US" sz="3600" dirty="0">
                <a:solidFill>
                  <a:srgbClr val="0070C0"/>
                </a:solidFill>
                <a:latin typeface="Gotham book"/>
              </a:rPr>
              <a:t>Share with a partner .</a:t>
            </a:r>
          </a:p>
        </p:txBody>
      </p:sp>
      <p:pic>
        <p:nvPicPr>
          <p:cNvPr id="10" name="Graphic 9" descr="Hourglass Finished with solid fill">
            <a:extLst>
              <a:ext uri="{FF2B5EF4-FFF2-40B4-BE49-F238E27FC236}">
                <a16:creationId xmlns:a16="http://schemas.microsoft.com/office/drawing/2014/main" id="{FA7CF859-6123-AC1A-5AFF-27887127BE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0614" y="2360052"/>
            <a:ext cx="2917915" cy="2917915"/>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812149" y="1257208"/>
            <a:ext cx="7518297" cy="1502228"/>
          </a:xfrm>
          <a:prstGeom prst="wedgeRoundRectCallout">
            <a:avLst>
              <a:gd name="adj1" fmla="val 63566"/>
              <a:gd name="adj2" fmla="val 40036"/>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the primary purpose of government is 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9851" y="1414960"/>
            <a:ext cx="1344476" cy="1344476"/>
          </a:xfrm>
          <a:prstGeom prst="rect">
            <a:avLst/>
          </a:prstGeom>
        </p:spPr>
      </p:pic>
      <p:sp>
        <p:nvSpPr>
          <p:cNvPr id="5" name="Speech Bubble: Rectangle with Corners Rounded 4">
            <a:extLst>
              <a:ext uri="{FF2B5EF4-FFF2-40B4-BE49-F238E27FC236}">
                <a16:creationId xmlns:a16="http://schemas.microsoft.com/office/drawing/2014/main" id="{3336FE92-B6CA-BBA2-C489-3CB39D282494}"/>
              </a:ext>
            </a:extLst>
          </p:cNvPr>
          <p:cNvSpPr/>
          <p:nvPr/>
        </p:nvSpPr>
        <p:spPr>
          <a:xfrm>
            <a:off x="4511807" y="3037115"/>
            <a:ext cx="7518297" cy="1502228"/>
          </a:xfrm>
          <a:prstGeom prst="wedgeRoundRectCallout">
            <a:avLst>
              <a:gd name="adj1" fmla="val -63704"/>
              <a:gd name="adj2" fmla="val 2989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the government should be responsible for ___________</a:t>
            </a:r>
          </a:p>
        </p:txBody>
      </p:sp>
      <p:pic>
        <p:nvPicPr>
          <p:cNvPr id="6" name="Graphic 5">
            <a:extLst>
              <a:ext uri="{FF2B5EF4-FFF2-40B4-BE49-F238E27FC236}">
                <a16:creationId xmlns:a16="http://schemas.microsoft.com/office/drawing/2014/main" id="{5272C379-DE02-09E0-0AF3-4BE9E847E2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1695" y="3260183"/>
            <a:ext cx="1344476" cy="1344476"/>
          </a:xfrm>
          <a:prstGeom prst="rect">
            <a:avLst/>
          </a:prstGeom>
        </p:spPr>
      </p:pic>
      <p:sp>
        <p:nvSpPr>
          <p:cNvPr id="7" name="Speech Bubble: Rectangle with Corners Rounded 6">
            <a:extLst>
              <a:ext uri="{FF2B5EF4-FFF2-40B4-BE49-F238E27FC236}">
                <a16:creationId xmlns:a16="http://schemas.microsoft.com/office/drawing/2014/main" id="{7FB2199B-25B0-D07D-268B-5CE33E775709}"/>
              </a:ext>
            </a:extLst>
          </p:cNvPr>
          <p:cNvSpPr/>
          <p:nvPr/>
        </p:nvSpPr>
        <p:spPr>
          <a:xfrm>
            <a:off x="4511806" y="4784362"/>
            <a:ext cx="7518297" cy="1502228"/>
          </a:xfrm>
          <a:prstGeom prst="wedgeRoundRectCallout">
            <a:avLst>
              <a:gd name="adj1" fmla="val -63704"/>
              <a:gd name="adj2" fmla="val 2989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the government should </a:t>
            </a:r>
            <a:r>
              <a:rPr lang="en-US" sz="4000" b="1" dirty="0">
                <a:solidFill>
                  <a:srgbClr val="C00000"/>
                </a:solidFill>
                <a:latin typeface="Calibri" panose="020F0502020204030204"/>
              </a:rPr>
              <a:t>not </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be responsible for ___________</a:t>
            </a:r>
          </a:p>
        </p:txBody>
      </p:sp>
      <p:pic>
        <p:nvPicPr>
          <p:cNvPr id="8" name="Graphic 7">
            <a:extLst>
              <a:ext uri="{FF2B5EF4-FFF2-40B4-BE49-F238E27FC236}">
                <a16:creationId xmlns:a16="http://schemas.microsoft.com/office/drawing/2014/main" id="{E0B52D5A-8836-C794-37E7-A281D80A2E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2149" y="5007430"/>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495756" y="1853044"/>
            <a:ext cx="11192088"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are the three levels of government in Texas, what are the responsibilities of each level, and who are some of the officials at each level?</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79614" y="1857637"/>
            <a:ext cx="11832772" cy="4154984"/>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4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400" strike="noStrike" kern="1200" cap="none" spc="0" normalizeH="0" baseline="0" noProof="0" dirty="0">
                <a:ln>
                  <a:noFill/>
                </a:ln>
                <a:solidFill>
                  <a:srgbClr val="C00000"/>
                </a:solidFill>
                <a:effectLst/>
                <a:uLnTx/>
                <a:uFillTx/>
                <a:latin typeface="Calibri" panose="020F0502020204030204"/>
                <a:ea typeface="+mn-ea"/>
                <a:cs typeface="+mn-cs"/>
              </a:rPr>
              <a:t> examine the purpose, responsibilities, and people involved in the state, county, and municipal levels of government.</a:t>
            </a:r>
            <a:endParaRPr kumimoji="0" lang="en-US" sz="44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4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400" strike="noStrike" kern="1200" cap="none" spc="0" normalizeH="0" baseline="0" noProof="0" dirty="0">
                <a:ln>
                  <a:noFill/>
                </a:ln>
                <a:solidFill>
                  <a:srgbClr val="002060"/>
                </a:solidFill>
                <a:effectLst/>
                <a:uLnTx/>
                <a:uFillTx/>
                <a:latin typeface="Calibri" panose="020F0502020204030204"/>
                <a:ea typeface="+mn-ea"/>
                <a:cs typeface="+mn-cs"/>
              </a:rPr>
              <a:t> answer questions about each level of government based on information presented in the readings. </a:t>
            </a:r>
            <a:endParaRPr kumimoji="0" lang="en-US" sz="44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FABA4CB-0CEC-C1ED-E1B7-D8521336D7AD}"/>
              </a:ext>
            </a:extLst>
          </p:cNvPr>
          <p:cNvSpPr txBox="1">
            <a:spLocks noGrp="1"/>
          </p:cNvSpPr>
          <p:nvPr>
            <p:ph type="title" idx="4294967295"/>
          </p:nvPr>
        </p:nvSpPr>
        <p:spPr>
          <a:xfrm>
            <a:off x="1545771" y="-214534"/>
            <a:ext cx="10526486"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Levels of Government: </a:t>
            </a:r>
            <a:r>
              <a:rPr kumimoji="0" lang="en-US" sz="5400" b="1" i="0" u="none" strike="noStrike" kern="1200" cap="none" spc="0" normalizeH="0" baseline="0" noProof="0" dirty="0">
                <a:ln>
                  <a:noFill/>
                </a:ln>
                <a:solidFill>
                  <a:schemeClr val="tx1"/>
                </a:solidFill>
                <a:effectLst/>
                <a:uLnTx/>
                <a:uFillTx/>
                <a:latin typeface="Gotham Medium"/>
                <a:ea typeface="+mj-ea"/>
                <a:cs typeface="+mj-cs"/>
              </a:rPr>
              <a:t>Federalism</a:t>
            </a:r>
            <a:endParaRPr kumimoji="0" lang="en-US" sz="5400" b="1"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28" name="Picture 27" descr="A diagram that represents the federal and state levels of government. there is one large circle, labeled &quot;Federal government&quot; with a map of the United States. On the map, the location of Washington D.C. is indicated with a large red star. There is a smaller circle, within the larger circle labeled &quot;State governments.&quot; In this smaller circle is a map outline of Texas.">
            <a:extLst>
              <a:ext uri="{FF2B5EF4-FFF2-40B4-BE49-F238E27FC236}">
                <a16:creationId xmlns:a16="http://schemas.microsoft.com/office/drawing/2014/main" id="{26C50F1C-0706-EBAF-5715-3A27931C6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654" y="768541"/>
            <a:ext cx="7292897" cy="6006696"/>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5978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F0626E-EA5C-CBEA-A17A-129F70C6276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96DBEB-641A-6570-A348-4F9287C03D1B}"/>
              </a:ext>
            </a:extLst>
          </p:cNvPr>
          <p:cNvSpPr txBox="1">
            <a:spLocks noGrp="1"/>
          </p:cNvSpPr>
          <p:nvPr>
            <p:ph type="title" idx="4294967295"/>
          </p:nvPr>
        </p:nvSpPr>
        <p:spPr>
          <a:xfrm>
            <a:off x="1491344" y="-160111"/>
            <a:ext cx="10700656"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State Government Levels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55" name="Picture 54" descr="An infographic depicting the three levels of state government.&#10;&#10;There is a line drawn map outline of Texas. The location of Austin is shown, represented by a blue star. The star representing Austin is labeled, &quot;State Government.&quot; &#10;&#10;Next there is a red outline of Harris County. The lines are uneven, as the actual County lines are. It is labeled, County Government.&#10;&#10;Finally there is a black dot in the bottom center of the Harris County area. The black dot is labeled &quot;Municipal Government&quot; and represents the city of Houston, in Harris County.">
            <a:extLst>
              <a:ext uri="{FF2B5EF4-FFF2-40B4-BE49-F238E27FC236}">
                <a16:creationId xmlns:a16="http://schemas.microsoft.com/office/drawing/2014/main" id="{41E895DF-E787-B713-E298-90A35634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816" y="717079"/>
            <a:ext cx="10340031" cy="5600396"/>
          </a:xfrm>
          <a:prstGeom prst="rect">
            <a:avLst/>
          </a:prstGeom>
        </p:spPr>
      </p:pic>
    </p:spTree>
    <p:extLst>
      <p:ext uri="{BB962C8B-B14F-4D97-AF65-F5344CB8AC3E}">
        <p14:creationId xmlns:p14="http://schemas.microsoft.com/office/powerpoint/2010/main" val="117761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6079CF-5843-764C-CCAD-70555818B79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2787180-C709-3AC4-083E-8B0B768897F4}"/>
              </a:ext>
            </a:extLst>
          </p:cNvPr>
          <p:cNvSpPr txBox="1">
            <a:spLocks noGrp="1"/>
          </p:cNvSpPr>
          <p:nvPr>
            <p:ph type="title" idx="4294967295"/>
          </p:nvPr>
        </p:nvSpPr>
        <p:spPr>
          <a:xfrm>
            <a:off x="2218373"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dirty="0">
                <a:latin typeface="Gotham Medium"/>
              </a:rPr>
              <a:t>Levels of State Government </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n infographic that shows a tree with three primary branches coming from the main trunk. Each branch is labeled - one is labeled &quot;executive,&quot; one is &quot;legislative&quot; and the third is &quot;judicial&quot;">
            <a:extLst>
              <a:ext uri="{FF2B5EF4-FFF2-40B4-BE49-F238E27FC236}">
                <a16:creationId xmlns:a16="http://schemas.microsoft.com/office/drawing/2014/main" id="{31CBC99F-61EB-27AF-0B7A-AC0EF24B7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200" y="1191285"/>
            <a:ext cx="9010287" cy="5323000"/>
          </a:xfrm>
          <a:prstGeom prst="rect">
            <a:avLst/>
          </a:prstGeom>
        </p:spPr>
      </p:pic>
    </p:spTree>
    <p:extLst>
      <p:ext uri="{BB962C8B-B14F-4D97-AF65-F5344CB8AC3E}">
        <p14:creationId xmlns:p14="http://schemas.microsoft.com/office/powerpoint/2010/main" val="352614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6FABA4CB-0CEC-C1ED-E1B7-D8521336D7AD}"/>
              </a:ext>
            </a:extLst>
          </p:cNvPr>
          <p:cNvSpPr txBox="1">
            <a:spLocks noGrp="1"/>
          </p:cNvSpPr>
          <p:nvPr>
            <p:ph type="title" idx="4294967295"/>
          </p:nvPr>
        </p:nvSpPr>
        <p:spPr>
          <a:xfrm>
            <a:off x="640080" y="325369"/>
            <a:ext cx="4368602" cy="20873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7200" b="1" i="0" u="none" strike="noStrike" cap="none" spc="0" normalizeH="0" baseline="0" noProof="0" dirty="0">
                <a:ln>
                  <a:noFill/>
                </a:ln>
                <a:solidFill>
                  <a:srgbClr val="F60000"/>
                </a:solidFill>
                <a:effectLst/>
                <a:uLnTx/>
                <a:uFillTx/>
                <a:latin typeface="Gotham book"/>
              </a:rPr>
              <a:t>Executive Branch</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2ACCDE-1522-E7FB-A3AA-E0B5AF042738}"/>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latin typeface="Gotham book"/>
              </a:rPr>
              <a:t>The Governor’s Mansion</a:t>
            </a:r>
          </a:p>
          <a:p>
            <a:pPr>
              <a:lnSpc>
                <a:spcPct val="90000"/>
              </a:lnSpc>
              <a:spcAft>
                <a:spcPts val="600"/>
              </a:spcAft>
            </a:pPr>
            <a:r>
              <a:rPr lang="en-US" sz="2200" i="1" dirty="0">
                <a:latin typeface="Gotham book"/>
              </a:rPr>
              <a:t>The Portal to Texas History</a:t>
            </a:r>
          </a:p>
        </p:txBody>
      </p:sp>
      <p:pic>
        <p:nvPicPr>
          <p:cNvPr id="4" name="Picture 3" descr="A contemporary photograph of the Texas governor's mansion. It is a white, 2-story house with a porch that runs the length of the front of the house on both levels. There are six tall white columns running from the ground level to the ceiling. There are windows all along the front on both levels with dark shutters on each side. There is a tree in the front of the house.">
            <a:extLst>
              <a:ext uri="{FF2B5EF4-FFF2-40B4-BE49-F238E27FC236}">
                <a16:creationId xmlns:a16="http://schemas.microsoft.com/office/drawing/2014/main" id="{5035825B-8CEE-F809-AC39-CCDC2B52ED7F}"/>
              </a:ext>
            </a:extLst>
          </p:cNvPr>
          <p:cNvPicPr>
            <a:picLocks noChangeAspect="1"/>
          </p:cNvPicPr>
          <p:nvPr/>
        </p:nvPicPr>
        <p:blipFill>
          <a:blip r:embed="rId3"/>
          <a:srcRect l="1067" r="14679"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97406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228</TotalTime>
  <Words>779</Words>
  <Application>Microsoft Office PowerPoint</Application>
  <PresentationFormat>Widescreen</PresentationFormat>
  <Paragraphs>56</Paragraphs>
  <Slides>15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Aptos Display</vt:lpstr>
      <vt:lpstr>Arial</vt:lpstr>
      <vt:lpstr>Calibri</vt:lpstr>
      <vt:lpstr>Gotham book</vt:lpstr>
      <vt:lpstr>Gotham Medium</vt:lpstr>
      <vt:lpstr>Office Theme</vt:lpstr>
      <vt:lpstr>1_Office Theme</vt:lpstr>
      <vt:lpstr>Unit 9:  Reconstruction</vt:lpstr>
      <vt:lpstr>Warm-up Follow the directions below to complete your warm-up </vt:lpstr>
      <vt:lpstr>Share with the class:</vt:lpstr>
      <vt:lpstr>Essential Question</vt:lpstr>
      <vt:lpstr>In Today’s Lesson</vt:lpstr>
      <vt:lpstr>Levels of Government: Federalism</vt:lpstr>
      <vt:lpstr>State Government Levels</vt:lpstr>
      <vt:lpstr>Levels of State Government </vt:lpstr>
      <vt:lpstr>Executive Branch</vt:lpstr>
      <vt:lpstr>Legislative Branch</vt:lpstr>
      <vt:lpstr>Texas Supreme Court</vt:lpstr>
      <vt:lpstr>County Government  The Historic Shelby County Courthouse The Portal to Texas History</vt:lpstr>
      <vt:lpstr>Municipal Government</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10</cp:revision>
  <dcterms:created xsi:type="dcterms:W3CDTF">2025-10-09T18:16:37Z</dcterms:created>
  <dcterms:modified xsi:type="dcterms:W3CDTF">2025-11-19T16:23:13Z</dcterms:modified>
</cp:coreProperties>
</file>