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13" r:id="rId4"/>
    <p:sldId id="315" r:id="rId5"/>
    <p:sldId id="316" r:id="rId6"/>
    <p:sldId id="317" r:id="rId7"/>
    <p:sldId id="338" r:id="rId8"/>
    <p:sldId id="319" r:id="rId9"/>
    <p:sldId id="339" r:id="rId10"/>
    <p:sldId id="340" r:id="rId11"/>
    <p:sldId id="341" r:id="rId12"/>
    <p:sldId id="342" r:id="rId13"/>
    <p:sldId id="343" r:id="rId14"/>
    <p:sldId id="346" r:id="rId15"/>
    <p:sldId id="347" r:id="rId16"/>
    <p:sldId id="3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E5148-9ABE-46A0-8BD1-7ABD4CE8AEA2}"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AFFE3-C597-4B6C-BD19-F99F56311DD5}" type="slidenum">
              <a:rPr lang="en-US" smtClean="0"/>
              <a:t>‹#›</a:t>
            </a:fld>
            <a:endParaRPr lang="en-US"/>
          </a:p>
        </p:txBody>
      </p:sp>
    </p:spTree>
    <p:extLst>
      <p:ext uri="{BB962C8B-B14F-4D97-AF65-F5344CB8AC3E}">
        <p14:creationId xmlns:p14="http://schemas.microsoft.com/office/powerpoint/2010/main" val="368142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0441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0441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9178718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202164415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texasmaps.com/object/970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2405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2978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Lumberman. [African American School House], photograph, 1907; (</a:t>
            </a:r>
            <a:r>
              <a:rPr lang="en-US" sz="1200" u="sng" kern="1200" dirty="0">
                <a:solidFill>
                  <a:schemeClr val="tx1"/>
                </a:solidFill>
                <a:effectLst/>
                <a:latin typeface="+mn-lt"/>
                <a:ea typeface="+mn-ea"/>
                <a:cs typeface="+mn-cs"/>
                <a:hlinkClick r:id="rId3"/>
              </a:rPr>
              <a:t>https://texashistory.unt.edu/ark:/67531/metapth204411/</a:t>
            </a:r>
            <a:r>
              <a:rPr lang="en-US" sz="1200" kern="1200" dirty="0">
                <a:solidFill>
                  <a:schemeClr val="tx1"/>
                </a:solidFill>
                <a:effectLst/>
                <a:latin typeface="+mn-lt"/>
                <a:ea typeface="+mn-ea"/>
                <a:cs typeface="+mn-cs"/>
              </a:rPr>
              <a:t>: accessed September 10,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The History Center.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Lumberman. [African American School House], photograph, 1907; (</a:t>
            </a:r>
            <a:r>
              <a:rPr lang="en-US" sz="1200" u="sng" kern="1200" dirty="0">
                <a:solidFill>
                  <a:schemeClr val="tx1"/>
                </a:solidFill>
                <a:effectLst/>
                <a:latin typeface="+mn-lt"/>
                <a:ea typeface="+mn-ea"/>
                <a:cs typeface="+mn-cs"/>
                <a:hlinkClick r:id="rId3"/>
              </a:rPr>
              <a:t>https://texashistory.unt.edu/ark:/67531/metapth204411/</a:t>
            </a:r>
            <a:r>
              <a:rPr lang="en-US" sz="1200" kern="1200" dirty="0">
                <a:solidFill>
                  <a:schemeClr val="tx1"/>
                </a:solidFill>
                <a:effectLst/>
                <a:latin typeface="+mn-lt"/>
                <a:ea typeface="+mn-ea"/>
                <a:cs typeface="+mn-cs"/>
              </a:rPr>
              <a:t>: accessed September 10,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The History Center.</a:t>
            </a:r>
          </a:p>
          <a:p>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6</a:t>
            </a:fld>
            <a:endParaRPr lang="en-US"/>
          </a:p>
        </p:txBody>
      </p:sp>
    </p:spTree>
    <p:extLst>
      <p:ext uri="{BB962C8B-B14F-4D97-AF65-F5344CB8AC3E}">
        <p14:creationId xmlns:p14="http://schemas.microsoft.com/office/powerpoint/2010/main" val="242446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Russell, Andrew J. </a:t>
            </a:r>
            <a:r>
              <a:rPr lang="en-US" sz="1200" b="0" i="1" u="none" strike="noStrike" kern="1200" dirty="0">
                <a:solidFill>
                  <a:schemeClr val="tx1"/>
                </a:solidFill>
                <a:effectLst/>
                <a:latin typeface="+mn-lt"/>
                <a:ea typeface="+mn-ea"/>
                <a:cs typeface="+mn-cs"/>
              </a:rPr>
              <a:t>Ruins in Richmond, cor. Carey and Governor </a:t>
            </a:r>
            <a:r>
              <a:rPr lang="en-US" sz="1200" b="0" i="1" u="none" strike="noStrike" kern="1200" dirty="0" err="1">
                <a:solidFill>
                  <a:schemeClr val="tx1"/>
                </a:solidFill>
                <a:effectLst/>
                <a:latin typeface="+mn-lt"/>
                <a:ea typeface="+mn-ea"/>
                <a:cs typeface="+mn-cs"/>
              </a:rPr>
              <a:t>Sts</a:t>
            </a:r>
            <a:r>
              <a:rPr lang="en-US" sz="1200" b="0" i="0" u="none" strike="noStrike" kern="1200" dirty="0">
                <a:solidFill>
                  <a:schemeClr val="tx1"/>
                </a:solidFill>
                <a:effectLst/>
                <a:latin typeface="+mn-lt"/>
                <a:ea typeface="+mn-ea"/>
                <a:cs typeface="+mn-cs"/>
              </a:rPr>
              <a:t>. 1865. Photograph. Library of Congress Prints and Photographs.  </a:t>
            </a:r>
            <a:r>
              <a:rPr lang="en-US" sz="1200" b="0" i="0" u="sng" strike="noStrike" kern="1200" dirty="0">
                <a:solidFill>
                  <a:schemeClr val="tx1"/>
                </a:solidFill>
                <a:effectLst/>
                <a:latin typeface="+mn-lt"/>
                <a:ea typeface="+mn-ea"/>
                <a:cs typeface="+mn-cs"/>
                <a:hlinkClick r:id="rId3"/>
              </a:rPr>
              <a:t>https://www.loc.gov/item/91787187/</a:t>
            </a:r>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8</a:t>
            </a:fld>
            <a:endParaRPr lang="en-US"/>
          </a:p>
        </p:txBody>
      </p:sp>
    </p:spTree>
    <p:extLst>
      <p:ext uri="{BB962C8B-B14F-4D97-AF65-F5344CB8AC3E}">
        <p14:creationId xmlns:p14="http://schemas.microsoft.com/office/powerpoint/2010/main" val="290175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Notman Photo Co. </a:t>
            </a:r>
            <a:r>
              <a:rPr lang="en-US" sz="1200" b="0" i="1" u="none" strike="noStrike" kern="1200" dirty="0">
                <a:solidFill>
                  <a:schemeClr val="tx1"/>
                </a:solidFill>
                <a:effectLst/>
                <a:latin typeface="+mn-lt"/>
                <a:ea typeface="+mn-ea"/>
                <a:cs typeface="+mn-cs"/>
              </a:rPr>
              <a:t>President Jefferson Davis, seated, surrounded by Confederate commanders from left to right, General John Bell Hood, General A.P. Hill, Major General Jeb Stuart, General Stonewall Jackson, General Robert E. Lee, General James Longstreet, General Joseph Eggleston Johnston and General Pierre Gustave Toutant-Beauregard, in uniforms with swords / Notman Photo. Co., Albany, N.Y.</a:t>
            </a:r>
            <a:r>
              <a:rPr lang="en-US" sz="1200" b="0" i="0" u="none" strike="noStrike" kern="1200" dirty="0">
                <a:solidFill>
                  <a:schemeClr val="tx1"/>
                </a:solidFill>
                <a:effectLst/>
                <a:latin typeface="+mn-lt"/>
                <a:ea typeface="+mn-ea"/>
                <a:cs typeface="+mn-cs"/>
              </a:rPr>
              <a:t> 1885. Photograph.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https://www.loc.gov/item/2021644151/</a:t>
            </a:r>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9</a:t>
            </a:fld>
            <a:endParaRPr lang="en-US"/>
          </a:p>
        </p:txBody>
      </p:sp>
    </p:spTree>
    <p:extLst>
      <p:ext uri="{BB962C8B-B14F-4D97-AF65-F5344CB8AC3E}">
        <p14:creationId xmlns:p14="http://schemas.microsoft.com/office/powerpoint/2010/main" val="190163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General Land Office, GIS Educational Maps. Map Database and Store. </a:t>
            </a:r>
            <a:r>
              <a:rPr lang="en-US" sz="1200" b="0" i="0" u="sng" strike="noStrike" kern="1200" dirty="0">
                <a:solidFill>
                  <a:schemeClr val="tx1"/>
                </a:solidFill>
                <a:effectLst/>
                <a:latin typeface="+mn-lt"/>
                <a:ea typeface="+mn-ea"/>
                <a:cs typeface="+mn-cs"/>
                <a:hlinkClick r:id="rId3"/>
              </a:rPr>
              <a:t>https://historictexasmaps.com/object/97091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10</a:t>
            </a:fld>
            <a:endParaRPr lang="en-US"/>
          </a:p>
        </p:txBody>
      </p:sp>
    </p:spTree>
    <p:extLst>
      <p:ext uri="{BB962C8B-B14F-4D97-AF65-F5344CB8AC3E}">
        <p14:creationId xmlns:p14="http://schemas.microsoft.com/office/powerpoint/2010/main" val="247939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Stephenson, Mrs. Charles (Grace Murray). </a:t>
            </a:r>
            <a:r>
              <a:rPr lang="en-US" sz="1200" b="0" i="1" u="none" strike="noStrike" kern="1200" dirty="0">
                <a:solidFill>
                  <a:schemeClr val="tx1"/>
                </a:solidFill>
                <a:effectLst/>
                <a:latin typeface="+mn-lt"/>
                <a:ea typeface="+mn-ea"/>
                <a:cs typeface="+mn-cs"/>
              </a:rPr>
              <a:t>Emancipation Day Celebration, June 19, 1900</a:t>
            </a:r>
            <a:r>
              <a:rPr lang="en-US" sz="1200" b="0" i="0" u="none" strike="noStrike" kern="1200" dirty="0">
                <a:solidFill>
                  <a:schemeClr val="tx1"/>
                </a:solidFill>
                <a:effectLst/>
                <a:latin typeface="+mn-lt"/>
                <a:ea typeface="+mn-ea"/>
                <a:cs typeface="+mn-cs"/>
              </a:rPr>
              <a:t>. June 19, 1900. Photograph. University of North Texas Libraries, The Portal to Texas History; crediting Austin History Center, Austin Public Library. </a:t>
            </a:r>
            <a:r>
              <a:rPr lang="en-US" sz="1200" b="0" i="0" u="sng" strike="noStrike" kern="1200" dirty="0">
                <a:solidFill>
                  <a:schemeClr val="tx1"/>
                </a:solidFill>
                <a:effectLst/>
                <a:latin typeface="+mn-lt"/>
                <a:ea typeface="+mn-ea"/>
                <a:cs typeface="+mn-cs"/>
                <a:hlinkClick r:id="rId3"/>
              </a:rPr>
              <a:t>https://texashistory.unt.edu/ark:/67531/metapth124053</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11</a:t>
            </a:fld>
            <a:endParaRPr lang="en-US"/>
          </a:p>
        </p:txBody>
      </p:sp>
    </p:spTree>
    <p:extLst>
      <p:ext uri="{BB962C8B-B14F-4D97-AF65-F5344CB8AC3E}">
        <p14:creationId xmlns:p14="http://schemas.microsoft.com/office/powerpoint/2010/main" val="133166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Roessler, A. R. </a:t>
            </a:r>
            <a:r>
              <a:rPr lang="en-US" sz="1200" b="0" i="1" u="none" strike="noStrike" kern="1200" dirty="0">
                <a:solidFill>
                  <a:schemeClr val="tx1"/>
                </a:solidFill>
                <a:effectLst/>
                <a:latin typeface="+mn-lt"/>
                <a:ea typeface="+mn-ea"/>
                <a:cs typeface="+mn-cs"/>
              </a:rPr>
              <a:t>New Map of Texas Prepared and Published for the Bureau of Immigration of the State of Texas. </a:t>
            </a:r>
            <a:r>
              <a:rPr lang="en-US" sz="1200" b="0" i="0" u="none" strike="noStrike" kern="1200" dirty="0">
                <a:solidFill>
                  <a:schemeClr val="tx1"/>
                </a:solidFill>
                <a:effectLst/>
                <a:latin typeface="+mn-lt"/>
                <a:ea typeface="+mn-ea"/>
                <a:cs typeface="+mn-cs"/>
              </a:rPr>
              <a:t>1874. 37 x 41 cm. The Portal to Texas History. </a:t>
            </a:r>
            <a:r>
              <a:rPr lang="en-US" sz="1200" b="0" i="0" u="sng" strike="noStrike" kern="1200" dirty="0">
                <a:solidFill>
                  <a:schemeClr val="tx1"/>
                </a:solidFill>
                <a:effectLst/>
                <a:latin typeface="+mn-lt"/>
                <a:ea typeface="+mn-ea"/>
                <a:cs typeface="+mn-cs"/>
                <a:hlinkClick r:id="rId3"/>
              </a:rPr>
              <a:t>https://texashistory.unt.edu/ark:/67531/metapth29788/</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BAFFE3-C597-4B6C-BD19-F99F56311DD5}" type="slidenum">
              <a:rPr lang="en-US" smtClean="0"/>
              <a:t>12</a:t>
            </a:fld>
            <a:endParaRPr lang="en-US"/>
          </a:p>
        </p:txBody>
      </p:sp>
    </p:spTree>
    <p:extLst>
      <p:ext uri="{BB962C8B-B14F-4D97-AF65-F5344CB8AC3E}">
        <p14:creationId xmlns:p14="http://schemas.microsoft.com/office/powerpoint/2010/main" val="9350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A8D4-28E8-C535-A8BA-71573DE27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99DD3-0B1E-C889-F1D9-C8DF0985A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5F388C-D8A4-3AAB-B210-EB2DA7E36208}"/>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6D1D2627-FB5A-AB2B-8F7F-748E2CB93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E8075-4D57-F6F9-3FAE-DD970B3040BA}"/>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3942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1F89-6404-D469-1990-ADFC73BA39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0925A-D783-C551-D064-2D08429D9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F47D8-789D-7FDB-A02B-808032241D2A}"/>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D9571743-03D4-80A9-B1A8-BFBD132A2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365E0-73B9-41CF-C6AE-CD93F2CAB6C0}"/>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78513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599E6-0B13-DB30-6C2D-8E7E6CC28E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E850C-77C3-132F-441F-92F968C81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48CFF-4C24-56B9-CFAE-A55E0F3E6667}"/>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458F0054-B573-16D5-3F92-A19A89DF5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4ED8E-4B73-3EDF-8B5B-942F8ACC6955}"/>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300191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5577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5013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7335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12823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8249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4524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63259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260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B109-DFE2-1176-1CB1-8EE593E8E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83D02-D57E-FFD0-0376-9157988B3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9594A-0D58-5C04-3681-CE814F6DBAE1}"/>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08936CED-F5C1-1133-7165-5F30C322B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AE170-5280-5DB9-6277-4B1109B88302}"/>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256420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1701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5981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3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68CD-0452-B39D-5B72-4813018E8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44D357-12D7-5244-CB6F-6681CE925C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5F580-006F-478B-23E7-BABC7D52363C}"/>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F7517FF2-F18F-537F-FBDC-02A58F99F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397A-1744-121A-A02D-DE57530309AE}"/>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298849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63CF-7AE7-4F60-9B2A-2C041BFA8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30E46-C172-9DFE-DB8C-578BFD739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789FA-51C7-AE0F-0193-6581D4649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A11AB-AC1B-D1F0-314F-DC98FD10802A}"/>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6" name="Footer Placeholder 5">
            <a:extLst>
              <a:ext uri="{FF2B5EF4-FFF2-40B4-BE49-F238E27FC236}">
                <a16:creationId xmlns:a16="http://schemas.microsoft.com/office/drawing/2014/main" id="{F5047A41-76E2-6945-2CB2-E03A9331E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015D7-E386-5C53-962E-ED717D916BB1}"/>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248344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85F-6554-E60A-70D0-E50EED16D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5D2EA-6E39-2C95-240F-F99DF3A7D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B8E21-3FF2-CA3B-DE88-AAA22AF65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375EE-E04F-0292-4D8C-2468D6411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7DE1A-481B-3920-BE94-DE19D9D33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5DD41-E425-B4F6-EE10-44B168941251}"/>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8" name="Footer Placeholder 7">
            <a:extLst>
              <a:ext uri="{FF2B5EF4-FFF2-40B4-BE49-F238E27FC236}">
                <a16:creationId xmlns:a16="http://schemas.microsoft.com/office/drawing/2014/main" id="{4BF25402-A33B-1713-0342-F5AAB4622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698F00-C699-12B5-2F7C-F1B045AAD0E5}"/>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367777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BB97-2958-94CF-C1A6-610B5C7847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75226-6A3E-DE7A-39C5-ADF7F120A71A}"/>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4" name="Footer Placeholder 3">
            <a:extLst>
              <a:ext uri="{FF2B5EF4-FFF2-40B4-BE49-F238E27FC236}">
                <a16:creationId xmlns:a16="http://schemas.microsoft.com/office/drawing/2014/main" id="{08DBB67C-F26A-3E4C-921F-86B40BC95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722176-63DE-D446-5BDC-F62E333C9BFB}"/>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219053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52F9D-E66C-58BF-7C62-15CF63CC7643}"/>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3" name="Footer Placeholder 2">
            <a:extLst>
              <a:ext uri="{FF2B5EF4-FFF2-40B4-BE49-F238E27FC236}">
                <a16:creationId xmlns:a16="http://schemas.microsoft.com/office/drawing/2014/main" id="{9C131CB1-F588-E074-3A58-0D9EA1685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0EF2F-110F-6231-EED7-B4B3034F31B7}"/>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280759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FF7D-011F-9319-C6BF-73C2D72BB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C2AD7-65D7-D284-A3DF-D64050331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440ACE-483E-48C2-D333-15DFF1645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C1DDC-CE0A-E0ED-FC41-F2878CAF873E}"/>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6" name="Footer Placeholder 5">
            <a:extLst>
              <a:ext uri="{FF2B5EF4-FFF2-40B4-BE49-F238E27FC236}">
                <a16:creationId xmlns:a16="http://schemas.microsoft.com/office/drawing/2014/main" id="{CBFDAFF8-2673-004F-8985-9870B4E43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12A41-D6CE-5DBE-76FC-8BC5F24AD080}"/>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1559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3608-7BF0-8EA3-00B9-EFD594A90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7A335-648E-9A30-D4D1-39FC56970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87ABF3-4873-2D29-CE87-C1B140AC9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BB34B-E15C-ADAD-5877-471BA52532A0}"/>
              </a:ext>
            </a:extLst>
          </p:cNvPr>
          <p:cNvSpPr>
            <a:spLocks noGrp="1"/>
          </p:cNvSpPr>
          <p:nvPr>
            <p:ph type="dt" sz="half" idx="10"/>
          </p:nvPr>
        </p:nvSpPr>
        <p:spPr/>
        <p:txBody>
          <a:bodyPr/>
          <a:lstStyle/>
          <a:p>
            <a:fld id="{C43A5853-784B-4DDD-87F7-7CD16C6FC786}" type="datetimeFigureOut">
              <a:rPr lang="en-US" smtClean="0"/>
              <a:t>10/22/2025</a:t>
            </a:fld>
            <a:endParaRPr lang="en-US"/>
          </a:p>
        </p:txBody>
      </p:sp>
      <p:sp>
        <p:nvSpPr>
          <p:cNvPr id="6" name="Footer Placeholder 5">
            <a:extLst>
              <a:ext uri="{FF2B5EF4-FFF2-40B4-BE49-F238E27FC236}">
                <a16:creationId xmlns:a16="http://schemas.microsoft.com/office/drawing/2014/main" id="{93065178-669D-B8D4-7DB0-6AE8418E7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0FCB5-0B69-DFCD-0C1D-5E65A8E0CEF2}"/>
              </a:ext>
            </a:extLst>
          </p:cNvPr>
          <p:cNvSpPr>
            <a:spLocks noGrp="1"/>
          </p:cNvSpPr>
          <p:nvPr>
            <p:ph type="sldNum" sz="quarter" idx="12"/>
          </p:nvPr>
        </p:nvSpPr>
        <p:spPr/>
        <p:txBody>
          <a:bodyPr/>
          <a:lstStyle/>
          <a:p>
            <a:fld id="{460931A3-D0B4-4B21-8801-582C8631CC1C}" type="slidenum">
              <a:rPr lang="en-US" smtClean="0"/>
              <a:t>‹#›</a:t>
            </a:fld>
            <a:endParaRPr lang="en-US"/>
          </a:p>
        </p:txBody>
      </p:sp>
    </p:spTree>
    <p:extLst>
      <p:ext uri="{BB962C8B-B14F-4D97-AF65-F5344CB8AC3E}">
        <p14:creationId xmlns:p14="http://schemas.microsoft.com/office/powerpoint/2010/main" val="417683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06CBC-F1A9-6A54-4804-7D23264F5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A15B3-656A-AC58-1FDD-18D028EFE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65292-AFDF-7CCA-760F-36634CAA8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3A5853-784B-4DDD-87F7-7CD16C6FC786}" type="datetimeFigureOut">
              <a:rPr lang="en-US" smtClean="0"/>
              <a:t>10/22/2025</a:t>
            </a:fld>
            <a:endParaRPr lang="en-US"/>
          </a:p>
        </p:txBody>
      </p:sp>
      <p:sp>
        <p:nvSpPr>
          <p:cNvPr id="5" name="Footer Placeholder 4">
            <a:extLst>
              <a:ext uri="{FF2B5EF4-FFF2-40B4-BE49-F238E27FC236}">
                <a16:creationId xmlns:a16="http://schemas.microsoft.com/office/drawing/2014/main" id="{0A082C9D-8C95-5209-7A31-91D419203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4EF314-1898-6FCD-233F-A40C88E841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0931A3-D0B4-4B21-8801-582C8631CC1C}" type="slidenum">
              <a:rPr lang="en-US" smtClean="0"/>
              <a:t>‹#›</a:t>
            </a:fld>
            <a:endParaRPr lang="en-US"/>
          </a:p>
        </p:txBody>
      </p:sp>
    </p:spTree>
    <p:extLst>
      <p:ext uri="{BB962C8B-B14F-4D97-AF65-F5344CB8AC3E}">
        <p14:creationId xmlns:p14="http://schemas.microsoft.com/office/powerpoint/2010/main" val="367042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10/22/2025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250456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photograph of a wooden building with an African American man and about 20 to 30 African American children standing in front posing for the photo.">
            <a:extLst>
              <a:ext uri="{FF2B5EF4-FFF2-40B4-BE49-F238E27FC236}">
                <a16:creationId xmlns:a16="http://schemas.microsoft.com/office/drawing/2014/main" id="{8496C2E7-87DB-4D03-BFDD-0A8934D5E9C5}"/>
              </a:ext>
            </a:extLst>
          </p:cNvPr>
          <p:cNvPicPr>
            <a:picLocks noChangeAspect="1"/>
          </p:cNvPicPr>
          <p:nvPr/>
        </p:nvPicPr>
        <p:blipFill>
          <a:blip r:embed="rId3">
            <a:extLst>
              <a:ext uri="{28A0092B-C50C-407E-A947-70E740481C1C}">
                <a14:useLocalDpi xmlns:a14="http://schemas.microsoft.com/office/drawing/2010/main" val="0"/>
              </a:ext>
            </a:extLst>
          </a:blip>
          <a:srcRect t="3506"/>
          <a:stretch>
            <a:fillRect/>
          </a:stretch>
        </p:blipFill>
        <p:spPr bwMode="auto">
          <a:xfrm>
            <a:off x="2522358" y="10"/>
            <a:ext cx="9669642" cy="6857990"/>
          </a:xfrm>
          <a:prstGeom prst="rect">
            <a:avLst/>
          </a:prstGeom>
          <a:noFill/>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35259" y="1020714"/>
            <a:ext cx="5241073" cy="3326748"/>
          </a:xfrm>
          <a:noFill/>
        </p:spPr>
        <p:txBody>
          <a:bodyPr>
            <a:normAutofit/>
          </a:bodyPr>
          <a:lstStyle/>
          <a:p>
            <a:pPr algn="l"/>
            <a:r>
              <a:rPr lang="en-US" b="1" i="1" dirty="0">
                <a:solidFill>
                  <a:schemeClr val="bg2">
                    <a:lumMod val="50000"/>
                  </a:schemeClr>
                </a:solidFill>
                <a:latin typeface="Gotham book"/>
              </a:rPr>
              <a:t>Unit 9:</a:t>
            </a:r>
            <a:br>
              <a:rPr lang="en-US" b="1" i="1" dirty="0">
                <a:latin typeface="Gotham book"/>
              </a:rPr>
            </a:br>
            <a:r>
              <a:rPr lang="en-US" b="1" dirty="0">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35259" y="4629234"/>
            <a:ext cx="4390356" cy="1485319"/>
          </a:xfrm>
          <a:noFill/>
        </p:spPr>
        <p:txBody>
          <a:bodyPr>
            <a:normAutofit/>
          </a:bodyPr>
          <a:lstStyle/>
          <a:p>
            <a:pPr algn="l"/>
            <a:r>
              <a:rPr lang="en-US" sz="3600" b="1" i="1" dirty="0">
                <a:solidFill>
                  <a:schemeClr val="bg2">
                    <a:lumMod val="50000"/>
                  </a:schemeClr>
                </a:solidFill>
                <a:latin typeface="Gotham Medium"/>
              </a:rPr>
              <a:t>Lesson 1: </a:t>
            </a:r>
          </a:p>
          <a:p>
            <a:pPr algn="l"/>
            <a:r>
              <a:rPr lang="en-US" sz="3600" b="1" dirty="0">
                <a:latin typeface="Gotham Medium"/>
              </a:rPr>
              <a:t>The Big Picture</a:t>
            </a:r>
          </a:p>
        </p:txBody>
      </p:sp>
      <p:sp>
        <p:nvSpPr>
          <p:cNvPr id="9" name="TextBox 8">
            <a:extLst>
              <a:ext uri="{FF2B5EF4-FFF2-40B4-BE49-F238E27FC236}">
                <a16:creationId xmlns:a16="http://schemas.microsoft.com/office/drawing/2014/main" id="{D40561DF-9BD4-108A-1DBA-15442B31E5A4}"/>
              </a:ext>
            </a:extLst>
          </p:cNvPr>
          <p:cNvSpPr txBox="1"/>
          <p:nvPr/>
        </p:nvSpPr>
        <p:spPr>
          <a:xfrm>
            <a:off x="4626429" y="6396325"/>
            <a:ext cx="7562522" cy="461665"/>
          </a:xfrm>
          <a:prstGeom prst="rect">
            <a:avLst/>
          </a:prstGeom>
          <a:noFill/>
        </p:spPr>
        <p:txBody>
          <a:bodyPr wrap="square" rtlCol="0">
            <a:spAutoFit/>
          </a:bodyPr>
          <a:lstStyle/>
          <a:p>
            <a:pPr algn="ctr"/>
            <a:r>
              <a:rPr lang="en-US" sz="2400" dirty="0">
                <a:latin typeface="Gotham Medium"/>
              </a:rPr>
              <a:t>African American Schoolhouse. </a:t>
            </a:r>
            <a:r>
              <a:rPr lang="en-US" sz="2400" i="1" dirty="0">
                <a:latin typeface="Gotham Medium"/>
              </a:rPr>
              <a:t>The Portal to Texas History</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06FB3E-F406-93D6-5562-690EC714BBF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B4225EA-27C7-C4B6-D7FF-5BB9AD6642BE}"/>
              </a:ext>
            </a:extLst>
          </p:cNvPr>
          <p:cNvSpPr txBox="1">
            <a:spLocks noGrp="1"/>
          </p:cNvSpPr>
          <p:nvPr>
            <p:ph type="title" idx="4294967295"/>
          </p:nvPr>
        </p:nvSpPr>
        <p:spPr>
          <a:xfrm>
            <a:off x="2001321" y="-79957"/>
            <a:ext cx="9345759" cy="10596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Paragraph III: </a:t>
            </a: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Southern States</a:t>
            </a:r>
            <a:endParaRPr kumimoji="0" lang="en-US" sz="44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3074" name="Picture 2" descr="A map of the political divisions in the U.S. during the Civil War. The Confederate States of America are shown including Texas, Louisiana, Arkansas, Mississippi, Alabama, Tennessee, Georgia, Florida, South Carolina, North Carolina, and Virginia. ">
            <a:extLst>
              <a:ext uri="{FF2B5EF4-FFF2-40B4-BE49-F238E27FC236}">
                <a16:creationId xmlns:a16="http://schemas.microsoft.com/office/drawing/2014/main" id="{3431F203-20B9-E981-B7C6-537EABBFD1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6" t="13788" r="1465" b="1460"/>
          <a:stretch>
            <a:fillRect/>
          </a:stretch>
        </p:blipFill>
        <p:spPr bwMode="auto">
          <a:xfrm>
            <a:off x="2786742" y="1012369"/>
            <a:ext cx="7844971" cy="50074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4B0F47-E3C7-BE7F-374F-583AD6CCE6F4}"/>
              </a:ext>
            </a:extLst>
          </p:cNvPr>
          <p:cNvSpPr txBox="1"/>
          <p:nvPr/>
        </p:nvSpPr>
        <p:spPr>
          <a:xfrm>
            <a:off x="3102429" y="6063341"/>
            <a:ext cx="7282542" cy="430887"/>
          </a:xfrm>
          <a:prstGeom prst="rect">
            <a:avLst/>
          </a:prstGeom>
          <a:noFill/>
        </p:spPr>
        <p:txBody>
          <a:bodyPr wrap="square" rtlCol="0">
            <a:spAutoFit/>
          </a:bodyPr>
          <a:lstStyle/>
          <a:p>
            <a:pPr algn="ctr"/>
            <a:r>
              <a:rPr lang="en-US" sz="2200" i="1" dirty="0">
                <a:latin typeface="Gotham book"/>
              </a:rPr>
              <a:t>Texas General Land Office</a:t>
            </a:r>
          </a:p>
        </p:txBody>
      </p:sp>
    </p:spTree>
    <p:extLst>
      <p:ext uri="{BB962C8B-B14F-4D97-AF65-F5344CB8AC3E}">
        <p14:creationId xmlns:p14="http://schemas.microsoft.com/office/powerpoint/2010/main" val="104969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65DC00-39BD-DCAB-9B81-4B5F9FBF984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58BD925-31A0-3F47-F5D9-C42FBF340740}"/>
              </a:ext>
            </a:extLst>
          </p:cNvPr>
          <p:cNvSpPr txBox="1">
            <a:spLocks noGrp="1"/>
          </p:cNvSpPr>
          <p:nvPr>
            <p:ph type="title" idx="4294967295"/>
          </p:nvPr>
        </p:nvSpPr>
        <p:spPr>
          <a:xfrm>
            <a:off x="2001321" y="-79956"/>
            <a:ext cx="9345759" cy="961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Paragraph IV: </a:t>
            </a: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Freed People</a:t>
            </a:r>
            <a:endParaRPr kumimoji="0" lang="en-US" sz="44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4098" name="Picture 2" descr="A photograph of six African American Southerners standing to pose for the camera. The women are wearing dresses and the men are wearing suits, in the style of the early 1900s. ">
            <a:extLst>
              <a:ext uri="{FF2B5EF4-FFF2-40B4-BE49-F238E27FC236}">
                <a16:creationId xmlns:a16="http://schemas.microsoft.com/office/drawing/2014/main" id="{CB1F360C-76E1-8D9D-D624-A0C018616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516" y="881744"/>
            <a:ext cx="6607630" cy="491336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2734CE-6AA0-4725-A8B6-7E0F8BA4A618}"/>
              </a:ext>
            </a:extLst>
          </p:cNvPr>
          <p:cNvSpPr txBox="1"/>
          <p:nvPr/>
        </p:nvSpPr>
        <p:spPr>
          <a:xfrm>
            <a:off x="3069771" y="5809529"/>
            <a:ext cx="6890657" cy="769441"/>
          </a:xfrm>
          <a:prstGeom prst="rect">
            <a:avLst/>
          </a:prstGeom>
          <a:noFill/>
        </p:spPr>
        <p:txBody>
          <a:bodyPr wrap="square" rtlCol="0">
            <a:spAutoFit/>
          </a:bodyPr>
          <a:lstStyle/>
          <a:p>
            <a:pPr algn="ctr"/>
            <a:r>
              <a:rPr lang="en-US" sz="2200" dirty="0">
                <a:latin typeface="Gotham book"/>
              </a:rPr>
              <a:t>Emancipation Day Celebration in Austin, Texas</a:t>
            </a:r>
          </a:p>
          <a:p>
            <a:pPr algn="ctr"/>
            <a:r>
              <a:rPr lang="en-US" sz="2200" i="1" dirty="0">
                <a:latin typeface="Gotham book"/>
              </a:rPr>
              <a:t>The Portal to Texas History</a:t>
            </a:r>
          </a:p>
        </p:txBody>
      </p:sp>
    </p:spTree>
    <p:extLst>
      <p:ext uri="{BB962C8B-B14F-4D97-AF65-F5344CB8AC3E}">
        <p14:creationId xmlns:p14="http://schemas.microsoft.com/office/powerpoint/2010/main" val="407849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B40CE1-67A8-A380-5B91-C937EBE2246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E35094C-0B95-1BEC-11E7-E240D196E548}"/>
              </a:ext>
            </a:extLst>
          </p:cNvPr>
          <p:cNvSpPr txBox="1">
            <a:spLocks noGrp="1"/>
          </p:cNvSpPr>
          <p:nvPr>
            <p:ph type="title" idx="4294967295"/>
          </p:nvPr>
        </p:nvSpPr>
        <p:spPr>
          <a:xfrm>
            <a:off x="1480457" y="-79957"/>
            <a:ext cx="10787743" cy="103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Paragraph V: </a:t>
            </a:r>
            <a:r>
              <a:rPr kumimoji="0" lang="en-US" sz="48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Texas &amp; Reconstruction</a:t>
            </a:r>
            <a:endParaRPr kumimoji="0" lang="en-US" sz="40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5122" name="Picture 2" descr="A map of Texas from 1874. The only obvious difference from contemporary maps is that there is a small portion of additional territory in Texas at the southeast corner of the panhandle, that does not exist as part of Texas today. ">
            <a:extLst>
              <a:ext uri="{FF2B5EF4-FFF2-40B4-BE49-F238E27FC236}">
                <a16:creationId xmlns:a16="http://schemas.microsoft.com/office/drawing/2014/main" id="{BE545C02-7A84-FBAB-63CE-8E3BEDB9D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313" y="1124630"/>
            <a:ext cx="6173527" cy="535236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A13CFF-CE54-6BA8-9F0C-ACEF28C96C83}"/>
              </a:ext>
            </a:extLst>
          </p:cNvPr>
          <p:cNvSpPr txBox="1"/>
          <p:nvPr/>
        </p:nvSpPr>
        <p:spPr>
          <a:xfrm>
            <a:off x="8403771" y="4953001"/>
            <a:ext cx="3668486" cy="830997"/>
          </a:xfrm>
          <a:prstGeom prst="rect">
            <a:avLst/>
          </a:prstGeom>
          <a:noFill/>
        </p:spPr>
        <p:txBody>
          <a:bodyPr wrap="square" rtlCol="0">
            <a:spAutoFit/>
          </a:bodyPr>
          <a:lstStyle/>
          <a:p>
            <a:pPr algn="ctr"/>
            <a:r>
              <a:rPr lang="en-US" sz="2400" dirty="0">
                <a:latin typeface="Gotham book"/>
              </a:rPr>
              <a:t>An 1874 map of Texas</a:t>
            </a:r>
          </a:p>
          <a:p>
            <a:pPr algn="ctr"/>
            <a:r>
              <a:rPr lang="en-US" sz="2400" i="1" dirty="0">
                <a:latin typeface="Gotham book"/>
              </a:rPr>
              <a:t>The Portal to Texas History</a:t>
            </a:r>
          </a:p>
        </p:txBody>
      </p:sp>
    </p:spTree>
    <p:extLst>
      <p:ext uri="{BB962C8B-B14F-4D97-AF65-F5344CB8AC3E}">
        <p14:creationId xmlns:p14="http://schemas.microsoft.com/office/powerpoint/2010/main" val="310017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259673" y="2357777"/>
            <a:ext cx="8240486" cy="185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Part III: Comprehension Questions</a:t>
            </a:r>
          </a:p>
        </p:txBody>
      </p:sp>
    </p:spTree>
    <p:extLst>
      <p:ext uri="{BB962C8B-B14F-4D97-AF65-F5344CB8AC3E}">
        <p14:creationId xmlns:p14="http://schemas.microsoft.com/office/powerpoint/2010/main" val="33363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83CC40-BEE7-633C-FC12-B1D4EAAE1C5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C6F90A8-9AC0-A30A-DBC2-7050317FC2F2}"/>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772856D4-EC93-4093-CF45-8042F0C52945}"/>
              </a:ext>
            </a:extLst>
          </p:cNvPr>
          <p:cNvSpPr txBox="1"/>
          <p:nvPr/>
        </p:nvSpPr>
        <p:spPr>
          <a:xfrm>
            <a:off x="3018097" y="1770747"/>
            <a:ext cx="5570731" cy="332398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Gotham book"/>
                <a:ea typeface="+mn-ea"/>
                <a:cs typeface="+mn-cs"/>
              </a:rPr>
              <a:t>Choose the statement that best summarizes the defining characteristics of the Reconstruction 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ea typeface="+mn-ea"/>
                <a:cs typeface="+mn-cs"/>
              </a:rPr>
              <a:t>Discuss with a partner  </a:t>
            </a:r>
          </a:p>
        </p:txBody>
      </p:sp>
      <p:pic>
        <p:nvPicPr>
          <p:cNvPr id="5" name="Graphic 4">
            <a:extLst>
              <a:ext uri="{FF2B5EF4-FFF2-40B4-BE49-F238E27FC236}">
                <a16:creationId xmlns:a16="http://schemas.microsoft.com/office/drawing/2014/main" id="{3BABF51C-5487-2D1A-98FE-2CCFE4703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1608" y="2756604"/>
            <a:ext cx="925793" cy="925793"/>
          </a:xfrm>
          <a:prstGeom prst="rect">
            <a:avLst/>
          </a:prstGeom>
        </p:spPr>
      </p:pic>
      <p:pic>
        <p:nvPicPr>
          <p:cNvPr id="6" name="Graphic 5">
            <a:extLst>
              <a:ext uri="{FF2B5EF4-FFF2-40B4-BE49-F238E27FC236}">
                <a16:creationId xmlns:a16="http://schemas.microsoft.com/office/drawing/2014/main" id="{31DD194A-1521-1DBC-C863-687C8CA656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1608" y="4437272"/>
            <a:ext cx="842453" cy="842453"/>
          </a:xfrm>
          <a:prstGeom prst="rect">
            <a:avLst/>
          </a:prstGeom>
        </p:spPr>
      </p:pic>
      <p:pic>
        <p:nvPicPr>
          <p:cNvPr id="7" name="Graphic 6">
            <a:extLst>
              <a:ext uri="{FF2B5EF4-FFF2-40B4-BE49-F238E27FC236}">
                <a16:creationId xmlns:a16="http://schemas.microsoft.com/office/drawing/2014/main" id="{7FF9D639-3E65-CA09-D85D-8E0D60D3E01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0342" y="1578275"/>
            <a:ext cx="1208326" cy="1208326"/>
          </a:xfrm>
          <a:prstGeom prst="rect">
            <a:avLst/>
          </a:prstGeom>
        </p:spPr>
      </p:pic>
    </p:spTree>
    <p:extLst>
      <p:ext uri="{BB962C8B-B14F-4D97-AF65-F5344CB8AC3E}">
        <p14:creationId xmlns:p14="http://schemas.microsoft.com/office/powerpoint/2010/main" val="64248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35B5F67-4E0A-2F4A-1E58-1C8809A8E46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7323006-5BDB-3FA0-3A55-18F4FF523A61}"/>
              </a:ext>
            </a:extLst>
          </p:cNvPr>
          <p:cNvSpPr txBox="1">
            <a:spLocks noGrp="1"/>
          </p:cNvSpPr>
          <p:nvPr>
            <p:ph type="title" idx="4294967295"/>
          </p:nvPr>
        </p:nvSpPr>
        <p:spPr>
          <a:xfrm>
            <a:off x="2192335" y="111661"/>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ECBEF158-45EB-E120-1AC7-27C5E4E6494F}"/>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ctr" defTabSz="914400" rtl="0" eaLnBrk="1" fontAlgn="auto" latinLnBrk="0" hangingPunct="1">
              <a:lnSpc>
                <a:spcPct val="110000"/>
              </a:lnSpc>
              <a:spcBef>
                <a:spcPts val="0"/>
              </a:spcBef>
              <a:spcAft>
                <a:spcPts val="600"/>
              </a:spcAft>
              <a:buClrTx/>
              <a:buSzTx/>
              <a:buFontTx/>
              <a:buNone/>
              <a:tabLst/>
              <a:defRPr/>
            </a:pPr>
            <a:r>
              <a:rPr lang="en-US" sz="4400" i="1"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(Read your chosen answer)</a:t>
            </a:r>
            <a:endParaRPr kumimoji="0" lang="en-US" sz="4400" b="0" i="1"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0565064D-27E5-40EF-7DC0-39876036F4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46575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018098" y="1770747"/>
            <a:ext cx="5060296" cy="44319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Gotham book"/>
              </a:rPr>
              <a:t>Read each statement in the graphic organizer.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Gotham book"/>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rPr>
              <a:t>Choose up to SIX statements that you think are true as we begin this new unit.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rPr>
              <a:t>Discuss with a partner  </a:t>
            </a:r>
          </a:p>
        </p:txBody>
      </p:sp>
      <p:pic>
        <p:nvPicPr>
          <p:cNvPr id="5" name="Graphic 4">
            <a:extLst>
              <a:ext uri="{FF2B5EF4-FFF2-40B4-BE49-F238E27FC236}">
                <a16:creationId xmlns:a16="http://schemas.microsoft.com/office/drawing/2014/main" id="{14A53209-08EB-5C06-C344-141214ABB3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6387" y="3358495"/>
            <a:ext cx="925793" cy="925793"/>
          </a:xfrm>
          <a:prstGeom prst="rect">
            <a:avLst/>
          </a:prstGeom>
        </p:spPr>
      </p:pic>
      <p:pic>
        <p:nvPicPr>
          <p:cNvPr id="6" name="Graphic 5">
            <a:extLst>
              <a:ext uri="{FF2B5EF4-FFF2-40B4-BE49-F238E27FC236}">
                <a16:creationId xmlns:a16="http://schemas.microsoft.com/office/drawing/2014/main" id="{2E1B2826-A6E6-B097-15BE-93BAD2DF7D7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3279" y="5460345"/>
            <a:ext cx="842453" cy="842453"/>
          </a:xfrm>
          <a:prstGeom prst="rect">
            <a:avLst/>
          </a:prstGeom>
        </p:spPr>
      </p:pic>
      <p:pic>
        <p:nvPicPr>
          <p:cNvPr id="7" name="Graphic 6">
            <a:extLst>
              <a:ext uri="{FF2B5EF4-FFF2-40B4-BE49-F238E27FC236}">
                <a16:creationId xmlns:a16="http://schemas.microsoft.com/office/drawing/2014/main" id="{52AB451C-AF89-B3AE-350D-2A7F8388E0C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9772" y="1770747"/>
            <a:ext cx="1208326" cy="1208326"/>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statement that I think is true about the Reconstruction era is 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326572" y="1676400"/>
            <a:ext cx="11318036" cy="3785652"/>
          </a:xfrm>
          <a:prstGeom prst="rect">
            <a:avLst/>
          </a:prstGeom>
          <a:noFill/>
        </p:spPr>
        <p:txBody>
          <a:bodyPr wrap="square" rtlCol="0">
            <a:spAutoFit/>
          </a:bodyPr>
          <a:lstStyle/>
          <a:p>
            <a:pPr algn="ctr">
              <a:defRPr/>
            </a:pPr>
            <a:r>
              <a:rPr lang="en-US" sz="6000" dirty="0">
                <a:solidFill>
                  <a:srgbClr val="C00000"/>
                </a:solidFill>
                <a:latin typeface="Gotham Book"/>
                <a:ea typeface="Times New Roman" panose="02020603050405020304" pitchFamily="18" charset="0"/>
                <a:cs typeface="Times New Roman" panose="02020603050405020304" pitchFamily="18" charset="0"/>
              </a:rPr>
              <a:t>What are the key events, major themes, and defining characteristics of the Reconstruction era of Texas history?</a:t>
            </a:r>
            <a:endParaRPr lang="en-US" sz="6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97972" y="1513115"/>
            <a:ext cx="12094028" cy="5447645"/>
          </a:xfrm>
          <a:prstGeom prst="rect">
            <a:avLst/>
          </a:prstGeom>
          <a:noFill/>
        </p:spPr>
        <p:txBody>
          <a:bodyPr wrap="square" rtlCol="0">
            <a:spAutoFit/>
          </a:bodyPr>
          <a:lstStyle/>
          <a:p>
            <a:pPr marL="742950" lvl="0" indent="-742950">
              <a:lnSpc>
                <a:spcPct val="110000"/>
              </a:lnSpc>
              <a:buFont typeface="+mj-lt"/>
              <a:buAutoNum type="arabicPeriod"/>
              <a:tabLst>
                <a:tab pos="457200" algn="l"/>
              </a:tabLst>
              <a:defRPr/>
            </a:pPr>
            <a:r>
              <a:rPr lang="en-US" sz="4000" b="1" i="1" u="sng" dirty="0">
                <a:solidFill>
                  <a:schemeClr val="accent6">
                    <a:lumMod val="75000"/>
                  </a:schemeClr>
                </a:solidFill>
                <a:latin typeface="Gotham Book"/>
                <a:ea typeface="Times New Roman" panose="02020603050405020304" pitchFamily="18" charset="0"/>
                <a:cs typeface="Times New Roman" panose="02020603050405020304" pitchFamily="18" charset="0"/>
              </a:rPr>
              <a:t>We will</a:t>
            </a:r>
            <a:r>
              <a:rPr lang="en-US" sz="4000" i="1" dirty="0">
                <a:solidFill>
                  <a:schemeClr val="accent6">
                    <a:lumMod val="75000"/>
                  </a:schemeClr>
                </a:solidFill>
                <a:latin typeface="Gotham Book"/>
                <a:ea typeface="Times New Roman" panose="02020603050405020304" pitchFamily="18" charset="0"/>
                <a:cs typeface="Times New Roman" panose="02020603050405020304" pitchFamily="18" charset="0"/>
              </a:rPr>
              <a:t> </a:t>
            </a:r>
            <a:r>
              <a:rPr lang="en-US" sz="4000" dirty="0">
                <a:solidFill>
                  <a:schemeClr val="accent6">
                    <a:lumMod val="75000"/>
                  </a:schemeClr>
                </a:solidFill>
                <a:latin typeface="Gotham Book"/>
                <a:ea typeface="Times New Roman" panose="02020603050405020304" pitchFamily="18" charset="0"/>
                <a:cs typeface="Times New Roman" panose="02020603050405020304" pitchFamily="18" charset="0"/>
              </a:rPr>
              <a:t>identify the main ideas, themes, key events, and defining characteristics of the Reconstruction era of Texas history.</a:t>
            </a:r>
            <a:endParaRPr lang="en-US" sz="40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742950" lvl="0" indent="-742950">
              <a:lnSpc>
                <a:spcPct val="110000"/>
              </a:lnSpc>
              <a:buFont typeface="+mj-lt"/>
              <a:buAutoNum type="arabicPeriod"/>
              <a:tabLst>
                <a:tab pos="457200" algn="l"/>
              </a:tabLst>
              <a:defRPr/>
            </a:pPr>
            <a:r>
              <a:rPr lang="en-US" sz="4000" b="1" i="1" u="sng" dirty="0">
                <a:solidFill>
                  <a:srgbClr val="7030A0"/>
                </a:solidFill>
                <a:latin typeface="Gotham Book"/>
                <a:ea typeface="Times New Roman" panose="02020603050405020304" pitchFamily="18" charset="0"/>
                <a:cs typeface="Times New Roman" panose="02020603050405020304" pitchFamily="18" charset="0"/>
              </a:rPr>
              <a:t>I will</a:t>
            </a:r>
            <a:r>
              <a:rPr lang="en-US" sz="4000" i="1" dirty="0">
                <a:solidFill>
                  <a:srgbClr val="7030A0"/>
                </a:solidFill>
                <a:latin typeface="Gotham Book"/>
                <a:ea typeface="Times New Roman" panose="02020603050405020304" pitchFamily="18" charset="0"/>
                <a:cs typeface="Times New Roman" panose="02020603050405020304" pitchFamily="18" charset="0"/>
              </a:rPr>
              <a:t> </a:t>
            </a:r>
            <a:r>
              <a:rPr lang="en-US" sz="4000" dirty="0">
                <a:solidFill>
                  <a:srgbClr val="7030A0"/>
                </a:solidFill>
                <a:latin typeface="Gotham Book"/>
                <a:ea typeface="Times New Roman" panose="02020603050405020304" pitchFamily="18" charset="0"/>
                <a:cs typeface="Times New Roman" panose="02020603050405020304" pitchFamily="18" charset="0"/>
              </a:rPr>
              <a:t>analyze a primary source image, then use a reading passage to identify major themes and significant information related to this era. I will answer comprehension questions about the passage. </a:t>
            </a:r>
            <a:endParaRPr lang="en-US" sz="4000"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A2761EF-A78F-1AF1-3934-7928A7AE02B4}"/>
              </a:ext>
            </a:extLst>
          </p:cNvPr>
          <p:cNvSpPr txBox="1">
            <a:spLocks noGrp="1"/>
          </p:cNvSpPr>
          <p:nvPr>
            <p:ph type="title" idx="4294967295"/>
          </p:nvPr>
        </p:nvSpPr>
        <p:spPr>
          <a:xfrm>
            <a:off x="2001321" y="-79957"/>
            <a:ext cx="9345759" cy="10052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 </a:t>
            </a:r>
            <a:r>
              <a:rPr kumimoji="0" lang="en-US" sz="54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Analyze an Image</a:t>
            </a:r>
            <a:endParaRPr kumimoji="0" lang="en-US" sz="48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3" name="Picture 2" descr="A black and white photograph of a wooden building with an African American man and about 20 to 30 African American children standing in front posing for the photo.">
            <a:extLst>
              <a:ext uri="{FF2B5EF4-FFF2-40B4-BE49-F238E27FC236}">
                <a16:creationId xmlns:a16="http://schemas.microsoft.com/office/drawing/2014/main" id="{8496C2E7-87DB-4D03-BFDD-0A8934D5E9C5}"/>
              </a:ext>
            </a:extLst>
          </p:cNvPr>
          <p:cNvPicPr>
            <a:picLocks noChangeAspect="1"/>
          </p:cNvPicPr>
          <p:nvPr/>
        </p:nvPicPr>
        <p:blipFill>
          <a:blip r:embed="rId4">
            <a:extLst>
              <a:ext uri="{28A0092B-C50C-407E-A947-70E740481C1C}">
                <a14:useLocalDpi xmlns:a14="http://schemas.microsoft.com/office/drawing/2010/main" val="0"/>
              </a:ext>
            </a:extLst>
          </a:blip>
          <a:srcRect l="1028" t="1718" r="1549" b="1878"/>
          <a:stretch>
            <a:fillRect/>
          </a:stretch>
        </p:blipFill>
        <p:spPr bwMode="auto">
          <a:xfrm>
            <a:off x="3363687" y="1012371"/>
            <a:ext cx="6466114" cy="4798820"/>
          </a:xfrm>
          <a:prstGeom prst="rect">
            <a:avLst/>
          </a:prstGeom>
          <a:noFill/>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25AB7690-D003-C5B5-5FC7-CD15EF70FE0D}"/>
              </a:ext>
            </a:extLst>
          </p:cNvPr>
          <p:cNvSpPr txBox="1"/>
          <p:nvPr/>
        </p:nvSpPr>
        <p:spPr>
          <a:xfrm>
            <a:off x="3265714" y="5909162"/>
            <a:ext cx="6727371" cy="707886"/>
          </a:xfrm>
          <a:prstGeom prst="rect">
            <a:avLst/>
          </a:prstGeom>
          <a:noFill/>
        </p:spPr>
        <p:txBody>
          <a:bodyPr wrap="square" rtlCol="0">
            <a:spAutoFit/>
          </a:bodyPr>
          <a:lstStyle/>
          <a:p>
            <a:pPr algn="ctr"/>
            <a:r>
              <a:rPr lang="en-US" sz="2000" dirty="0">
                <a:latin typeface="Gotham Medium"/>
              </a:rPr>
              <a:t>African American school house in East Texas.</a:t>
            </a:r>
          </a:p>
          <a:p>
            <a:pPr algn="ctr"/>
            <a:r>
              <a:rPr lang="en-US" sz="2000" dirty="0">
                <a:latin typeface="Gotham Medium"/>
              </a:rPr>
              <a:t> </a:t>
            </a:r>
            <a:r>
              <a:rPr lang="en-US" sz="2000" i="1" dirty="0">
                <a:latin typeface="Gotham Medium"/>
              </a:rPr>
              <a:t>The Portal to Texas History</a:t>
            </a:r>
          </a:p>
        </p:txBody>
      </p:sp>
    </p:spTree>
    <p:extLst>
      <p:ext uri="{BB962C8B-B14F-4D97-AF65-F5344CB8AC3E}">
        <p14:creationId xmlns:p14="http://schemas.microsoft.com/office/powerpoint/2010/main" val="236727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401190" y="2161833"/>
            <a:ext cx="8240486" cy="2312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Part II: </a:t>
            </a:r>
            <a:b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br>
            <a:r>
              <a:rPr kumimoji="0" lang="en-US" sz="6000" b="1"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Essential Ideas Reading Passage</a:t>
            </a:r>
          </a:p>
        </p:txBody>
      </p:sp>
    </p:spTree>
    <p:extLst>
      <p:ext uri="{BB962C8B-B14F-4D97-AF65-F5344CB8AC3E}">
        <p14:creationId xmlns:p14="http://schemas.microsoft.com/office/powerpoint/2010/main" val="321713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FB35B8-ADF6-1425-F44D-874DFD85BB7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2BBE9B8-3A1A-8BDD-9592-17D81805FAE6}"/>
              </a:ext>
            </a:extLst>
          </p:cNvPr>
          <p:cNvSpPr txBox="1">
            <a:spLocks noGrp="1"/>
          </p:cNvSpPr>
          <p:nvPr>
            <p:ph type="title" idx="4294967295"/>
          </p:nvPr>
        </p:nvSpPr>
        <p:spPr>
          <a:xfrm>
            <a:off x="1393371" y="0"/>
            <a:ext cx="10678885" cy="8599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Paragraph 1: </a:t>
            </a: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Effects of the Civil War</a:t>
            </a:r>
            <a:endParaRPr kumimoji="0" lang="en-US" sz="44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1026" name="Picture 2" descr="A photograph of the ruins of Richmond, Virginia after the Civil War. This image shows a portion of the city, and every building has been destroyed, with only portions of walls standing, and rubble everywhere. ">
            <a:extLst>
              <a:ext uri="{FF2B5EF4-FFF2-40B4-BE49-F238E27FC236}">
                <a16:creationId xmlns:a16="http://schemas.microsoft.com/office/drawing/2014/main" id="{85BF7EF2-DCBC-44D0-82E6-7369CD7BD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058" y="953180"/>
            <a:ext cx="6905352" cy="479169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2C6ACA-303C-3E82-91B7-4DFC590CE1C2}"/>
              </a:ext>
            </a:extLst>
          </p:cNvPr>
          <p:cNvSpPr txBox="1"/>
          <p:nvPr/>
        </p:nvSpPr>
        <p:spPr>
          <a:xfrm>
            <a:off x="3265714" y="5736768"/>
            <a:ext cx="6890657" cy="830997"/>
          </a:xfrm>
          <a:prstGeom prst="rect">
            <a:avLst/>
          </a:prstGeom>
          <a:noFill/>
        </p:spPr>
        <p:txBody>
          <a:bodyPr wrap="square" rtlCol="0">
            <a:spAutoFit/>
          </a:bodyPr>
          <a:lstStyle/>
          <a:p>
            <a:pPr algn="ctr"/>
            <a:r>
              <a:rPr lang="en-US" sz="2400" dirty="0">
                <a:latin typeface="Gotham Medium"/>
              </a:rPr>
              <a:t>The Ruins of Richmond, Virginia, After the Civil War</a:t>
            </a:r>
          </a:p>
          <a:p>
            <a:pPr algn="ctr"/>
            <a:r>
              <a:rPr lang="en-US" sz="2400" i="1" dirty="0">
                <a:latin typeface="Gotham Medium"/>
              </a:rPr>
              <a:t>The Library of Congress</a:t>
            </a:r>
          </a:p>
        </p:txBody>
      </p:sp>
    </p:spTree>
    <p:extLst>
      <p:ext uri="{BB962C8B-B14F-4D97-AF65-F5344CB8AC3E}">
        <p14:creationId xmlns:p14="http://schemas.microsoft.com/office/powerpoint/2010/main" val="188260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617F6-4DA4-0490-BFF0-9CD96E1C3ED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8C15432-CB07-4193-EBCC-2077C233D081}"/>
              </a:ext>
            </a:extLst>
          </p:cNvPr>
          <p:cNvSpPr txBox="1">
            <a:spLocks noGrp="1"/>
          </p:cNvSpPr>
          <p:nvPr>
            <p:ph type="title" idx="4294967295"/>
          </p:nvPr>
        </p:nvSpPr>
        <p:spPr>
          <a:xfrm>
            <a:off x="2001321" y="-79956"/>
            <a:ext cx="9345759" cy="8637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Paragraph II: </a:t>
            </a: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Ex-Confederates</a:t>
            </a:r>
            <a:endParaRPr kumimoji="0" lang="en-US" sz="4400" b="1" i="0" u="none" strike="noStrike" kern="1200" cap="none" spc="0" normalizeH="0" baseline="0" noProof="0" dirty="0">
              <a:ln>
                <a:noFill/>
              </a:ln>
              <a:solidFill>
                <a:prstClr val="black"/>
              </a:solidFill>
              <a:effectLst/>
              <a:uLnTx/>
              <a:uFillTx/>
              <a:latin typeface="Gotham Medium"/>
              <a:ea typeface="+mj-ea"/>
              <a:cs typeface="+mj-cs"/>
            </a:endParaRPr>
          </a:p>
        </p:txBody>
      </p:sp>
      <p:pic>
        <p:nvPicPr>
          <p:cNvPr id="2050" name="Picture 2" descr="An image depicting the most significant high-ranking Confederate leaders including General John Bell Hood, General A.P. Hill, Major General Jeb Stuart, General Stonewall Jackson, General Robert E. Lee, General James Longstreet, General Joseph Eggleston Johnston and General Pierre Gustave Toutant-Beauregard">
            <a:extLst>
              <a:ext uri="{FF2B5EF4-FFF2-40B4-BE49-F238E27FC236}">
                <a16:creationId xmlns:a16="http://schemas.microsoft.com/office/drawing/2014/main" id="{ECA2A73C-0C66-8CF6-5AB6-6868908ED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945" y="805542"/>
            <a:ext cx="4601255" cy="58627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C03C62-91ED-7A57-D01D-8E6E5D19E376}"/>
              </a:ext>
            </a:extLst>
          </p:cNvPr>
          <p:cNvSpPr txBox="1"/>
          <p:nvPr/>
        </p:nvSpPr>
        <p:spPr>
          <a:xfrm>
            <a:off x="6999513" y="1015972"/>
            <a:ext cx="4931229" cy="5109091"/>
          </a:xfrm>
          <a:prstGeom prst="rect">
            <a:avLst/>
          </a:prstGeom>
          <a:noFill/>
        </p:spPr>
        <p:txBody>
          <a:bodyPr wrap="square" rtlCol="0">
            <a:spAutoFit/>
          </a:bodyPr>
          <a:lstStyle/>
          <a:p>
            <a:pPr algn="ctr"/>
            <a:r>
              <a:rPr lang="en-US" sz="2800" b="1" dirty="0">
                <a:latin typeface="Gotham book"/>
              </a:rPr>
              <a:t>An image of the most significant Confederate leaders during the Civil War</a:t>
            </a:r>
            <a:r>
              <a:rPr lang="en-US" sz="2200" dirty="0">
                <a:latin typeface="Gotham book"/>
              </a:rPr>
              <a:t>: </a:t>
            </a:r>
          </a:p>
          <a:p>
            <a:pPr algn="ctr"/>
            <a:r>
              <a:rPr lang="en-US" sz="2200" dirty="0"/>
              <a:t>President Jefferson Davis, seated, surrounded by Confederate commanders from left to right, General John Bell Hood, General A.P. Hill, Major General Jeb Stuart, General Stonewall Jackson, General Robert E. Lee, General James Longstreet, General Joseph Eggleston Johnston and General Pierre Gustave Toutant-Beauregard</a:t>
            </a:r>
            <a:endParaRPr lang="en-US" sz="2200" dirty="0">
              <a:latin typeface="Gotham book"/>
            </a:endParaRPr>
          </a:p>
          <a:p>
            <a:pPr algn="ctr"/>
            <a:r>
              <a:rPr lang="en-US" sz="2200" i="1" dirty="0">
                <a:latin typeface="Gotham book"/>
              </a:rPr>
              <a:t>The Library of Congress</a:t>
            </a:r>
          </a:p>
        </p:txBody>
      </p:sp>
    </p:spTree>
    <p:extLst>
      <p:ext uri="{BB962C8B-B14F-4D97-AF65-F5344CB8AC3E}">
        <p14:creationId xmlns:p14="http://schemas.microsoft.com/office/powerpoint/2010/main" val="332962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94</TotalTime>
  <Words>793</Words>
  <Application>Microsoft Office PowerPoint</Application>
  <PresentationFormat>Widescreen</PresentationFormat>
  <Paragraphs>58</Paragraphs>
  <Slides>15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Aptos Display</vt:lpstr>
      <vt:lpstr>Arial</vt:lpstr>
      <vt:lpstr>Calibri</vt:lpstr>
      <vt:lpstr>Gotham Book</vt:lpstr>
      <vt:lpstr>Gotham Book</vt:lpstr>
      <vt:lpstr>Gotham Medium</vt:lpstr>
      <vt:lpstr>Office Theme</vt:lpstr>
      <vt:lpstr>1_Office Theme</vt:lpstr>
      <vt:lpstr>Unit 9: Reconstruction</vt:lpstr>
      <vt:lpstr>Warm-up Follow the directions to complete your warm-up</vt:lpstr>
      <vt:lpstr>Share with the class</vt:lpstr>
      <vt:lpstr>Essential Question</vt:lpstr>
      <vt:lpstr>In today’s lesson…</vt:lpstr>
      <vt:lpstr>Part I: Analyze an Image</vt:lpstr>
      <vt:lpstr>Part II:  Essential Ideas Reading Passage</vt:lpstr>
      <vt:lpstr>Paragraph 1: The Effects of the Civil War</vt:lpstr>
      <vt:lpstr>Paragraph II: The Ex-Confederates</vt:lpstr>
      <vt:lpstr>Paragraph III: The Southern States</vt:lpstr>
      <vt:lpstr>Paragraph IV: The Freed People</vt:lpstr>
      <vt:lpstr>Paragraph V: Texas &amp; Reconstruction</vt:lpstr>
      <vt:lpstr>Part III: Comprehension Questions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2</cp:revision>
  <dcterms:created xsi:type="dcterms:W3CDTF">2025-09-23T16:43:55Z</dcterms:created>
  <dcterms:modified xsi:type="dcterms:W3CDTF">2025-10-22T21:57:35Z</dcterms:modified>
</cp:coreProperties>
</file>