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3648" r:id="rId2"/>
    <p:sldMasterId id="2147483764" r:id="rId3"/>
  </p:sldMasterIdLst>
  <p:notesMasterIdLst>
    <p:notesMasterId r:id="rId18"/>
  </p:notesMasterIdLst>
  <p:sldIdLst>
    <p:sldId id="326" r:id="rId4"/>
    <p:sldId id="331" r:id="rId5"/>
    <p:sldId id="332" r:id="rId6"/>
    <p:sldId id="333" r:id="rId7"/>
    <p:sldId id="334" r:id="rId8"/>
    <p:sldId id="335" r:id="rId9"/>
    <p:sldId id="341" r:id="rId10"/>
    <p:sldId id="336" r:id="rId11"/>
    <p:sldId id="339" r:id="rId12"/>
    <p:sldId id="337" r:id="rId13"/>
    <p:sldId id="338" r:id="rId14"/>
    <p:sldId id="340" r:id="rId15"/>
    <p:sldId id="342" r:id="rId16"/>
    <p:sldId id="34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E5DB41-21AD-C84B-E1F2-87B3ABEA1B16}" name="McClure Abubakar, Courtney" initials="CM" userId="S::Courtney.Abubakar@unt.edu::572c6853-bb71-45ed-bdc4-0b549993b51b" providerId="AD"/>
  <p188:author id="{E8A60CB0-28BE-F3B2-982A-F9E98DD928AF}" name="Andrew Torget" initials="AT" userId="35eeee6143187b7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2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8/10/relationships/authors" Target="authors.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7CC3F-3A76-435E-9B6C-9B2D580903FC}" type="datetimeFigureOut">
              <a:rPr lang="en-US" smtClean="0"/>
              <a:t>10/31/2025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45CF8-16AB-4FEE-B433-1C48B51145F4}" type="slidenum">
              <a:rPr lang="en-US" smtClean="0"/>
              <a:t>‹#›</a:t>
            </a:fld>
            <a:endParaRPr lang="en-US"/>
          </a:p>
        </p:txBody>
      </p:sp>
    </p:spTree>
    <p:extLst>
      <p:ext uri="{BB962C8B-B14F-4D97-AF65-F5344CB8AC3E}">
        <p14:creationId xmlns:p14="http://schemas.microsoft.com/office/powerpoint/2010/main" val="427716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item/0065111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c.gov/item/200369077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1393/"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c.gov/item/mal436110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dc161181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oc.gov/item/0065111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istorictexasmaps.com/object/9734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Waud, Alfred R. </a:t>
            </a:r>
            <a:r>
              <a:rPr lang="en-US" sz="1200" b="0" i="1" u="none" strike="noStrike" kern="1200" dirty="0">
                <a:solidFill>
                  <a:schemeClr val="tx1"/>
                </a:solidFill>
                <a:effectLst/>
                <a:latin typeface="+mn-lt"/>
                <a:ea typeface="+mn-ea"/>
                <a:cs typeface="+mn-cs"/>
              </a:rPr>
              <a:t>"The first vote" / AW monogram ; drawn by A.R. Waud</a:t>
            </a:r>
            <a:r>
              <a:rPr lang="en-US" sz="1200" b="0" i="0" u="none" strike="noStrike" kern="1200" dirty="0">
                <a:solidFill>
                  <a:schemeClr val="tx1"/>
                </a:solidFill>
                <a:effectLst/>
                <a:latin typeface="+mn-lt"/>
                <a:ea typeface="+mn-ea"/>
                <a:cs typeface="+mn-cs"/>
              </a:rPr>
              <a:t>. 1867. Wood engraving. Library of Congress Prints and Photographs Division. </a:t>
            </a:r>
            <a:r>
              <a:rPr lang="en-US" sz="1200" b="0" i="0" u="sng" strike="noStrike" kern="1200" dirty="0">
                <a:solidFill>
                  <a:schemeClr val="tx1"/>
                </a:solidFill>
                <a:effectLst/>
                <a:latin typeface="+mn-lt"/>
                <a:ea typeface="+mn-ea"/>
                <a:cs typeface="+mn-cs"/>
                <a:hlinkClick r:id="rId3"/>
              </a:rPr>
              <a:t>https://www.loc.gov/item/00651117/</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E. Sachse &amp; Co, G. F Kahl, and Schneider &amp; Fuchs. </a:t>
            </a:r>
            <a:r>
              <a:rPr lang="en-US" sz="1200" b="0" i="1" u="none" strike="noStrike" kern="1200" dirty="0">
                <a:solidFill>
                  <a:schemeClr val="tx1"/>
                </a:solidFill>
                <a:effectLst/>
                <a:latin typeface="+mn-lt"/>
                <a:ea typeface="+mn-ea"/>
                <a:cs typeface="+mn-cs"/>
              </a:rPr>
              <a:t>The Fifteenth Amendment and its results / drawn by G.F. Kahl.</a:t>
            </a:r>
            <a:r>
              <a:rPr lang="en-US" sz="1200" b="0" i="0" u="none" strike="noStrike" kern="1200" dirty="0">
                <a:solidFill>
                  <a:schemeClr val="tx1"/>
                </a:solidFill>
                <a:effectLst/>
                <a:latin typeface="+mn-lt"/>
                <a:ea typeface="+mn-ea"/>
                <a:cs typeface="+mn-cs"/>
              </a:rPr>
              <a:t> ca. 1870. Lithograph. Library of Congress Prints and Photographs Division. </a:t>
            </a:r>
            <a:r>
              <a:rPr lang="en-US" sz="1200" b="0" i="0" u="sng" strike="noStrike" kern="1200" dirty="0">
                <a:solidFill>
                  <a:schemeClr val="tx1"/>
                </a:solidFill>
                <a:effectLst/>
                <a:latin typeface="+mn-lt"/>
                <a:ea typeface="+mn-ea"/>
                <a:cs typeface="+mn-cs"/>
                <a:hlinkClick r:id="rId3"/>
              </a:rPr>
              <a:t>https://www.loc.gov/item/2003690774/</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FA45CF8-16AB-4FEE-B433-1C48B51145F4}" type="slidenum">
              <a:rPr lang="en-US" smtClean="0"/>
              <a:t>6</a:t>
            </a:fld>
            <a:endParaRPr lang="en-US"/>
          </a:p>
        </p:txBody>
      </p:sp>
    </p:spTree>
    <p:extLst>
      <p:ext uri="{BB962C8B-B14F-4D97-AF65-F5344CB8AC3E}">
        <p14:creationId xmlns:p14="http://schemas.microsoft.com/office/powerpoint/2010/main" val="328938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 tenant's or share-cropper's cabin.], photograph, Date Unknown; (</a:t>
            </a:r>
            <a:r>
              <a:rPr lang="en-US" sz="1200" b="0" i="0" u="none" strike="noStrike" kern="1200" dirty="0">
                <a:solidFill>
                  <a:schemeClr val="tx1"/>
                </a:solidFill>
                <a:effectLst/>
                <a:latin typeface="+mn-lt"/>
                <a:ea typeface="+mn-ea"/>
                <a:cs typeface="+mn-cs"/>
                <a:hlinkClick r:id="rId3"/>
              </a:rPr>
              <a:t>https://texashistory.unt.edu/ark:/67531/metapth1393/</a:t>
            </a:r>
            <a:r>
              <a:rPr lang="en-US" sz="1200" b="0" i="0" u="none" strike="noStrike" kern="1200" dirty="0">
                <a:solidFill>
                  <a:schemeClr val="tx1"/>
                </a:solidFill>
                <a:effectLst/>
                <a:latin typeface="+mn-lt"/>
                <a:ea typeface="+mn-ea"/>
                <a:cs typeface="+mn-cs"/>
              </a:rPr>
              <a:t>: accessed September 10,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u="none" strike="noStrike" kern="1200" dirty="0">
                <a:solidFill>
                  <a:schemeClr val="tx1"/>
                </a:solidFill>
                <a:effectLst/>
                <a:latin typeface="+mn-lt"/>
                <a:ea typeface="+mn-ea"/>
                <a:cs typeface="+mn-cs"/>
              </a:rPr>
              <a:t>; crediting Fort Bend Museum.</a:t>
            </a:r>
            <a:endParaRPr lang="en-US" dirty="0"/>
          </a:p>
        </p:txBody>
      </p:sp>
      <p:sp>
        <p:nvSpPr>
          <p:cNvPr id="4" name="Slide Number Placeholder 3"/>
          <p:cNvSpPr>
            <a:spLocks noGrp="1"/>
          </p:cNvSpPr>
          <p:nvPr>
            <p:ph type="sldNum" sz="quarter" idx="5"/>
          </p:nvPr>
        </p:nvSpPr>
        <p:spPr/>
        <p:txBody>
          <a:bodyPr/>
          <a:lstStyle/>
          <a:p>
            <a:fld id="{9FA45CF8-16AB-4FEE-B433-1C48B51145F4}" type="slidenum">
              <a:rPr lang="en-US" smtClean="0"/>
              <a:t>7</a:t>
            </a:fld>
            <a:endParaRPr lang="en-US"/>
          </a:p>
        </p:txBody>
      </p:sp>
    </p:spTree>
    <p:extLst>
      <p:ext uri="{BB962C8B-B14F-4D97-AF65-F5344CB8AC3E}">
        <p14:creationId xmlns:p14="http://schemas.microsoft.com/office/powerpoint/2010/main" val="93260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Lincoln, Abraham. </a:t>
            </a:r>
            <a:r>
              <a:rPr lang="en-US" sz="1200" b="0" i="1" u="none" strike="noStrike" kern="1200" dirty="0">
                <a:solidFill>
                  <a:schemeClr val="tx1"/>
                </a:solidFill>
                <a:effectLst/>
                <a:latin typeface="+mn-lt"/>
                <a:ea typeface="+mn-ea"/>
                <a:cs typeface="+mn-cs"/>
              </a:rPr>
              <a:t>Abraham Lincoln papers: Series 3. General Correspondence. 1837 to 1897: Congress, </a:t>
            </a:r>
            <a:r>
              <a:rPr lang="en-US" sz="1200" b="0" i="1" u="none" strike="noStrike" kern="1200" dirty="0" err="1">
                <a:solidFill>
                  <a:schemeClr val="tx1"/>
                </a:solidFill>
                <a:effectLst/>
                <a:latin typeface="+mn-lt"/>
                <a:ea typeface="+mn-ea"/>
                <a:cs typeface="+mn-cs"/>
              </a:rPr>
              <a:t>Wednesday,Joint</a:t>
            </a:r>
            <a:r>
              <a:rPr lang="en-US" sz="1200" b="0" i="1" u="none" strike="noStrike" kern="1200" dirty="0">
                <a:solidFill>
                  <a:schemeClr val="tx1"/>
                </a:solidFill>
                <a:effectLst/>
                <a:latin typeface="+mn-lt"/>
                <a:ea typeface="+mn-ea"/>
                <a:cs typeface="+mn-cs"/>
              </a:rPr>
              <a:t> Resolution Submitting 13th Amendment to the States; signed by Abraham Lincoln and Congress</a:t>
            </a:r>
            <a:r>
              <a:rPr lang="en-US" sz="1200" b="0" i="0" u="none" strike="noStrike" kern="1200" dirty="0">
                <a:solidFill>
                  <a:schemeClr val="tx1"/>
                </a:solidFill>
                <a:effectLst/>
                <a:latin typeface="+mn-lt"/>
                <a:ea typeface="+mn-ea"/>
                <a:cs typeface="+mn-cs"/>
              </a:rPr>
              <a:t>. February 1, 1865. Manuscript/Mixed Material. </a:t>
            </a:r>
            <a:r>
              <a:rPr lang="en-US" sz="1200" b="0" i="0" u="sng" strike="noStrike" kern="1200" dirty="0">
                <a:solidFill>
                  <a:schemeClr val="tx1"/>
                </a:solidFill>
                <a:effectLst/>
                <a:latin typeface="+mn-lt"/>
                <a:ea typeface="+mn-ea"/>
                <a:cs typeface="+mn-cs"/>
                <a:hlinkClick r:id="rId3"/>
              </a:rPr>
              <a:t>https://www.loc.gov/item/mal4361100/</a:t>
            </a:r>
            <a:endParaRPr lang="en-US" dirty="0"/>
          </a:p>
        </p:txBody>
      </p:sp>
      <p:sp>
        <p:nvSpPr>
          <p:cNvPr id="4" name="Slide Number Placeholder 3"/>
          <p:cNvSpPr>
            <a:spLocks noGrp="1"/>
          </p:cNvSpPr>
          <p:nvPr>
            <p:ph type="sldNum" sz="quarter" idx="5"/>
          </p:nvPr>
        </p:nvSpPr>
        <p:spPr/>
        <p:txBody>
          <a:bodyPr/>
          <a:lstStyle/>
          <a:p>
            <a:fld id="{9FA45CF8-16AB-4FEE-B433-1C48B51145F4}" type="slidenum">
              <a:rPr lang="en-US" smtClean="0"/>
              <a:t>8</a:t>
            </a:fld>
            <a:endParaRPr lang="en-US"/>
          </a:p>
        </p:txBody>
      </p:sp>
    </p:spTree>
    <p:extLst>
      <p:ext uri="{BB962C8B-B14F-4D97-AF65-F5344CB8AC3E}">
        <p14:creationId xmlns:p14="http://schemas.microsoft.com/office/powerpoint/2010/main" val="140592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WBAP-TV (Television station : Fort Worth, Tex.). [Texas House of Representatives], photograph, 197X; (</a:t>
            </a:r>
            <a:r>
              <a:rPr lang="en-US" sz="1200" b="0" i="0" u="none" strike="noStrike" kern="1200" dirty="0">
                <a:solidFill>
                  <a:schemeClr val="tx1"/>
                </a:solidFill>
                <a:effectLst/>
                <a:latin typeface="+mn-lt"/>
                <a:ea typeface="+mn-ea"/>
                <a:cs typeface="+mn-cs"/>
                <a:hlinkClick r:id="rId3"/>
              </a:rPr>
              <a:t>https://texashistory.unt.edu/ark:/67531/metadc1611814/</a:t>
            </a:r>
            <a:r>
              <a:rPr lang="en-US" sz="1200" b="0" i="0" kern="1200" dirty="0">
                <a:solidFill>
                  <a:schemeClr val="tx1"/>
                </a:solidFill>
                <a:effectLst/>
                <a:latin typeface="+mn-lt"/>
                <a:ea typeface="+mn-ea"/>
                <a:cs typeface="+mn-cs"/>
              </a:rPr>
              <a:t>: accessed September 12,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UNT Libraries Special Collections.</a:t>
            </a:r>
            <a:endParaRPr lang="en-US" dirty="0"/>
          </a:p>
        </p:txBody>
      </p:sp>
      <p:sp>
        <p:nvSpPr>
          <p:cNvPr id="4" name="Slide Number Placeholder 3"/>
          <p:cNvSpPr>
            <a:spLocks noGrp="1"/>
          </p:cNvSpPr>
          <p:nvPr>
            <p:ph type="sldNum" sz="quarter" idx="5"/>
          </p:nvPr>
        </p:nvSpPr>
        <p:spPr/>
        <p:txBody>
          <a:bodyPr/>
          <a:lstStyle/>
          <a:p>
            <a:fld id="{9FA45CF8-16AB-4FEE-B433-1C48B51145F4}" type="slidenum">
              <a:rPr lang="en-US" smtClean="0"/>
              <a:t>9</a:t>
            </a:fld>
            <a:endParaRPr lang="en-US"/>
          </a:p>
        </p:txBody>
      </p:sp>
    </p:spTree>
    <p:extLst>
      <p:ext uri="{BB962C8B-B14F-4D97-AF65-F5344CB8AC3E}">
        <p14:creationId xmlns:p14="http://schemas.microsoft.com/office/powerpoint/2010/main" val="246568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Waud, Alfred R. </a:t>
            </a:r>
            <a:r>
              <a:rPr lang="en-US" sz="1200" b="0" i="1" u="none" strike="noStrike" kern="1200" dirty="0">
                <a:solidFill>
                  <a:schemeClr val="tx1"/>
                </a:solidFill>
                <a:effectLst/>
                <a:latin typeface="+mn-lt"/>
                <a:ea typeface="+mn-ea"/>
                <a:cs typeface="+mn-cs"/>
              </a:rPr>
              <a:t>"The first vote" / AW monogram ; drawn by A.R. Waud</a:t>
            </a:r>
            <a:r>
              <a:rPr lang="en-US" sz="1200" b="0" i="0" u="none" strike="noStrike" kern="1200" dirty="0">
                <a:solidFill>
                  <a:schemeClr val="tx1"/>
                </a:solidFill>
                <a:effectLst/>
                <a:latin typeface="+mn-lt"/>
                <a:ea typeface="+mn-ea"/>
                <a:cs typeface="+mn-cs"/>
              </a:rPr>
              <a:t>. 1867. Wood engraving. Library of Congress Prints and Photographs Division. </a:t>
            </a:r>
            <a:r>
              <a:rPr lang="en-US" sz="1200" b="0" i="0" u="sng" strike="noStrike" kern="1200" dirty="0">
                <a:solidFill>
                  <a:schemeClr val="tx1"/>
                </a:solidFill>
                <a:effectLst/>
                <a:latin typeface="+mn-lt"/>
                <a:ea typeface="+mn-ea"/>
                <a:cs typeface="+mn-cs"/>
                <a:hlinkClick r:id="rId3"/>
              </a:rPr>
              <a:t>https://www.loc.gov/item/00651117/</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FA45CF8-16AB-4FEE-B433-1C48B51145F4}" type="slidenum">
              <a:rPr lang="en-US" smtClean="0"/>
              <a:t>10</a:t>
            </a:fld>
            <a:endParaRPr lang="en-US"/>
          </a:p>
        </p:txBody>
      </p:sp>
    </p:spTree>
    <p:extLst>
      <p:ext uri="{BB962C8B-B14F-4D97-AF65-F5344CB8AC3E}">
        <p14:creationId xmlns:p14="http://schemas.microsoft.com/office/powerpoint/2010/main" val="915199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Snider, Ben, Lila Rakoczy, and Kelsey Bonnell. </a:t>
            </a:r>
            <a:r>
              <a:rPr lang="en-US" sz="1200" b="0" i="1" u="none" strike="noStrike" kern="1200" dirty="0">
                <a:solidFill>
                  <a:schemeClr val="tx1"/>
                </a:solidFill>
                <a:effectLst/>
                <a:latin typeface="+mn-lt"/>
                <a:ea typeface="+mn-ea"/>
                <a:cs typeface="+mn-cs"/>
              </a:rPr>
              <a:t>Military Reconstruction</a:t>
            </a:r>
            <a:r>
              <a:rPr lang="en-US" sz="1200" b="0" i="0" u="none" strike="noStrike" kern="1200" dirty="0">
                <a:solidFill>
                  <a:schemeClr val="tx1"/>
                </a:solidFill>
                <a:effectLst/>
                <a:latin typeface="+mn-lt"/>
                <a:ea typeface="+mn-ea"/>
                <a:cs typeface="+mn-cs"/>
              </a:rPr>
              <a:t>. 2024. Texas GLO Map Database and Store. </a:t>
            </a:r>
            <a:r>
              <a:rPr lang="en-US" sz="1200" b="0" i="0" u="sng" strike="noStrike" kern="1200" dirty="0">
                <a:solidFill>
                  <a:schemeClr val="tx1"/>
                </a:solidFill>
                <a:effectLst/>
                <a:latin typeface="+mn-lt"/>
                <a:ea typeface="+mn-ea"/>
                <a:cs typeface="+mn-cs"/>
                <a:hlinkClick r:id="rId3"/>
              </a:rPr>
              <a:t>https://historictexasmaps.com/object/97345</a:t>
            </a:r>
            <a:endParaRPr lang="en-US" dirty="0"/>
          </a:p>
        </p:txBody>
      </p:sp>
      <p:sp>
        <p:nvSpPr>
          <p:cNvPr id="4" name="Slide Number Placeholder 3"/>
          <p:cNvSpPr>
            <a:spLocks noGrp="1"/>
          </p:cNvSpPr>
          <p:nvPr>
            <p:ph type="sldNum" sz="quarter" idx="5"/>
          </p:nvPr>
        </p:nvSpPr>
        <p:spPr/>
        <p:txBody>
          <a:bodyPr/>
          <a:lstStyle/>
          <a:p>
            <a:fld id="{9FA45CF8-16AB-4FEE-B433-1C48B51145F4}" type="slidenum">
              <a:rPr lang="en-US" smtClean="0"/>
              <a:t>11</a:t>
            </a:fld>
            <a:endParaRPr lang="en-US"/>
          </a:p>
        </p:txBody>
      </p:sp>
    </p:spTree>
    <p:extLst>
      <p:ext uri="{BB962C8B-B14F-4D97-AF65-F5344CB8AC3E}">
        <p14:creationId xmlns:p14="http://schemas.microsoft.com/office/powerpoint/2010/main" val="2714591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Nast, Thomas, Artist. </a:t>
            </a:r>
            <a:r>
              <a:rPr lang="en-US" sz="1200" b="0" i="1" kern="1200" dirty="0">
                <a:solidFill>
                  <a:schemeClr val="tx1"/>
                </a:solidFill>
                <a:effectLst/>
                <a:latin typeface="+mn-lt"/>
                <a:ea typeface="+mn-ea"/>
                <a:cs typeface="+mn-cs"/>
              </a:rPr>
              <a:t>"This is a white man's government" "We regard the Reconstruction Acts so called of Congress as usurpations, and unconstitutional, revolutionary, and void" - Democratic Platform / / Th. Nast</a:t>
            </a:r>
            <a:r>
              <a:rPr lang="en-US" sz="1200" b="0" i="0" kern="1200" dirty="0">
                <a:solidFill>
                  <a:schemeClr val="tx1"/>
                </a:solidFill>
                <a:effectLst/>
                <a:latin typeface="+mn-lt"/>
                <a:ea typeface="+mn-ea"/>
                <a:cs typeface="+mn-cs"/>
              </a:rPr>
              <a:t>. United States, 1868. Photograph. https://www.loc.gov/item/98513794/.</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9FA45CF8-16AB-4FEE-B433-1C48B51145F4}" type="slidenum">
              <a:rPr lang="en-US" smtClean="0"/>
              <a:t>12</a:t>
            </a:fld>
            <a:endParaRPr lang="en-US"/>
          </a:p>
        </p:txBody>
      </p:sp>
    </p:spTree>
    <p:extLst>
      <p:ext uri="{BB962C8B-B14F-4D97-AF65-F5344CB8AC3E}">
        <p14:creationId xmlns:p14="http://schemas.microsoft.com/office/powerpoint/2010/main" val="240583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10/31/2025</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57199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10/31/2025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45897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10/31/2025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33563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E6026-8BE6-7845-B855-FC7D2B2C39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025E32-3708-D66E-7C85-1D10DCC7CF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B07F10-32CD-CF46-B78E-D57805D25E4E}"/>
              </a:ext>
            </a:extLst>
          </p:cNvPr>
          <p:cNvSpPr>
            <a:spLocks noGrp="1"/>
          </p:cNvSpPr>
          <p:nvPr>
            <p:ph type="dt" sz="half" idx="10"/>
          </p:nvPr>
        </p:nvSpPr>
        <p:spPr/>
        <p:txBody>
          <a:bodyPr/>
          <a:lstStyle/>
          <a:p>
            <a:fld id="{9297BF18-062F-4948-B598-7EAE52B5C873}" type="datetimeFigureOut">
              <a:rPr lang="en-US" smtClean="0"/>
              <a:t>10/31/2025</a:t>
            </a:fld>
            <a:endParaRPr lang="en-US"/>
          </a:p>
        </p:txBody>
      </p:sp>
      <p:sp>
        <p:nvSpPr>
          <p:cNvPr id="5" name="Footer Placeholder 4">
            <a:extLst>
              <a:ext uri="{FF2B5EF4-FFF2-40B4-BE49-F238E27FC236}">
                <a16:creationId xmlns:a16="http://schemas.microsoft.com/office/drawing/2014/main" id="{3E0CF3ED-17A9-983D-4867-1D1F54229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200FE6-F2D0-96FC-520E-FB1B3252EB12}"/>
              </a:ext>
            </a:extLst>
          </p:cNvPr>
          <p:cNvSpPr>
            <a:spLocks noGrp="1"/>
          </p:cNvSpPr>
          <p:nvPr>
            <p:ph type="sldNum" sz="quarter" idx="12"/>
          </p:nvPr>
        </p:nvSpPr>
        <p:spPr/>
        <p:txBody>
          <a:bodyPr/>
          <a:lstStyle/>
          <a:p>
            <a:fld id="{3009C8E2-1099-4813-A5CD-566FA4379D66}" type="slidenum">
              <a:rPr lang="en-US" smtClean="0"/>
              <a:t>‹#›</a:t>
            </a:fld>
            <a:endParaRPr lang="en-US"/>
          </a:p>
        </p:txBody>
      </p:sp>
    </p:spTree>
    <p:extLst>
      <p:ext uri="{BB962C8B-B14F-4D97-AF65-F5344CB8AC3E}">
        <p14:creationId xmlns:p14="http://schemas.microsoft.com/office/powerpoint/2010/main" val="707343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D42A-F25D-40F0-88FA-060DBD86BA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27377-965F-225B-0516-3558F20D6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6FD48-6FD3-21FB-E656-017942D32A3C}"/>
              </a:ext>
            </a:extLst>
          </p:cNvPr>
          <p:cNvSpPr>
            <a:spLocks noGrp="1"/>
          </p:cNvSpPr>
          <p:nvPr>
            <p:ph type="dt" sz="half" idx="10"/>
          </p:nvPr>
        </p:nvSpPr>
        <p:spPr/>
        <p:txBody>
          <a:bodyPr/>
          <a:lstStyle/>
          <a:p>
            <a:fld id="{9297BF18-062F-4948-B598-7EAE52B5C873}" type="datetimeFigureOut">
              <a:rPr lang="en-US" smtClean="0"/>
              <a:t>10/31/2025</a:t>
            </a:fld>
            <a:endParaRPr lang="en-US"/>
          </a:p>
        </p:txBody>
      </p:sp>
      <p:sp>
        <p:nvSpPr>
          <p:cNvPr id="5" name="Footer Placeholder 4">
            <a:extLst>
              <a:ext uri="{FF2B5EF4-FFF2-40B4-BE49-F238E27FC236}">
                <a16:creationId xmlns:a16="http://schemas.microsoft.com/office/drawing/2014/main" id="{0FD282CD-313A-D82B-2E74-16C64DB7A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4125F-D58B-1F3A-3F31-4F1DC6AC6055}"/>
              </a:ext>
            </a:extLst>
          </p:cNvPr>
          <p:cNvSpPr>
            <a:spLocks noGrp="1"/>
          </p:cNvSpPr>
          <p:nvPr>
            <p:ph type="sldNum" sz="quarter" idx="12"/>
          </p:nvPr>
        </p:nvSpPr>
        <p:spPr/>
        <p:txBody>
          <a:bodyPr/>
          <a:lstStyle/>
          <a:p>
            <a:fld id="{3009C8E2-1099-4813-A5CD-566FA4379D66}" type="slidenum">
              <a:rPr lang="en-US" smtClean="0"/>
              <a:t>‹#›</a:t>
            </a:fld>
            <a:endParaRPr lang="en-US"/>
          </a:p>
        </p:txBody>
      </p:sp>
    </p:spTree>
    <p:extLst>
      <p:ext uri="{BB962C8B-B14F-4D97-AF65-F5344CB8AC3E}">
        <p14:creationId xmlns:p14="http://schemas.microsoft.com/office/powerpoint/2010/main" val="234347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C4B6-6857-DF46-E27D-96F9AABF4D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F82D73-DB65-470E-C948-0D5D5BEDB1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FD041-1945-4D91-37F3-5DC862412A07}"/>
              </a:ext>
            </a:extLst>
          </p:cNvPr>
          <p:cNvSpPr>
            <a:spLocks noGrp="1"/>
          </p:cNvSpPr>
          <p:nvPr>
            <p:ph type="dt" sz="half" idx="10"/>
          </p:nvPr>
        </p:nvSpPr>
        <p:spPr/>
        <p:txBody>
          <a:bodyPr/>
          <a:lstStyle/>
          <a:p>
            <a:fld id="{9297BF18-062F-4948-B598-7EAE52B5C873}" type="datetimeFigureOut">
              <a:rPr lang="en-US" smtClean="0"/>
              <a:t>10/31/2025</a:t>
            </a:fld>
            <a:endParaRPr lang="en-US"/>
          </a:p>
        </p:txBody>
      </p:sp>
      <p:sp>
        <p:nvSpPr>
          <p:cNvPr id="5" name="Footer Placeholder 4">
            <a:extLst>
              <a:ext uri="{FF2B5EF4-FFF2-40B4-BE49-F238E27FC236}">
                <a16:creationId xmlns:a16="http://schemas.microsoft.com/office/drawing/2014/main" id="{02413FC4-DF7E-8921-F1A6-152CFF449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97EBD-35AC-6F73-ACA3-2C2A99AC1623}"/>
              </a:ext>
            </a:extLst>
          </p:cNvPr>
          <p:cNvSpPr>
            <a:spLocks noGrp="1"/>
          </p:cNvSpPr>
          <p:nvPr>
            <p:ph type="sldNum" sz="quarter" idx="12"/>
          </p:nvPr>
        </p:nvSpPr>
        <p:spPr/>
        <p:txBody>
          <a:bodyPr/>
          <a:lstStyle/>
          <a:p>
            <a:fld id="{3009C8E2-1099-4813-A5CD-566FA4379D66}" type="slidenum">
              <a:rPr lang="en-US" smtClean="0"/>
              <a:t>‹#›</a:t>
            </a:fld>
            <a:endParaRPr lang="en-US"/>
          </a:p>
        </p:txBody>
      </p:sp>
    </p:spTree>
    <p:extLst>
      <p:ext uri="{BB962C8B-B14F-4D97-AF65-F5344CB8AC3E}">
        <p14:creationId xmlns:p14="http://schemas.microsoft.com/office/powerpoint/2010/main" val="467160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BA20-BCA4-CA89-6802-920E4CA5D4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11B07F-3ED9-D43C-E665-BB12C78F29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B1AD80-6D5B-F6DA-983C-A0FFDB5B50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03B583-B90B-615F-071E-F76E1B74102E}"/>
              </a:ext>
            </a:extLst>
          </p:cNvPr>
          <p:cNvSpPr>
            <a:spLocks noGrp="1"/>
          </p:cNvSpPr>
          <p:nvPr>
            <p:ph type="dt" sz="half" idx="10"/>
          </p:nvPr>
        </p:nvSpPr>
        <p:spPr/>
        <p:txBody>
          <a:bodyPr/>
          <a:lstStyle/>
          <a:p>
            <a:fld id="{9297BF18-062F-4948-B598-7EAE52B5C873}" type="datetimeFigureOut">
              <a:rPr lang="en-US" smtClean="0"/>
              <a:t>10/31/2025</a:t>
            </a:fld>
            <a:endParaRPr lang="en-US"/>
          </a:p>
        </p:txBody>
      </p:sp>
      <p:sp>
        <p:nvSpPr>
          <p:cNvPr id="6" name="Footer Placeholder 5">
            <a:extLst>
              <a:ext uri="{FF2B5EF4-FFF2-40B4-BE49-F238E27FC236}">
                <a16:creationId xmlns:a16="http://schemas.microsoft.com/office/drawing/2014/main" id="{A26D15AF-25CB-E481-7B76-BE5A2C7BCB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381D30-CC43-677F-44A6-417E49AD1706}"/>
              </a:ext>
            </a:extLst>
          </p:cNvPr>
          <p:cNvSpPr>
            <a:spLocks noGrp="1"/>
          </p:cNvSpPr>
          <p:nvPr>
            <p:ph type="sldNum" sz="quarter" idx="12"/>
          </p:nvPr>
        </p:nvSpPr>
        <p:spPr/>
        <p:txBody>
          <a:bodyPr/>
          <a:lstStyle/>
          <a:p>
            <a:fld id="{3009C8E2-1099-4813-A5CD-566FA4379D66}" type="slidenum">
              <a:rPr lang="en-US" smtClean="0"/>
              <a:t>‹#›</a:t>
            </a:fld>
            <a:endParaRPr lang="en-US"/>
          </a:p>
        </p:txBody>
      </p:sp>
    </p:spTree>
    <p:extLst>
      <p:ext uri="{BB962C8B-B14F-4D97-AF65-F5344CB8AC3E}">
        <p14:creationId xmlns:p14="http://schemas.microsoft.com/office/powerpoint/2010/main" val="1671717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DF4B4-524A-0EED-BADC-E899328287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340FF4-8CD8-C63B-2590-5EA9F193FF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AFF11B-CC97-7B69-AC68-296BB2A206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26867-FBC6-3B23-01C6-3498A0763C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3E40ED-322D-2D14-11C6-758ADA68E3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BB1C28-720F-87A4-6370-2679AB522D05}"/>
              </a:ext>
            </a:extLst>
          </p:cNvPr>
          <p:cNvSpPr>
            <a:spLocks noGrp="1"/>
          </p:cNvSpPr>
          <p:nvPr>
            <p:ph type="dt" sz="half" idx="10"/>
          </p:nvPr>
        </p:nvSpPr>
        <p:spPr/>
        <p:txBody>
          <a:bodyPr/>
          <a:lstStyle/>
          <a:p>
            <a:fld id="{9297BF18-062F-4948-B598-7EAE52B5C873}" type="datetimeFigureOut">
              <a:rPr lang="en-US" smtClean="0"/>
              <a:t>10/31/2025</a:t>
            </a:fld>
            <a:endParaRPr lang="en-US"/>
          </a:p>
        </p:txBody>
      </p:sp>
      <p:sp>
        <p:nvSpPr>
          <p:cNvPr id="8" name="Footer Placeholder 7">
            <a:extLst>
              <a:ext uri="{FF2B5EF4-FFF2-40B4-BE49-F238E27FC236}">
                <a16:creationId xmlns:a16="http://schemas.microsoft.com/office/drawing/2014/main" id="{2BEAEAB0-2ECF-DC71-CC6F-D8E9283563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2D3A6C-3B4A-436E-0C11-109DEF61D51C}"/>
              </a:ext>
            </a:extLst>
          </p:cNvPr>
          <p:cNvSpPr>
            <a:spLocks noGrp="1"/>
          </p:cNvSpPr>
          <p:nvPr>
            <p:ph type="sldNum" sz="quarter" idx="12"/>
          </p:nvPr>
        </p:nvSpPr>
        <p:spPr/>
        <p:txBody>
          <a:bodyPr/>
          <a:lstStyle/>
          <a:p>
            <a:fld id="{3009C8E2-1099-4813-A5CD-566FA4379D66}" type="slidenum">
              <a:rPr lang="en-US" smtClean="0"/>
              <a:t>‹#›</a:t>
            </a:fld>
            <a:endParaRPr lang="en-US"/>
          </a:p>
        </p:txBody>
      </p:sp>
    </p:spTree>
    <p:extLst>
      <p:ext uri="{BB962C8B-B14F-4D97-AF65-F5344CB8AC3E}">
        <p14:creationId xmlns:p14="http://schemas.microsoft.com/office/powerpoint/2010/main" val="378091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BED3-BB96-E6E7-69E2-46AE7F90CD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1BA114-054E-D9F7-0B08-E5791E97474C}"/>
              </a:ext>
            </a:extLst>
          </p:cNvPr>
          <p:cNvSpPr>
            <a:spLocks noGrp="1"/>
          </p:cNvSpPr>
          <p:nvPr>
            <p:ph type="dt" sz="half" idx="10"/>
          </p:nvPr>
        </p:nvSpPr>
        <p:spPr/>
        <p:txBody>
          <a:bodyPr/>
          <a:lstStyle/>
          <a:p>
            <a:fld id="{9297BF18-062F-4948-B598-7EAE52B5C873}" type="datetimeFigureOut">
              <a:rPr lang="en-US" smtClean="0"/>
              <a:t>10/31/2025</a:t>
            </a:fld>
            <a:endParaRPr lang="en-US"/>
          </a:p>
        </p:txBody>
      </p:sp>
      <p:sp>
        <p:nvSpPr>
          <p:cNvPr id="4" name="Footer Placeholder 3">
            <a:extLst>
              <a:ext uri="{FF2B5EF4-FFF2-40B4-BE49-F238E27FC236}">
                <a16:creationId xmlns:a16="http://schemas.microsoft.com/office/drawing/2014/main" id="{051BB926-C20B-2F31-A20F-8BC444CC7D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989B58-C3FA-C802-538E-DC283928ACAC}"/>
              </a:ext>
            </a:extLst>
          </p:cNvPr>
          <p:cNvSpPr>
            <a:spLocks noGrp="1"/>
          </p:cNvSpPr>
          <p:nvPr>
            <p:ph type="sldNum" sz="quarter" idx="12"/>
          </p:nvPr>
        </p:nvSpPr>
        <p:spPr/>
        <p:txBody>
          <a:bodyPr/>
          <a:lstStyle/>
          <a:p>
            <a:fld id="{3009C8E2-1099-4813-A5CD-566FA4379D66}" type="slidenum">
              <a:rPr lang="en-US" smtClean="0"/>
              <a:t>‹#›</a:t>
            </a:fld>
            <a:endParaRPr lang="en-US"/>
          </a:p>
        </p:txBody>
      </p:sp>
    </p:spTree>
    <p:extLst>
      <p:ext uri="{BB962C8B-B14F-4D97-AF65-F5344CB8AC3E}">
        <p14:creationId xmlns:p14="http://schemas.microsoft.com/office/powerpoint/2010/main" val="466853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2D6635-B546-A170-B17A-38DF73E093F7}"/>
              </a:ext>
            </a:extLst>
          </p:cNvPr>
          <p:cNvSpPr>
            <a:spLocks noGrp="1"/>
          </p:cNvSpPr>
          <p:nvPr>
            <p:ph type="dt" sz="half" idx="10"/>
          </p:nvPr>
        </p:nvSpPr>
        <p:spPr/>
        <p:txBody>
          <a:bodyPr/>
          <a:lstStyle/>
          <a:p>
            <a:fld id="{9297BF18-062F-4948-B598-7EAE52B5C873}" type="datetimeFigureOut">
              <a:rPr lang="en-US" smtClean="0"/>
              <a:t>10/31/2025</a:t>
            </a:fld>
            <a:endParaRPr lang="en-US"/>
          </a:p>
        </p:txBody>
      </p:sp>
      <p:sp>
        <p:nvSpPr>
          <p:cNvPr id="3" name="Footer Placeholder 2">
            <a:extLst>
              <a:ext uri="{FF2B5EF4-FFF2-40B4-BE49-F238E27FC236}">
                <a16:creationId xmlns:a16="http://schemas.microsoft.com/office/drawing/2014/main" id="{6F3D923C-B879-345B-275E-97F6D22CC2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4E5887-812D-A947-F269-78FB625ABED4}"/>
              </a:ext>
            </a:extLst>
          </p:cNvPr>
          <p:cNvSpPr>
            <a:spLocks noGrp="1"/>
          </p:cNvSpPr>
          <p:nvPr>
            <p:ph type="sldNum" sz="quarter" idx="12"/>
          </p:nvPr>
        </p:nvSpPr>
        <p:spPr/>
        <p:txBody>
          <a:bodyPr/>
          <a:lstStyle/>
          <a:p>
            <a:fld id="{3009C8E2-1099-4813-A5CD-566FA4379D66}" type="slidenum">
              <a:rPr lang="en-US" smtClean="0"/>
              <a:t>‹#›</a:t>
            </a:fld>
            <a:endParaRPr lang="en-US"/>
          </a:p>
        </p:txBody>
      </p:sp>
    </p:spTree>
    <p:extLst>
      <p:ext uri="{BB962C8B-B14F-4D97-AF65-F5344CB8AC3E}">
        <p14:creationId xmlns:p14="http://schemas.microsoft.com/office/powerpoint/2010/main" val="2594725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FC83A-B0F6-524A-31FA-B6E4EE821E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7557A6-3F0A-BEFC-B130-54ADCC4E2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BD308C-BB23-4856-9A61-57D71846E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36435-C609-1189-159F-7D7F0925BB6C}"/>
              </a:ext>
            </a:extLst>
          </p:cNvPr>
          <p:cNvSpPr>
            <a:spLocks noGrp="1"/>
          </p:cNvSpPr>
          <p:nvPr>
            <p:ph type="dt" sz="half" idx="10"/>
          </p:nvPr>
        </p:nvSpPr>
        <p:spPr/>
        <p:txBody>
          <a:bodyPr/>
          <a:lstStyle/>
          <a:p>
            <a:fld id="{9297BF18-062F-4948-B598-7EAE52B5C873}" type="datetimeFigureOut">
              <a:rPr lang="en-US" smtClean="0"/>
              <a:t>10/31/2025</a:t>
            </a:fld>
            <a:endParaRPr lang="en-US"/>
          </a:p>
        </p:txBody>
      </p:sp>
      <p:sp>
        <p:nvSpPr>
          <p:cNvPr id="6" name="Footer Placeholder 5">
            <a:extLst>
              <a:ext uri="{FF2B5EF4-FFF2-40B4-BE49-F238E27FC236}">
                <a16:creationId xmlns:a16="http://schemas.microsoft.com/office/drawing/2014/main" id="{468BE5E2-1CAE-FE21-67D5-D89070447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4C51FC-4F32-15F1-EB68-91A4C22DAB84}"/>
              </a:ext>
            </a:extLst>
          </p:cNvPr>
          <p:cNvSpPr>
            <a:spLocks noGrp="1"/>
          </p:cNvSpPr>
          <p:nvPr>
            <p:ph type="sldNum" sz="quarter" idx="12"/>
          </p:nvPr>
        </p:nvSpPr>
        <p:spPr/>
        <p:txBody>
          <a:bodyPr/>
          <a:lstStyle/>
          <a:p>
            <a:fld id="{3009C8E2-1099-4813-A5CD-566FA4379D66}" type="slidenum">
              <a:rPr lang="en-US" smtClean="0"/>
              <a:t>‹#›</a:t>
            </a:fld>
            <a:endParaRPr lang="en-US"/>
          </a:p>
        </p:txBody>
      </p:sp>
    </p:spTree>
    <p:extLst>
      <p:ext uri="{BB962C8B-B14F-4D97-AF65-F5344CB8AC3E}">
        <p14:creationId xmlns:p14="http://schemas.microsoft.com/office/powerpoint/2010/main" val="1435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10/31/2025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095446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596F-B181-D233-FE3A-0C12D0FF1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F57216-7D9F-056B-FF68-BFBF678032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AEEB59-7713-185E-B996-74E53EEAE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AF1E6E-B1AA-2B8D-5F2D-873F8DF5FD2A}"/>
              </a:ext>
            </a:extLst>
          </p:cNvPr>
          <p:cNvSpPr>
            <a:spLocks noGrp="1"/>
          </p:cNvSpPr>
          <p:nvPr>
            <p:ph type="dt" sz="half" idx="10"/>
          </p:nvPr>
        </p:nvSpPr>
        <p:spPr/>
        <p:txBody>
          <a:bodyPr/>
          <a:lstStyle/>
          <a:p>
            <a:fld id="{9297BF18-062F-4948-B598-7EAE52B5C873}" type="datetimeFigureOut">
              <a:rPr lang="en-US" smtClean="0"/>
              <a:t>10/31/2025</a:t>
            </a:fld>
            <a:endParaRPr lang="en-US"/>
          </a:p>
        </p:txBody>
      </p:sp>
      <p:sp>
        <p:nvSpPr>
          <p:cNvPr id="6" name="Footer Placeholder 5">
            <a:extLst>
              <a:ext uri="{FF2B5EF4-FFF2-40B4-BE49-F238E27FC236}">
                <a16:creationId xmlns:a16="http://schemas.microsoft.com/office/drawing/2014/main" id="{9E74BBA4-FC2F-C6F2-966C-62E5B64931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C64FB-87D8-DBE7-EB9B-83E78E417BAF}"/>
              </a:ext>
            </a:extLst>
          </p:cNvPr>
          <p:cNvSpPr>
            <a:spLocks noGrp="1"/>
          </p:cNvSpPr>
          <p:nvPr>
            <p:ph type="sldNum" sz="quarter" idx="12"/>
          </p:nvPr>
        </p:nvSpPr>
        <p:spPr/>
        <p:txBody>
          <a:bodyPr/>
          <a:lstStyle/>
          <a:p>
            <a:fld id="{3009C8E2-1099-4813-A5CD-566FA4379D66}" type="slidenum">
              <a:rPr lang="en-US" smtClean="0"/>
              <a:t>‹#›</a:t>
            </a:fld>
            <a:endParaRPr lang="en-US"/>
          </a:p>
        </p:txBody>
      </p:sp>
    </p:spTree>
    <p:extLst>
      <p:ext uri="{BB962C8B-B14F-4D97-AF65-F5344CB8AC3E}">
        <p14:creationId xmlns:p14="http://schemas.microsoft.com/office/powerpoint/2010/main" val="2216383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237FD-8B6E-FE3E-0540-8D2A67B185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88A631-2C7C-9889-D6FF-62278A199F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FBEB8-305D-9FA9-4FC2-1D3D20B5C4EB}"/>
              </a:ext>
            </a:extLst>
          </p:cNvPr>
          <p:cNvSpPr>
            <a:spLocks noGrp="1"/>
          </p:cNvSpPr>
          <p:nvPr>
            <p:ph type="dt" sz="half" idx="10"/>
          </p:nvPr>
        </p:nvSpPr>
        <p:spPr/>
        <p:txBody>
          <a:bodyPr/>
          <a:lstStyle/>
          <a:p>
            <a:fld id="{9297BF18-062F-4948-B598-7EAE52B5C873}" type="datetimeFigureOut">
              <a:rPr lang="en-US" smtClean="0"/>
              <a:t>10/31/2025</a:t>
            </a:fld>
            <a:endParaRPr lang="en-US"/>
          </a:p>
        </p:txBody>
      </p:sp>
      <p:sp>
        <p:nvSpPr>
          <p:cNvPr id="5" name="Footer Placeholder 4">
            <a:extLst>
              <a:ext uri="{FF2B5EF4-FFF2-40B4-BE49-F238E27FC236}">
                <a16:creationId xmlns:a16="http://schemas.microsoft.com/office/drawing/2014/main" id="{2756949A-90A1-85A6-9661-049C376AD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C3D31-C337-75E1-D38C-CCDF9D9D69D0}"/>
              </a:ext>
            </a:extLst>
          </p:cNvPr>
          <p:cNvSpPr>
            <a:spLocks noGrp="1"/>
          </p:cNvSpPr>
          <p:nvPr>
            <p:ph type="sldNum" sz="quarter" idx="12"/>
          </p:nvPr>
        </p:nvSpPr>
        <p:spPr/>
        <p:txBody>
          <a:bodyPr/>
          <a:lstStyle/>
          <a:p>
            <a:fld id="{3009C8E2-1099-4813-A5CD-566FA4379D66}" type="slidenum">
              <a:rPr lang="en-US" smtClean="0"/>
              <a:t>‹#›</a:t>
            </a:fld>
            <a:endParaRPr lang="en-US"/>
          </a:p>
        </p:txBody>
      </p:sp>
    </p:spTree>
    <p:extLst>
      <p:ext uri="{BB962C8B-B14F-4D97-AF65-F5344CB8AC3E}">
        <p14:creationId xmlns:p14="http://schemas.microsoft.com/office/powerpoint/2010/main" val="440656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382B37-F035-DCF3-206C-EDABD71B5D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940801-2430-B1AB-F880-5F9A9A5175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F7E82-E130-8DA4-E1AE-9B190859C335}"/>
              </a:ext>
            </a:extLst>
          </p:cNvPr>
          <p:cNvSpPr>
            <a:spLocks noGrp="1"/>
          </p:cNvSpPr>
          <p:nvPr>
            <p:ph type="dt" sz="half" idx="10"/>
          </p:nvPr>
        </p:nvSpPr>
        <p:spPr/>
        <p:txBody>
          <a:bodyPr/>
          <a:lstStyle/>
          <a:p>
            <a:fld id="{9297BF18-062F-4948-B598-7EAE52B5C873}" type="datetimeFigureOut">
              <a:rPr lang="en-US" smtClean="0"/>
              <a:t>10/31/2025</a:t>
            </a:fld>
            <a:endParaRPr lang="en-US"/>
          </a:p>
        </p:txBody>
      </p:sp>
      <p:sp>
        <p:nvSpPr>
          <p:cNvPr id="5" name="Footer Placeholder 4">
            <a:extLst>
              <a:ext uri="{FF2B5EF4-FFF2-40B4-BE49-F238E27FC236}">
                <a16:creationId xmlns:a16="http://schemas.microsoft.com/office/drawing/2014/main" id="{CD18E8E9-1E97-CBBD-FA14-680FF3D2B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C20A8-F319-46B3-DB3C-E070F3079024}"/>
              </a:ext>
            </a:extLst>
          </p:cNvPr>
          <p:cNvSpPr>
            <a:spLocks noGrp="1"/>
          </p:cNvSpPr>
          <p:nvPr>
            <p:ph type="sldNum" sz="quarter" idx="12"/>
          </p:nvPr>
        </p:nvSpPr>
        <p:spPr/>
        <p:txBody>
          <a:bodyPr/>
          <a:lstStyle/>
          <a:p>
            <a:fld id="{3009C8E2-1099-4813-A5CD-566FA4379D66}" type="slidenum">
              <a:rPr lang="en-US" smtClean="0"/>
              <a:t>‹#›</a:t>
            </a:fld>
            <a:endParaRPr lang="en-US"/>
          </a:p>
        </p:txBody>
      </p:sp>
    </p:spTree>
    <p:extLst>
      <p:ext uri="{BB962C8B-B14F-4D97-AF65-F5344CB8AC3E}">
        <p14:creationId xmlns:p14="http://schemas.microsoft.com/office/powerpoint/2010/main" val="1290740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110701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59117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84915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751800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534651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015953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7623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10/31/2025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39345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958231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062678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593275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10/31/2025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57457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10/31/2025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9488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10/31/2025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45980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10/31/2025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41366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10/31/2025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9234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10/31/2025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478101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10/31/2025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09475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10/31/2025</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187610619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56" r:id="rId6"/>
    <p:sldLayoutId id="2147483752" r:id="rId7"/>
    <p:sldLayoutId id="2147483753" r:id="rId8"/>
    <p:sldLayoutId id="2147483754" r:id="rId9"/>
    <p:sldLayoutId id="2147483755" r:id="rId10"/>
    <p:sldLayoutId id="2147483757"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290179-FF84-2D3E-11FA-E76819A92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ABF447-FAF6-8E15-FBF8-DD72B3971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DD961-30E5-EDED-9345-3342AB16F6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97BF18-062F-4948-B598-7EAE52B5C873}" type="datetimeFigureOut">
              <a:rPr lang="en-US" smtClean="0"/>
              <a:t>10/31/2025</a:t>
            </a:fld>
            <a:endParaRPr lang="en-US"/>
          </a:p>
        </p:txBody>
      </p:sp>
      <p:sp>
        <p:nvSpPr>
          <p:cNvPr id="5" name="Footer Placeholder 4">
            <a:extLst>
              <a:ext uri="{FF2B5EF4-FFF2-40B4-BE49-F238E27FC236}">
                <a16:creationId xmlns:a16="http://schemas.microsoft.com/office/drawing/2014/main" id="{9AB89CAF-5A7E-1156-964D-BFE4747D2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5BBFA34-4B4A-5A39-EEC4-FF1D98B87C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09C8E2-1099-4813-A5CD-566FA4379D66}" type="slidenum">
              <a:rPr lang="en-US" smtClean="0"/>
              <a:t>‹#›</a:t>
            </a:fld>
            <a:endParaRPr lang="en-US"/>
          </a:p>
        </p:txBody>
      </p:sp>
    </p:spTree>
    <p:extLst>
      <p:ext uri="{BB962C8B-B14F-4D97-AF65-F5344CB8AC3E}">
        <p14:creationId xmlns:p14="http://schemas.microsoft.com/office/powerpoint/2010/main" val="2702134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10/31/2025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87368173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9.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3BBB887A-DB02-4431-8FDF-F517505C9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5702406" y="557783"/>
            <a:ext cx="5852698" cy="3130807"/>
          </a:xfrm>
        </p:spPr>
        <p:txBody>
          <a:bodyPr>
            <a:normAutofit/>
          </a:bodyPr>
          <a:lstStyle/>
          <a:p>
            <a:r>
              <a:rPr lang="en-US" sz="6600" b="1" dirty="0">
                <a:solidFill>
                  <a:schemeClr val="tx1">
                    <a:lumMod val="75000"/>
                    <a:lumOff val="25000"/>
                  </a:schemeClr>
                </a:solidFill>
                <a:latin typeface="Gotham book"/>
              </a:rPr>
              <a:t>Unit 9: </a:t>
            </a:r>
            <a:br>
              <a:rPr lang="en-US" sz="6600" b="1" dirty="0">
                <a:latin typeface="Gotham book"/>
              </a:rPr>
            </a:br>
            <a:r>
              <a:rPr lang="en-US" sz="6600" b="1" dirty="0">
                <a:solidFill>
                  <a:srgbClr val="0070C0"/>
                </a:solidFill>
                <a:latin typeface="Gotham book"/>
              </a:rPr>
              <a:t>Reconstruction</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5702406" y="3902206"/>
            <a:ext cx="5852698" cy="2240529"/>
          </a:xfrm>
        </p:spPr>
        <p:txBody>
          <a:bodyPr>
            <a:normAutofit/>
          </a:bodyPr>
          <a:lstStyle/>
          <a:p>
            <a:r>
              <a:rPr lang="en-US" sz="3600" b="1" dirty="0">
                <a:solidFill>
                  <a:schemeClr val="tx1">
                    <a:lumMod val="75000"/>
                    <a:lumOff val="25000"/>
                  </a:schemeClr>
                </a:solidFill>
                <a:latin typeface="Gotham book"/>
              </a:rPr>
              <a:t>Lesson 3: </a:t>
            </a:r>
          </a:p>
          <a:p>
            <a:r>
              <a:rPr lang="en-US" sz="3600" b="1" dirty="0">
                <a:solidFill>
                  <a:srgbClr val="0070C0"/>
                </a:solidFill>
                <a:latin typeface="Gotham book"/>
              </a:rPr>
              <a:t>Vocabulary</a:t>
            </a:r>
          </a:p>
        </p:txBody>
      </p:sp>
      <p:pic>
        <p:nvPicPr>
          <p:cNvPr id="1026" name="Picture 2" descr="Artwork depicting a line of African American men voting in an election.">
            <a:extLst>
              <a:ext uri="{FF2B5EF4-FFF2-40B4-BE49-F238E27FC236}">
                <a16:creationId xmlns:a16="http://schemas.microsoft.com/office/drawing/2014/main" id="{A8F0F1DD-2D1B-A79D-A18C-1107F32C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69"/>
          <a:stretch>
            <a:fillRect/>
          </a:stretch>
        </p:blipFill>
        <p:spPr bwMode="auto">
          <a:xfrm>
            <a:off x="20" y="10"/>
            <a:ext cx="5710632" cy="6857990"/>
          </a:xfrm>
          <a:custGeom>
            <a:avLst/>
            <a:gdLst/>
            <a:ahLst/>
            <a:cxnLst/>
            <a:rect l="l" t="t" r="r" b="b"/>
            <a:pathLst>
              <a:path w="5710652" h="6858000">
                <a:moveTo>
                  <a:pt x="4831301" y="0"/>
                </a:moveTo>
                <a:lnTo>
                  <a:pt x="5696109" y="0"/>
                </a:lnTo>
                <a:lnTo>
                  <a:pt x="5706418" y="42969"/>
                </a:lnTo>
                <a:cubicBezTo>
                  <a:pt x="5714414" y="100391"/>
                  <a:pt x="5711283" y="160329"/>
                  <a:pt x="5695333" y="219852"/>
                </a:cubicBezTo>
                <a:cubicBezTo>
                  <a:pt x="5631536" y="457945"/>
                  <a:pt x="5386806" y="599240"/>
                  <a:pt x="5148712" y="535443"/>
                </a:cubicBezTo>
                <a:cubicBezTo>
                  <a:pt x="4940381" y="479621"/>
                  <a:pt x="4806160" y="285271"/>
                  <a:pt x="4818599" y="78052"/>
                </a:cubicBezTo>
                <a:close/>
                <a:moveTo>
                  <a:pt x="0" y="0"/>
                </a:moveTo>
                <a:lnTo>
                  <a:pt x="545808" y="0"/>
                </a:lnTo>
                <a:lnTo>
                  <a:pt x="4212872" y="0"/>
                </a:lnTo>
                <a:lnTo>
                  <a:pt x="4204748" y="184996"/>
                </a:lnTo>
                <a:cubicBezTo>
                  <a:pt x="4203390" y="263520"/>
                  <a:pt x="4204263" y="341910"/>
                  <a:pt x="4207775" y="419995"/>
                </a:cubicBezTo>
                <a:cubicBezTo>
                  <a:pt x="4220964" y="709488"/>
                  <a:pt x="4449625" y="891535"/>
                  <a:pt x="4655737" y="1068099"/>
                </a:cubicBezTo>
                <a:cubicBezTo>
                  <a:pt x="5169527" y="1508061"/>
                  <a:pt x="5344373" y="2032158"/>
                  <a:pt x="5103604" y="2589405"/>
                </a:cubicBezTo>
                <a:cubicBezTo>
                  <a:pt x="5010230" y="2805523"/>
                  <a:pt x="4828675" y="2993264"/>
                  <a:pt x="4657611" y="3164269"/>
                </a:cubicBezTo>
                <a:cubicBezTo>
                  <a:pt x="4198817" y="3622744"/>
                  <a:pt x="4217616" y="4154456"/>
                  <a:pt x="4499219" y="4641255"/>
                </a:cubicBezTo>
                <a:cubicBezTo>
                  <a:pt x="4699839" y="4986832"/>
                  <a:pt x="4940395" y="5311556"/>
                  <a:pt x="5110950" y="5670858"/>
                </a:cubicBezTo>
                <a:cubicBezTo>
                  <a:pt x="5277001" y="6019042"/>
                  <a:pt x="5375520" y="6366409"/>
                  <a:pt x="5396522" y="6707670"/>
                </a:cubicBezTo>
                <a:lnTo>
                  <a:pt x="539889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F69B0E-2D1F-132E-03D8-8A3ABAA15516}"/>
              </a:ext>
            </a:extLst>
          </p:cNvPr>
          <p:cNvSpPr txBox="1"/>
          <p:nvPr/>
        </p:nvSpPr>
        <p:spPr>
          <a:xfrm>
            <a:off x="5495578" y="6429491"/>
            <a:ext cx="5085337" cy="400110"/>
          </a:xfrm>
          <a:prstGeom prst="rect">
            <a:avLst/>
          </a:prstGeom>
          <a:noFill/>
        </p:spPr>
        <p:txBody>
          <a:bodyPr wrap="square" rtlCol="0">
            <a:spAutoFit/>
          </a:bodyPr>
          <a:lstStyle/>
          <a:p>
            <a:r>
              <a:rPr lang="en-US" sz="2000" dirty="0">
                <a:latin typeface="Gotham book"/>
              </a:rPr>
              <a:t>“The First Vote,” 1867. Library of Congress</a:t>
            </a: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1EC5C03-15D6-27A1-E31A-27DDE783B5A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25F4D5C-FBC0-8714-44F0-056912F3532F}"/>
              </a:ext>
            </a:extLst>
          </p:cNvPr>
          <p:cNvSpPr txBox="1">
            <a:spLocks noGrp="1"/>
          </p:cNvSpPr>
          <p:nvPr>
            <p:ph type="title" idx="4294967295"/>
          </p:nvPr>
        </p:nvSpPr>
        <p:spPr>
          <a:xfrm>
            <a:off x="2069294" y="-215538"/>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Franchise</a:t>
            </a:r>
            <a:r>
              <a:rPr kumimoji="0" lang="en-US" sz="8000" b="0" i="0" u="none" strike="noStrike" kern="1200" cap="none" spc="0" normalizeH="0" baseline="0" noProof="0" dirty="0">
                <a:ln>
                  <a:noFill/>
                </a:ln>
                <a:solidFill>
                  <a:schemeClr val="bg1"/>
                </a:solidFill>
                <a:effectLst/>
                <a:uLnTx/>
                <a:uFillTx/>
                <a:latin typeface="Gotham Medium"/>
                <a:ea typeface="+mj-ea"/>
                <a:cs typeface="+mj-cs"/>
              </a:rPr>
              <a:t> </a:t>
            </a:r>
            <a:r>
              <a:rPr kumimoji="0" lang="en-US" sz="4800" b="0" i="1" u="none" strike="noStrike" kern="1200" cap="none" spc="0" normalizeH="0" baseline="0" noProof="0" dirty="0">
                <a:ln>
                  <a:noFill/>
                </a:ln>
                <a:solidFill>
                  <a:schemeClr val="bg1"/>
                </a:solidFill>
                <a:effectLst/>
                <a:uLnTx/>
                <a:uFillTx/>
                <a:latin typeface="Gotham Medium"/>
                <a:ea typeface="+mj-ea"/>
                <a:cs typeface="+mj-cs"/>
              </a:rPr>
              <a:t>(n)</a:t>
            </a:r>
            <a:endParaRPr kumimoji="0" lang="en-US" sz="8000" b="0" i="1"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C2CEF270-AF54-8264-F5FD-B5A6587EABC0}"/>
              </a:ext>
            </a:extLst>
          </p:cNvPr>
          <p:cNvSpPr txBox="1"/>
          <p:nvPr/>
        </p:nvSpPr>
        <p:spPr>
          <a:xfrm>
            <a:off x="42481" y="1458683"/>
            <a:ext cx="6728434" cy="5512663"/>
          </a:xfrm>
          <a:prstGeom prst="rect">
            <a:avLst/>
          </a:prstGeom>
          <a:noFill/>
        </p:spPr>
        <p:txBody>
          <a:bodyPr wrap="square" rtlCol="0">
            <a:spAutoFit/>
          </a:bodyPr>
          <a:lstStyle/>
          <a:p>
            <a:pPr marL="0" marR="0" lvl="0" indent="0" defTabSz="914400" rtl="0" eaLnBrk="1" fontAlgn="auto" latinLnBrk="0" hangingPunct="1">
              <a:lnSpc>
                <a:spcPct val="110000"/>
              </a:lnSpc>
              <a:spcBef>
                <a:spcPts val="0"/>
              </a:spcBef>
              <a:spcAft>
                <a:spcPts val="600"/>
              </a:spcAft>
              <a:buClrTx/>
              <a:buSzTx/>
              <a:buFontTx/>
              <a:buNone/>
              <a:tabLst/>
              <a:defRPr/>
            </a:pPr>
            <a:r>
              <a:rPr kumimoji="0" lang="en-US" sz="23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When the United States was founded, most states limited the </a:t>
            </a:r>
            <a:r>
              <a:rPr kumimoji="0" lang="en-US" sz="2300" b="1"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franchise</a:t>
            </a:r>
            <a:r>
              <a:rPr kumimoji="0" lang="en-US" sz="23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 or the right to vote, </a:t>
            </a:r>
            <a:r>
              <a:rPr lang="en-US" sz="2300" dirty="0">
                <a:solidFill>
                  <a:srgbClr val="0070C0"/>
                </a:solidFill>
                <a:latin typeface="Gotham Book"/>
                <a:ea typeface="Times New Roman" panose="02020603050405020304" pitchFamily="18" charset="0"/>
                <a:cs typeface="Times New Roman" panose="02020603050405020304" pitchFamily="18" charset="0"/>
              </a:rPr>
              <a:t>to White</a:t>
            </a:r>
            <a:r>
              <a:rPr kumimoji="0" lang="en-US" sz="23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 property-owning men. Over time, more groups have been </a:t>
            </a:r>
            <a:r>
              <a:rPr kumimoji="0" lang="en-US" sz="2300" b="1"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enfranchised</a:t>
            </a:r>
            <a:r>
              <a:rPr kumimoji="0" lang="en-US" sz="23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 giving them the right to vote also. </a:t>
            </a:r>
          </a:p>
          <a:p>
            <a:pPr marL="0" marR="0" lvl="0" indent="0" defTabSz="914400" rtl="0" eaLnBrk="1" fontAlgn="auto" latinLnBrk="0" hangingPunct="1">
              <a:lnSpc>
                <a:spcPct val="110000"/>
              </a:lnSpc>
              <a:spcBef>
                <a:spcPts val="0"/>
              </a:spcBef>
              <a:spcAft>
                <a:spcPts val="600"/>
              </a:spcAft>
              <a:buClrTx/>
              <a:buSzTx/>
              <a:buFontTx/>
              <a:buNone/>
              <a:tabLst/>
              <a:defRPr/>
            </a:pPr>
            <a:endParaRPr lang="en-US" sz="200" dirty="0">
              <a:solidFill>
                <a:srgbClr val="0070C0"/>
              </a:solidFill>
              <a:latin typeface="Gotham Book"/>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10000"/>
              </a:lnSpc>
              <a:spcBef>
                <a:spcPts val="0"/>
              </a:spcBef>
              <a:spcAft>
                <a:spcPts val="600"/>
              </a:spcAft>
              <a:buClrTx/>
              <a:buSzTx/>
              <a:buFontTx/>
              <a:buNone/>
              <a:tabLst/>
              <a:defRPr/>
            </a:pPr>
            <a:r>
              <a:rPr kumimoji="0" lang="en-US" sz="2300" b="0"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After the Civil War, the 15</a:t>
            </a:r>
            <a:r>
              <a:rPr kumimoji="0" lang="en-US" sz="2300" b="0" i="0" u="none" strike="noStrike" kern="1200" cap="none" spc="0" normalizeH="0" baseline="3000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th</a:t>
            </a:r>
            <a:r>
              <a:rPr kumimoji="0" lang="en-US" sz="2300" b="0"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Amendment to the Constitution guaranteed the right to vote to all men “regardless of race, color, or previous condition of servitude.” This meant that formerly enslaved men were now </a:t>
            </a:r>
            <a:r>
              <a:rPr kumimoji="0" lang="en-US" sz="2300" b="1"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enfranchised</a:t>
            </a:r>
            <a:r>
              <a:rPr kumimoji="0" lang="en-US" sz="2300" b="0"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or able to vote.</a:t>
            </a:r>
          </a:p>
          <a:p>
            <a:pPr marL="0" marR="0" lvl="0" indent="0" defTabSz="914400" rtl="0" eaLnBrk="1" fontAlgn="auto" latinLnBrk="0" hangingPunct="1">
              <a:lnSpc>
                <a:spcPct val="110000"/>
              </a:lnSpc>
              <a:spcBef>
                <a:spcPts val="0"/>
              </a:spcBef>
              <a:spcAft>
                <a:spcPts val="600"/>
              </a:spcAft>
              <a:buClrTx/>
              <a:buSzTx/>
              <a:buFontTx/>
              <a:buNone/>
              <a:tabLst/>
              <a:defRPr/>
            </a:pPr>
            <a:endParaRPr lang="en-US" sz="100" dirty="0">
              <a:solidFill>
                <a:srgbClr val="0070C0"/>
              </a:solidFill>
              <a:latin typeface="Gotham Book"/>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10000"/>
              </a:lnSpc>
              <a:spcBef>
                <a:spcPts val="0"/>
              </a:spcBef>
              <a:spcAft>
                <a:spcPts val="600"/>
              </a:spcAft>
              <a:buClrTx/>
              <a:buSzTx/>
              <a:buFontTx/>
              <a:buNone/>
              <a:tabLst/>
              <a:defRPr/>
            </a:pPr>
            <a:r>
              <a:rPr kumimoji="0" lang="en-US" sz="2300" b="0" i="0" u="none" strike="noStrike" kern="1200" cap="none" spc="0" normalizeH="0" baseline="0" noProof="0" dirty="0">
                <a:ln>
                  <a:noFill/>
                </a:ln>
                <a:solidFill>
                  <a:schemeClr val="accent6">
                    <a:lumMod val="75000"/>
                  </a:schemeClr>
                </a:solidFill>
                <a:effectLst/>
                <a:uLnTx/>
                <a:uFillTx/>
                <a:latin typeface="Gotham Book"/>
                <a:ea typeface="Times New Roman" panose="02020603050405020304" pitchFamily="18" charset="0"/>
                <a:cs typeface="Times New Roman" panose="02020603050405020304" pitchFamily="18" charset="0"/>
              </a:rPr>
              <a:t>At the same time, one of the punishments for the ex-Confederates was that they were </a:t>
            </a:r>
            <a:r>
              <a:rPr kumimoji="0" lang="en-US" sz="2300" b="1" i="0" u="none" strike="noStrike" kern="1200" cap="none" spc="0" normalizeH="0" baseline="0" noProof="0" dirty="0">
                <a:ln>
                  <a:noFill/>
                </a:ln>
                <a:solidFill>
                  <a:schemeClr val="accent6">
                    <a:lumMod val="75000"/>
                  </a:schemeClr>
                </a:solidFill>
                <a:effectLst/>
                <a:uLnTx/>
                <a:uFillTx/>
                <a:latin typeface="Gotham Book"/>
                <a:ea typeface="Times New Roman" panose="02020603050405020304" pitchFamily="18" charset="0"/>
                <a:cs typeface="Times New Roman" panose="02020603050405020304" pitchFamily="18" charset="0"/>
              </a:rPr>
              <a:t>disenfranchised</a:t>
            </a:r>
            <a:r>
              <a:rPr kumimoji="0" lang="en-US" sz="2300" b="0" i="0" u="none" strike="noStrike" kern="1200" cap="none" spc="0" normalizeH="0" baseline="0" noProof="0" dirty="0">
                <a:ln>
                  <a:noFill/>
                </a:ln>
                <a:solidFill>
                  <a:schemeClr val="accent6">
                    <a:lumMod val="75000"/>
                  </a:schemeClr>
                </a:solidFill>
                <a:effectLst/>
                <a:uLnTx/>
                <a:uFillTx/>
                <a:latin typeface="Gotham Book"/>
                <a:ea typeface="Times New Roman" panose="02020603050405020304" pitchFamily="18" charset="0"/>
                <a:cs typeface="Times New Roman" panose="02020603050405020304" pitchFamily="18" charset="0"/>
              </a:rPr>
              <a:t>. Their right to vote was removed because they had waged war against the United States. </a:t>
            </a:r>
            <a:endParaRPr kumimoji="0" lang="en-US" sz="2300" b="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2050" name="Picture 2" descr="Artwork depicting African American men voting in their first election. A line of African American men waits to put their vote into a ballot box.">
            <a:extLst>
              <a:ext uri="{FF2B5EF4-FFF2-40B4-BE49-F238E27FC236}">
                <a16:creationId xmlns:a16="http://schemas.microsoft.com/office/drawing/2014/main" id="{239A9694-8CA7-E0A9-D7B8-E19C27277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7225" y="1110342"/>
            <a:ext cx="3884839" cy="461905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E87ED9-98C1-4D81-5904-4CA6866C37E4}"/>
              </a:ext>
            </a:extLst>
          </p:cNvPr>
          <p:cNvSpPr txBox="1"/>
          <p:nvPr/>
        </p:nvSpPr>
        <p:spPr>
          <a:xfrm>
            <a:off x="6819215" y="5729397"/>
            <a:ext cx="4680857" cy="707886"/>
          </a:xfrm>
          <a:prstGeom prst="rect">
            <a:avLst/>
          </a:prstGeom>
          <a:noFill/>
        </p:spPr>
        <p:txBody>
          <a:bodyPr wrap="square" rtlCol="0">
            <a:spAutoFit/>
          </a:bodyPr>
          <a:lstStyle/>
          <a:p>
            <a:pPr algn="ctr"/>
            <a:r>
              <a:rPr lang="en-US" sz="2000" dirty="0">
                <a:latin typeface="Gotham book"/>
              </a:rPr>
              <a:t>“The First Vote”</a:t>
            </a:r>
          </a:p>
          <a:p>
            <a:pPr algn="ctr"/>
            <a:r>
              <a:rPr lang="en-US" sz="2000" i="1" dirty="0">
                <a:latin typeface="Gotham book"/>
              </a:rPr>
              <a:t>The Library of Congress</a:t>
            </a:r>
            <a:r>
              <a:rPr lang="en-US" sz="2000" dirty="0">
                <a:latin typeface="Gotham book"/>
              </a:rPr>
              <a:t> </a:t>
            </a:r>
          </a:p>
        </p:txBody>
      </p:sp>
    </p:spTree>
    <p:extLst>
      <p:ext uri="{BB962C8B-B14F-4D97-AF65-F5344CB8AC3E}">
        <p14:creationId xmlns:p14="http://schemas.microsoft.com/office/powerpoint/2010/main" val="393023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C4A0F0E-E592-0497-B2B1-BBEB5D02A7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4CA633C-355A-1A38-2D1B-694764EBAD69}"/>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Martial Law </a:t>
            </a:r>
            <a:r>
              <a:rPr kumimoji="0" lang="en-US" sz="4800" b="0" i="1" u="none" strike="noStrike" kern="1200" cap="none" spc="0" normalizeH="0" baseline="0" noProof="0" dirty="0">
                <a:ln>
                  <a:noFill/>
                </a:ln>
                <a:solidFill>
                  <a:schemeClr val="bg1"/>
                </a:solidFill>
                <a:effectLst/>
                <a:uLnTx/>
                <a:uFillTx/>
                <a:latin typeface="Gotham Medium"/>
                <a:ea typeface="+mj-ea"/>
                <a:cs typeface="+mj-cs"/>
              </a:rPr>
              <a:t>(n)</a:t>
            </a:r>
            <a:endParaRPr kumimoji="0" lang="en-US" sz="8000" b="0" i="1"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F7824742-A9DA-4E29-CC38-F72170D370ED}"/>
              </a:ext>
            </a:extLst>
          </p:cNvPr>
          <p:cNvSpPr txBox="1"/>
          <p:nvPr/>
        </p:nvSpPr>
        <p:spPr>
          <a:xfrm>
            <a:off x="53365" y="1556654"/>
            <a:ext cx="5585435" cy="5324919"/>
          </a:xfrm>
          <a:prstGeom prst="rect">
            <a:avLst/>
          </a:prstGeom>
          <a:noFill/>
        </p:spPr>
        <p:txBody>
          <a:bodyPr wrap="square" rtlCol="0">
            <a:spAutoFit/>
          </a:bodyPr>
          <a:lstStyle/>
          <a:p>
            <a:pPr marL="0" marR="0" lvl="0" indent="0" defTabSz="914400" rtl="0" eaLnBrk="1" fontAlgn="auto" latinLnBrk="0" hangingPunct="1">
              <a:lnSpc>
                <a:spcPct val="110000"/>
              </a:lnSpc>
              <a:spcBef>
                <a:spcPts val="0"/>
              </a:spcBef>
              <a:spcAft>
                <a:spcPts val="600"/>
              </a:spcAft>
              <a:buClrTx/>
              <a:buSzTx/>
              <a:buFontTx/>
              <a:buNone/>
              <a:tabLst/>
              <a:defRPr/>
            </a:pPr>
            <a:r>
              <a:rPr kumimoji="0" lang="en-US" sz="23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Many Northern Republicans</a:t>
            </a:r>
            <a:r>
              <a:rPr lang="en-US" sz="2300" dirty="0">
                <a:solidFill>
                  <a:srgbClr val="0070C0"/>
                </a:solidFill>
                <a:latin typeface="Gotham Book"/>
                <a:ea typeface="Times New Roman" panose="02020603050405020304" pitchFamily="18" charset="0"/>
                <a:cs typeface="Times New Roman" panose="02020603050405020304" pitchFamily="18" charset="0"/>
              </a:rPr>
              <a:t> in Congress wanted to punish the Southern states for rebelling against the U.S. government. They also wanted to gain more control over Southern governments during Reconstruction. </a:t>
            </a:r>
          </a:p>
          <a:p>
            <a:pPr marL="0" marR="0" lvl="0" indent="0" defTabSz="914400" rtl="0" eaLnBrk="1" fontAlgn="auto" latinLnBrk="0" hangingPunct="1">
              <a:lnSpc>
                <a:spcPct val="110000"/>
              </a:lnSpc>
              <a:spcBef>
                <a:spcPts val="0"/>
              </a:spcBef>
              <a:spcAft>
                <a:spcPts val="600"/>
              </a:spcAft>
              <a:buClrTx/>
              <a:buSzTx/>
              <a:buFontTx/>
              <a:buNone/>
              <a:tabLst/>
              <a:defRPr/>
            </a:pPr>
            <a:endParaRPr lang="en-US" sz="200" dirty="0">
              <a:solidFill>
                <a:srgbClr val="0070C0"/>
              </a:solidFill>
              <a:latin typeface="Gotham Book"/>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10000"/>
              </a:lnSpc>
              <a:spcBef>
                <a:spcPts val="0"/>
              </a:spcBef>
              <a:spcAft>
                <a:spcPts val="600"/>
              </a:spcAft>
              <a:buClrTx/>
              <a:buSzTx/>
              <a:buFontTx/>
              <a:buNone/>
              <a:tabLst/>
              <a:defRPr/>
            </a:pPr>
            <a:r>
              <a:rPr lang="en-US" sz="2300" dirty="0">
                <a:solidFill>
                  <a:schemeClr val="accent6">
                    <a:lumMod val="75000"/>
                  </a:schemeClr>
                </a:solidFill>
                <a:latin typeface="Gotham Book"/>
                <a:ea typeface="Times New Roman" panose="02020603050405020304" pitchFamily="18" charset="0"/>
                <a:cs typeface="Times New Roman" panose="02020603050405020304" pitchFamily="18" charset="0"/>
              </a:rPr>
              <a:t>One way Congress punished the South and gained control of Southern governments was by establishing </a:t>
            </a:r>
            <a:r>
              <a:rPr lang="en-US" sz="2300" b="1" dirty="0">
                <a:solidFill>
                  <a:schemeClr val="accent6">
                    <a:lumMod val="75000"/>
                  </a:schemeClr>
                </a:solidFill>
                <a:latin typeface="Gotham Book"/>
                <a:ea typeface="Times New Roman" panose="02020603050405020304" pitchFamily="18" charset="0"/>
                <a:cs typeface="Times New Roman" panose="02020603050405020304" pitchFamily="18" charset="0"/>
              </a:rPr>
              <a:t>martial law</a:t>
            </a:r>
            <a:r>
              <a:rPr lang="en-US" sz="2300" dirty="0">
                <a:solidFill>
                  <a:schemeClr val="accent6">
                    <a:lumMod val="75000"/>
                  </a:schemeClr>
                </a:solidFill>
                <a:latin typeface="Gotham Book"/>
                <a:ea typeface="Times New Roman" panose="02020603050405020304" pitchFamily="18" charset="0"/>
                <a:cs typeface="Times New Roman" panose="02020603050405020304" pitchFamily="18" charset="0"/>
              </a:rPr>
              <a:t> in the Southern states. </a:t>
            </a:r>
            <a:r>
              <a:rPr lang="en-US" sz="2300" dirty="0">
                <a:solidFill>
                  <a:srgbClr val="7030A0"/>
                </a:solidFill>
                <a:latin typeface="Gotham Book"/>
                <a:ea typeface="Times New Roman" panose="02020603050405020304" pitchFamily="18" charset="0"/>
                <a:cs typeface="Times New Roman" panose="02020603050405020304" pitchFamily="18" charset="0"/>
              </a:rPr>
              <a:t>Under </a:t>
            </a:r>
            <a:r>
              <a:rPr lang="en-US" sz="2300" b="1" dirty="0">
                <a:solidFill>
                  <a:srgbClr val="7030A0"/>
                </a:solidFill>
                <a:latin typeface="Gotham Book"/>
                <a:ea typeface="Times New Roman" panose="02020603050405020304" pitchFamily="18" charset="0"/>
                <a:cs typeface="Times New Roman" panose="02020603050405020304" pitchFamily="18" charset="0"/>
              </a:rPr>
              <a:t>martial law, </a:t>
            </a:r>
            <a:r>
              <a:rPr lang="en-US" sz="2300" dirty="0">
                <a:solidFill>
                  <a:srgbClr val="7030A0"/>
                </a:solidFill>
                <a:latin typeface="Gotham Book"/>
                <a:ea typeface="Times New Roman" panose="02020603050405020304" pitchFamily="18" charset="0"/>
                <a:cs typeface="Times New Roman" panose="02020603050405020304" pitchFamily="18" charset="0"/>
              </a:rPr>
              <a:t>the normal state governments were suspended, and the U.S. military was put in control of all Southern governments.  </a:t>
            </a:r>
            <a:endParaRPr kumimoji="0" lang="en-US" sz="2300" b="0" i="0"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3074" name="Picture 2" descr="A map showing the military districts which the South was divided into under martial law during Reconstruction. Virginia was district 1, North and South Carolina were district 2, Georgia, Florida, and Alabama were in district 3, Arkansas and Mississippi were district 4, and Louisiana and Texas were district 5. Tennessee rejoined the Union prior to the Reconstruction acts dividing the South into military districts. ">
            <a:extLst>
              <a:ext uri="{FF2B5EF4-FFF2-40B4-BE49-F238E27FC236}">
                <a16:creationId xmlns:a16="http://schemas.microsoft.com/office/drawing/2014/main" id="{857C37BA-17BD-9C83-2A76-0A35F83544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29" t="11432" r="3846" b="9302"/>
          <a:stretch>
            <a:fillRect/>
          </a:stretch>
        </p:blipFill>
        <p:spPr bwMode="auto">
          <a:xfrm>
            <a:off x="5667824" y="1393371"/>
            <a:ext cx="6351275" cy="418011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C6FD90-8C4C-224B-92D7-11C20DE992B1}"/>
              </a:ext>
            </a:extLst>
          </p:cNvPr>
          <p:cNvSpPr txBox="1"/>
          <p:nvPr/>
        </p:nvSpPr>
        <p:spPr>
          <a:xfrm>
            <a:off x="5747657" y="5551715"/>
            <a:ext cx="6313714" cy="707886"/>
          </a:xfrm>
          <a:prstGeom prst="rect">
            <a:avLst/>
          </a:prstGeom>
          <a:noFill/>
        </p:spPr>
        <p:txBody>
          <a:bodyPr wrap="square" rtlCol="0">
            <a:spAutoFit/>
          </a:bodyPr>
          <a:lstStyle/>
          <a:p>
            <a:pPr algn="ctr"/>
            <a:r>
              <a:rPr lang="en-US" sz="2000" dirty="0">
                <a:latin typeface="Gotham book"/>
              </a:rPr>
              <a:t>Military Reconstruction Districts </a:t>
            </a:r>
          </a:p>
          <a:p>
            <a:pPr algn="ctr"/>
            <a:r>
              <a:rPr lang="en-US" sz="2000" i="1" dirty="0">
                <a:latin typeface="Gotham book"/>
              </a:rPr>
              <a:t>The Texas General Land Office</a:t>
            </a:r>
          </a:p>
        </p:txBody>
      </p:sp>
    </p:spTree>
    <p:extLst>
      <p:ext uri="{BB962C8B-B14F-4D97-AF65-F5344CB8AC3E}">
        <p14:creationId xmlns:p14="http://schemas.microsoft.com/office/powerpoint/2010/main" val="3878836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8F85F28-B0AF-0FDB-AA77-F4F6C6FC5AE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8CCA8F3-991B-557A-E322-16968DC1DA7D}"/>
              </a:ext>
            </a:extLst>
          </p:cNvPr>
          <p:cNvSpPr txBox="1">
            <a:spLocks noGrp="1"/>
          </p:cNvSpPr>
          <p:nvPr>
            <p:ph type="title" idx="4294967295"/>
          </p:nvPr>
        </p:nvSpPr>
        <p:spPr>
          <a:xfrm>
            <a:off x="2069294" y="-20465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Redemption </a:t>
            </a:r>
            <a:r>
              <a:rPr kumimoji="0" lang="en-US" sz="4800" b="0" i="1" u="none" strike="noStrike" kern="1200" cap="none" spc="0" normalizeH="0" baseline="0" noProof="0" dirty="0">
                <a:ln>
                  <a:noFill/>
                </a:ln>
                <a:solidFill>
                  <a:schemeClr val="bg1"/>
                </a:solidFill>
                <a:effectLst/>
                <a:uLnTx/>
                <a:uFillTx/>
                <a:latin typeface="Gotham Medium"/>
                <a:ea typeface="+mj-ea"/>
                <a:cs typeface="+mj-cs"/>
              </a:rPr>
              <a:t>(n)</a:t>
            </a:r>
            <a:endParaRPr kumimoji="0" lang="en-US" sz="8000" b="0" i="1"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A3691BD5-3BE0-B6FC-87B7-FDAB6170DEA6}"/>
              </a:ext>
            </a:extLst>
          </p:cNvPr>
          <p:cNvSpPr txBox="1"/>
          <p:nvPr/>
        </p:nvSpPr>
        <p:spPr>
          <a:xfrm>
            <a:off x="0" y="1578428"/>
            <a:ext cx="7151914" cy="5118004"/>
          </a:xfrm>
          <a:prstGeom prst="rect">
            <a:avLst/>
          </a:prstGeom>
          <a:noFill/>
        </p:spPr>
        <p:txBody>
          <a:bodyPr wrap="square" rtlCol="0">
            <a:spAutoFit/>
          </a:bodyPr>
          <a:lstStyle/>
          <a:p>
            <a:pPr marL="0" marR="0" lvl="0" indent="0"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In the 1870s, many ex-Confederates </a:t>
            </a:r>
            <a:r>
              <a:rPr lang="en-US" sz="2400" dirty="0">
                <a:solidFill>
                  <a:srgbClr val="0070C0"/>
                </a:solidFill>
                <a:latin typeface="Gotham Book"/>
                <a:ea typeface="Times New Roman" panose="02020603050405020304" pitchFamily="18" charset="0"/>
                <a:cs typeface="Times New Roman" panose="02020603050405020304" pitchFamily="18" charset="0"/>
              </a:rPr>
              <a:t>began regaining </a:t>
            </a:r>
            <a:r>
              <a:rPr kumimoji="0" lang="en-US" sz="2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the right to vote and hold office by taking the required loyalty oath to the U.S. government. As a result, ex-Confederates </a:t>
            </a:r>
            <a:r>
              <a:rPr lang="en-US" sz="2400" dirty="0">
                <a:solidFill>
                  <a:srgbClr val="0070C0"/>
                </a:solidFill>
                <a:latin typeface="Gotham Book"/>
                <a:ea typeface="Times New Roman" panose="02020603050405020304" pitchFamily="18" charset="0"/>
                <a:cs typeface="Times New Roman" panose="02020603050405020304" pitchFamily="18" charset="0"/>
              </a:rPr>
              <a:t>were </a:t>
            </a:r>
            <a:r>
              <a:rPr kumimoji="0" lang="en-US" sz="2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regaining power in state governments across the South.</a:t>
            </a:r>
          </a:p>
          <a:p>
            <a:pPr marL="0" marR="0" lvl="0" indent="0" defTabSz="914400" rtl="0" eaLnBrk="1" fontAlgn="auto" latinLnBrk="0" hangingPunct="1">
              <a:lnSpc>
                <a:spcPct val="110000"/>
              </a:lnSpc>
              <a:spcBef>
                <a:spcPts val="0"/>
              </a:spcBef>
              <a:spcAft>
                <a:spcPts val="600"/>
              </a:spcAft>
              <a:buClrTx/>
              <a:buSzTx/>
              <a:buFontTx/>
              <a:buNone/>
              <a:tabLst/>
              <a:defRPr/>
            </a:pPr>
            <a:endParaRPr lang="en-US" sz="100" dirty="0">
              <a:solidFill>
                <a:srgbClr val="0070C0"/>
              </a:solidFill>
              <a:latin typeface="Gotham Book"/>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Back in power, these ex-Confederates </a:t>
            </a:r>
            <a:r>
              <a:rPr lang="en-US" sz="2400" dirty="0">
                <a:solidFill>
                  <a:srgbClr val="7030A0"/>
                </a:solidFill>
                <a:latin typeface="Gotham Book"/>
                <a:ea typeface="Times New Roman" panose="02020603050405020304" pitchFamily="18" charset="0"/>
                <a:cs typeface="Times New Roman" panose="02020603050405020304" pitchFamily="18" charset="0"/>
              </a:rPr>
              <a:t>began the process of what they called “</a:t>
            </a:r>
            <a:r>
              <a:rPr lang="en-US" sz="2400" b="1" dirty="0">
                <a:solidFill>
                  <a:srgbClr val="7030A0"/>
                </a:solidFill>
                <a:latin typeface="Gotham Book"/>
                <a:ea typeface="Times New Roman" panose="02020603050405020304" pitchFamily="18" charset="0"/>
                <a:cs typeface="Times New Roman" panose="02020603050405020304" pitchFamily="18" charset="0"/>
              </a:rPr>
              <a:t>redeeming</a:t>
            </a:r>
            <a:r>
              <a:rPr lang="en-US" sz="2400" dirty="0">
                <a:solidFill>
                  <a:srgbClr val="7030A0"/>
                </a:solidFill>
                <a:latin typeface="Gotham Book"/>
                <a:ea typeface="Times New Roman" panose="02020603050405020304" pitchFamily="18" charset="0"/>
                <a:cs typeface="Times New Roman" panose="02020603050405020304" pitchFamily="18" charset="0"/>
              </a:rPr>
              <a:t>” their governments. They believed they were fixing the problems created when the federal government was in control during martial law. </a:t>
            </a: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This </a:t>
            </a:r>
            <a:r>
              <a:rPr lang="en-US" sz="2400" b="1" dirty="0">
                <a:solidFill>
                  <a:schemeClr val="accent6">
                    <a:lumMod val="75000"/>
                  </a:schemeClr>
                </a:solidFill>
                <a:latin typeface="Gotham Book"/>
                <a:ea typeface="Times New Roman" panose="02020603050405020304" pitchFamily="18" charset="0"/>
                <a:cs typeface="Times New Roman" panose="02020603050405020304" pitchFamily="18" charset="0"/>
              </a:rPr>
              <a:t>“redemption” </a:t>
            </a: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included rewriting state constitutions to return power to local governments and limiting the rights of the freed people</a:t>
            </a:r>
            <a:r>
              <a:rPr lang="en-US" sz="2400" dirty="0">
                <a:solidFill>
                  <a:srgbClr val="0070C0"/>
                </a:solidFill>
                <a:latin typeface="Gotham Book"/>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4098" name="Picture 2" descr="A political cartoon showing representations of 3 Southern men with their hands united, each one with one foot on an African American man pinned to the ground. The African American man is clinging to the American flag, while each man holds an object - one is holding a knife titled &quot;The Lost Cause.&quot; Another is holding documents that say &quot;for votes&quot; and another is holding a bat that says &quot;votes.&quot;">
            <a:extLst>
              <a:ext uri="{FF2B5EF4-FFF2-40B4-BE49-F238E27FC236}">
                <a16:creationId xmlns:a16="http://schemas.microsoft.com/office/drawing/2014/main" id="{D7C9B8B4-7463-587C-3DD9-7DA57048B6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26" t="7143" r="5390" b="5873"/>
          <a:stretch>
            <a:fillRect/>
          </a:stretch>
        </p:blipFill>
        <p:spPr bwMode="auto">
          <a:xfrm>
            <a:off x="7728859" y="1175658"/>
            <a:ext cx="3091542" cy="451777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C52F54-A53F-512B-E85E-D4E8DA46FFEC}"/>
              </a:ext>
            </a:extLst>
          </p:cNvPr>
          <p:cNvSpPr txBox="1"/>
          <p:nvPr/>
        </p:nvSpPr>
        <p:spPr>
          <a:xfrm>
            <a:off x="6977743" y="5758543"/>
            <a:ext cx="4920343" cy="646331"/>
          </a:xfrm>
          <a:prstGeom prst="rect">
            <a:avLst/>
          </a:prstGeom>
          <a:noFill/>
        </p:spPr>
        <p:txBody>
          <a:bodyPr wrap="square" rtlCol="0">
            <a:spAutoFit/>
          </a:bodyPr>
          <a:lstStyle/>
          <a:p>
            <a:pPr algn="ctr"/>
            <a:r>
              <a:rPr lang="en-US" dirty="0">
                <a:latin typeface="Gotham book"/>
              </a:rPr>
              <a:t>A political cartoon titled, “This is a White Man’s Government.” </a:t>
            </a:r>
            <a:r>
              <a:rPr lang="en-US" i="1" dirty="0">
                <a:latin typeface="Gotham book"/>
              </a:rPr>
              <a:t>The Library of Congress</a:t>
            </a:r>
            <a:r>
              <a:rPr lang="en-US" dirty="0">
                <a:latin typeface="Gotham book"/>
              </a:rPr>
              <a:t>.</a:t>
            </a:r>
          </a:p>
        </p:txBody>
      </p:sp>
    </p:spTree>
    <p:extLst>
      <p:ext uri="{BB962C8B-B14F-4D97-AF65-F5344CB8AC3E}">
        <p14:creationId xmlns:p14="http://schemas.microsoft.com/office/powerpoint/2010/main" val="2627721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D3925B2-67AC-441E-194A-284C022BB7E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8664DD1-6C50-02C5-3E18-41655DB63CB9}"/>
              </a:ext>
            </a:extLst>
          </p:cNvPr>
          <p:cNvSpPr txBox="1">
            <a:spLocks noGrp="1"/>
          </p:cNvSpPr>
          <p:nvPr>
            <p:ph type="title" idx="4294967295"/>
          </p:nvPr>
        </p:nvSpPr>
        <p:spPr>
          <a:xfrm>
            <a:off x="1767522" y="13062"/>
            <a:ext cx="10424478"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Graphic 3">
            <a:extLst>
              <a:ext uri="{FF2B5EF4-FFF2-40B4-BE49-F238E27FC236}">
                <a16:creationId xmlns:a16="http://schemas.microsoft.com/office/drawing/2014/main" id="{B0D782F8-59F4-6991-56F3-B5DEF25655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7522" y="1349829"/>
            <a:ext cx="1071092" cy="1071092"/>
          </a:xfrm>
          <a:prstGeom prst="rect">
            <a:avLst/>
          </a:prstGeom>
        </p:spPr>
      </p:pic>
      <p:pic>
        <p:nvPicPr>
          <p:cNvPr id="5" name="Graphic 4">
            <a:extLst>
              <a:ext uri="{FF2B5EF4-FFF2-40B4-BE49-F238E27FC236}">
                <a16:creationId xmlns:a16="http://schemas.microsoft.com/office/drawing/2014/main" id="{902366E2-C0C1-8003-74DA-BAF371244D8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67522" y="3922362"/>
            <a:ext cx="925793" cy="925793"/>
          </a:xfrm>
          <a:prstGeom prst="rect">
            <a:avLst/>
          </a:prstGeom>
        </p:spPr>
      </p:pic>
      <p:pic>
        <p:nvPicPr>
          <p:cNvPr id="6" name="Graphic 5">
            <a:extLst>
              <a:ext uri="{FF2B5EF4-FFF2-40B4-BE49-F238E27FC236}">
                <a16:creationId xmlns:a16="http://schemas.microsoft.com/office/drawing/2014/main" id="{94E91440-918F-C8D1-FF0F-2F61BA32AD1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7522" y="5373303"/>
            <a:ext cx="842453" cy="842453"/>
          </a:xfrm>
          <a:prstGeom prst="rect">
            <a:avLst/>
          </a:prstGeom>
        </p:spPr>
      </p:pic>
      <p:sp>
        <p:nvSpPr>
          <p:cNvPr id="9" name="TextBox 8">
            <a:extLst>
              <a:ext uri="{FF2B5EF4-FFF2-40B4-BE49-F238E27FC236}">
                <a16:creationId xmlns:a16="http://schemas.microsoft.com/office/drawing/2014/main" id="{A31BCA22-DC62-2A2D-4490-10C7A1BA05CD}"/>
              </a:ext>
            </a:extLst>
          </p:cNvPr>
          <p:cNvSpPr txBox="1"/>
          <p:nvPr/>
        </p:nvSpPr>
        <p:spPr>
          <a:xfrm>
            <a:off x="3222171" y="1513114"/>
            <a:ext cx="4669972"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0000"/>
                </a:solidFill>
                <a:effectLst/>
                <a:uLnTx/>
                <a:uFillTx/>
                <a:latin typeface="Gotham book"/>
                <a:ea typeface="+mn-ea"/>
                <a:cs typeface="+mn-cs"/>
              </a:rPr>
              <a:t>Choose THREE terms from the graphic organizer that you think BEST relate to our unit.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Gotham book"/>
                <a:ea typeface="+mn-ea"/>
                <a:cs typeface="+mn-cs"/>
              </a:rPr>
              <a:t>Complete the sentence stem provided.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7030A0"/>
                </a:solidFill>
                <a:effectLst/>
                <a:uLnTx/>
                <a:uFillTx/>
                <a:latin typeface="Gotham book"/>
                <a:ea typeface="+mn-ea"/>
                <a:cs typeface="+mn-cs"/>
              </a:rPr>
              <a:t>Share with a partner.</a:t>
            </a:r>
          </a:p>
        </p:txBody>
      </p:sp>
      <p:pic>
        <p:nvPicPr>
          <p:cNvPr id="10" name="Graphic 9">
            <a:extLst>
              <a:ext uri="{FF2B5EF4-FFF2-40B4-BE49-F238E27FC236}">
                <a16:creationId xmlns:a16="http://schemas.microsoft.com/office/drawing/2014/main" id="{98B046FA-1185-93FA-8013-9CE1F966639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5851" y="2503207"/>
            <a:ext cx="925793" cy="925793"/>
          </a:xfrm>
          <a:prstGeom prst="rect">
            <a:avLst/>
          </a:prstGeom>
        </p:spPr>
      </p:pic>
    </p:spTree>
    <p:extLst>
      <p:ext uri="{BB962C8B-B14F-4D97-AF65-F5344CB8AC3E}">
        <p14:creationId xmlns:p14="http://schemas.microsoft.com/office/powerpoint/2010/main" val="258691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3A0A66-031C-8115-2D1D-D64360B9B19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16DFA5D-C3C6-AFFC-1C9E-33626FD22E15}"/>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B202E425-BF8A-19D2-BD56-5EB2E0EA82C8}"/>
              </a:ext>
            </a:extLst>
          </p:cNvPr>
          <p:cNvSpPr/>
          <p:nvPr/>
        </p:nvSpPr>
        <p:spPr>
          <a:xfrm>
            <a:off x="4739812" y="1490146"/>
            <a:ext cx="6483360" cy="3832968"/>
          </a:xfrm>
          <a:prstGeom prst="wedgeRoundRectCallout">
            <a:avLst>
              <a:gd name="adj1" fmla="val -66338"/>
              <a:gd name="adj2" fmla="val 37419"/>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ea typeface="+mn-ea"/>
                <a:cs typeface="+mn-cs"/>
              </a:rPr>
              <a:t>One vocabulary term we will learn in this unit is ______.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otham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E8E8E8"/>
                </a:solidFill>
                <a:effectLst/>
                <a:uLnTx/>
                <a:uFillTx/>
                <a:latin typeface="Gotham book"/>
                <a:ea typeface="+mn-ea"/>
                <a:cs typeface="+mn-cs"/>
              </a:rPr>
              <a:t>(Read your chosen response for this term)</a:t>
            </a:r>
          </a:p>
        </p:txBody>
      </p:sp>
      <p:pic>
        <p:nvPicPr>
          <p:cNvPr id="4" name="Graphic 3">
            <a:extLst>
              <a:ext uri="{FF2B5EF4-FFF2-40B4-BE49-F238E27FC236}">
                <a16:creationId xmlns:a16="http://schemas.microsoft.com/office/drawing/2014/main" id="{0DA48AD6-54C5-E70C-31A4-2517EF1227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1416" y="3058287"/>
            <a:ext cx="1268449" cy="1268449"/>
          </a:xfrm>
          <a:prstGeom prst="rect">
            <a:avLst/>
          </a:prstGeom>
        </p:spPr>
      </p:pic>
    </p:spTree>
    <p:extLst>
      <p:ext uri="{BB962C8B-B14F-4D97-AF65-F5344CB8AC3E}">
        <p14:creationId xmlns:p14="http://schemas.microsoft.com/office/powerpoint/2010/main" val="47825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Graphic 3">
            <a:extLst>
              <a:ext uri="{FF2B5EF4-FFF2-40B4-BE49-F238E27FC236}">
                <a16:creationId xmlns:a16="http://schemas.microsoft.com/office/drawing/2014/main" id="{8845905D-6021-9805-4D81-9B43418938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7522" y="1689309"/>
            <a:ext cx="1071092" cy="1071092"/>
          </a:xfrm>
          <a:prstGeom prst="rect">
            <a:avLst/>
          </a:prstGeom>
        </p:spPr>
      </p:pic>
      <p:pic>
        <p:nvPicPr>
          <p:cNvPr id="5" name="Graphic 4">
            <a:extLst>
              <a:ext uri="{FF2B5EF4-FFF2-40B4-BE49-F238E27FC236}">
                <a16:creationId xmlns:a16="http://schemas.microsoft.com/office/drawing/2014/main" id="{D1E10BE0-0CDD-02ED-52D7-EE09733BF4F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67522" y="3922362"/>
            <a:ext cx="925793" cy="925793"/>
          </a:xfrm>
          <a:prstGeom prst="rect">
            <a:avLst/>
          </a:prstGeom>
        </p:spPr>
      </p:pic>
      <p:pic>
        <p:nvPicPr>
          <p:cNvPr id="6" name="Graphic 5">
            <a:extLst>
              <a:ext uri="{FF2B5EF4-FFF2-40B4-BE49-F238E27FC236}">
                <a16:creationId xmlns:a16="http://schemas.microsoft.com/office/drawing/2014/main" id="{FC31A83F-3E23-EFCD-4194-0781D607F5C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7522" y="5373303"/>
            <a:ext cx="842453" cy="842453"/>
          </a:xfrm>
          <a:prstGeom prst="rect">
            <a:avLst/>
          </a:prstGeom>
        </p:spPr>
      </p:pic>
      <p:sp>
        <p:nvSpPr>
          <p:cNvPr id="9" name="TextBox 8">
            <a:extLst>
              <a:ext uri="{FF2B5EF4-FFF2-40B4-BE49-F238E27FC236}">
                <a16:creationId xmlns:a16="http://schemas.microsoft.com/office/drawing/2014/main" id="{749F99F9-916D-0ACA-7BD6-647AC0951D12}"/>
              </a:ext>
            </a:extLst>
          </p:cNvPr>
          <p:cNvSpPr txBox="1"/>
          <p:nvPr/>
        </p:nvSpPr>
        <p:spPr>
          <a:xfrm>
            <a:off x="3222171" y="1513114"/>
            <a:ext cx="4669972"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FF0000"/>
                </a:solidFill>
                <a:latin typeface="Gotham book"/>
              </a:rPr>
              <a:t>Assess your prior knowledge of the four vocabulary terms on your warm-up.</a:t>
            </a:r>
          </a:p>
          <a:p>
            <a:pPr marL="285750" indent="-285750">
              <a:buFont typeface="Arial" panose="020B0604020202020204" pitchFamily="34" charset="0"/>
              <a:buChar char="•"/>
            </a:pPr>
            <a:r>
              <a:rPr lang="en-US" sz="3600" dirty="0">
                <a:solidFill>
                  <a:srgbClr val="00B050"/>
                </a:solidFill>
                <a:latin typeface="Gotham book"/>
              </a:rPr>
              <a:t>Write your level of understanding for each term.</a:t>
            </a:r>
          </a:p>
          <a:p>
            <a:pPr marL="285750" indent="-285750">
              <a:buFont typeface="Arial" panose="020B0604020202020204" pitchFamily="34" charset="0"/>
              <a:buChar char="•"/>
            </a:pPr>
            <a:r>
              <a:rPr lang="en-US" sz="3600" dirty="0">
                <a:solidFill>
                  <a:srgbClr val="7030A0"/>
                </a:solidFill>
                <a:latin typeface="Gotham book"/>
              </a:rPr>
              <a:t>Share with a partner.</a:t>
            </a:r>
          </a:p>
        </p:txBody>
      </p:sp>
    </p:spTree>
    <p:extLst>
      <p:ext uri="{BB962C8B-B14F-4D97-AF65-F5344CB8AC3E}">
        <p14:creationId xmlns:p14="http://schemas.microsoft.com/office/powerpoint/2010/main" val="384067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4739812" y="1490146"/>
            <a:ext cx="6483360" cy="3832968"/>
          </a:xfrm>
          <a:prstGeom prst="wedgeRoundRectCallout">
            <a:avLst>
              <a:gd name="adj1" fmla="val -66338"/>
              <a:gd name="adj2" fmla="val 37419"/>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One vocabulary term we will learn in this unit is ______.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otham boo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i="1" dirty="0">
                <a:solidFill>
                  <a:schemeClr val="bg2"/>
                </a:solidFill>
                <a:latin typeface="Gotham book"/>
              </a:rPr>
              <a:t>(Read your chosen response for this term)</a:t>
            </a:r>
            <a:endParaRPr kumimoji="0" lang="en-US" sz="4000" b="0" i="1" u="none" strike="noStrike" kern="1200" cap="none" spc="0" normalizeH="0" baseline="0" noProof="0" dirty="0">
              <a:ln>
                <a:noFill/>
              </a:ln>
              <a:solidFill>
                <a:schemeClr val="bg2"/>
              </a:solidFill>
              <a:effectLst/>
              <a:uLnTx/>
              <a:uFillTx/>
              <a:latin typeface="Gotham book"/>
            </a:endParaRPr>
          </a:p>
        </p:txBody>
      </p:sp>
      <p:pic>
        <p:nvPicPr>
          <p:cNvPr id="4" name="Graphic 3">
            <a:extLst>
              <a:ext uri="{FF2B5EF4-FFF2-40B4-BE49-F238E27FC236}">
                <a16:creationId xmlns:a16="http://schemas.microsoft.com/office/drawing/2014/main" id="{3B44F705-0556-B2EC-9C3F-44913A2386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1416" y="3058287"/>
            <a:ext cx="1268449" cy="1268449"/>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760937" y="2209798"/>
            <a:ext cx="10865004" cy="330795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lang="en-US" sz="4800" dirty="0">
                <a:solidFill>
                  <a:srgbClr val="0070C0"/>
                </a:solidFill>
                <a:latin typeface="Gotham Book"/>
                <a:ea typeface="Times New Roman" panose="02020603050405020304" pitchFamily="18" charset="0"/>
                <a:cs typeface="Times New Roman" panose="02020603050405020304" pitchFamily="18" charset="0"/>
              </a:rPr>
              <a:t>What are the key terms we need to know to understand this unit on Reconstruction, and what is the meaning of these terms in the context of our unit?</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478971" y="1785257"/>
            <a:ext cx="10961915" cy="4203202"/>
          </a:xfrm>
          <a:prstGeom prst="rect">
            <a:avLst/>
          </a:prstGeom>
          <a:noFill/>
        </p:spPr>
        <p:txBody>
          <a:bodyPr wrap="square" rtlCol="0">
            <a:spAutoFit/>
          </a:bodyPr>
          <a:lstStyle/>
          <a:p>
            <a:pPr marL="742950" marR="0" lvl="0" indent="-742950">
              <a:lnSpc>
                <a:spcPct val="110000"/>
              </a:lnSpc>
              <a:spcAft>
                <a:spcPts val="600"/>
              </a:spcAft>
              <a:buFont typeface="+mj-lt"/>
              <a:buAutoNum type="arabicPeriod"/>
              <a:tabLst>
                <a:tab pos="457200" algn="l"/>
              </a:tabLst>
            </a:pPr>
            <a:r>
              <a:rPr lang="en-US" sz="4000" b="1" i="1" u="sng" dirty="0">
                <a:solidFill>
                  <a:schemeClr val="accent6">
                    <a:lumMod val="75000"/>
                  </a:schemeClr>
                </a:solidFill>
                <a:latin typeface="Gotham Book"/>
                <a:ea typeface="Times New Roman" panose="02020603050405020304" pitchFamily="18" charset="0"/>
                <a:cs typeface="Times New Roman" panose="02020603050405020304" pitchFamily="18" charset="0"/>
              </a:rPr>
              <a:t>We will</a:t>
            </a:r>
            <a:r>
              <a:rPr lang="en-US" sz="4000" dirty="0">
                <a:solidFill>
                  <a:schemeClr val="accent6">
                    <a:lumMod val="75000"/>
                  </a:schemeClr>
                </a:solidFill>
                <a:latin typeface="Gotham Book"/>
                <a:ea typeface="Times New Roman" panose="02020603050405020304" pitchFamily="18" charset="0"/>
                <a:cs typeface="Times New Roman" panose="02020603050405020304" pitchFamily="18" charset="0"/>
              </a:rPr>
              <a:t> identify, define, and exemplify the key terms of the Reconstruction era.</a:t>
            </a:r>
            <a:endParaRPr lang="en-US" sz="2800" dirty="0">
              <a:solidFill>
                <a:schemeClr val="accent6">
                  <a:lumMod val="75000"/>
                </a:schemeClr>
              </a:solidFill>
              <a:latin typeface="Aptos" panose="020B0004020202020204" pitchFamily="34" charset="0"/>
              <a:ea typeface="Times New Roman" panose="02020603050405020304" pitchFamily="18" charset="0"/>
              <a:cs typeface="Times New Roman" panose="02020603050405020304" pitchFamily="18" charset="0"/>
            </a:endParaRPr>
          </a:p>
          <a:p>
            <a:pPr marL="742950" marR="0" lvl="0" indent="-742950">
              <a:lnSpc>
                <a:spcPct val="110000"/>
              </a:lnSpc>
              <a:spcAft>
                <a:spcPts val="600"/>
              </a:spcAft>
              <a:buFont typeface="+mj-lt"/>
              <a:buAutoNum type="arabicPeriod"/>
              <a:tabLst>
                <a:tab pos="457200" algn="l"/>
              </a:tabLst>
            </a:pPr>
            <a:r>
              <a:rPr lang="en-US" sz="4000" b="1" i="1" u="sng" dirty="0">
                <a:solidFill>
                  <a:schemeClr val="accent4">
                    <a:lumMod val="75000"/>
                  </a:schemeClr>
                </a:solidFill>
                <a:latin typeface="Gotham Book"/>
                <a:ea typeface="Times New Roman" panose="02020603050405020304" pitchFamily="18" charset="0"/>
                <a:cs typeface="Times New Roman" panose="02020603050405020304" pitchFamily="18" charset="0"/>
              </a:rPr>
              <a:t>I will</a:t>
            </a:r>
            <a:r>
              <a:rPr lang="en-US" sz="4000" b="1" i="1" dirty="0">
                <a:solidFill>
                  <a:schemeClr val="accent4">
                    <a:lumMod val="75000"/>
                  </a:schemeClr>
                </a:solidFill>
                <a:latin typeface="Gotham Book"/>
                <a:ea typeface="Times New Roman" panose="02020603050405020304" pitchFamily="18" charset="0"/>
                <a:cs typeface="Times New Roman" panose="02020603050405020304" pitchFamily="18" charset="0"/>
              </a:rPr>
              <a:t> </a:t>
            </a:r>
            <a:r>
              <a:rPr lang="en-US" sz="4000" dirty="0">
                <a:solidFill>
                  <a:schemeClr val="accent4">
                    <a:lumMod val="75000"/>
                  </a:schemeClr>
                </a:solidFill>
                <a:latin typeface="Gotham Book"/>
                <a:ea typeface="Times New Roman" panose="02020603050405020304" pitchFamily="18" charset="0"/>
                <a:cs typeface="Times New Roman" panose="02020603050405020304" pitchFamily="18" charset="0"/>
              </a:rPr>
              <a:t>use the information and context of several short passages to identify and record the definition of each term and provide examples of the term in the context of our unit.</a:t>
            </a:r>
            <a:endParaRPr lang="en-US" sz="2800" dirty="0">
              <a:solidFill>
                <a:schemeClr val="accent4">
                  <a:lumMod val="75000"/>
                </a:schemeClr>
              </a:solidFill>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61109"/>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Reconstruction </a:t>
            </a:r>
            <a:r>
              <a:rPr kumimoji="0" lang="en-US" sz="4800" b="0" i="1" u="none" strike="noStrike" kern="1200" cap="none" spc="0" normalizeH="0" baseline="0" noProof="0" dirty="0">
                <a:ln>
                  <a:noFill/>
                </a:ln>
                <a:solidFill>
                  <a:schemeClr val="bg1"/>
                </a:solidFill>
                <a:effectLst/>
                <a:uLnTx/>
                <a:uFillTx/>
                <a:latin typeface="Gotham Medium"/>
                <a:ea typeface="+mj-ea"/>
                <a:cs typeface="+mj-cs"/>
              </a:rPr>
              <a:t>(n)</a:t>
            </a:r>
            <a:endParaRPr kumimoji="0" lang="en-US" sz="8000" b="0" i="1"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C6972DD2-9631-36AD-15F5-1E1A9FB07975}"/>
              </a:ext>
            </a:extLst>
          </p:cNvPr>
          <p:cNvSpPr txBox="1"/>
          <p:nvPr/>
        </p:nvSpPr>
        <p:spPr>
          <a:xfrm>
            <a:off x="107795" y="1589314"/>
            <a:ext cx="6031393" cy="5262979"/>
          </a:xfrm>
          <a:prstGeom prst="rect">
            <a:avLst/>
          </a:prstGeom>
          <a:noFill/>
        </p:spPr>
        <p:txBody>
          <a:bodyPr wrap="square" rtlCol="0">
            <a:spAutoFit/>
          </a:bodyPr>
          <a:lstStyle/>
          <a:p>
            <a:pPr marL="0" marR="0" lvl="0" indent="0" defTabSz="914400" rtl="0" eaLnBrk="1" fontAlgn="auto" latinLnBrk="0" hangingPunct="1">
              <a:spcBef>
                <a:spcPts val="0"/>
              </a:spcBef>
              <a:spcAft>
                <a:spcPts val="60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The Civil War had divided the United States for four bloody years. </a:t>
            </a:r>
            <a:r>
              <a:rPr lang="en-US" sz="2400" dirty="0">
                <a:solidFill>
                  <a:srgbClr val="7030A0"/>
                </a:solidFill>
                <a:latin typeface="Gotham book"/>
                <a:ea typeface="Times New Roman" panose="02020603050405020304" pitchFamily="18" charset="0"/>
                <a:cs typeface="Times New Roman" panose="02020603050405020304" pitchFamily="18" charset="0"/>
              </a:rPr>
              <a:t>To move forward as a nation, people in the U.S. government had different plans for how to </a:t>
            </a:r>
            <a:r>
              <a:rPr lang="en-US" sz="2400" b="1" dirty="0">
                <a:solidFill>
                  <a:srgbClr val="7030A0"/>
                </a:solidFill>
                <a:latin typeface="Gotham book"/>
                <a:ea typeface="Times New Roman" panose="02020603050405020304" pitchFamily="18" charset="0"/>
                <a:cs typeface="Times New Roman" panose="02020603050405020304" pitchFamily="18" charset="0"/>
              </a:rPr>
              <a:t>reconstruct</a:t>
            </a:r>
            <a:r>
              <a:rPr lang="en-US" sz="2400" dirty="0">
                <a:solidFill>
                  <a:srgbClr val="7030A0"/>
                </a:solidFill>
                <a:latin typeface="Gotham book"/>
                <a:ea typeface="Times New Roman" panose="02020603050405020304" pitchFamily="18" charset="0"/>
                <a:cs typeface="Times New Roman" panose="02020603050405020304" pitchFamily="18" charset="0"/>
              </a:rPr>
              <a:t>, or rebuild, the governments and economies of the South. </a:t>
            </a:r>
          </a:p>
          <a:p>
            <a:pPr marL="0" marR="0" lvl="0" indent="0" defTabSz="914400" rtl="0" eaLnBrk="1" fontAlgn="auto" latinLnBrk="0" hangingPunct="1">
              <a:spcBef>
                <a:spcPts val="0"/>
              </a:spcBef>
              <a:spcAft>
                <a:spcPts val="600"/>
              </a:spcAft>
              <a:buClrTx/>
              <a:buSzTx/>
              <a:buFontTx/>
              <a:buNone/>
              <a:tabLst/>
              <a:defRPr/>
            </a:pPr>
            <a:endParaRPr lang="en-US" sz="300" dirty="0">
              <a:solidFill>
                <a:srgbClr val="0070C0"/>
              </a:solidFill>
              <a:latin typeface="Gotham book"/>
              <a:ea typeface="Times New Roman" panose="02020603050405020304" pitchFamily="18" charset="0"/>
              <a:cs typeface="Times New Roman" panose="02020603050405020304" pitchFamily="18" charset="0"/>
            </a:endParaRPr>
          </a:p>
          <a:p>
            <a:pPr marL="0" marR="0" lvl="0" indent="0" defTabSz="914400" rtl="0" eaLnBrk="1" fontAlgn="auto" latinLnBrk="0" hangingPunct="1">
              <a:spcBef>
                <a:spcPts val="0"/>
              </a:spcBef>
              <a:spcAft>
                <a:spcPts val="600"/>
              </a:spcAft>
              <a:buClrTx/>
              <a:buSzTx/>
              <a:buFontTx/>
              <a:buNone/>
              <a:tabLst/>
              <a:defRPr/>
            </a:pP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Some wanted </a:t>
            </a:r>
            <a:r>
              <a:rPr lang="en-US" sz="2400" b="1" dirty="0">
                <a:solidFill>
                  <a:schemeClr val="accent6">
                    <a:lumMod val="75000"/>
                  </a:schemeClr>
                </a:solidFill>
                <a:latin typeface="Gotham book"/>
                <a:ea typeface="Times New Roman" panose="02020603050405020304" pitchFamily="18" charset="0"/>
                <a:cs typeface="Times New Roman" panose="02020603050405020304" pitchFamily="18" charset="0"/>
              </a:rPr>
              <a:t>Reconstruction</a:t>
            </a: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 to be lenient on ex-Confederates, pardoning them and allowing them back into the Union. Others wanted the ex-Confederates to be punished for rebelling against the U.S. government. </a:t>
            </a:r>
          </a:p>
          <a:p>
            <a:pPr marL="0" marR="0" lvl="0" indent="0" defTabSz="914400" rtl="0" eaLnBrk="1" fontAlgn="auto" latinLnBrk="0" hangingPunct="1">
              <a:spcBef>
                <a:spcPts val="0"/>
              </a:spcBef>
              <a:spcAft>
                <a:spcPts val="600"/>
              </a:spcAft>
              <a:buClrTx/>
              <a:buSzTx/>
              <a:buFontTx/>
              <a:buNone/>
              <a:tabLst/>
              <a:defRPr/>
            </a:pPr>
            <a:endParaRPr lang="en-US" sz="100" dirty="0">
              <a:solidFill>
                <a:srgbClr val="0070C0"/>
              </a:solidFill>
              <a:latin typeface="Gotham book"/>
              <a:ea typeface="Times New Roman" panose="02020603050405020304" pitchFamily="18" charset="0"/>
              <a:cs typeface="Times New Roman" panose="02020603050405020304" pitchFamily="18" charset="0"/>
            </a:endParaRPr>
          </a:p>
          <a:p>
            <a:pPr marL="0" marR="0" lvl="0" indent="0" defTabSz="914400" rtl="0" eaLnBrk="1" fontAlgn="auto" latinLnBrk="0" hangingPunct="1">
              <a:spcBef>
                <a:spcPts val="0"/>
              </a:spcBef>
              <a:spcAft>
                <a:spcPts val="600"/>
              </a:spcAft>
              <a:buClrTx/>
              <a:buSzTx/>
              <a:buFontTx/>
              <a:buNone/>
              <a:tabLst/>
              <a:defRPr/>
            </a:pPr>
            <a:r>
              <a:rPr lang="en-US" sz="2400" dirty="0">
                <a:solidFill>
                  <a:srgbClr val="0070C0"/>
                </a:solidFill>
                <a:latin typeface="Gotham book"/>
                <a:ea typeface="Times New Roman" panose="02020603050405020304" pitchFamily="18" charset="0"/>
                <a:cs typeface="Times New Roman" panose="02020603050405020304" pitchFamily="18" charset="0"/>
              </a:rPr>
              <a:t>These opposing views caused a lot of conflict during the </a:t>
            </a:r>
            <a:r>
              <a:rPr lang="en-US" sz="2400" b="1" dirty="0">
                <a:solidFill>
                  <a:srgbClr val="0070C0"/>
                </a:solidFill>
                <a:latin typeface="Gotham book"/>
                <a:ea typeface="Times New Roman" panose="02020603050405020304" pitchFamily="18" charset="0"/>
                <a:cs typeface="Times New Roman" panose="02020603050405020304" pitchFamily="18" charset="0"/>
              </a:rPr>
              <a:t>Reconstruction</a:t>
            </a:r>
            <a:r>
              <a:rPr lang="en-US" sz="2400" dirty="0">
                <a:solidFill>
                  <a:srgbClr val="0070C0"/>
                </a:solidFill>
                <a:latin typeface="Gotham book"/>
                <a:ea typeface="Times New Roman" panose="02020603050405020304" pitchFamily="18" charset="0"/>
                <a:cs typeface="Times New Roman" panose="02020603050405020304" pitchFamily="18" charset="0"/>
              </a:rPr>
              <a:t> Era. </a:t>
            </a:r>
          </a:p>
        </p:txBody>
      </p:sp>
      <p:pic>
        <p:nvPicPr>
          <p:cNvPr id="2052" name="Picture 4" descr="A political poster titled &quot;The Fifteenth Amendment and its Results.&quot; There is a collage of images representing the advancements made as a result of the 15th amendment including images showing an African American teacher teaching young African American children, African Americans working different jobs, gathering peacefully to celebrate in the streets of Baltimore in 1870, and above all of it is a portrait of Abraham Lincoln flanked by 2 women in the style of ancient Greece. ">
            <a:extLst>
              <a:ext uri="{FF2B5EF4-FFF2-40B4-BE49-F238E27FC236}">
                <a16:creationId xmlns:a16="http://schemas.microsoft.com/office/drawing/2014/main" id="{66278241-C5F8-C426-3BE0-37173C130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801" y="1298803"/>
            <a:ext cx="5633587" cy="445089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E843E7-8600-E4CB-A11D-F95819256E98}"/>
              </a:ext>
            </a:extLst>
          </p:cNvPr>
          <p:cNvSpPr txBox="1"/>
          <p:nvPr/>
        </p:nvSpPr>
        <p:spPr>
          <a:xfrm>
            <a:off x="5888110" y="5749698"/>
            <a:ext cx="6303890" cy="707886"/>
          </a:xfrm>
          <a:prstGeom prst="rect">
            <a:avLst/>
          </a:prstGeom>
          <a:noFill/>
        </p:spPr>
        <p:txBody>
          <a:bodyPr wrap="square" rtlCol="0">
            <a:spAutoFit/>
          </a:bodyPr>
          <a:lstStyle/>
          <a:p>
            <a:pPr algn="ctr"/>
            <a:r>
              <a:rPr lang="en-US" sz="2000" dirty="0">
                <a:latin typeface="Gotham book"/>
              </a:rPr>
              <a:t>The Fifteenth Amendment and its Results.</a:t>
            </a:r>
          </a:p>
          <a:p>
            <a:pPr algn="ctr"/>
            <a:r>
              <a:rPr lang="en-US" sz="2000" i="1" dirty="0">
                <a:latin typeface="Gotham book"/>
              </a:rPr>
              <a:t>The Library of Congress.</a:t>
            </a:r>
          </a:p>
        </p:txBody>
      </p:sp>
    </p:spTree>
    <p:extLst>
      <p:ext uri="{BB962C8B-B14F-4D97-AF65-F5344CB8AC3E}">
        <p14:creationId xmlns:p14="http://schemas.microsoft.com/office/powerpoint/2010/main" val="1813385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779305E-AA58-689C-C2BE-94A49CD37E4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687FCCD-2688-34B0-7223-ECA78F6B72D8}"/>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Sharecropper </a:t>
            </a:r>
            <a:r>
              <a:rPr kumimoji="0" lang="en-US" sz="4800" b="0" i="1" u="none" strike="noStrike" kern="1200" cap="none" spc="0" normalizeH="0" baseline="0" noProof="0" dirty="0">
                <a:ln>
                  <a:noFill/>
                </a:ln>
                <a:solidFill>
                  <a:schemeClr val="bg1"/>
                </a:solidFill>
                <a:effectLst/>
                <a:uLnTx/>
                <a:uFillTx/>
                <a:latin typeface="Gotham Medium"/>
                <a:ea typeface="+mj-ea"/>
                <a:cs typeface="+mj-cs"/>
              </a:rPr>
              <a:t>(n)</a:t>
            </a:r>
            <a:endParaRPr kumimoji="0" lang="en-US" sz="8000" b="0" i="1"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A5613E55-9ED0-7152-00F3-1898234903BB}"/>
              </a:ext>
            </a:extLst>
          </p:cNvPr>
          <p:cNvSpPr txBox="1"/>
          <p:nvPr/>
        </p:nvSpPr>
        <p:spPr>
          <a:xfrm>
            <a:off x="0" y="1600199"/>
            <a:ext cx="7030204" cy="5086521"/>
          </a:xfrm>
          <a:prstGeom prst="rect">
            <a:avLst/>
          </a:prstGeom>
          <a:noFill/>
        </p:spPr>
        <p:txBody>
          <a:bodyPr wrap="square" rtlCol="0">
            <a:spAutoFit/>
          </a:bodyPr>
          <a:lstStyle/>
          <a:p>
            <a:pPr marL="0" marR="0" lvl="0" indent="0" defTabSz="914400" rtl="0" eaLnBrk="1" fontAlgn="auto" latinLnBrk="0" hangingPunct="1">
              <a:lnSpc>
                <a:spcPct val="110000"/>
              </a:lnSpc>
              <a:spcBef>
                <a:spcPts val="0"/>
              </a:spcBef>
              <a:spcAft>
                <a:spcPts val="600"/>
              </a:spcAft>
              <a:buClrTx/>
              <a:buSzTx/>
              <a:buFontTx/>
              <a:buNone/>
              <a:tabLst/>
              <a:defRPr/>
            </a:pPr>
            <a:r>
              <a:rPr kumimoji="0" lang="en-US" sz="23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After the Civil War, most newly freed Black Southerners had no money to buy their own land. This was also true for many poor white Southerners. As a result, these groups often worked as </a:t>
            </a:r>
            <a:r>
              <a:rPr kumimoji="0" lang="en-US" sz="2300" b="1"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sharecroppers.</a:t>
            </a:r>
          </a:p>
          <a:p>
            <a:pPr marL="0" marR="0" lvl="0" indent="0" defTabSz="914400" rtl="0" eaLnBrk="1" fontAlgn="auto" latinLnBrk="0" hangingPunct="1">
              <a:lnSpc>
                <a:spcPct val="110000"/>
              </a:lnSpc>
              <a:spcBef>
                <a:spcPts val="0"/>
              </a:spcBef>
              <a:spcAft>
                <a:spcPts val="600"/>
              </a:spcAft>
              <a:buClrTx/>
              <a:buSzTx/>
              <a:buFontTx/>
              <a:buNone/>
              <a:tabLst/>
              <a:defRPr/>
            </a:pPr>
            <a:endParaRPr lang="en-US" sz="100" b="1" dirty="0">
              <a:solidFill>
                <a:srgbClr val="0070C0"/>
              </a:solidFill>
              <a:latin typeface="Gotham Book"/>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10000"/>
              </a:lnSpc>
              <a:spcBef>
                <a:spcPts val="0"/>
              </a:spcBef>
              <a:spcAft>
                <a:spcPts val="600"/>
              </a:spcAft>
              <a:buClrTx/>
              <a:buSzTx/>
              <a:buFontTx/>
              <a:buNone/>
              <a:tabLst/>
              <a:defRPr/>
            </a:pPr>
            <a:r>
              <a:rPr kumimoji="0" lang="en-US" sz="2300" b="1" i="0" u="none" strike="noStrike" kern="1200" cap="none" spc="0" normalizeH="0" baseline="0" noProof="0" dirty="0">
                <a:ln>
                  <a:noFill/>
                </a:ln>
                <a:solidFill>
                  <a:schemeClr val="accent6">
                    <a:lumMod val="75000"/>
                  </a:schemeClr>
                </a:solidFill>
                <a:effectLst/>
                <a:uLnTx/>
                <a:uFillTx/>
                <a:latin typeface="Gotham Book"/>
                <a:ea typeface="Times New Roman" panose="02020603050405020304" pitchFamily="18" charset="0"/>
                <a:cs typeface="Times New Roman" panose="02020603050405020304" pitchFamily="18" charset="0"/>
              </a:rPr>
              <a:t>Sharecroppers</a:t>
            </a:r>
            <a:r>
              <a:rPr kumimoji="0" lang="en-US" sz="2300" i="0" u="none" strike="noStrike" kern="1200" cap="none" spc="0" normalizeH="0" baseline="0" noProof="0" dirty="0">
                <a:ln>
                  <a:noFill/>
                </a:ln>
                <a:solidFill>
                  <a:schemeClr val="accent6">
                    <a:lumMod val="75000"/>
                  </a:schemeClr>
                </a:solidFill>
                <a:effectLst/>
                <a:uLnTx/>
                <a:uFillTx/>
                <a:latin typeface="Gotham Book"/>
                <a:ea typeface="Times New Roman" panose="02020603050405020304" pitchFamily="18" charset="0"/>
                <a:cs typeface="Times New Roman" panose="02020603050405020304" pitchFamily="18" charset="0"/>
              </a:rPr>
              <a:t> were farmers who would rent land from landowners. They would also rent any farming equipment, housing, or food that they needed from the landowner</a:t>
            </a:r>
            <a:r>
              <a:rPr kumimoji="0" lang="en-US" sz="230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 </a:t>
            </a:r>
            <a:r>
              <a:rPr kumimoji="0" lang="en-US" sz="2300"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They would pay for these items after the harvest with a portion of their crops. Any profits from whatever crops were left was theirs to keep. </a:t>
            </a:r>
          </a:p>
          <a:p>
            <a:pPr marL="0" marR="0" lvl="0" indent="0" defTabSz="914400" rtl="0" eaLnBrk="1" fontAlgn="auto" latinLnBrk="0" hangingPunct="1">
              <a:lnSpc>
                <a:spcPct val="110000"/>
              </a:lnSpc>
              <a:spcBef>
                <a:spcPts val="0"/>
              </a:spcBef>
              <a:spcAft>
                <a:spcPts val="600"/>
              </a:spcAft>
              <a:buClrTx/>
              <a:buSzTx/>
              <a:buFontTx/>
              <a:buNone/>
              <a:tabLst/>
              <a:defRPr/>
            </a:pPr>
            <a:endParaRPr lang="en-US" sz="100" b="0" dirty="0">
              <a:solidFill>
                <a:srgbClr val="0070C0"/>
              </a:solidFill>
              <a:latin typeface="Gotham Book"/>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10000"/>
              </a:lnSpc>
              <a:spcBef>
                <a:spcPts val="0"/>
              </a:spcBef>
              <a:spcAft>
                <a:spcPts val="600"/>
              </a:spcAft>
              <a:buClrTx/>
              <a:buSzTx/>
              <a:buFontTx/>
              <a:buNone/>
              <a:tabLst/>
              <a:defRPr/>
            </a:pPr>
            <a:r>
              <a:rPr kumimoji="0" lang="en-US" sz="230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Often there was little or no money left, which meant </a:t>
            </a:r>
            <a:r>
              <a:rPr lang="en-US" sz="2300" dirty="0">
                <a:solidFill>
                  <a:srgbClr val="C00000"/>
                </a:solidFill>
                <a:latin typeface="Gotham Book"/>
                <a:ea typeface="Times New Roman" panose="02020603050405020304" pitchFamily="18" charset="0"/>
                <a:cs typeface="Times New Roman" panose="02020603050405020304" pitchFamily="18" charset="0"/>
              </a:rPr>
              <a:t>that </a:t>
            </a:r>
            <a:r>
              <a:rPr kumimoji="0" lang="en-US" sz="2300" b="1"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sharecroppers</a:t>
            </a:r>
            <a:r>
              <a:rPr kumimoji="0" lang="en-US" sz="230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 often became trapped in a cycle of debt.</a:t>
            </a:r>
            <a:endParaRPr kumimoji="0" lang="en-US" sz="23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5122" name="Picture 2" descr=" A black and white photograph of a sharecropper's small, one room log cabin. The house appears in poor shape. Barely visible in the old photograph are 2 people sitting on the porch. ">
            <a:extLst>
              <a:ext uri="{FF2B5EF4-FFF2-40B4-BE49-F238E27FC236}">
                <a16:creationId xmlns:a16="http://schemas.microsoft.com/office/drawing/2014/main" id="{367A0DC5-D628-03F7-1576-BBAD7FDAB2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22" t="3226" r="2882" b="3494"/>
          <a:stretch>
            <a:fillRect/>
          </a:stretch>
        </p:blipFill>
        <p:spPr bwMode="auto">
          <a:xfrm>
            <a:off x="7160830" y="1393372"/>
            <a:ext cx="4900544" cy="386442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04FF48-57EA-358B-67CA-74190569BED3}"/>
              </a:ext>
            </a:extLst>
          </p:cNvPr>
          <p:cNvSpPr txBox="1"/>
          <p:nvPr/>
        </p:nvSpPr>
        <p:spPr>
          <a:xfrm>
            <a:off x="6792686" y="5257801"/>
            <a:ext cx="5399314" cy="769441"/>
          </a:xfrm>
          <a:prstGeom prst="rect">
            <a:avLst/>
          </a:prstGeom>
          <a:noFill/>
        </p:spPr>
        <p:txBody>
          <a:bodyPr wrap="square" rtlCol="0">
            <a:spAutoFit/>
          </a:bodyPr>
          <a:lstStyle/>
          <a:p>
            <a:pPr algn="ctr"/>
            <a:r>
              <a:rPr lang="en-US" sz="2200" dirty="0">
                <a:latin typeface="Gotham book"/>
              </a:rPr>
              <a:t>A sharecropper’s cabin near Houston</a:t>
            </a:r>
          </a:p>
          <a:p>
            <a:pPr algn="ctr"/>
            <a:r>
              <a:rPr lang="en-US" sz="2200" i="1" dirty="0">
                <a:latin typeface="Gotham book"/>
              </a:rPr>
              <a:t>The Portal to Texas History</a:t>
            </a:r>
          </a:p>
        </p:txBody>
      </p:sp>
    </p:spTree>
    <p:extLst>
      <p:ext uri="{BB962C8B-B14F-4D97-AF65-F5344CB8AC3E}">
        <p14:creationId xmlns:p14="http://schemas.microsoft.com/office/powerpoint/2010/main" val="202243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85FDB18-A473-8E81-5A17-555858E4D54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D52C751-DF24-80CF-3612-4DD4A31E2E5F}"/>
              </a:ext>
            </a:extLst>
          </p:cNvPr>
          <p:cNvSpPr txBox="1">
            <a:spLocks noGrp="1"/>
          </p:cNvSpPr>
          <p:nvPr>
            <p:ph type="title" idx="4294967295"/>
          </p:nvPr>
        </p:nvSpPr>
        <p:spPr>
          <a:xfrm>
            <a:off x="2069294" y="-74026"/>
            <a:ext cx="8240486" cy="1353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Amendment</a:t>
            </a:r>
            <a:r>
              <a:rPr kumimoji="0" lang="en-US" sz="8000" b="0" i="0" u="none" strike="noStrike" kern="1200" cap="none" spc="0" normalizeH="0" baseline="0" noProof="0" dirty="0">
                <a:ln>
                  <a:noFill/>
                </a:ln>
                <a:solidFill>
                  <a:schemeClr val="bg1"/>
                </a:solidFill>
                <a:effectLst/>
                <a:uLnTx/>
                <a:uFillTx/>
                <a:latin typeface="Gotham Medium"/>
                <a:ea typeface="+mj-ea"/>
                <a:cs typeface="+mj-cs"/>
              </a:rPr>
              <a:t> </a:t>
            </a:r>
            <a:r>
              <a:rPr kumimoji="0" lang="en-US" sz="4800" b="0" i="1" u="none" strike="noStrike" kern="1200" cap="none" spc="0" normalizeH="0" baseline="0" noProof="0" dirty="0">
                <a:ln>
                  <a:noFill/>
                </a:ln>
                <a:solidFill>
                  <a:schemeClr val="bg1"/>
                </a:solidFill>
                <a:effectLst/>
                <a:uLnTx/>
                <a:uFillTx/>
                <a:latin typeface="Gotham Medium"/>
                <a:ea typeface="+mj-ea"/>
                <a:cs typeface="+mj-cs"/>
              </a:rPr>
              <a:t>(n)</a:t>
            </a:r>
            <a:endParaRPr kumimoji="0" lang="en-US" sz="8000" b="0" i="1"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281A9F6F-51F3-80BA-448B-73D59C9B3A1B}"/>
              </a:ext>
            </a:extLst>
          </p:cNvPr>
          <p:cNvSpPr txBox="1"/>
          <p:nvPr/>
        </p:nvSpPr>
        <p:spPr>
          <a:xfrm>
            <a:off x="86023" y="1578428"/>
            <a:ext cx="8121805" cy="5139869"/>
          </a:xfrm>
          <a:prstGeom prst="rect">
            <a:avLst/>
          </a:prstGeom>
          <a:noFill/>
        </p:spPr>
        <p:txBody>
          <a:bodyPr wrap="square" rtlCol="0">
            <a:spAutoFit/>
          </a:bodyPr>
          <a:lstStyle/>
          <a:p>
            <a:pPr marL="0" marR="0" lvl="0" indent="0" defTabSz="914400" rtl="0" eaLnBrk="1" fontAlgn="auto" latinLnBrk="0" hangingPunct="1">
              <a:spcBef>
                <a:spcPts val="0"/>
              </a:spcBef>
              <a:spcAft>
                <a:spcPts val="600"/>
              </a:spcAft>
              <a:buClrTx/>
              <a:buSzTx/>
              <a:buFontTx/>
              <a:buNone/>
              <a:tabLst/>
              <a:defRPr/>
            </a:pPr>
            <a:r>
              <a:rPr lang="en-US" sz="2400" dirty="0">
                <a:solidFill>
                  <a:srgbClr val="0070C0"/>
                </a:solidFill>
                <a:latin typeface="Gotham Book"/>
                <a:ea typeface="Times New Roman" panose="02020603050405020304" pitchFamily="18" charset="0"/>
                <a:cs typeface="Times New Roman" panose="02020603050405020304" pitchFamily="18" charset="0"/>
              </a:rPr>
              <a:t>When the Founding Fathers wrote the United States Constitution in the 1780s, the document only outlined the powers of the government. Many Americans wanted them to add more information about the specific rights of the people. </a:t>
            </a:r>
          </a:p>
          <a:p>
            <a:pPr marL="0" marR="0" lvl="0" indent="0" defTabSz="914400" rtl="0" eaLnBrk="1" fontAlgn="auto" latinLnBrk="0" hangingPunct="1">
              <a:spcBef>
                <a:spcPts val="0"/>
              </a:spcBef>
              <a:spcAft>
                <a:spcPts val="600"/>
              </a:spcAft>
              <a:buClrTx/>
              <a:buSzTx/>
              <a:buFontTx/>
              <a:buNone/>
              <a:tabLst/>
              <a:defRPr/>
            </a:pPr>
            <a:endParaRPr kumimoji="0" lang="en-US" sz="1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endParaRPr>
          </a:p>
          <a:p>
            <a:pPr marL="0" marR="0" lvl="0" indent="0" defTabSz="914400" rtl="0" eaLnBrk="1" fontAlgn="auto" latinLnBrk="0" hangingPunct="1">
              <a:spcBef>
                <a:spcPts val="0"/>
              </a:spcBef>
              <a:spcAft>
                <a:spcPts val="600"/>
              </a:spcAft>
              <a:buClrTx/>
              <a:buSzTx/>
              <a:buFontTx/>
              <a:buNone/>
              <a:tabLst/>
              <a:defRPr/>
            </a:pPr>
            <a:r>
              <a:rPr lang="en-US" sz="2400" dirty="0">
                <a:solidFill>
                  <a:srgbClr val="7030A0"/>
                </a:solidFill>
                <a:latin typeface="Gotham Book"/>
                <a:ea typeface="Times New Roman" panose="02020603050405020304" pitchFamily="18" charset="0"/>
                <a:cs typeface="Times New Roman" panose="02020603050405020304" pitchFamily="18" charset="0"/>
              </a:rPr>
              <a:t>In response, the Founding Fathers wrote ten </a:t>
            </a:r>
            <a:r>
              <a:rPr lang="en-US" sz="2400" b="1" dirty="0">
                <a:solidFill>
                  <a:srgbClr val="7030A0"/>
                </a:solidFill>
                <a:latin typeface="Gotham Book"/>
                <a:ea typeface="Times New Roman" panose="02020603050405020304" pitchFamily="18" charset="0"/>
                <a:cs typeface="Times New Roman" panose="02020603050405020304" pitchFamily="18" charset="0"/>
              </a:rPr>
              <a:t>amendments</a:t>
            </a:r>
            <a:r>
              <a:rPr lang="en-US" sz="2400" dirty="0">
                <a:solidFill>
                  <a:srgbClr val="7030A0"/>
                </a:solidFill>
                <a:latin typeface="Gotham Book"/>
                <a:ea typeface="Times New Roman" panose="02020603050405020304" pitchFamily="18" charset="0"/>
                <a:cs typeface="Times New Roman" panose="02020603050405020304" pitchFamily="18" charset="0"/>
              </a:rPr>
              <a:t> to the Constitution to protect individual rights like the freedoms of speech and religion. These </a:t>
            </a:r>
            <a:r>
              <a:rPr lang="en-US" sz="2400" b="1" dirty="0">
                <a:solidFill>
                  <a:srgbClr val="7030A0"/>
                </a:solidFill>
                <a:latin typeface="Gotham Book"/>
                <a:ea typeface="Times New Roman" panose="02020603050405020304" pitchFamily="18" charset="0"/>
                <a:cs typeface="Times New Roman" panose="02020603050405020304" pitchFamily="18" charset="0"/>
              </a:rPr>
              <a:t>amendments</a:t>
            </a:r>
            <a:r>
              <a:rPr lang="en-US" sz="2400" dirty="0">
                <a:solidFill>
                  <a:srgbClr val="7030A0"/>
                </a:solidFill>
                <a:latin typeface="Gotham Book"/>
                <a:ea typeface="Times New Roman" panose="02020603050405020304" pitchFamily="18" charset="0"/>
                <a:cs typeface="Times New Roman" panose="02020603050405020304" pitchFamily="18" charset="0"/>
              </a:rPr>
              <a:t> were additions made to the original document. </a:t>
            </a:r>
            <a:r>
              <a:rPr lang="en-US" sz="2400" b="1" dirty="0">
                <a:solidFill>
                  <a:srgbClr val="7030A0"/>
                </a:solidFill>
                <a:latin typeface="Gotham Book"/>
                <a:ea typeface="Times New Roman" panose="02020603050405020304" pitchFamily="18" charset="0"/>
                <a:cs typeface="Times New Roman" panose="02020603050405020304" pitchFamily="18" charset="0"/>
              </a:rPr>
              <a:t>Amending</a:t>
            </a:r>
            <a:r>
              <a:rPr lang="en-US" sz="2400" dirty="0">
                <a:solidFill>
                  <a:srgbClr val="7030A0"/>
                </a:solidFill>
                <a:latin typeface="Gotham Book"/>
                <a:ea typeface="Times New Roman" panose="02020603050405020304" pitchFamily="18" charset="0"/>
                <a:cs typeface="Times New Roman" panose="02020603050405020304" pitchFamily="18" charset="0"/>
              </a:rPr>
              <a:t> the Constitution is the process of editing the document by adding new information.</a:t>
            </a:r>
            <a:endParaRPr kumimoji="0" lang="en-US" sz="200" b="0"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endParaRPr>
          </a:p>
          <a:p>
            <a:pPr marL="0" marR="0" lvl="0" indent="0" defTabSz="914400" rtl="0" eaLnBrk="1" fontAlgn="auto" latinLnBrk="0" hangingPunct="1">
              <a:spcBef>
                <a:spcPts val="0"/>
              </a:spcBef>
              <a:spcAft>
                <a:spcPts val="600"/>
              </a:spcAft>
              <a:buClrTx/>
              <a:buSzTx/>
              <a:buFontTx/>
              <a:buNone/>
              <a:tabLst/>
              <a:defRPr/>
            </a:pP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During Reconstruction, the U.S. government </a:t>
            </a:r>
            <a:r>
              <a:rPr lang="en-US" sz="2400" b="1" dirty="0">
                <a:solidFill>
                  <a:schemeClr val="accent6">
                    <a:lumMod val="75000"/>
                  </a:schemeClr>
                </a:solidFill>
                <a:latin typeface="Gotham Book"/>
                <a:ea typeface="Times New Roman" panose="02020603050405020304" pitchFamily="18" charset="0"/>
                <a:cs typeface="Times New Roman" panose="02020603050405020304" pitchFamily="18" charset="0"/>
              </a:rPr>
              <a:t>amended</a:t>
            </a: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 the Constitution three times by adding the 13</a:t>
            </a:r>
            <a:r>
              <a:rPr lang="en-US" sz="2400" baseline="30000" dirty="0">
                <a:solidFill>
                  <a:schemeClr val="accent6">
                    <a:lumMod val="75000"/>
                  </a:schemeClr>
                </a:solidFill>
                <a:latin typeface="Gotham Book"/>
                <a:ea typeface="Times New Roman" panose="02020603050405020304" pitchFamily="18" charset="0"/>
                <a:cs typeface="Times New Roman" panose="02020603050405020304" pitchFamily="18" charset="0"/>
              </a:rPr>
              <a:t>th</a:t>
            </a: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 14</a:t>
            </a:r>
            <a:r>
              <a:rPr lang="en-US" sz="2400" baseline="30000" dirty="0">
                <a:solidFill>
                  <a:schemeClr val="accent6">
                    <a:lumMod val="75000"/>
                  </a:schemeClr>
                </a:solidFill>
                <a:latin typeface="Gotham Book"/>
                <a:ea typeface="Times New Roman" panose="02020603050405020304" pitchFamily="18" charset="0"/>
                <a:cs typeface="Times New Roman" panose="02020603050405020304" pitchFamily="18" charset="0"/>
              </a:rPr>
              <a:t>th</a:t>
            </a: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 and 15</a:t>
            </a:r>
            <a:r>
              <a:rPr lang="en-US" sz="2400" baseline="30000" dirty="0">
                <a:solidFill>
                  <a:schemeClr val="accent6">
                    <a:lumMod val="75000"/>
                  </a:schemeClr>
                </a:solidFill>
                <a:latin typeface="Gotham Book"/>
                <a:ea typeface="Times New Roman" panose="02020603050405020304" pitchFamily="18" charset="0"/>
                <a:cs typeface="Times New Roman" panose="02020603050405020304" pitchFamily="18" charset="0"/>
              </a:rPr>
              <a:t>th</a:t>
            </a: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 </a:t>
            </a:r>
            <a:r>
              <a:rPr lang="en-US" sz="2400" b="1" dirty="0">
                <a:solidFill>
                  <a:schemeClr val="accent6">
                    <a:lumMod val="75000"/>
                  </a:schemeClr>
                </a:solidFill>
                <a:latin typeface="Gotham Book"/>
                <a:ea typeface="Times New Roman" panose="02020603050405020304" pitchFamily="18" charset="0"/>
                <a:cs typeface="Times New Roman" panose="02020603050405020304" pitchFamily="18" charset="0"/>
              </a:rPr>
              <a:t>amendments,</a:t>
            </a: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 which addressed the rights of the newly freed people, including their right to citizenship and vote in elections.</a:t>
            </a:r>
            <a:endParaRPr kumimoji="0" lang="en-US" sz="2400" b="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3074" name="Picture 2" descr="A photocopy of the original thirteenth amendment. Scripted writing is evident though illegible in this image. The document itself appears quite short, with the majority of the paper filled with signatures.">
            <a:extLst>
              <a:ext uri="{FF2B5EF4-FFF2-40B4-BE49-F238E27FC236}">
                <a16:creationId xmlns:a16="http://schemas.microsoft.com/office/drawing/2014/main" id="{86530CD7-09E1-18E1-CB6C-2D3C357662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1595" y="1279300"/>
            <a:ext cx="3068504" cy="417444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4A37082-A669-C22D-34CD-948F03B05D47}"/>
              </a:ext>
            </a:extLst>
          </p:cNvPr>
          <p:cNvSpPr txBox="1"/>
          <p:nvPr/>
        </p:nvSpPr>
        <p:spPr>
          <a:xfrm>
            <a:off x="8011886" y="5562600"/>
            <a:ext cx="3864428" cy="707886"/>
          </a:xfrm>
          <a:prstGeom prst="rect">
            <a:avLst/>
          </a:prstGeom>
          <a:noFill/>
        </p:spPr>
        <p:txBody>
          <a:bodyPr wrap="square" rtlCol="0">
            <a:spAutoFit/>
          </a:bodyPr>
          <a:lstStyle/>
          <a:p>
            <a:pPr algn="ctr"/>
            <a:r>
              <a:rPr lang="en-US" sz="2000" dirty="0">
                <a:latin typeface="Gotham book"/>
              </a:rPr>
              <a:t>The Thirteenth Amendment</a:t>
            </a:r>
          </a:p>
          <a:p>
            <a:pPr algn="ctr"/>
            <a:r>
              <a:rPr lang="en-US" sz="2000" i="1" dirty="0">
                <a:latin typeface="Gotham book"/>
              </a:rPr>
              <a:t>The Library of Congress</a:t>
            </a:r>
          </a:p>
        </p:txBody>
      </p:sp>
    </p:spTree>
    <p:extLst>
      <p:ext uri="{BB962C8B-B14F-4D97-AF65-F5344CB8AC3E}">
        <p14:creationId xmlns:p14="http://schemas.microsoft.com/office/powerpoint/2010/main" val="3989481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FFDDC53-952A-0A88-7260-5B3D66E4612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B0BC5CA-79A6-DF25-02BE-9FD13BA36FB4}"/>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Ratify</a:t>
            </a:r>
            <a:r>
              <a:rPr kumimoji="0" lang="en-US" sz="8000" b="0" i="0" u="none" strike="noStrike" kern="1200" cap="none" spc="0" normalizeH="0" baseline="0" noProof="0" dirty="0">
                <a:ln>
                  <a:noFill/>
                </a:ln>
                <a:solidFill>
                  <a:schemeClr val="bg1"/>
                </a:solidFill>
                <a:effectLst/>
                <a:uLnTx/>
                <a:uFillTx/>
                <a:latin typeface="Gotham Medium"/>
                <a:ea typeface="+mj-ea"/>
                <a:cs typeface="+mj-cs"/>
              </a:rPr>
              <a:t> </a:t>
            </a:r>
            <a:r>
              <a:rPr kumimoji="0" lang="en-US" sz="4800" b="0" i="1" u="none" strike="noStrike" kern="1200" cap="none" spc="0" normalizeH="0" baseline="0" noProof="0" dirty="0">
                <a:ln>
                  <a:noFill/>
                </a:ln>
                <a:solidFill>
                  <a:schemeClr val="bg1"/>
                </a:solidFill>
                <a:effectLst/>
                <a:uLnTx/>
                <a:uFillTx/>
                <a:latin typeface="Gotham Medium"/>
                <a:ea typeface="+mj-ea"/>
                <a:cs typeface="+mj-cs"/>
              </a:rPr>
              <a:t>(</a:t>
            </a:r>
            <a:r>
              <a:rPr lang="en-US" sz="4800" i="1" dirty="0">
                <a:solidFill>
                  <a:schemeClr val="bg1"/>
                </a:solidFill>
                <a:latin typeface="Gotham Medium"/>
              </a:rPr>
              <a:t>v</a:t>
            </a:r>
            <a:r>
              <a:rPr kumimoji="0" lang="en-US" sz="4800" b="0" i="1" u="none" strike="noStrike" kern="1200" cap="none" spc="0" normalizeH="0" baseline="0" noProof="0" dirty="0">
                <a:ln>
                  <a:noFill/>
                </a:ln>
                <a:solidFill>
                  <a:schemeClr val="bg1"/>
                </a:solidFill>
                <a:effectLst/>
                <a:uLnTx/>
                <a:uFillTx/>
                <a:latin typeface="Gotham Medium"/>
                <a:ea typeface="+mj-ea"/>
                <a:cs typeface="+mj-cs"/>
              </a:rPr>
              <a:t>)</a:t>
            </a:r>
            <a:endParaRPr kumimoji="0" lang="en-US" sz="8000" b="0" i="1"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E637E1A0-8782-BB47-B1F0-D4472A93ED4B}"/>
              </a:ext>
            </a:extLst>
          </p:cNvPr>
          <p:cNvSpPr txBox="1"/>
          <p:nvPr/>
        </p:nvSpPr>
        <p:spPr>
          <a:xfrm>
            <a:off x="64250" y="1578428"/>
            <a:ext cx="6996934" cy="5247590"/>
          </a:xfrm>
          <a:prstGeom prst="rect">
            <a:avLst/>
          </a:prstGeom>
          <a:noFill/>
        </p:spPr>
        <p:txBody>
          <a:bodyPr wrap="square" rtlCol="0">
            <a:spAutoFit/>
          </a:bodyPr>
          <a:lstStyle/>
          <a:p>
            <a:pPr marL="0" marR="0" lvl="0" indent="0" defTabSz="914400" rtl="0" eaLnBrk="1" fontAlgn="auto" latinLnBrk="0" hangingPunct="1">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During the Reconstruction Era, Congress passed three new amendments to the Constitution. The 13</a:t>
            </a:r>
            <a:r>
              <a:rPr kumimoji="0" lang="en-US" sz="2400" b="0" i="0" u="none" strike="noStrike" kern="1200" cap="none" spc="0" normalizeH="0" baseline="3000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th</a:t>
            </a:r>
            <a:r>
              <a:rPr kumimoji="0" lang="en-US" sz="2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 14</a:t>
            </a:r>
            <a:r>
              <a:rPr kumimoji="0" lang="en-US" sz="2400" b="0" i="0" u="none" strike="noStrike" kern="1200" cap="none" spc="0" normalizeH="0" baseline="3000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th</a:t>
            </a:r>
            <a:r>
              <a:rPr kumimoji="0" lang="en-US" sz="2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 and 15</a:t>
            </a:r>
            <a:r>
              <a:rPr kumimoji="0" lang="en-US" sz="2400" b="0" i="0" u="none" strike="noStrike" kern="1200" cap="none" spc="0" normalizeH="0" baseline="3000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th</a:t>
            </a:r>
            <a:r>
              <a:rPr kumimoji="0" lang="en-US" sz="2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 amendments abolished slavery, granted citizenship to the freed people, and guaranteed the right to vote for freed Black men. </a:t>
            </a:r>
          </a:p>
          <a:p>
            <a:pPr marL="0" marR="0" lvl="0" indent="0" defTabSz="914400" rtl="0" eaLnBrk="1" fontAlgn="auto" latinLnBrk="0" hangingPunct="1">
              <a:spcBef>
                <a:spcPts val="0"/>
              </a:spcBef>
              <a:spcAft>
                <a:spcPts val="600"/>
              </a:spcAft>
              <a:buClrTx/>
              <a:buSzTx/>
              <a:buFontTx/>
              <a:buNone/>
              <a:tabLst/>
              <a:defRPr/>
            </a:pPr>
            <a:endParaRPr lang="en-US" sz="100" dirty="0">
              <a:solidFill>
                <a:srgbClr val="0070C0"/>
              </a:solidFill>
              <a:latin typeface="Gotham book"/>
              <a:ea typeface="Times New Roman" panose="02020603050405020304" pitchFamily="18" charset="0"/>
              <a:cs typeface="Times New Roman" panose="02020603050405020304" pitchFamily="18" charset="0"/>
            </a:endParaRPr>
          </a:p>
          <a:p>
            <a:pPr marL="0" marR="0" lvl="0" indent="0" defTabSz="914400" rtl="0" eaLnBrk="1" fontAlgn="auto" latinLnBrk="0" hangingPunct="1">
              <a:spcBef>
                <a:spcPts val="0"/>
              </a:spcBef>
              <a:spcAft>
                <a:spcPts val="600"/>
              </a:spcAft>
              <a:buClrTx/>
              <a:buSzTx/>
              <a:buFontTx/>
              <a:buNone/>
              <a:tabLst/>
              <a:defRPr/>
            </a:pPr>
            <a:r>
              <a:rPr lang="en-US" sz="2400" dirty="0">
                <a:solidFill>
                  <a:srgbClr val="C00000"/>
                </a:solidFill>
                <a:latin typeface="Gotham book"/>
                <a:ea typeface="Times New Roman" panose="02020603050405020304" pitchFamily="18" charset="0"/>
                <a:cs typeface="Times New Roman" panose="02020603050405020304" pitchFamily="18" charset="0"/>
              </a:rPr>
              <a:t>After Congress passed the new amendments, the amendments then went to the state governments to be </a:t>
            </a:r>
            <a:r>
              <a:rPr lang="en-US" sz="2400" b="1" dirty="0">
                <a:solidFill>
                  <a:srgbClr val="C00000"/>
                </a:solidFill>
                <a:latin typeface="Gotham book"/>
                <a:ea typeface="Times New Roman" panose="02020603050405020304" pitchFamily="18" charset="0"/>
                <a:cs typeface="Times New Roman" panose="02020603050405020304" pitchFamily="18" charset="0"/>
              </a:rPr>
              <a:t>ratified or</a:t>
            </a:r>
            <a:r>
              <a:rPr lang="en-US" sz="2400" dirty="0">
                <a:solidFill>
                  <a:srgbClr val="C00000"/>
                </a:solidFill>
                <a:latin typeface="Gotham book"/>
                <a:ea typeface="Times New Roman" panose="02020603050405020304" pitchFamily="18" charset="0"/>
                <a:cs typeface="Times New Roman" panose="02020603050405020304" pitchFamily="18" charset="0"/>
              </a:rPr>
              <a:t> officially approved. After three fourths of the state legislatures voted to </a:t>
            </a:r>
            <a:r>
              <a:rPr lang="en-US" sz="2400" b="1" dirty="0">
                <a:solidFill>
                  <a:srgbClr val="C00000"/>
                </a:solidFill>
                <a:latin typeface="Gotham book"/>
                <a:ea typeface="Times New Roman" panose="02020603050405020304" pitchFamily="18" charset="0"/>
                <a:cs typeface="Times New Roman" panose="02020603050405020304" pitchFamily="18" charset="0"/>
              </a:rPr>
              <a:t>ratify</a:t>
            </a:r>
            <a:r>
              <a:rPr lang="en-US" sz="2400" dirty="0">
                <a:solidFill>
                  <a:srgbClr val="C00000"/>
                </a:solidFill>
                <a:latin typeface="Gotham book"/>
                <a:ea typeface="Times New Roman" panose="02020603050405020304" pitchFamily="18" charset="0"/>
                <a:cs typeface="Times New Roman" panose="02020603050405020304" pitchFamily="18" charset="0"/>
              </a:rPr>
              <a:t> the amendments, then they officially became part of the U.S. Constitution.</a:t>
            </a:r>
          </a:p>
          <a:p>
            <a:pPr marL="0" marR="0" lvl="0" indent="0" defTabSz="914400" rtl="0" eaLnBrk="1" fontAlgn="auto" latinLnBrk="0" hangingPunct="1">
              <a:spcBef>
                <a:spcPts val="0"/>
              </a:spcBef>
              <a:spcAft>
                <a:spcPts val="600"/>
              </a:spcAft>
              <a:buClrTx/>
              <a:buSzTx/>
              <a:buFontTx/>
              <a:buNone/>
              <a:tabLst/>
              <a:defRPr/>
            </a:pPr>
            <a:endParaRPr kumimoji="0" lang="en-US" sz="2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endParaRPr>
          </a:p>
          <a:p>
            <a:pPr marL="0" marR="0" lvl="0" indent="0" defTabSz="914400" rtl="0" eaLnBrk="1" fontAlgn="auto" latinLnBrk="0" hangingPunct="1">
              <a:spcBef>
                <a:spcPts val="0"/>
              </a:spcBef>
              <a:spcAft>
                <a:spcPts val="600"/>
              </a:spcAft>
              <a:buClrTx/>
              <a:buSzTx/>
              <a:buFontTx/>
              <a:buNone/>
              <a:tabLst/>
              <a:defRPr/>
            </a:pPr>
            <a:r>
              <a:rPr lang="en-US" sz="2400" dirty="0">
                <a:solidFill>
                  <a:srgbClr val="7030A0"/>
                </a:solidFill>
                <a:latin typeface="Gotham book"/>
                <a:ea typeface="Times New Roman" panose="02020603050405020304" pitchFamily="18" charset="0"/>
                <a:cs typeface="Times New Roman" panose="02020603050405020304" pitchFamily="18" charset="0"/>
              </a:rPr>
              <a:t>In order to be accepted back into the Union, the South had to </a:t>
            </a:r>
            <a:r>
              <a:rPr lang="en-US" sz="2400" b="1" dirty="0">
                <a:solidFill>
                  <a:srgbClr val="7030A0"/>
                </a:solidFill>
                <a:latin typeface="Gotham book"/>
                <a:ea typeface="Times New Roman" panose="02020603050405020304" pitchFamily="18" charset="0"/>
                <a:cs typeface="Times New Roman" panose="02020603050405020304" pitchFamily="18" charset="0"/>
              </a:rPr>
              <a:t>ratify</a:t>
            </a:r>
            <a:r>
              <a:rPr lang="en-US" sz="2400" dirty="0">
                <a:solidFill>
                  <a:srgbClr val="7030A0"/>
                </a:solidFill>
                <a:latin typeface="Gotham book"/>
                <a:ea typeface="Times New Roman" panose="02020603050405020304" pitchFamily="18" charset="0"/>
                <a:cs typeface="Times New Roman" panose="02020603050405020304" pitchFamily="18" charset="0"/>
              </a:rPr>
              <a:t> the new amendments to the Constitution.</a:t>
            </a:r>
            <a:endParaRPr kumimoji="0" lang="en-US" sz="2400" b="0"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endParaRPr>
          </a:p>
        </p:txBody>
      </p:sp>
      <p:pic>
        <p:nvPicPr>
          <p:cNvPr id="1026" name="Picture 2" descr="A contemporary photograph of the Texas House of Representatives chamber. The room is large, with rows of desks on either side of a wide aisle leading to the front of the chamber. There is a second floor balcony for viewers to watch proceedings. ">
            <a:extLst>
              <a:ext uri="{FF2B5EF4-FFF2-40B4-BE49-F238E27FC236}">
                <a16:creationId xmlns:a16="http://schemas.microsoft.com/office/drawing/2014/main" id="{BA583FB4-5852-00EC-3B2D-2BE2E951D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7386" y="1698173"/>
            <a:ext cx="4827076" cy="325482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F7B000-061F-D2C0-88B9-F46A77B41D2E}"/>
              </a:ext>
            </a:extLst>
          </p:cNvPr>
          <p:cNvSpPr txBox="1"/>
          <p:nvPr/>
        </p:nvSpPr>
        <p:spPr>
          <a:xfrm>
            <a:off x="6977743" y="5040086"/>
            <a:ext cx="5214257" cy="1015663"/>
          </a:xfrm>
          <a:prstGeom prst="rect">
            <a:avLst/>
          </a:prstGeom>
          <a:noFill/>
        </p:spPr>
        <p:txBody>
          <a:bodyPr wrap="square" rtlCol="0">
            <a:spAutoFit/>
          </a:bodyPr>
          <a:lstStyle/>
          <a:p>
            <a:pPr algn="ctr"/>
            <a:r>
              <a:rPr lang="en-US" sz="2000" dirty="0">
                <a:latin typeface="Gotham book"/>
              </a:rPr>
              <a:t>The Chamber of the House of Representatives</a:t>
            </a:r>
          </a:p>
          <a:p>
            <a:pPr algn="ctr"/>
            <a:r>
              <a:rPr lang="en-US" sz="2000" dirty="0">
                <a:latin typeface="Gotham book"/>
              </a:rPr>
              <a:t>Texas Legislature</a:t>
            </a:r>
          </a:p>
          <a:p>
            <a:pPr algn="ctr"/>
            <a:r>
              <a:rPr lang="en-US" sz="2000" i="1" dirty="0">
                <a:latin typeface="Gotham book"/>
              </a:rPr>
              <a:t>The Portal to Texas History</a:t>
            </a:r>
          </a:p>
        </p:txBody>
      </p:sp>
    </p:spTree>
    <p:extLst>
      <p:ext uri="{BB962C8B-B14F-4D97-AF65-F5344CB8AC3E}">
        <p14:creationId xmlns:p14="http://schemas.microsoft.com/office/powerpoint/2010/main" val="2499873245"/>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314</TotalTime>
  <Words>1549</Words>
  <Application>Microsoft Office PowerPoint</Application>
  <PresentationFormat>Widescreen</PresentationFormat>
  <Paragraphs>93</Paragraphs>
  <Slides>14</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Aptos</vt:lpstr>
      <vt:lpstr>Aptos Display</vt:lpstr>
      <vt:lpstr>Arial</vt:lpstr>
      <vt:lpstr>Avenir Next LT Pro</vt:lpstr>
      <vt:lpstr>Gotham book</vt:lpstr>
      <vt:lpstr>Gotham book</vt:lpstr>
      <vt:lpstr>Gotham Medium</vt:lpstr>
      <vt:lpstr>Posterama</vt:lpstr>
      <vt:lpstr>SplashVTI</vt:lpstr>
      <vt:lpstr>Office Theme</vt:lpstr>
      <vt:lpstr>1_Office Theme</vt:lpstr>
      <vt:lpstr>Unit 9:  Reconstruction</vt:lpstr>
      <vt:lpstr>Warm-up:  Follow the directions to complete your warm-up</vt:lpstr>
      <vt:lpstr>Share with the class</vt:lpstr>
      <vt:lpstr>Essential Question</vt:lpstr>
      <vt:lpstr>In today’s lesson…</vt:lpstr>
      <vt:lpstr>Reconstruction (n)</vt:lpstr>
      <vt:lpstr>Sharecropper (n)</vt:lpstr>
      <vt:lpstr>Amendment (n)</vt:lpstr>
      <vt:lpstr>Ratify (v)</vt:lpstr>
      <vt:lpstr>Franchise (n)</vt:lpstr>
      <vt:lpstr>Martial Law (n)</vt:lpstr>
      <vt:lpstr>Redemption (n)</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10</cp:revision>
  <dcterms:created xsi:type="dcterms:W3CDTF">2025-09-11T19:14:22Z</dcterms:created>
  <dcterms:modified xsi:type="dcterms:W3CDTF">2025-10-31T19:01:04Z</dcterms:modified>
</cp:coreProperties>
</file>