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0" r:id="rId2"/>
    <p:sldId id="280" r:id="rId3"/>
    <p:sldId id="317" r:id="rId4"/>
    <p:sldId id="319" r:id="rId5"/>
    <p:sldId id="333" r:id="rId6"/>
    <p:sldId id="312" r:id="rId7"/>
    <p:sldId id="320" r:id="rId8"/>
    <p:sldId id="332" r:id="rId9"/>
    <p:sldId id="318" r:id="rId10"/>
    <p:sldId id="315" r:id="rId11"/>
    <p:sldId id="30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E9307278-A9DA-BB4A-80ED-21E569140618}">
          <p14:sldIdLst>
            <p14:sldId id="270"/>
            <p14:sldId id="280"/>
            <p14:sldId id="317"/>
            <p14:sldId id="319"/>
            <p14:sldId id="333"/>
            <p14:sldId id="312"/>
            <p14:sldId id="320"/>
            <p14:sldId id="332"/>
            <p14:sldId id="318"/>
            <p14:sldId id="315"/>
            <p14:sldId id="30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C34369-A2A5-2E6C-8BB1-1F89B39F1698}" name="Ross, Alyssa" initials="RA" userId="S::Alyssa.Ross@unt.edu::c40a8673-11c1-4635-bf7d-dc2713cf97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4341"/>
    <a:srgbClr val="DB3639"/>
    <a:srgbClr val="0574C8"/>
    <a:srgbClr val="373B34"/>
    <a:srgbClr val="FF7E7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0" autoAdjust="0"/>
    <p:restoredTop sz="86446" autoAdjust="0"/>
  </p:normalViewPr>
  <p:slideViewPr>
    <p:cSldViewPr snapToGrid="0" snapToObjects="1">
      <p:cViewPr varScale="1">
        <p:scale>
          <a:sx n="73" d="100"/>
          <a:sy n="73" d="100"/>
        </p:scale>
        <p:origin x="308" y="44"/>
      </p:cViewPr>
      <p:guideLst/>
    </p:cSldViewPr>
  </p:slideViewPr>
  <p:outlineViewPr>
    <p:cViewPr>
      <p:scale>
        <a:sx n="33" d="100"/>
        <a:sy n="33" d="100"/>
      </p:scale>
      <p:origin x="0" y="-2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9413ED-5A9C-4D46-924B-DF54D48EEDE6}" type="datetimeFigureOut">
              <a:rPr lang="en-US" smtClean="0"/>
              <a:t>5/11/2022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78331-585C-43DB-A7AF-EA256D0AB13A}" type="slidenum">
              <a:rPr lang="en-US" smtClean="0"/>
              <a:t>‹#›</a:t>
            </a:fld>
            <a:endParaRPr lang="en-US"/>
          </a:p>
        </p:txBody>
      </p:sp>
    </p:spTree>
    <p:extLst>
      <p:ext uri="{BB962C8B-B14F-4D97-AF65-F5344CB8AC3E}">
        <p14:creationId xmlns:p14="http://schemas.microsoft.com/office/powerpoint/2010/main" val="4148870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sl.texas.gov/outofthestacks/freedmens-bureau-records-and-the-history-of-african-american-education-in-texas/#_ftnref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a moment to allow the students to generalize these questions. Encourage them to write them down and focus on these as the lesson goes. They will be expected to answer these at the end of the lesson to apply their knowledge. </a:t>
            </a:r>
          </a:p>
          <a:p>
            <a:endParaRPr lang="en-US" dirty="0"/>
          </a:p>
        </p:txBody>
      </p:sp>
      <p:sp>
        <p:nvSpPr>
          <p:cNvPr id="4" name="Slide Number Placeholder 3"/>
          <p:cNvSpPr>
            <a:spLocks noGrp="1"/>
          </p:cNvSpPr>
          <p:nvPr>
            <p:ph type="sldNum" sz="quarter" idx="5"/>
          </p:nvPr>
        </p:nvSpPr>
        <p:spPr/>
        <p:txBody>
          <a:bodyPr/>
          <a:lstStyle/>
          <a:p>
            <a:fld id="{24978331-585C-43DB-A7AF-EA256D0AB13A}" type="slidenum">
              <a:rPr lang="en-US" smtClean="0"/>
              <a:t>2</a:t>
            </a:fld>
            <a:endParaRPr lang="en-US"/>
          </a:p>
        </p:txBody>
      </p:sp>
    </p:spTree>
    <p:extLst>
      <p:ext uri="{BB962C8B-B14F-4D97-AF65-F5344CB8AC3E}">
        <p14:creationId xmlns:p14="http://schemas.microsoft.com/office/powerpoint/2010/main" val="174720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https://www.tsl.texas.gov/treasures/giants/aalege.html</a:t>
            </a:r>
          </a:p>
          <a:p>
            <a:endParaRPr lang="en-US" dirty="0"/>
          </a:p>
        </p:txBody>
      </p:sp>
      <p:sp>
        <p:nvSpPr>
          <p:cNvPr id="4" name="Slide Number Placeholder 3"/>
          <p:cNvSpPr>
            <a:spLocks noGrp="1"/>
          </p:cNvSpPr>
          <p:nvPr>
            <p:ph type="sldNum" sz="quarter" idx="5"/>
          </p:nvPr>
        </p:nvSpPr>
        <p:spPr/>
        <p:txBody>
          <a:bodyPr/>
          <a:lstStyle/>
          <a:p>
            <a:fld id="{24978331-585C-43DB-A7AF-EA256D0AB13A}" type="slidenum">
              <a:rPr lang="en-US" smtClean="0"/>
              <a:t>4</a:t>
            </a:fld>
            <a:endParaRPr lang="en-US"/>
          </a:p>
        </p:txBody>
      </p:sp>
    </p:spTree>
    <p:extLst>
      <p:ext uri="{BB962C8B-B14F-4D97-AF65-F5344CB8AC3E}">
        <p14:creationId xmlns:p14="http://schemas.microsoft.com/office/powerpoint/2010/main" val="3915705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Barbara Mulvihill, “Tunstall, Martha Goodwin,” </a:t>
            </a:r>
            <a:r>
              <a:rPr lang="en-US" sz="1200" b="0" i="1" kern="1200" dirty="0">
                <a:solidFill>
                  <a:schemeClr val="tx1"/>
                </a:solidFill>
                <a:effectLst/>
                <a:latin typeface="+mn-lt"/>
                <a:ea typeface="+mn-ea"/>
                <a:cs typeface="+mn-cs"/>
              </a:rPr>
              <a:t>Handbook of Texas Online</a:t>
            </a:r>
            <a:r>
              <a:rPr lang="en-US" sz="1200" b="0" i="0" kern="1200" dirty="0">
                <a:solidFill>
                  <a:schemeClr val="tx1"/>
                </a:solidFill>
                <a:effectLst/>
                <a:latin typeface="+mn-lt"/>
                <a:ea typeface="+mn-ea"/>
                <a:cs typeface="+mn-cs"/>
              </a:rPr>
              <a:t>. https://www.tshaonline.org/handbook/entries/tunstall-martha-goodwin.</a:t>
            </a:r>
            <a:endParaRPr lang="en-US" dirty="0"/>
          </a:p>
        </p:txBody>
      </p:sp>
      <p:sp>
        <p:nvSpPr>
          <p:cNvPr id="4" name="Slide Number Placeholder 3"/>
          <p:cNvSpPr>
            <a:spLocks noGrp="1"/>
          </p:cNvSpPr>
          <p:nvPr>
            <p:ph type="sldNum" sz="quarter" idx="5"/>
          </p:nvPr>
        </p:nvSpPr>
        <p:spPr/>
        <p:txBody>
          <a:bodyPr/>
          <a:lstStyle/>
          <a:p>
            <a:fld id="{24978331-585C-43DB-A7AF-EA256D0AB13A}" type="slidenum">
              <a:rPr lang="en-US" smtClean="0"/>
              <a:t>6</a:t>
            </a:fld>
            <a:endParaRPr lang="en-US"/>
          </a:p>
        </p:txBody>
      </p:sp>
    </p:spTree>
    <p:extLst>
      <p:ext uri="{BB962C8B-B14F-4D97-AF65-F5344CB8AC3E}">
        <p14:creationId xmlns:p14="http://schemas.microsoft.com/office/powerpoint/2010/main" val="2922715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hlinkClick r:id="rId3"/>
              </a:rPr>
              <a:t>[2]</a:t>
            </a:r>
            <a:r>
              <a:rPr lang="en-US" sz="1200" b="0" i="0" kern="1200" dirty="0">
                <a:solidFill>
                  <a:schemeClr val="tx1"/>
                </a:solidFill>
                <a:effectLst/>
                <a:latin typeface="+mn-lt"/>
                <a:ea typeface="+mn-ea"/>
                <a:cs typeface="+mn-cs"/>
              </a:rPr>
              <a:t> Alton Hornsby, “The Freedmen’s Bureau Schools in Texas, 1865-1870,” </a:t>
            </a:r>
            <a:r>
              <a:rPr lang="en-US" sz="1200" b="0" i="1" kern="1200" dirty="0">
                <a:solidFill>
                  <a:schemeClr val="tx1"/>
                </a:solidFill>
                <a:effectLst/>
                <a:latin typeface="+mn-lt"/>
                <a:ea typeface="+mn-ea"/>
                <a:cs typeface="+mn-cs"/>
              </a:rPr>
              <a:t>The Southwestern Historical Quarterly</a:t>
            </a:r>
            <a:r>
              <a:rPr lang="en-US" sz="1200" b="0" i="0" kern="1200" dirty="0">
                <a:solidFill>
                  <a:schemeClr val="tx1"/>
                </a:solidFill>
                <a:effectLst/>
                <a:latin typeface="+mn-lt"/>
                <a:ea typeface="+mn-ea"/>
                <a:cs typeface="+mn-cs"/>
              </a:rPr>
              <a:t> 76, no. 4 (1973): 416. http://www.jstor.org/stable/30238207</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4978331-585C-43DB-A7AF-EA256D0AB13A}" type="slidenum">
              <a:rPr lang="en-US" smtClean="0"/>
              <a:t>7</a:t>
            </a:fld>
            <a:endParaRPr lang="en-US"/>
          </a:p>
        </p:txBody>
      </p:sp>
    </p:spTree>
    <p:extLst>
      <p:ext uri="{BB962C8B-B14F-4D97-AF65-F5344CB8AC3E}">
        <p14:creationId xmlns:p14="http://schemas.microsoft.com/office/powerpoint/2010/main" val="37010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978331-585C-43DB-A7AF-EA256D0AB13A}" type="slidenum">
              <a:rPr lang="en-US" smtClean="0"/>
              <a:t>8</a:t>
            </a:fld>
            <a:endParaRPr lang="en-US"/>
          </a:p>
        </p:txBody>
      </p:sp>
    </p:spTree>
    <p:extLst>
      <p:ext uri="{BB962C8B-B14F-4D97-AF65-F5344CB8AC3E}">
        <p14:creationId xmlns:p14="http://schemas.microsoft.com/office/powerpoint/2010/main" val="35047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African-American Church, Harrison County], photograph, Date Unknown; University of North Texas Libraries, The Portal to Texas History, </a:t>
            </a:r>
            <a:r>
              <a:rPr lang="en-US" sz="1200" b="0" i="0" u="none" strike="noStrike" kern="1200" dirty="0">
                <a:solidFill>
                  <a:schemeClr val="tx1"/>
                </a:solidFill>
                <a:effectLst/>
                <a:latin typeface="+mn-lt"/>
                <a:ea typeface="+mn-ea"/>
                <a:cs typeface="+mn-cs"/>
                <a:hlinkClick r:id="rId3"/>
              </a:rPr>
              <a:t>https://texashistory.unt.edu</a:t>
            </a:r>
            <a:r>
              <a:rPr lang="en-US" sz="1200" b="0" i="0" kern="1200" dirty="0">
                <a:solidFill>
                  <a:schemeClr val="tx1"/>
                </a:solidFill>
                <a:effectLst/>
                <a:latin typeface="+mn-lt"/>
                <a:ea typeface="+mn-ea"/>
                <a:cs typeface="+mn-cs"/>
              </a:rPr>
              <a:t>; crediting Marshall Public Library.</a:t>
            </a:r>
            <a:endParaRPr lang="en-US" dirty="0"/>
          </a:p>
        </p:txBody>
      </p:sp>
      <p:sp>
        <p:nvSpPr>
          <p:cNvPr id="4" name="Slide Number Placeholder 3"/>
          <p:cNvSpPr>
            <a:spLocks noGrp="1"/>
          </p:cNvSpPr>
          <p:nvPr>
            <p:ph type="sldNum" sz="quarter" idx="5"/>
          </p:nvPr>
        </p:nvSpPr>
        <p:spPr/>
        <p:txBody>
          <a:bodyPr/>
          <a:lstStyle/>
          <a:p>
            <a:fld id="{24978331-585C-43DB-A7AF-EA256D0AB13A}" type="slidenum">
              <a:rPr lang="en-US" smtClean="0"/>
              <a:t>9</a:t>
            </a:fld>
            <a:endParaRPr lang="en-US"/>
          </a:p>
        </p:txBody>
      </p:sp>
    </p:spTree>
    <p:extLst>
      <p:ext uri="{BB962C8B-B14F-4D97-AF65-F5344CB8AC3E}">
        <p14:creationId xmlns:p14="http://schemas.microsoft.com/office/powerpoint/2010/main" val="3063636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Portrait of Sarah Horton Cockrell. </a:t>
            </a:r>
            <a:r>
              <a:rPr lang="en-US" sz="1200" b="0" i="1" kern="1200" dirty="0" err="1">
                <a:solidFill>
                  <a:schemeClr val="tx1"/>
                </a:solidFill>
                <a:effectLst/>
                <a:latin typeface="+mn-lt"/>
                <a:ea typeface="+mn-ea"/>
                <a:cs typeface="+mn-cs"/>
              </a:rPr>
              <a:t>DeGolyer</a:t>
            </a:r>
            <a:r>
              <a:rPr lang="en-US" sz="1200" b="0" i="1" kern="1200" dirty="0">
                <a:solidFill>
                  <a:schemeClr val="tx1"/>
                </a:solidFill>
                <a:effectLst/>
                <a:latin typeface="+mn-lt"/>
                <a:ea typeface="+mn-ea"/>
                <a:cs typeface="+mn-cs"/>
              </a:rPr>
              <a:t> Library, Southern Methodist University, Dallas, Texas, Cockrell Family Papers, A2002.2335.</a:t>
            </a:r>
            <a:endParaRPr lang="en-US" dirty="0"/>
          </a:p>
        </p:txBody>
      </p:sp>
      <p:sp>
        <p:nvSpPr>
          <p:cNvPr id="4" name="Slide Number Placeholder 3"/>
          <p:cNvSpPr>
            <a:spLocks noGrp="1"/>
          </p:cNvSpPr>
          <p:nvPr>
            <p:ph type="sldNum" sz="quarter" idx="5"/>
          </p:nvPr>
        </p:nvSpPr>
        <p:spPr/>
        <p:txBody>
          <a:bodyPr/>
          <a:lstStyle/>
          <a:p>
            <a:fld id="{24978331-585C-43DB-A7AF-EA256D0AB13A}" type="slidenum">
              <a:rPr lang="en-US" smtClean="0"/>
              <a:t>10</a:t>
            </a:fld>
            <a:endParaRPr lang="en-US"/>
          </a:p>
        </p:txBody>
      </p:sp>
    </p:spTree>
    <p:extLst>
      <p:ext uri="{BB962C8B-B14F-4D97-AF65-F5344CB8AC3E}">
        <p14:creationId xmlns:p14="http://schemas.microsoft.com/office/powerpoint/2010/main" val="4063749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Revisit the lesson specific essential questions. Allow students to work with a partner or small group for 5-8 minutes to discuss possible answers to the questions. They may need to refer to notes or activities completed during the lesson. Bring all the students together after time is up to facilitate a whole group discussion over the essential questions. </a:t>
            </a:r>
          </a:p>
          <a:p>
            <a:endParaRPr lang="en-US" dirty="0"/>
          </a:p>
        </p:txBody>
      </p:sp>
      <p:sp>
        <p:nvSpPr>
          <p:cNvPr id="4" name="Slide Number Placeholder 3"/>
          <p:cNvSpPr>
            <a:spLocks noGrp="1"/>
          </p:cNvSpPr>
          <p:nvPr>
            <p:ph type="sldNum" sz="quarter" idx="5"/>
          </p:nvPr>
        </p:nvSpPr>
        <p:spPr/>
        <p:txBody>
          <a:bodyPr/>
          <a:lstStyle/>
          <a:p>
            <a:fld id="{24978331-585C-43DB-A7AF-EA256D0AB13A}" type="slidenum">
              <a:rPr lang="en-US" smtClean="0"/>
              <a:t>11</a:t>
            </a:fld>
            <a:endParaRPr lang="en-US"/>
          </a:p>
        </p:txBody>
      </p:sp>
    </p:spTree>
    <p:extLst>
      <p:ext uri="{BB962C8B-B14F-4D97-AF65-F5344CB8AC3E}">
        <p14:creationId xmlns:p14="http://schemas.microsoft.com/office/powerpoint/2010/main" val="319886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5/11/2022</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5509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5/11/2022</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28541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5/11/2022</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6921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5/11/2022</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4238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5/11/2022</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31254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5/11/2022</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7267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5/11/2022</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5090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5/11/2022</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145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5/11/2022</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1638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5/11/2022</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9701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5/11/2022</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9567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5/11/2022</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811112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texashistory.unt.edu/"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texashistory.unt.edu/ark:/67531/metapth18164/" TargetMode="External"/><Relationship Id="rId5" Type="http://schemas.openxmlformats.org/officeDocument/2006/relationships/image" Target="../media/image12.jpe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078541" y="5640928"/>
            <a:ext cx="1058017" cy="1150825"/>
          </a:xfrm>
          <a:prstGeom prst="rect">
            <a:avLst/>
          </a:prstGeom>
        </p:spPr>
      </p:pic>
      <p:pic>
        <p:nvPicPr>
          <p:cNvPr id="10" name="Picture 9">
            <a:extLst>
              <a:ext uri="{FF2B5EF4-FFF2-40B4-BE49-F238E27FC236}">
                <a16:creationId xmlns:a16="http://schemas.microsoft.com/office/drawing/2014/main" id="{64293BAC-2204-C049-8E58-89D5F01415A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53" y="-2"/>
            <a:ext cx="1618200" cy="1618200"/>
          </a:xfrm>
          <a:prstGeom prst="rect">
            <a:avLst/>
          </a:prstGeom>
        </p:spPr>
      </p:pic>
      <p:sp>
        <p:nvSpPr>
          <p:cNvPr id="13" name="Title 12">
            <a:extLst>
              <a:ext uri="{FF2B5EF4-FFF2-40B4-BE49-F238E27FC236}">
                <a16:creationId xmlns:a16="http://schemas.microsoft.com/office/drawing/2014/main" id="{B0D72605-C96C-4B18-BB2D-A9BFC800F6F4}"/>
              </a:ext>
            </a:extLst>
          </p:cNvPr>
          <p:cNvSpPr>
            <a:spLocks noGrp="1"/>
          </p:cNvSpPr>
          <p:nvPr>
            <p:ph type="title"/>
          </p:nvPr>
        </p:nvSpPr>
        <p:spPr>
          <a:xfrm>
            <a:off x="831850" y="2326186"/>
            <a:ext cx="10515600" cy="2852737"/>
          </a:xfrm>
        </p:spPr>
        <p:txBody>
          <a:bodyPr>
            <a:normAutofit fontScale="90000"/>
          </a:bodyPr>
          <a:lstStyle/>
          <a:p>
            <a:pPr algn="ctr"/>
            <a:r>
              <a:rPr lang="en-US" dirty="0">
                <a:solidFill>
                  <a:srgbClr val="CA4341"/>
                </a:solidFill>
                <a:latin typeface="Gotham Book"/>
              </a:rPr>
              <a:t>Voices of Reconstruction: </a:t>
            </a:r>
            <a:br>
              <a:rPr lang="en-US" dirty="0">
                <a:solidFill>
                  <a:srgbClr val="CA4341"/>
                </a:solidFill>
                <a:latin typeface="Gotham Book"/>
              </a:rPr>
            </a:br>
            <a:r>
              <a:rPr lang="en-US" dirty="0">
                <a:solidFill>
                  <a:srgbClr val="CA4341"/>
                </a:solidFill>
                <a:latin typeface="Gotham Book"/>
              </a:rPr>
              <a:t>African American and </a:t>
            </a:r>
            <a:br>
              <a:rPr lang="en-US" dirty="0">
                <a:solidFill>
                  <a:srgbClr val="CA4341"/>
                </a:solidFill>
                <a:latin typeface="Gotham Book"/>
              </a:rPr>
            </a:br>
            <a:r>
              <a:rPr lang="en-US" dirty="0">
                <a:solidFill>
                  <a:srgbClr val="CA4341"/>
                </a:solidFill>
                <a:latin typeface="Gotham Book"/>
              </a:rPr>
              <a:t>Women’s Perspectives </a:t>
            </a:r>
            <a:br>
              <a:rPr lang="en-US" sz="4000" dirty="0">
                <a:solidFill>
                  <a:srgbClr val="CA4341"/>
                </a:solidFill>
                <a:latin typeface="Gotham Book"/>
              </a:rPr>
            </a:br>
            <a:endParaRPr lang="en-US" dirty="0">
              <a:latin typeface="Gotham Book"/>
            </a:endParaRPr>
          </a:p>
        </p:txBody>
      </p:sp>
      <p:sp>
        <p:nvSpPr>
          <p:cNvPr id="6" name="TextBox 5"/>
          <p:cNvSpPr txBox="1"/>
          <p:nvPr/>
        </p:nvSpPr>
        <p:spPr>
          <a:xfrm>
            <a:off x="6329153" y="6488668"/>
            <a:ext cx="4542908"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228731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1465545" y="118865"/>
            <a:ext cx="11214936" cy="1325563"/>
          </a:xfrm>
        </p:spPr>
        <p:txBody>
          <a:bodyPr>
            <a:normAutofit/>
          </a:bodyPr>
          <a:lstStyle/>
          <a:p>
            <a:r>
              <a:rPr lang="en-US" dirty="0">
                <a:solidFill>
                  <a:schemeClr val="bg1"/>
                </a:solidFill>
                <a:latin typeface="Gotham Medium" pitchFamily="2" charset="0"/>
              </a:rPr>
              <a:t>Women in Business </a:t>
            </a:r>
            <a:endParaRPr lang="en-US" dirty="0">
              <a:solidFill>
                <a:schemeClr val="bg1"/>
              </a:solidFill>
            </a:endParaRPr>
          </a:p>
        </p:txBody>
      </p:sp>
      <p:sp>
        <p:nvSpPr>
          <p:cNvPr id="12" name="TextBox 11">
            <a:extLst>
              <a:ext uri="{FF2B5EF4-FFF2-40B4-BE49-F238E27FC236}">
                <a16:creationId xmlns:a16="http://schemas.microsoft.com/office/drawing/2014/main" id="{B07771A4-F128-41F3-B43F-CAD7C8069071}"/>
              </a:ext>
            </a:extLst>
          </p:cNvPr>
          <p:cNvSpPr txBox="1"/>
          <p:nvPr/>
        </p:nvSpPr>
        <p:spPr>
          <a:xfrm>
            <a:off x="7053945" y="2370079"/>
            <a:ext cx="4477136" cy="2585323"/>
          </a:xfrm>
          <a:prstGeom prst="rect">
            <a:avLst/>
          </a:prstGeom>
          <a:noFill/>
        </p:spPr>
        <p:txBody>
          <a:bodyPr wrap="square" rtlCol="0">
            <a:spAutoFit/>
          </a:bodyPr>
          <a:lstStyle/>
          <a:p>
            <a:r>
              <a:rPr lang="en-US" dirty="0">
                <a:latin typeface="Gotham Book "/>
              </a:rPr>
              <a:t>Women played a major role in rebuilding the economy of Texas following the Civil War. With many men off to war, women had the responsibility to take care of things on the “home front” such as tending to farms, maintaining homes, and finding ways to bring income to their families. Some women became prosperous land and business owners during this period. </a:t>
            </a:r>
            <a:endParaRPr lang="en-US" b="1" dirty="0">
              <a:solidFill>
                <a:srgbClr val="FF0000"/>
              </a:solidFill>
              <a:latin typeface="Gotham Book "/>
            </a:endParaRPr>
          </a:p>
        </p:txBody>
      </p:sp>
      <p:pic>
        <p:nvPicPr>
          <p:cNvPr id="3" name="Picture 2" descr="Image of Lizzie Johnson, Cattle Queen of Texas">
            <a:extLst>
              <a:ext uri="{FF2B5EF4-FFF2-40B4-BE49-F238E27FC236}">
                <a16:creationId xmlns:a16="http://schemas.microsoft.com/office/drawing/2014/main" id="{1063565C-FAF2-409F-8B2F-3C70C4C2C87F}"/>
              </a:ext>
            </a:extLst>
          </p:cNvPr>
          <p:cNvPicPr>
            <a:picLocks noChangeAspect="1"/>
          </p:cNvPicPr>
          <p:nvPr/>
        </p:nvPicPr>
        <p:blipFill>
          <a:blip r:embed="rId5"/>
          <a:stretch>
            <a:fillRect/>
          </a:stretch>
        </p:blipFill>
        <p:spPr>
          <a:xfrm>
            <a:off x="828462" y="1993112"/>
            <a:ext cx="2572751" cy="3711194"/>
          </a:xfrm>
          <a:prstGeom prst="rect">
            <a:avLst/>
          </a:prstGeom>
        </p:spPr>
      </p:pic>
      <p:sp>
        <p:nvSpPr>
          <p:cNvPr id="13" name="Rectangle 12">
            <a:extLst>
              <a:ext uri="{FF2B5EF4-FFF2-40B4-BE49-F238E27FC236}">
                <a16:creationId xmlns:a16="http://schemas.microsoft.com/office/drawing/2014/main" id="{3C86643D-B923-410A-A95C-AF830F4F20D4}"/>
              </a:ext>
            </a:extLst>
          </p:cNvPr>
          <p:cNvSpPr/>
          <p:nvPr/>
        </p:nvSpPr>
        <p:spPr>
          <a:xfrm>
            <a:off x="828463" y="5688298"/>
            <a:ext cx="2753510" cy="707886"/>
          </a:xfrm>
          <a:prstGeom prst="rect">
            <a:avLst/>
          </a:prstGeom>
        </p:spPr>
        <p:txBody>
          <a:bodyPr wrap="square">
            <a:spAutoFit/>
          </a:bodyPr>
          <a:lstStyle/>
          <a:p>
            <a:r>
              <a:rPr lang="en-US" sz="1000" dirty="0">
                <a:latin typeface="Gotham Book "/>
              </a:rPr>
              <a:t>Lizzie Johnson was </a:t>
            </a:r>
            <a:r>
              <a:rPr lang="en-US" sz="1000" dirty="0">
                <a:solidFill>
                  <a:srgbClr val="000000"/>
                </a:solidFill>
                <a:latin typeface="Gotham Book "/>
              </a:rPr>
              <a:t>one of the most successful cattle dealers and real estate investors in Texas following the Civil War and during Reconstruction. </a:t>
            </a:r>
            <a:endParaRPr lang="en-US" sz="1000" cap="all" dirty="0">
              <a:solidFill>
                <a:srgbClr val="000000"/>
              </a:solidFill>
              <a:latin typeface="Gotham Book "/>
            </a:endParaRPr>
          </a:p>
        </p:txBody>
      </p:sp>
      <p:pic>
        <p:nvPicPr>
          <p:cNvPr id="2052" name="Picture 4" descr="Image of Sarah Horton Cockrell | Humanities Texas">
            <a:extLst>
              <a:ext uri="{FF2B5EF4-FFF2-40B4-BE49-F238E27FC236}">
                <a16:creationId xmlns:a16="http://schemas.microsoft.com/office/drawing/2014/main" id="{EA0BC813-B941-4832-9854-E96E18E30CCE}"/>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046588" y="1993111"/>
            <a:ext cx="2432593" cy="3711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16C7C26-68DF-4388-A635-AFF3C1345048}"/>
              </a:ext>
            </a:extLst>
          </p:cNvPr>
          <p:cNvSpPr/>
          <p:nvPr/>
        </p:nvSpPr>
        <p:spPr>
          <a:xfrm>
            <a:off x="4172862" y="5730406"/>
            <a:ext cx="2180044" cy="553998"/>
          </a:xfrm>
          <a:prstGeom prst="rect">
            <a:avLst/>
          </a:prstGeom>
        </p:spPr>
        <p:txBody>
          <a:bodyPr wrap="square">
            <a:spAutoFit/>
          </a:bodyPr>
          <a:lstStyle/>
          <a:p>
            <a:r>
              <a:rPr lang="en-US" sz="1000" dirty="0">
                <a:latin typeface="Gotham Book "/>
              </a:rPr>
              <a:t>Sarah Cockrell </a:t>
            </a:r>
            <a:r>
              <a:rPr lang="en-US" sz="1000" dirty="0">
                <a:solidFill>
                  <a:srgbClr val="000000"/>
                </a:solidFill>
                <a:latin typeface="Gotham Book "/>
              </a:rPr>
              <a:t>built the first iron bridge across the Trinity River in Dallas.</a:t>
            </a:r>
            <a:endParaRPr lang="en-US" sz="1000" i="0" dirty="0">
              <a:solidFill>
                <a:srgbClr val="000000"/>
              </a:solidFill>
              <a:effectLst/>
              <a:latin typeface="Gotham Book "/>
            </a:endParaRPr>
          </a:p>
        </p:txBody>
      </p:sp>
    </p:spTree>
    <p:extLst>
      <p:ext uri="{BB962C8B-B14F-4D97-AF65-F5344CB8AC3E}">
        <p14:creationId xmlns:p14="http://schemas.microsoft.com/office/powerpoint/2010/main" val="2395281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6" name="Google Shape;89;p18">
            <a:extLst>
              <a:ext uri="{FF2B5EF4-FFF2-40B4-BE49-F238E27FC236}">
                <a16:creationId xmlns:a16="http://schemas.microsoft.com/office/drawing/2014/main" id="{5399FEE3-E340-42A4-A4FF-435795E25D4B}"/>
              </a:ext>
            </a:extLst>
          </p:cNvPr>
          <p:cNvSpPr txBox="1">
            <a:spLocks/>
          </p:cNvSpPr>
          <p:nvPr/>
        </p:nvSpPr>
        <p:spPr>
          <a:xfrm>
            <a:off x="1799120" y="357642"/>
            <a:ext cx="3484200" cy="4992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100"/>
            </a:pPr>
            <a:r>
              <a:rPr lang="en-US" sz="2320" b="1" dirty="0">
                <a:latin typeface="Bad Script"/>
                <a:ea typeface="Bad Script"/>
                <a:cs typeface="Bad Script"/>
                <a:sym typeface="Bad Script"/>
              </a:rPr>
              <a:t>Apply your knowledge:</a:t>
            </a:r>
            <a:endParaRPr lang="en-US" sz="1920" dirty="0">
              <a:latin typeface="Days One"/>
              <a:ea typeface="Days One"/>
              <a:cs typeface="Days One"/>
              <a:sym typeface="Days One"/>
            </a:endParaRPr>
          </a:p>
        </p:txBody>
      </p:sp>
      <p:sp>
        <p:nvSpPr>
          <p:cNvPr id="61" name="Google Shape;90;p18">
            <a:extLst>
              <a:ext uri="{FF2B5EF4-FFF2-40B4-BE49-F238E27FC236}">
                <a16:creationId xmlns:a16="http://schemas.microsoft.com/office/drawing/2014/main" id="{47AABDE6-30C7-401C-BF7A-87038113892B}"/>
              </a:ext>
            </a:extLst>
          </p:cNvPr>
          <p:cNvSpPr txBox="1">
            <a:spLocks/>
          </p:cNvSpPr>
          <p:nvPr/>
        </p:nvSpPr>
        <p:spPr>
          <a:xfrm>
            <a:off x="1799120" y="781667"/>
            <a:ext cx="3484200" cy="90902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i="1" dirty="0">
                <a:solidFill>
                  <a:schemeClr val="dk1"/>
                </a:solidFill>
                <a:latin typeface="Bitter"/>
                <a:ea typeface="Bitter"/>
                <a:cs typeface="Bitter"/>
                <a:sym typeface="Bitter"/>
              </a:rPr>
              <a:t>Use notes and activities from this lesson to support your thinking process. </a:t>
            </a:r>
          </a:p>
        </p:txBody>
      </p:sp>
      <p:sp>
        <p:nvSpPr>
          <p:cNvPr id="62" name="Google Shape;91;p18">
            <a:extLst>
              <a:ext uri="{FF2B5EF4-FFF2-40B4-BE49-F238E27FC236}">
                <a16:creationId xmlns:a16="http://schemas.microsoft.com/office/drawing/2014/main" id="{CBF543BD-7F0D-4189-BE76-639E2780E1D2}"/>
              </a:ext>
            </a:extLst>
          </p:cNvPr>
          <p:cNvSpPr txBox="1">
            <a:spLocks noGrp="1"/>
          </p:cNvSpPr>
          <p:nvPr>
            <p:ph type="title" idx="4294967295"/>
          </p:nvPr>
        </p:nvSpPr>
        <p:spPr>
          <a:xfrm>
            <a:off x="5771820" y="213871"/>
            <a:ext cx="5835161" cy="255451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chemeClr val="tx1"/>
                </a:solidFill>
                <a:effectLst/>
                <a:uLnTx/>
                <a:uFillTx/>
                <a:latin typeface="Gotham Book" pitchFamily="50" charset="0"/>
                <a:ea typeface="Bad Script"/>
                <a:cs typeface="Bad Script"/>
                <a:sym typeface="Bad Script"/>
              </a:rPr>
              <a:t>Think - Pair - Share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Gotham Book" pitchFamily="50" charset="0"/>
                <a:ea typeface="The Girl Next Door"/>
                <a:cs typeface="The Girl Next Door"/>
                <a:sym typeface="The Girl Next Door"/>
              </a:rPr>
              <a:t>Using the lesson essential questions discussed at the beginning of the lesson and your newly gained perspective about the key contributors of Reconstruction, answer the following questions using text evidence.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a:ln>
                <a:noFill/>
              </a:ln>
              <a:solidFill>
                <a:schemeClr val="tx1"/>
              </a:solidFill>
              <a:effectLst/>
              <a:uLnTx/>
              <a:uFillTx/>
              <a:latin typeface="Gotham Book" pitchFamily="50" charset="0"/>
              <a:ea typeface="The Girl Next Door"/>
              <a:cs typeface="The Girl Next Door"/>
              <a:sym typeface="The Girl Next Door"/>
            </a:endParaRPr>
          </a:p>
        </p:txBody>
      </p:sp>
      <p:sp>
        <p:nvSpPr>
          <p:cNvPr id="63" name="Google Shape;92;p18">
            <a:extLst>
              <a:ext uri="{FF2B5EF4-FFF2-40B4-BE49-F238E27FC236}">
                <a16:creationId xmlns:a16="http://schemas.microsoft.com/office/drawing/2014/main" id="{94F81457-25BE-4EE3-9C41-7385B4E0D95E}"/>
              </a:ext>
            </a:extLst>
          </p:cNvPr>
          <p:cNvSpPr txBox="1"/>
          <p:nvPr/>
        </p:nvSpPr>
        <p:spPr>
          <a:xfrm>
            <a:off x="1814360" y="2989329"/>
            <a:ext cx="10428464" cy="2200572"/>
          </a:xfrm>
          <a:prstGeom prst="rect">
            <a:avLst/>
          </a:prstGeom>
          <a:noFill/>
          <a:ln>
            <a:noFill/>
          </a:ln>
        </p:spPr>
        <p:txBody>
          <a:bodyPr spcFirstLastPara="1" wrap="square" lIns="91425" tIns="91425" rIns="91425" bIns="91425" anchor="t" anchorCtr="0">
            <a:spAutoFit/>
          </a:bodyPr>
          <a:lstStyle/>
          <a:p>
            <a:pPr lvl="0" algn="ctr"/>
            <a:r>
              <a:rPr lang="en-US" sz="2300" dirty="0">
                <a:latin typeface="Gotham Book" pitchFamily="50" charset="0"/>
                <a:ea typeface="Fredericka the Great"/>
                <a:cs typeface="Fredericka the Great"/>
                <a:sym typeface="Fredericka the Great"/>
              </a:rPr>
              <a:t>Essential Questions - Exit Ticket</a:t>
            </a:r>
          </a:p>
          <a:p>
            <a:pPr marL="457200" indent="-457200">
              <a:lnSpc>
                <a:spcPct val="100000"/>
              </a:lnSpc>
              <a:spcBef>
                <a:spcPts val="0"/>
              </a:spcBef>
              <a:buFont typeface="+mj-lt"/>
              <a:buAutoNum type="arabicPeriod"/>
            </a:pPr>
            <a:endParaRPr lang="en-US" dirty="0">
              <a:solidFill>
                <a:schemeClr val="tx1">
                  <a:lumMod val="75000"/>
                  <a:lumOff val="25000"/>
                </a:schemeClr>
              </a:solidFill>
              <a:latin typeface="Gotham Book" pitchFamily="2" charset="0"/>
              <a:cs typeface="Gotham Book" pitchFamily="2" charset="0"/>
            </a:endParaRPr>
          </a:p>
          <a:p>
            <a:pPr>
              <a:lnSpc>
                <a:spcPct val="100000"/>
              </a:lnSpc>
              <a:spcBef>
                <a:spcPts val="0"/>
              </a:spcBef>
            </a:pPr>
            <a:r>
              <a:rPr lang="en-US" dirty="0">
                <a:solidFill>
                  <a:schemeClr val="tx1">
                    <a:lumMod val="75000"/>
                    <a:lumOff val="25000"/>
                  </a:schemeClr>
                </a:solidFill>
                <a:latin typeface="Gotham Book" pitchFamily="2" charset="0"/>
                <a:cs typeface="Gotham Book" pitchFamily="2" charset="0"/>
              </a:rPr>
              <a:t>1. In what ways can individuals or groups impact a society? </a:t>
            </a:r>
          </a:p>
          <a:p>
            <a:pPr>
              <a:lnSpc>
                <a:spcPct val="100000"/>
              </a:lnSpc>
              <a:spcBef>
                <a:spcPts val="0"/>
              </a:spcBef>
            </a:pPr>
            <a:endParaRPr lang="en-US" dirty="0">
              <a:solidFill>
                <a:schemeClr val="tx1">
                  <a:lumMod val="75000"/>
                  <a:lumOff val="25000"/>
                </a:schemeClr>
              </a:solidFill>
              <a:latin typeface="Gotham Book" pitchFamily="2" charset="0"/>
              <a:cs typeface="Gotham Book" pitchFamily="2" charset="0"/>
            </a:endParaRPr>
          </a:p>
          <a:p>
            <a:pPr>
              <a:lnSpc>
                <a:spcPct val="100000"/>
              </a:lnSpc>
              <a:spcBef>
                <a:spcPts val="0"/>
              </a:spcBef>
            </a:pPr>
            <a:r>
              <a:rPr lang="en-US" dirty="0">
                <a:solidFill>
                  <a:schemeClr val="tx1">
                    <a:lumMod val="75000"/>
                    <a:lumOff val="25000"/>
                  </a:schemeClr>
                </a:solidFill>
                <a:latin typeface="Gotham Book" pitchFamily="2" charset="0"/>
                <a:cs typeface="Gotham Book" pitchFamily="2" charset="0"/>
              </a:rPr>
              <a:t>2. How did African Americans influence events and issues in Texas during the period of Reconstruction? </a:t>
            </a:r>
          </a:p>
          <a:p>
            <a:pPr marL="457200" indent="-457200">
              <a:lnSpc>
                <a:spcPct val="100000"/>
              </a:lnSpc>
              <a:spcBef>
                <a:spcPts val="0"/>
              </a:spcBef>
              <a:buFont typeface="+mj-lt"/>
              <a:buAutoNum type="arabicPeriod"/>
            </a:pPr>
            <a:endParaRPr lang="en-US" dirty="0">
              <a:solidFill>
                <a:schemeClr val="tx1">
                  <a:lumMod val="75000"/>
                  <a:lumOff val="25000"/>
                </a:schemeClr>
              </a:solidFill>
              <a:latin typeface="Gotham Book" pitchFamily="2" charset="0"/>
              <a:cs typeface="Gotham Book" pitchFamily="2" charset="0"/>
            </a:endParaRPr>
          </a:p>
          <a:p>
            <a:pPr>
              <a:lnSpc>
                <a:spcPct val="100000"/>
              </a:lnSpc>
              <a:spcBef>
                <a:spcPts val="0"/>
              </a:spcBef>
            </a:pPr>
            <a:r>
              <a:rPr lang="en-US" dirty="0">
                <a:solidFill>
                  <a:schemeClr val="tx1">
                    <a:lumMod val="75000"/>
                    <a:lumOff val="25000"/>
                  </a:schemeClr>
                </a:solidFill>
                <a:latin typeface="Gotham Book" pitchFamily="2" charset="0"/>
                <a:cs typeface="Gotham Book" pitchFamily="2" charset="0"/>
              </a:rPr>
              <a:t>3. How did women influence events and issues in Texas during the period of Reconstruction?</a:t>
            </a:r>
            <a:endParaRPr lang="en-US" dirty="0"/>
          </a:p>
        </p:txBody>
      </p:sp>
      <p:sp>
        <p:nvSpPr>
          <p:cNvPr id="9" name="TextBox 8">
            <a:extLst>
              <a:ext uri="{C183D7F6-B498-43B3-948B-1728B52AA6E4}">
                <adec:decorative xmlns:adec="http://schemas.microsoft.com/office/drawing/2017/decorative" val="1"/>
              </a:ext>
            </a:extLst>
          </p:cNvPr>
          <p:cNvSpPr txBox="1"/>
          <p:nvPr/>
        </p:nvSpPr>
        <p:spPr>
          <a:xfrm>
            <a:off x="7167716" y="6369803"/>
            <a:ext cx="4626491"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srcRect/>
          <a:stretch/>
        </p:blipFill>
        <p:spPr>
          <a:xfrm rot="5400000">
            <a:off x="-2656745" y="2677256"/>
            <a:ext cx="6858001"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3529" y="5627077"/>
            <a:ext cx="976941" cy="994812"/>
          </a:xfrm>
          <a:prstGeom prst="rect">
            <a:avLst/>
          </a:prstGeom>
        </p:spPr>
      </p:pic>
      <p:pic>
        <p:nvPicPr>
          <p:cNvPr id="35" name="Google Shape;88;p18">
            <a:extLst>
              <a:ext uri="{FF2B5EF4-FFF2-40B4-BE49-F238E27FC236}">
                <a16:creationId xmlns:a16="http://schemas.microsoft.com/office/drawing/2014/main" id="{F6149769-9AC6-45A7-A738-7D5E92FEF597}"/>
              </a:ex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1606220" y="44242"/>
            <a:ext cx="3972700" cy="2416929"/>
          </a:xfrm>
          <a:prstGeom prst="rect">
            <a:avLst/>
          </a:prstGeom>
          <a:noFill/>
          <a:ln>
            <a:noFill/>
          </a:ln>
        </p:spPr>
      </p:pic>
    </p:spTree>
    <p:extLst>
      <p:ext uri="{BB962C8B-B14F-4D97-AF65-F5344CB8AC3E}">
        <p14:creationId xmlns:p14="http://schemas.microsoft.com/office/powerpoint/2010/main" val="394853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C183D7F6-B498-43B3-948B-1728B52AA6E4}">
                <adec:decorative xmlns:adec="http://schemas.microsoft.com/office/drawing/2017/decorative" val="1"/>
              </a:ext>
            </a:extLst>
          </p:cNvPr>
          <p:cNvSpPr txBox="1"/>
          <p:nvPr/>
        </p:nvSpPr>
        <p:spPr>
          <a:xfrm>
            <a:off x="7152968" y="6369803"/>
            <a:ext cx="4641239"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25E68FD3-81CA-D44F-9A3E-366547E2B99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529" y="5627077"/>
            <a:ext cx="976941" cy="994812"/>
          </a:xfrm>
          <a:prstGeom prst="rect">
            <a:avLst/>
          </a:prstGeom>
        </p:spPr>
      </p:pic>
      <p:sp>
        <p:nvSpPr>
          <p:cNvPr id="2" name="Title 1">
            <a:extLst>
              <a:ext uri="{FF2B5EF4-FFF2-40B4-BE49-F238E27FC236}">
                <a16:creationId xmlns:a16="http://schemas.microsoft.com/office/drawing/2014/main" id="{4E30896F-D1F2-468D-8C9D-25FE818562E8}"/>
              </a:ext>
            </a:extLst>
          </p:cNvPr>
          <p:cNvSpPr>
            <a:spLocks noGrp="1"/>
          </p:cNvSpPr>
          <p:nvPr>
            <p:ph type="title"/>
          </p:nvPr>
        </p:nvSpPr>
        <p:spPr>
          <a:xfrm>
            <a:off x="2204581" y="133261"/>
            <a:ext cx="8685756" cy="1325563"/>
          </a:xfrm>
        </p:spPr>
        <p:txBody>
          <a:bodyPr>
            <a:normAutofit/>
          </a:bodyPr>
          <a:lstStyle/>
          <a:p>
            <a:pPr algn="ctr"/>
            <a:r>
              <a:rPr lang="en-US" sz="5400" dirty="0">
                <a:solidFill>
                  <a:srgbClr val="CA4341"/>
                </a:solidFill>
                <a:latin typeface="Gotham Medium" pitchFamily="2" charset="0"/>
                <a:cs typeface="Gotham Medium" pitchFamily="2" charset="0"/>
              </a:rPr>
              <a:t>Essential Questions:</a:t>
            </a:r>
            <a:endParaRPr lang="en-US" sz="5400" dirty="0">
              <a:solidFill>
                <a:schemeClr val="bg1"/>
              </a:solidFill>
            </a:endParaRPr>
          </a:p>
        </p:txBody>
      </p:sp>
      <p:sp>
        <p:nvSpPr>
          <p:cNvPr id="14" name="Text Placeholder 2">
            <a:extLst>
              <a:ext uri="{FF2B5EF4-FFF2-40B4-BE49-F238E27FC236}">
                <a16:creationId xmlns:a16="http://schemas.microsoft.com/office/drawing/2014/main" id="{DE488146-4FB0-4E15-9E3C-1BB476E18182}"/>
              </a:ext>
            </a:extLst>
          </p:cNvPr>
          <p:cNvSpPr txBox="1">
            <a:spLocks/>
          </p:cNvSpPr>
          <p:nvPr/>
        </p:nvSpPr>
        <p:spPr>
          <a:xfrm>
            <a:off x="2844379" y="1968543"/>
            <a:ext cx="7102477" cy="2550191"/>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00000"/>
              </a:lnSpc>
              <a:spcBef>
                <a:spcPts val="0"/>
              </a:spcBef>
              <a:buFont typeface="+mj-lt"/>
              <a:buAutoNum type="arabicPeriod"/>
            </a:pPr>
            <a:endParaRPr lang="en-US" sz="2200" dirty="0">
              <a:solidFill>
                <a:schemeClr val="tx1">
                  <a:lumMod val="75000"/>
                  <a:lumOff val="25000"/>
                </a:schemeClr>
              </a:solidFill>
              <a:latin typeface="Gotham Book" pitchFamily="2" charset="0"/>
              <a:cs typeface="Gotham Book" pitchFamily="2" charset="0"/>
            </a:endParaRPr>
          </a:p>
          <a:p>
            <a:pPr marL="457200" indent="-457200">
              <a:lnSpc>
                <a:spcPct val="100000"/>
              </a:lnSpc>
              <a:spcBef>
                <a:spcPts val="0"/>
              </a:spcBef>
              <a:buFont typeface="+mj-lt"/>
              <a:buAutoNum type="arabicPeriod"/>
            </a:pPr>
            <a:endParaRPr lang="en-US" sz="2200" dirty="0">
              <a:solidFill>
                <a:schemeClr val="tx1">
                  <a:lumMod val="75000"/>
                  <a:lumOff val="25000"/>
                </a:schemeClr>
              </a:solidFill>
              <a:latin typeface="Gotham Book" pitchFamily="2" charset="0"/>
              <a:cs typeface="Gotham Book" pitchFamily="2" charset="0"/>
            </a:endParaRPr>
          </a:p>
          <a:p>
            <a:pPr>
              <a:lnSpc>
                <a:spcPct val="100000"/>
              </a:lnSpc>
              <a:spcBef>
                <a:spcPts val="0"/>
              </a:spcBef>
            </a:pPr>
            <a:r>
              <a:rPr lang="en-US" sz="2600" dirty="0">
                <a:solidFill>
                  <a:schemeClr val="tx1"/>
                </a:solidFill>
                <a:latin typeface="Gotham Book" pitchFamily="2" charset="0"/>
                <a:cs typeface="Gotham Book" pitchFamily="2" charset="0"/>
              </a:rPr>
              <a:t>1. In what ways do individuals impact a society? </a:t>
            </a:r>
          </a:p>
          <a:p>
            <a:pPr>
              <a:lnSpc>
                <a:spcPct val="100000"/>
              </a:lnSpc>
              <a:spcBef>
                <a:spcPts val="0"/>
              </a:spcBef>
            </a:pPr>
            <a:endParaRPr lang="en-US" sz="2600" dirty="0">
              <a:solidFill>
                <a:schemeClr val="tx1"/>
              </a:solidFill>
              <a:latin typeface="Gotham Book" pitchFamily="2" charset="0"/>
              <a:cs typeface="Gotham Book" pitchFamily="2" charset="0"/>
            </a:endParaRPr>
          </a:p>
          <a:p>
            <a:pPr>
              <a:lnSpc>
                <a:spcPct val="100000"/>
              </a:lnSpc>
              <a:spcBef>
                <a:spcPts val="0"/>
              </a:spcBef>
            </a:pPr>
            <a:r>
              <a:rPr lang="en-US" sz="2600" dirty="0">
                <a:solidFill>
                  <a:schemeClr val="tx1"/>
                </a:solidFill>
                <a:latin typeface="Gotham Book" pitchFamily="2" charset="0"/>
                <a:cs typeface="Gotham Book" pitchFamily="2" charset="0"/>
              </a:rPr>
              <a:t>2. How did African Americans influence events and issues in Texas during the period of Reconstruction? </a:t>
            </a:r>
          </a:p>
          <a:p>
            <a:pPr marL="457200" indent="-457200">
              <a:lnSpc>
                <a:spcPct val="100000"/>
              </a:lnSpc>
              <a:spcBef>
                <a:spcPts val="0"/>
              </a:spcBef>
              <a:buFont typeface="+mj-lt"/>
              <a:buAutoNum type="arabicPeriod"/>
            </a:pPr>
            <a:endParaRPr lang="en-US" sz="2600" dirty="0">
              <a:solidFill>
                <a:schemeClr val="tx1"/>
              </a:solidFill>
              <a:latin typeface="Gotham Book" pitchFamily="2" charset="0"/>
              <a:cs typeface="Gotham Book" pitchFamily="2" charset="0"/>
            </a:endParaRPr>
          </a:p>
          <a:p>
            <a:pPr>
              <a:lnSpc>
                <a:spcPct val="100000"/>
              </a:lnSpc>
              <a:spcBef>
                <a:spcPts val="0"/>
              </a:spcBef>
            </a:pPr>
            <a:r>
              <a:rPr lang="en-US" sz="2600" dirty="0">
                <a:solidFill>
                  <a:schemeClr val="tx1"/>
                </a:solidFill>
                <a:latin typeface="Gotham Book" pitchFamily="2" charset="0"/>
                <a:cs typeface="Gotham Book" pitchFamily="2" charset="0"/>
              </a:rPr>
              <a:t>3. How did women influence events and issues in Texas during the period of Reconstruction? </a:t>
            </a:r>
          </a:p>
          <a:p>
            <a:pPr>
              <a:lnSpc>
                <a:spcPct val="100000"/>
              </a:lnSpc>
              <a:spcBef>
                <a:spcPts val="0"/>
              </a:spcBef>
            </a:pPr>
            <a:endParaRPr lang="en-US" sz="2200" dirty="0">
              <a:solidFill>
                <a:schemeClr val="tx1">
                  <a:lumMod val="75000"/>
                  <a:lumOff val="25000"/>
                </a:schemeClr>
              </a:solidFill>
              <a:latin typeface="Gotham Book" pitchFamily="2" charset="0"/>
              <a:cs typeface="Gotham Book" pitchFamily="2" charset="0"/>
            </a:endParaRPr>
          </a:p>
          <a:p>
            <a:pPr marL="457200" indent="-457200">
              <a:lnSpc>
                <a:spcPct val="100000"/>
              </a:lnSpc>
              <a:spcBef>
                <a:spcPts val="0"/>
              </a:spcBef>
              <a:buFont typeface="+mj-lt"/>
              <a:buAutoNum type="arabicPeriod"/>
            </a:pPr>
            <a:endParaRPr lang="en-US" sz="1800" dirty="0">
              <a:solidFill>
                <a:schemeClr val="tx1">
                  <a:lumMod val="75000"/>
                  <a:lumOff val="25000"/>
                </a:schemeClr>
              </a:solidFill>
              <a:latin typeface="Gotham Book" pitchFamily="2" charset="0"/>
              <a:cs typeface="Gotham Book" pitchFamily="2" charset="0"/>
            </a:endParaRPr>
          </a:p>
          <a:p>
            <a:pPr>
              <a:lnSpc>
                <a:spcPct val="100000"/>
              </a:lnSpc>
              <a:spcBef>
                <a:spcPts val="0"/>
              </a:spcBef>
            </a:pPr>
            <a:endParaRPr lang="en-US" sz="1800" dirty="0">
              <a:solidFill>
                <a:schemeClr val="tx1">
                  <a:lumMod val="75000"/>
                  <a:lumOff val="25000"/>
                </a:schemeClr>
              </a:solidFill>
              <a:latin typeface="Gotham Book" pitchFamily="2" charset="0"/>
              <a:cs typeface="Gotham Book" pitchFamily="2" charset="0"/>
            </a:endParaRPr>
          </a:p>
        </p:txBody>
      </p:sp>
    </p:spTree>
    <p:extLst>
      <p:ext uri="{BB962C8B-B14F-4D97-AF65-F5344CB8AC3E}">
        <p14:creationId xmlns:p14="http://schemas.microsoft.com/office/powerpoint/2010/main" val="55828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BBDAC1-901B-46C5-A85F-3EE55A8DBEE0}"/>
              </a:ext>
            </a:extLst>
          </p:cNvPr>
          <p:cNvSpPr>
            <a:spLocks noGrp="1"/>
          </p:cNvSpPr>
          <p:nvPr>
            <p:ph type="title" idx="4294967295"/>
          </p:nvPr>
        </p:nvSpPr>
        <p:spPr>
          <a:xfrm>
            <a:off x="2362205" y="77730"/>
            <a:ext cx="8680265" cy="1325563"/>
          </a:xfrm>
        </p:spPr>
        <p:txBody>
          <a:bodyPr/>
          <a:lstStyle/>
          <a:p>
            <a:r>
              <a:rPr lang="en-US" dirty="0">
                <a:solidFill>
                  <a:srgbClr val="C00000"/>
                </a:solidFill>
                <a:latin typeface="Gotham Book "/>
              </a:rPr>
              <a:t>Organize Your Notes and Key Points </a:t>
            </a:r>
          </a:p>
        </p:txBody>
      </p:sp>
      <p:graphicFrame>
        <p:nvGraphicFramePr>
          <p:cNvPr id="2" name="Table 2">
            <a:extLst>
              <a:ext uri="{FF2B5EF4-FFF2-40B4-BE49-F238E27FC236}">
                <a16:creationId xmlns:a16="http://schemas.microsoft.com/office/drawing/2014/main" id="{7B1BBDFB-4D18-43B3-9A67-9AD7DE186BB9}"/>
              </a:ext>
            </a:extLst>
          </p:cNvPr>
          <p:cNvGraphicFramePr>
            <a:graphicFrameLocks noGrp="1"/>
          </p:cNvGraphicFramePr>
          <p:nvPr>
            <p:extLst>
              <p:ext uri="{D42A27DB-BD31-4B8C-83A1-F6EECF244321}">
                <p14:modId xmlns:p14="http://schemas.microsoft.com/office/powerpoint/2010/main" val="968211779"/>
              </p:ext>
            </p:extLst>
          </p:nvPr>
        </p:nvGraphicFramePr>
        <p:xfrm>
          <a:off x="3015127" y="1468798"/>
          <a:ext cx="7218531" cy="4817701"/>
        </p:xfrm>
        <a:graphic>
          <a:graphicData uri="http://schemas.openxmlformats.org/drawingml/2006/table">
            <a:tbl>
              <a:tblPr firstRow="1" bandRow="1">
                <a:tableStyleId>{073A0DAA-6AF3-43AB-8588-CEC1D06C72B9}</a:tableStyleId>
              </a:tblPr>
              <a:tblGrid>
                <a:gridCol w="2406177">
                  <a:extLst>
                    <a:ext uri="{9D8B030D-6E8A-4147-A177-3AD203B41FA5}">
                      <a16:colId xmlns:a16="http://schemas.microsoft.com/office/drawing/2014/main" val="3207743989"/>
                    </a:ext>
                  </a:extLst>
                </a:gridCol>
                <a:gridCol w="2406177">
                  <a:extLst>
                    <a:ext uri="{9D8B030D-6E8A-4147-A177-3AD203B41FA5}">
                      <a16:colId xmlns:a16="http://schemas.microsoft.com/office/drawing/2014/main" val="3944633601"/>
                    </a:ext>
                  </a:extLst>
                </a:gridCol>
                <a:gridCol w="2406177">
                  <a:extLst>
                    <a:ext uri="{9D8B030D-6E8A-4147-A177-3AD203B41FA5}">
                      <a16:colId xmlns:a16="http://schemas.microsoft.com/office/drawing/2014/main" val="4236798311"/>
                    </a:ext>
                  </a:extLst>
                </a:gridCol>
              </a:tblGrid>
              <a:tr h="1166543">
                <a:tc>
                  <a:txBody>
                    <a:bodyPr/>
                    <a:lstStyle/>
                    <a:p>
                      <a:pPr algn="ctr"/>
                      <a:r>
                        <a:rPr lang="en-US" sz="1800" b="1" kern="1200" dirty="0">
                          <a:solidFill>
                            <a:schemeClr val="lt1"/>
                          </a:solidFill>
                          <a:effectLst/>
                          <a:latin typeface="+mn-lt"/>
                          <a:ea typeface="+mn-ea"/>
                          <a:cs typeface="+mn-cs"/>
                        </a:rPr>
                        <a:t>Political Influencers &amp; Contributions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kern="1200" dirty="0">
                          <a:solidFill>
                            <a:schemeClr val="lt1"/>
                          </a:solidFill>
                          <a:effectLst/>
                          <a:latin typeface="+mn-lt"/>
                          <a:ea typeface="+mn-ea"/>
                          <a:cs typeface="+mn-cs"/>
                        </a:rPr>
                        <a:t>Economic Influencers &amp; Contributions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kern="1200" dirty="0">
                          <a:solidFill>
                            <a:schemeClr val="lt1"/>
                          </a:solidFill>
                          <a:effectLst/>
                          <a:latin typeface="+mn-lt"/>
                          <a:ea typeface="+mn-ea"/>
                          <a:cs typeface="+mn-cs"/>
                        </a:rPr>
                        <a:t>Social Influencers &amp; Contributions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294298"/>
                  </a:ext>
                </a:extLst>
              </a:tr>
              <a:tr h="3651158">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8346255"/>
                  </a:ext>
                </a:extLst>
              </a:tr>
            </a:tbl>
          </a:graphicData>
        </a:graphic>
      </p:graphicFrame>
      <p:sp>
        <p:nvSpPr>
          <p:cNvPr id="4" name="Rectangle 3">
            <a:extLst>
              <a:ext uri="{FF2B5EF4-FFF2-40B4-BE49-F238E27FC236}">
                <a16:creationId xmlns:a16="http://schemas.microsoft.com/office/drawing/2014/main" id="{E2684561-3F59-4A18-A8A8-635DB0840966}"/>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23">
            <a:extLst>
              <a:ext uri="{FF2B5EF4-FFF2-40B4-BE49-F238E27FC236}">
                <a16:creationId xmlns:a16="http://schemas.microsoft.com/office/drawing/2014/main" id="{888BA7FF-A53A-4387-A8E9-657DB386B25E}"/>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14" y="0"/>
            <a:ext cx="1503485" cy="1503485"/>
          </a:xfrm>
          <a:prstGeom prst="rect">
            <a:avLst/>
          </a:prstGeom>
        </p:spPr>
      </p:pic>
      <p:pic>
        <p:nvPicPr>
          <p:cNvPr id="6" name="Content Placeholder 3">
            <a:extLst>
              <a:ext uri="{FF2B5EF4-FFF2-40B4-BE49-F238E27FC236}">
                <a16:creationId xmlns:a16="http://schemas.microsoft.com/office/drawing/2014/main" id="{4EB941E1-D5D5-4566-AFEC-B4840DB7BD6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529" y="5627077"/>
            <a:ext cx="976941" cy="994812"/>
          </a:xfrm>
          <a:prstGeom prst="rect">
            <a:avLst/>
          </a:prstGeom>
        </p:spPr>
      </p:pic>
    </p:spTree>
    <p:extLst>
      <p:ext uri="{BB962C8B-B14F-4D97-AF65-F5344CB8AC3E}">
        <p14:creationId xmlns:p14="http://schemas.microsoft.com/office/powerpoint/2010/main" val="4282650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1465545" y="118865"/>
            <a:ext cx="11214936" cy="1325563"/>
          </a:xfrm>
        </p:spPr>
        <p:txBody>
          <a:bodyPr>
            <a:normAutofit/>
          </a:bodyPr>
          <a:lstStyle/>
          <a:p>
            <a:r>
              <a:rPr lang="en-US" dirty="0">
                <a:solidFill>
                  <a:schemeClr val="bg1"/>
                </a:solidFill>
                <a:latin typeface="Gotham Medium" pitchFamily="2" charset="0"/>
              </a:rPr>
              <a:t>African American Legislators in Texas </a:t>
            </a:r>
            <a:endParaRPr lang="en-US" dirty="0">
              <a:solidFill>
                <a:schemeClr val="bg1"/>
              </a:solidFill>
            </a:endParaRPr>
          </a:p>
        </p:txBody>
      </p:sp>
      <p:sp>
        <p:nvSpPr>
          <p:cNvPr id="3" name="TextBox 2">
            <a:extLst>
              <a:ext uri="{FF2B5EF4-FFF2-40B4-BE49-F238E27FC236}">
                <a16:creationId xmlns:a16="http://schemas.microsoft.com/office/drawing/2014/main" id="{6A86C8C5-0C58-49D6-A123-DCDA68FD96C9}"/>
              </a:ext>
            </a:extLst>
          </p:cNvPr>
          <p:cNvSpPr txBox="1"/>
          <p:nvPr/>
        </p:nvSpPr>
        <p:spPr>
          <a:xfrm>
            <a:off x="627355" y="1614854"/>
            <a:ext cx="11166852" cy="1754326"/>
          </a:xfrm>
          <a:prstGeom prst="rect">
            <a:avLst/>
          </a:prstGeom>
          <a:noFill/>
        </p:spPr>
        <p:txBody>
          <a:bodyPr wrap="square" rtlCol="0">
            <a:spAutoFit/>
          </a:bodyPr>
          <a:lstStyle/>
          <a:p>
            <a:r>
              <a:rPr lang="en-US" dirty="0">
                <a:latin typeface="Gotham Book "/>
              </a:rPr>
              <a:t>Reconstruction marked the first time in American history that many African Americans would be allowed to vote and take seats in office.  During this period three African Americans were elected to the Texas Senate and thirty-two others were elected to serve in the Texas House of Representatives.</a:t>
            </a:r>
          </a:p>
          <a:p>
            <a:endParaRPr lang="en-US" dirty="0">
              <a:latin typeface="Gotham Book "/>
            </a:endParaRPr>
          </a:p>
          <a:p>
            <a:r>
              <a:rPr lang="en-US" dirty="0">
                <a:latin typeface="Gotham Book "/>
              </a:rPr>
              <a:t>These legislators worked to advance education, secure voting rights, and to secure full liberties for African Americans. </a:t>
            </a:r>
          </a:p>
          <a:p>
            <a:endParaRPr lang="en-US" dirty="0"/>
          </a:p>
        </p:txBody>
      </p:sp>
      <p:pic>
        <p:nvPicPr>
          <p:cNvPr id="4098" name="Picture 2" descr="George Ruby">
            <a:extLst>
              <a:ext uri="{FF2B5EF4-FFF2-40B4-BE49-F238E27FC236}">
                <a16:creationId xmlns:a16="http://schemas.microsoft.com/office/drawing/2014/main" id="{BF88E96A-44C1-40AF-9827-DFD5F450A32E}"/>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33897" y="3213665"/>
            <a:ext cx="1916378" cy="2398073"/>
          </a:xfrm>
          <a:prstGeom prst="rect">
            <a:avLst/>
          </a:prstGeom>
        </p:spPr>
        <p:style>
          <a:lnRef idx="2">
            <a:schemeClr val="dk1"/>
          </a:lnRef>
          <a:fillRef idx="1">
            <a:schemeClr val="lt1"/>
          </a:fillRef>
          <a:effectRef idx="0">
            <a:schemeClr val="dk1"/>
          </a:effectRef>
          <a:fontRef idx="minor">
            <a:schemeClr val="dk1"/>
          </a:fontRef>
        </p:style>
      </p:pic>
      <p:pic>
        <p:nvPicPr>
          <p:cNvPr id="4100" name="Picture 4" descr="Matt Gaines">
            <a:extLst>
              <a:ext uri="{FF2B5EF4-FFF2-40B4-BE49-F238E27FC236}">
                <a16:creationId xmlns:a16="http://schemas.microsoft.com/office/drawing/2014/main" id="{E3496B03-8496-44EE-AE16-86079A00B6E1}"/>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18572" y="3213663"/>
            <a:ext cx="1916378" cy="2398075"/>
          </a:xfrm>
          <a:prstGeom prst="rect">
            <a:avLst/>
          </a:prstGeom>
        </p:spPr>
        <p:style>
          <a:lnRef idx="2">
            <a:schemeClr val="dk1"/>
          </a:lnRef>
          <a:fillRef idx="1">
            <a:schemeClr val="lt1"/>
          </a:fillRef>
          <a:effectRef idx="0">
            <a:schemeClr val="dk1"/>
          </a:effectRef>
          <a:fontRef idx="minor">
            <a:schemeClr val="dk1"/>
          </a:fontRef>
        </p:style>
      </p:pic>
      <p:pic>
        <p:nvPicPr>
          <p:cNvPr id="4102" name="Picture 6" descr="Walter Burton">
            <a:extLst>
              <a:ext uri="{FF2B5EF4-FFF2-40B4-BE49-F238E27FC236}">
                <a16:creationId xmlns:a16="http://schemas.microsoft.com/office/drawing/2014/main" id="{4224AAA9-60AA-435D-8540-6C660737D58F}"/>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421209" y="3210987"/>
            <a:ext cx="1916378" cy="2398072"/>
          </a:xfrm>
          <a:prstGeom prst="rect">
            <a:avLst/>
          </a:prstGeom>
        </p:spPr>
        <p:style>
          <a:lnRef idx="2">
            <a:schemeClr val="dk1"/>
          </a:lnRef>
          <a:fillRef idx="1">
            <a:schemeClr val="lt1"/>
          </a:fillRef>
          <a:effectRef idx="0">
            <a:schemeClr val="dk1"/>
          </a:effectRef>
          <a:fontRef idx="minor">
            <a:schemeClr val="dk1"/>
          </a:fontRef>
        </p:style>
      </p:pic>
      <p:sp>
        <p:nvSpPr>
          <p:cNvPr id="4" name="TextBox 3">
            <a:extLst>
              <a:ext uri="{FF2B5EF4-FFF2-40B4-BE49-F238E27FC236}">
                <a16:creationId xmlns:a16="http://schemas.microsoft.com/office/drawing/2014/main" id="{53BC3A55-3775-4EB3-AE21-F445BB912D5D}"/>
              </a:ext>
            </a:extLst>
          </p:cNvPr>
          <p:cNvSpPr txBox="1"/>
          <p:nvPr/>
        </p:nvSpPr>
        <p:spPr>
          <a:xfrm>
            <a:off x="1290223" y="5715351"/>
            <a:ext cx="9451758" cy="523220"/>
          </a:xfrm>
          <a:prstGeom prst="rect">
            <a:avLst/>
          </a:prstGeom>
          <a:noFill/>
        </p:spPr>
        <p:txBody>
          <a:bodyPr wrap="square" rtlCol="0">
            <a:spAutoFit/>
          </a:bodyPr>
          <a:lstStyle/>
          <a:p>
            <a:pPr algn="ctr"/>
            <a:r>
              <a:rPr lang="en-US" sz="1400" b="1" dirty="0"/>
              <a:t>Three African American legislators elected in 1869. </a:t>
            </a:r>
          </a:p>
          <a:p>
            <a:pPr algn="ctr"/>
            <a:r>
              <a:rPr lang="en-US" sz="1400" b="1" dirty="0"/>
              <a:t>George Ruby elected Senator (left), Matt Gaines elected Senator (middle), Walter Moses Burton elected Sheriff (right). </a:t>
            </a:r>
          </a:p>
        </p:txBody>
      </p:sp>
    </p:spTree>
    <p:extLst>
      <p:ext uri="{BB962C8B-B14F-4D97-AF65-F5344CB8AC3E}">
        <p14:creationId xmlns:p14="http://schemas.microsoft.com/office/powerpoint/2010/main" val="2251920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1465545" y="118865"/>
            <a:ext cx="11214936" cy="1325563"/>
          </a:xfrm>
        </p:spPr>
        <p:txBody>
          <a:bodyPr>
            <a:normAutofit/>
          </a:bodyPr>
          <a:lstStyle/>
          <a:p>
            <a:pPr>
              <a:lnSpc>
                <a:spcPct val="100000"/>
              </a:lnSpc>
              <a:spcBef>
                <a:spcPts val="0"/>
              </a:spcBef>
            </a:pPr>
            <a:r>
              <a:rPr lang="en-US" dirty="0">
                <a:solidFill>
                  <a:schemeClr val="bg1"/>
                </a:solidFill>
                <a:latin typeface="Gotham Book" pitchFamily="2" charset="0"/>
                <a:cs typeface="Gotham Book" pitchFamily="2" charset="0"/>
              </a:rPr>
              <a:t>Freedman’s Bureau </a:t>
            </a:r>
          </a:p>
        </p:txBody>
      </p:sp>
      <p:sp>
        <p:nvSpPr>
          <p:cNvPr id="17" name="Google Shape;92;p18">
            <a:extLst>
              <a:ext uri="{FF2B5EF4-FFF2-40B4-BE49-F238E27FC236}">
                <a16:creationId xmlns:a16="http://schemas.microsoft.com/office/drawing/2014/main" id="{D705EFD8-7513-42DF-B68D-05E0F21D076D}"/>
              </a:ext>
            </a:extLst>
          </p:cNvPr>
          <p:cNvSpPr txBox="1"/>
          <p:nvPr/>
        </p:nvSpPr>
        <p:spPr>
          <a:xfrm>
            <a:off x="4746171" y="3828390"/>
            <a:ext cx="7266083" cy="261607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u="sng" dirty="0">
                <a:latin typeface="Gotham Book" pitchFamily="50" charset="0"/>
                <a:ea typeface="Fredericka the Great"/>
                <a:cs typeface="Fredericka the Great"/>
                <a:sym typeface="Fredericka the Great"/>
              </a:rPr>
              <a:t>Document Analysis Questions:</a:t>
            </a:r>
          </a:p>
          <a:p>
            <a:pPr marL="457200" lvl="0" indent="-336550" algn="l" rtl="0">
              <a:lnSpc>
                <a:spcPct val="150000"/>
              </a:lnSpc>
              <a:spcBef>
                <a:spcPts val="0"/>
              </a:spcBef>
              <a:spcAft>
                <a:spcPts val="0"/>
              </a:spcAft>
              <a:buSzPts val="1700"/>
              <a:buFont typeface="Bitter"/>
              <a:buAutoNum type="arabicPeriod"/>
            </a:pPr>
            <a:r>
              <a:rPr lang="en" dirty="0">
                <a:latin typeface="Gotham Book" pitchFamily="50" charset="0"/>
                <a:ea typeface="Bitter"/>
                <a:cs typeface="Bitter"/>
                <a:sym typeface="Bitter"/>
              </a:rPr>
              <a:t>Based on </a:t>
            </a:r>
            <a:r>
              <a:rPr lang="en-US" dirty="0">
                <a:latin typeface="Gotham Book" pitchFamily="50" charset="0"/>
                <a:ea typeface="Bitter"/>
                <a:cs typeface="Bitter"/>
                <a:sym typeface="Bitter"/>
              </a:rPr>
              <a:t>Section XIII of the document, what is the Commissioner of the Bureau responsible for</a:t>
            </a:r>
            <a:r>
              <a:rPr lang="en" dirty="0">
                <a:latin typeface="Gotham Book" pitchFamily="50" charset="0"/>
                <a:ea typeface="Bitter"/>
                <a:cs typeface="Bitter"/>
                <a:sym typeface="Bitter"/>
              </a:rPr>
              <a:t>? </a:t>
            </a:r>
          </a:p>
          <a:p>
            <a:pPr marL="457200" lvl="0" indent="-336550">
              <a:lnSpc>
                <a:spcPct val="150000"/>
              </a:lnSpc>
              <a:buSzPts val="1700"/>
              <a:buFont typeface="Bitter"/>
              <a:buAutoNum type="arabicPeriod"/>
            </a:pPr>
            <a:r>
              <a:rPr lang="en-US" dirty="0">
                <a:latin typeface="Gotham Book" pitchFamily="50" charset="0"/>
                <a:ea typeface="Bitter"/>
                <a:cs typeface="Bitter"/>
                <a:sym typeface="Bitter"/>
              </a:rPr>
              <a:t>What information must the Superintendent provide upon request? </a:t>
            </a:r>
          </a:p>
          <a:p>
            <a:pPr marL="457200" lvl="0" indent="-336550">
              <a:lnSpc>
                <a:spcPct val="150000"/>
              </a:lnSpc>
              <a:buSzPts val="1700"/>
              <a:buFont typeface="Bitter"/>
              <a:buAutoNum type="arabicPeriod"/>
            </a:pPr>
            <a:r>
              <a:rPr lang="en" dirty="0">
                <a:latin typeface="Gotham Book" pitchFamily="50" charset="0"/>
                <a:ea typeface="Bitter"/>
                <a:cs typeface="Bitter"/>
                <a:sym typeface="Bitter"/>
              </a:rPr>
              <a:t>Why might the government need to order these kinds of updates on the status of schooling for African Americans in T</a:t>
            </a:r>
            <a:r>
              <a:rPr lang="en-US" dirty="0">
                <a:latin typeface="Gotham Book" pitchFamily="50" charset="0"/>
                <a:ea typeface="Bitter"/>
                <a:cs typeface="Bitter"/>
                <a:sym typeface="Bitter"/>
              </a:rPr>
              <a:t>e</a:t>
            </a:r>
            <a:r>
              <a:rPr lang="en" dirty="0">
                <a:latin typeface="Gotham Book" pitchFamily="50" charset="0"/>
                <a:ea typeface="Bitter"/>
                <a:cs typeface="Bitter"/>
                <a:sym typeface="Bitter"/>
              </a:rPr>
              <a:t>xas? </a:t>
            </a:r>
          </a:p>
        </p:txBody>
      </p:sp>
      <p:sp>
        <p:nvSpPr>
          <p:cNvPr id="14" name="Google Shape;89;p18">
            <a:extLst>
              <a:ext uri="{FF2B5EF4-FFF2-40B4-BE49-F238E27FC236}">
                <a16:creationId xmlns:a16="http://schemas.microsoft.com/office/drawing/2014/main" id="{43B6D577-F0AE-4F5F-BC01-FB5A2C0C7DAB}"/>
              </a:ext>
            </a:extLst>
          </p:cNvPr>
          <p:cNvSpPr txBox="1">
            <a:spLocks/>
          </p:cNvSpPr>
          <p:nvPr/>
        </p:nvSpPr>
        <p:spPr>
          <a:xfrm>
            <a:off x="7753610" y="1749775"/>
            <a:ext cx="3484200" cy="4992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100"/>
            </a:pPr>
            <a:r>
              <a:rPr lang="en-US" sz="2320" b="1" dirty="0">
                <a:latin typeface="Bad Script"/>
                <a:ea typeface="Bad Script"/>
                <a:cs typeface="Bad Script"/>
                <a:sym typeface="Bad Script"/>
              </a:rPr>
              <a:t>Think-Pair-Share</a:t>
            </a:r>
            <a:endParaRPr lang="en-US" sz="1920" dirty="0">
              <a:latin typeface="Days One"/>
              <a:ea typeface="Days One"/>
              <a:cs typeface="Days One"/>
              <a:sym typeface="Days One"/>
            </a:endParaRPr>
          </a:p>
        </p:txBody>
      </p:sp>
      <p:pic>
        <p:nvPicPr>
          <p:cNvPr id="18" name="Picture 17" descr="Image of Circular No. 20, Bureau of Refugees, Freedmen and Abandoned Lands, Galveston, August 31,1866. Texas Adjutant General’s Department Reconstruction Records. TSLAC. ">
            <a:extLst>
              <a:ext uri="{FF2B5EF4-FFF2-40B4-BE49-F238E27FC236}">
                <a16:creationId xmlns:a16="http://schemas.microsoft.com/office/drawing/2014/main" id="{8CA314E7-5891-4A6F-B8D8-CC59E5BB3DC3}"/>
              </a:ext>
            </a:extLst>
          </p:cNvPr>
          <p:cNvPicPr>
            <a:picLocks noChangeAspect="1"/>
          </p:cNvPicPr>
          <p:nvPr/>
        </p:nvPicPr>
        <p:blipFill>
          <a:blip r:embed="rId2"/>
          <a:stretch>
            <a:fillRect/>
          </a:stretch>
        </p:blipFill>
        <p:spPr>
          <a:xfrm>
            <a:off x="728012" y="1648808"/>
            <a:ext cx="3392156" cy="4956048"/>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grpSp>
        <p:nvGrpSpPr>
          <p:cNvPr id="11" name="Group 10">
            <a:extLst>
              <a:ext uri="{FF2B5EF4-FFF2-40B4-BE49-F238E27FC236}">
                <a16:creationId xmlns:a16="http://schemas.microsoft.com/office/drawing/2014/main" id="{DEBF5A4B-4C2D-453E-A0EB-914342784670}"/>
              </a:ext>
              <a:ext uri="{C183D7F6-B498-43B3-948B-1728B52AA6E4}">
                <adec:decorative xmlns:adec="http://schemas.microsoft.com/office/drawing/2017/decorative" val="1"/>
              </a:ext>
            </a:extLst>
          </p:cNvPr>
          <p:cNvGrpSpPr/>
          <p:nvPr/>
        </p:nvGrpSpPr>
        <p:grpSpPr>
          <a:xfrm>
            <a:off x="7637417" y="1581917"/>
            <a:ext cx="3886366" cy="2119231"/>
            <a:chOff x="4216864" y="-324208"/>
            <a:chExt cx="3972700" cy="2416929"/>
          </a:xfrm>
        </p:grpSpPr>
        <p:pic>
          <p:nvPicPr>
            <p:cNvPr id="12" name="Google Shape;88;p18">
              <a:extLst>
                <a:ext uri="{FF2B5EF4-FFF2-40B4-BE49-F238E27FC236}">
                  <a16:creationId xmlns:a16="http://schemas.microsoft.com/office/drawing/2014/main" id="{E6E66F2C-61B1-4DC4-B2A9-53602BF6A4F2}"/>
                </a:ex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4216864" y="-324208"/>
              <a:ext cx="3972700" cy="2416929"/>
            </a:xfrm>
            <a:prstGeom prst="rect">
              <a:avLst/>
            </a:prstGeom>
            <a:noFill/>
            <a:ln>
              <a:noFill/>
            </a:ln>
          </p:spPr>
        </p:pic>
        <p:sp>
          <p:nvSpPr>
            <p:cNvPr id="13" name="Google Shape;90;p18">
              <a:extLst>
                <a:ext uri="{FF2B5EF4-FFF2-40B4-BE49-F238E27FC236}">
                  <a16:creationId xmlns:a16="http://schemas.microsoft.com/office/drawing/2014/main" id="{B92AEEA2-4497-49C5-90AB-4503D8DDF5CD}"/>
                </a:ext>
              </a:extLst>
            </p:cNvPr>
            <p:cNvSpPr txBox="1">
              <a:spLocks/>
            </p:cNvSpPr>
            <p:nvPr/>
          </p:nvSpPr>
          <p:spPr>
            <a:xfrm>
              <a:off x="4397748" y="111062"/>
              <a:ext cx="3484200" cy="90902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ts val="0"/>
                </a:spcBef>
                <a:buNone/>
              </a:pPr>
              <a:endParaRPr lang="en-US" sz="1400" b="1" dirty="0">
                <a:latin typeface="Gotham Book" pitchFamily="50" charset="0"/>
                <a:ea typeface="The Girl Next Door"/>
                <a:cs typeface="The Girl Next Door"/>
                <a:sym typeface="The Girl Next Door"/>
              </a:endParaRPr>
            </a:p>
            <a:p>
              <a:pPr marL="0" lvl="0" indent="0" algn="ctr">
                <a:spcBef>
                  <a:spcPts val="0"/>
                </a:spcBef>
                <a:buNone/>
              </a:pPr>
              <a:r>
                <a:rPr lang="en-US" sz="1400" b="1" dirty="0">
                  <a:latin typeface="Gotham Book" pitchFamily="50" charset="0"/>
                  <a:ea typeface="The Girl Next Door"/>
                  <a:cs typeface="The Girl Next Door"/>
                  <a:sym typeface="The Girl Next Door"/>
                </a:rPr>
                <a:t>Using the guided questions, analyze the primary source images to answer the document analysis questions. </a:t>
              </a:r>
            </a:p>
            <a:p>
              <a:pPr marL="0" lvl="0" indent="0" algn="ctr">
                <a:spcBef>
                  <a:spcPts val="0"/>
                </a:spcBef>
                <a:buNone/>
              </a:pPr>
              <a:endParaRPr lang="en-US" sz="1400" b="1" dirty="0">
                <a:latin typeface="Gotham Book" pitchFamily="50" charset="0"/>
                <a:ea typeface="The Girl Next Door"/>
                <a:cs typeface="The Girl Next Door"/>
                <a:sym typeface="The Girl Next Door"/>
              </a:endParaRPr>
            </a:p>
            <a:p>
              <a:pPr marL="0" lvl="0" indent="0" algn="ctr">
                <a:spcBef>
                  <a:spcPts val="0"/>
                </a:spcBef>
                <a:buNone/>
              </a:pPr>
              <a:r>
                <a:rPr lang="en-US" sz="1100" b="1" i="1" dirty="0">
                  <a:latin typeface="Gotham Book" pitchFamily="50" charset="0"/>
                  <a:ea typeface="The Girl Next Door"/>
                  <a:cs typeface="The Girl Next Door"/>
                  <a:sym typeface="The Girl Next Door"/>
                </a:rPr>
                <a:t>Support your claims using evidence.</a:t>
              </a:r>
              <a:endParaRPr lang="en-US" sz="1400" i="1" dirty="0">
                <a:solidFill>
                  <a:schemeClr val="dk1"/>
                </a:solidFill>
                <a:latin typeface="Bitter"/>
                <a:ea typeface="Bitter"/>
                <a:cs typeface="Bitter"/>
                <a:sym typeface="Bitter"/>
              </a:endParaRPr>
            </a:p>
          </p:txBody>
        </p:sp>
      </p:grpSp>
      <p:sp>
        <p:nvSpPr>
          <p:cNvPr id="6" name="TextBox 5">
            <a:extLst>
              <a:ext uri="{C183D7F6-B498-43B3-948B-1728B52AA6E4}">
                <adec:decorative xmlns:adec="http://schemas.microsoft.com/office/drawing/2017/decorative" val="1"/>
              </a:ext>
            </a:extLst>
          </p:cNvPr>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4084077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1465545" y="118865"/>
            <a:ext cx="11214936" cy="1325563"/>
          </a:xfrm>
        </p:spPr>
        <p:txBody>
          <a:bodyPr>
            <a:normAutofit/>
          </a:bodyPr>
          <a:lstStyle/>
          <a:p>
            <a:r>
              <a:rPr lang="en-US" dirty="0">
                <a:solidFill>
                  <a:schemeClr val="bg1"/>
                </a:solidFill>
                <a:latin typeface="Gotham Medium" pitchFamily="2" charset="0"/>
              </a:rPr>
              <a:t>Women’s Rights in Texas </a:t>
            </a:r>
            <a:endParaRPr lang="en-US" dirty="0">
              <a:solidFill>
                <a:schemeClr val="bg1"/>
              </a:solidFill>
            </a:endParaRPr>
          </a:p>
        </p:txBody>
      </p:sp>
      <p:sp>
        <p:nvSpPr>
          <p:cNvPr id="11" name="TextBox 10">
            <a:extLst>
              <a:ext uri="{FF2B5EF4-FFF2-40B4-BE49-F238E27FC236}">
                <a16:creationId xmlns:a16="http://schemas.microsoft.com/office/drawing/2014/main" id="{FF905EE6-ED6C-4F10-B69A-4206B72BBBA0}"/>
              </a:ext>
            </a:extLst>
          </p:cNvPr>
          <p:cNvSpPr txBox="1"/>
          <p:nvPr/>
        </p:nvSpPr>
        <p:spPr>
          <a:xfrm>
            <a:off x="3898604" y="1967306"/>
            <a:ext cx="7625179" cy="3970318"/>
          </a:xfrm>
          <a:prstGeom prst="rect">
            <a:avLst/>
          </a:prstGeom>
          <a:noFill/>
        </p:spPr>
        <p:txBody>
          <a:bodyPr wrap="square" rtlCol="0">
            <a:spAutoFit/>
          </a:bodyPr>
          <a:lstStyle/>
          <a:p>
            <a:r>
              <a:rPr lang="en-US" dirty="0"/>
              <a:t>Prior to the Civil War, women across the nation, including Texas, were politically activated around the issue of abolition. Many women abolitionists would later develop ambitions to expand basic liberties to women. </a:t>
            </a:r>
          </a:p>
          <a:p>
            <a:endParaRPr lang="en-US" dirty="0"/>
          </a:p>
          <a:p>
            <a:r>
              <a:rPr lang="en-US" dirty="0"/>
              <a:t>Texas women played a role in the women’s suffrage movement that began during the period of Reconstruction. Women sought to fight back against discrimination and abuse based on sex. </a:t>
            </a:r>
          </a:p>
          <a:p>
            <a:endParaRPr lang="en-US" dirty="0"/>
          </a:p>
          <a:p>
            <a:r>
              <a:rPr lang="en-US" dirty="0"/>
              <a:t>The goal of women’s suffrage was to obtain equal rights and protection under the law for women, including the right to vote. </a:t>
            </a:r>
          </a:p>
          <a:p>
            <a:endParaRPr lang="en-US" dirty="0"/>
          </a:p>
          <a:p>
            <a:r>
              <a:rPr lang="en-US" dirty="0"/>
              <a:t>It was through the work of early Texas suffragists like Mariana Thompson Folsom and Martha Goodwin Tunstall in the 1870s and 1880s, that Texas women would later have a role in the national women’s suffrage movement. </a:t>
            </a:r>
          </a:p>
        </p:txBody>
      </p:sp>
      <p:pic>
        <p:nvPicPr>
          <p:cNvPr id="1026" name="Picture 2" descr="Image of Martha Goodwin Tunstall.">
            <a:extLst>
              <a:ext uri="{FF2B5EF4-FFF2-40B4-BE49-F238E27FC236}">
                <a16:creationId xmlns:a16="http://schemas.microsoft.com/office/drawing/2014/main" id="{2101F0EC-9C85-4BFD-9693-700F4F3FD70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6359" y="1890033"/>
            <a:ext cx="2904257" cy="39603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71A55C4-5159-4CE2-9B11-830F6F553F39}"/>
              </a:ext>
            </a:extLst>
          </p:cNvPr>
          <p:cNvSpPr txBox="1"/>
          <p:nvPr/>
        </p:nvSpPr>
        <p:spPr>
          <a:xfrm>
            <a:off x="397793" y="5913766"/>
            <a:ext cx="3648722" cy="646331"/>
          </a:xfrm>
          <a:prstGeom prst="rect">
            <a:avLst/>
          </a:prstGeom>
          <a:noFill/>
        </p:spPr>
        <p:txBody>
          <a:bodyPr wrap="square" rtlCol="0">
            <a:spAutoFit/>
          </a:bodyPr>
          <a:lstStyle/>
          <a:p>
            <a:r>
              <a:rPr lang="en-US" sz="1200" dirty="0"/>
              <a:t>Martha Goodwin Tunstall was a leading woman’s suffrage supporter in Texas during the period of Reconstruction. </a:t>
            </a:r>
          </a:p>
        </p:txBody>
      </p:sp>
      <p:sp>
        <p:nvSpPr>
          <p:cNvPr id="6" name="TextBox 5">
            <a:extLst>
              <a:ext uri="{C183D7F6-B498-43B3-948B-1728B52AA6E4}">
                <adec:decorative xmlns:adec="http://schemas.microsoft.com/office/drawing/2017/decorative" val="1"/>
              </a:ext>
            </a:extLst>
          </p:cNvPr>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Tree>
    <p:extLst>
      <p:ext uri="{BB962C8B-B14F-4D97-AF65-F5344CB8AC3E}">
        <p14:creationId xmlns:p14="http://schemas.microsoft.com/office/powerpoint/2010/main" val="282090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1465545" y="118865"/>
            <a:ext cx="11214936" cy="1325563"/>
          </a:xfrm>
        </p:spPr>
        <p:txBody>
          <a:bodyPr>
            <a:normAutofit/>
          </a:bodyPr>
          <a:lstStyle/>
          <a:p>
            <a:r>
              <a:rPr lang="en-US" dirty="0">
                <a:solidFill>
                  <a:schemeClr val="bg1"/>
                </a:solidFill>
                <a:latin typeface="Gotham Medium" pitchFamily="2" charset="0"/>
              </a:rPr>
              <a:t>Advancing Education in Texas </a:t>
            </a:r>
            <a:endParaRPr lang="en-US" dirty="0">
              <a:solidFill>
                <a:schemeClr val="bg1"/>
              </a:solidFill>
            </a:endParaRPr>
          </a:p>
        </p:txBody>
      </p:sp>
      <p:sp>
        <p:nvSpPr>
          <p:cNvPr id="3" name="Rectangle 2">
            <a:extLst>
              <a:ext uri="{FF2B5EF4-FFF2-40B4-BE49-F238E27FC236}">
                <a16:creationId xmlns:a16="http://schemas.microsoft.com/office/drawing/2014/main" id="{ABC4ADBD-BB49-4FF5-96BB-F5941EE3A113}"/>
              </a:ext>
            </a:extLst>
          </p:cNvPr>
          <p:cNvSpPr/>
          <p:nvPr/>
        </p:nvSpPr>
        <p:spPr>
          <a:xfrm>
            <a:off x="4740675" y="1836207"/>
            <a:ext cx="7053532" cy="4801314"/>
          </a:xfrm>
          <a:prstGeom prst="rect">
            <a:avLst/>
          </a:prstGeom>
        </p:spPr>
        <p:txBody>
          <a:bodyPr wrap="square">
            <a:spAutoFit/>
          </a:bodyPr>
          <a:lstStyle/>
          <a:p>
            <a:r>
              <a:rPr lang="en-US" dirty="0"/>
              <a:t>Following the Civil War, the Freedman’s Bureau established schools and taught both children and adults. These schools were protected by government orders and the military was often used to ensure that the schools operated. </a:t>
            </a:r>
          </a:p>
          <a:p>
            <a:endParaRPr lang="en-US" dirty="0"/>
          </a:p>
          <a:p>
            <a:r>
              <a:rPr lang="en-US" dirty="0"/>
              <a:t>During Reconstruction, the Freedmen’s Bureau succeeded in establishing 66 schools throughout Texas, of which 43 were owned by African Americans. </a:t>
            </a:r>
          </a:p>
          <a:p>
            <a:endParaRPr lang="en-US" dirty="0"/>
          </a:p>
          <a:p>
            <a:r>
              <a:rPr lang="en-US" dirty="0"/>
              <a:t>During Reconstruction, many women, both white and African American, began to teach in schools for African Americans.</a:t>
            </a:r>
          </a:p>
          <a:p>
            <a:endParaRPr lang="en-US" dirty="0"/>
          </a:p>
          <a:p>
            <a:r>
              <a:rPr lang="en-US" dirty="0"/>
              <a:t>By the end of Reconstruction, the Freedmen’s Bureau employed 63 teachers and enrolled 3,248 African American students in Texas. </a:t>
            </a:r>
          </a:p>
          <a:p>
            <a:endParaRPr lang="en-US" dirty="0"/>
          </a:p>
          <a:p>
            <a:endParaRPr lang="en-US" dirty="0"/>
          </a:p>
          <a:p>
            <a:endParaRPr lang="en-US" dirty="0"/>
          </a:p>
        </p:txBody>
      </p:sp>
      <p:pic>
        <p:nvPicPr>
          <p:cNvPr id="9" name="Picture 8" descr="Image of Circular No. 20, Bureau of Refugees, Freedmen and Abandoned Lands, Galveston, August 31,1866. Texas Adjutant General’s Department Reconstruction Records. TSLAC. ">
            <a:extLst>
              <a:ext uri="{FF2B5EF4-FFF2-40B4-BE49-F238E27FC236}">
                <a16:creationId xmlns:a16="http://schemas.microsoft.com/office/drawing/2014/main" id="{0A3358DE-F06B-4981-A2F8-B4445DCC3468}"/>
              </a:ext>
            </a:extLst>
          </p:cNvPr>
          <p:cNvPicPr>
            <a:picLocks noChangeAspect="1"/>
          </p:cNvPicPr>
          <p:nvPr/>
        </p:nvPicPr>
        <p:blipFill>
          <a:blip r:embed="rId5"/>
          <a:stretch>
            <a:fillRect/>
          </a:stretch>
        </p:blipFill>
        <p:spPr>
          <a:xfrm>
            <a:off x="728012" y="1648808"/>
            <a:ext cx="3392156" cy="4956048"/>
          </a:xfrm>
          <a:prstGeom prst="rect">
            <a:avLst/>
          </a:prstGeom>
        </p:spPr>
      </p:pic>
    </p:spTree>
    <p:extLst>
      <p:ext uri="{BB962C8B-B14F-4D97-AF65-F5344CB8AC3E}">
        <p14:creationId xmlns:p14="http://schemas.microsoft.com/office/powerpoint/2010/main" val="677069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293BAC-2204-C049-8E58-89D5F01415A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53" y="-2"/>
            <a:ext cx="1618200" cy="1618200"/>
          </a:xfrm>
          <a:prstGeom prst="rect">
            <a:avLst/>
          </a:prstGeom>
        </p:spPr>
      </p:pic>
      <p:grpSp>
        <p:nvGrpSpPr>
          <p:cNvPr id="3" name="Group 2">
            <a:extLst>
              <a:ext uri="{FF2B5EF4-FFF2-40B4-BE49-F238E27FC236}">
                <a16:creationId xmlns:a16="http://schemas.microsoft.com/office/drawing/2014/main" id="{F2E5E507-AB10-45F5-B805-9DAE058A3C1F}"/>
              </a:ext>
              <a:ext uri="{C183D7F6-B498-43B3-948B-1728B52AA6E4}">
                <adec:decorative xmlns:adec="http://schemas.microsoft.com/office/drawing/2017/decorative" val="1"/>
              </a:ext>
            </a:extLst>
          </p:cNvPr>
          <p:cNvGrpSpPr/>
          <p:nvPr/>
        </p:nvGrpSpPr>
        <p:grpSpPr>
          <a:xfrm>
            <a:off x="487612" y="5623447"/>
            <a:ext cx="11491613" cy="1150825"/>
            <a:chOff x="611899" y="5623447"/>
            <a:chExt cx="11491613" cy="1150825"/>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45495" y="5623447"/>
              <a:ext cx="1058017" cy="1150825"/>
            </a:xfrm>
            <a:prstGeom prst="rect">
              <a:avLst/>
            </a:prstGeom>
          </p:spPr>
        </p:pic>
        <p:sp>
          <p:nvSpPr>
            <p:cNvPr id="8" name="TextBox 7"/>
            <p:cNvSpPr txBox="1"/>
            <p:nvPr/>
          </p:nvSpPr>
          <p:spPr>
            <a:xfrm>
              <a:off x="611899" y="6369803"/>
              <a:ext cx="4760361"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grpSp>
      <p:sp>
        <p:nvSpPr>
          <p:cNvPr id="2" name="Title 1">
            <a:extLst>
              <a:ext uri="{FF2B5EF4-FFF2-40B4-BE49-F238E27FC236}">
                <a16:creationId xmlns:a16="http://schemas.microsoft.com/office/drawing/2014/main" id="{C013AF32-233A-4B61-9876-38CACC0BF962}"/>
              </a:ext>
            </a:extLst>
          </p:cNvPr>
          <p:cNvSpPr>
            <a:spLocks noGrp="1"/>
          </p:cNvSpPr>
          <p:nvPr>
            <p:ph type="ctrTitle"/>
          </p:nvPr>
        </p:nvSpPr>
        <p:spPr>
          <a:xfrm>
            <a:off x="1547170" y="189537"/>
            <a:ext cx="10365081" cy="879497"/>
          </a:xfrm>
        </p:spPr>
        <p:txBody>
          <a:bodyPr>
            <a:normAutofit fontScale="90000"/>
          </a:bodyPr>
          <a:lstStyle/>
          <a:p>
            <a:r>
              <a:rPr lang="es-ES" dirty="0" err="1">
                <a:solidFill>
                  <a:srgbClr val="CA4341"/>
                </a:solidFill>
                <a:latin typeface="Gotham Medium" pitchFamily="2" charset="0"/>
                <a:cs typeface="Gotham Medium" pitchFamily="2" charset="0"/>
              </a:rPr>
              <a:t>Higher</a:t>
            </a:r>
            <a:r>
              <a:rPr lang="es-ES" dirty="0">
                <a:solidFill>
                  <a:srgbClr val="CA4341"/>
                </a:solidFill>
                <a:latin typeface="Gotham Medium" pitchFamily="2" charset="0"/>
                <a:cs typeface="Gotham Medium" pitchFamily="2" charset="0"/>
              </a:rPr>
              <a:t> </a:t>
            </a:r>
            <a:r>
              <a:rPr lang="es-ES" dirty="0" err="1">
                <a:solidFill>
                  <a:srgbClr val="CA4341"/>
                </a:solidFill>
                <a:latin typeface="Gotham Medium" pitchFamily="2" charset="0"/>
                <a:cs typeface="Gotham Medium" pitchFamily="2" charset="0"/>
              </a:rPr>
              <a:t>Education</a:t>
            </a:r>
            <a:r>
              <a:rPr lang="es-ES" dirty="0">
                <a:solidFill>
                  <a:srgbClr val="CA4341"/>
                </a:solidFill>
                <a:latin typeface="Gotham Medium" pitchFamily="2" charset="0"/>
                <a:cs typeface="Gotham Medium" pitchFamily="2" charset="0"/>
              </a:rPr>
              <a:t> in Texas </a:t>
            </a:r>
          </a:p>
        </p:txBody>
      </p:sp>
      <p:sp>
        <p:nvSpPr>
          <p:cNvPr id="5" name="Rectangle 4">
            <a:extLst>
              <a:ext uri="{FF2B5EF4-FFF2-40B4-BE49-F238E27FC236}">
                <a16:creationId xmlns:a16="http://schemas.microsoft.com/office/drawing/2014/main" id="{52B33C60-75C9-4419-9816-74A3CD8AB6DD}"/>
              </a:ext>
            </a:extLst>
          </p:cNvPr>
          <p:cNvSpPr/>
          <p:nvPr/>
        </p:nvSpPr>
        <p:spPr>
          <a:xfrm>
            <a:off x="4884913" y="1233414"/>
            <a:ext cx="6610398" cy="4801314"/>
          </a:xfrm>
          <a:prstGeom prst="rect">
            <a:avLst/>
          </a:prstGeom>
        </p:spPr>
        <p:txBody>
          <a:bodyPr wrap="square">
            <a:spAutoFit/>
          </a:bodyPr>
          <a:lstStyle/>
          <a:p>
            <a:r>
              <a:rPr lang="en-US" dirty="0"/>
              <a:t>During the time of Radical Republican leadership, many African-Americans were elected or appointed into political positions. A major focus for many African American officials took steps to increase access to higher education for Africans Americans: </a:t>
            </a:r>
          </a:p>
          <a:p>
            <a:pPr marL="285750" indent="-285750">
              <a:buFont typeface="Arial" panose="020B0604020202020204" pitchFamily="34" charset="0"/>
              <a:buChar char="•"/>
            </a:pPr>
            <a:r>
              <a:rPr lang="en-US" b="1" u="sng" dirty="0"/>
              <a:t>Representative Meshack Roberts </a:t>
            </a:r>
            <a:r>
              <a:rPr lang="en-US" dirty="0"/>
              <a:t>- established Wiley College, the first college-level school for African Americans west of the Mississippi. </a:t>
            </a:r>
          </a:p>
          <a:p>
            <a:pPr marL="285750" indent="-285750">
              <a:buFont typeface="Arial" panose="020B0604020202020204" pitchFamily="34" charset="0"/>
              <a:buChar char="•"/>
            </a:pPr>
            <a:r>
              <a:rPr lang="en-US" b="1" u="sng" dirty="0"/>
              <a:t>Senator Matthew Gaines </a:t>
            </a:r>
            <a:r>
              <a:rPr lang="en-US" dirty="0"/>
              <a:t>-  Supported the Free School Bill that helped finance an agricultural and mechanical college (now Texas A&amp;M University), the first publicly supported state institution of higher education. </a:t>
            </a:r>
          </a:p>
          <a:p>
            <a:pPr marL="285750" indent="-285750">
              <a:buFont typeface="Arial" panose="020B0604020202020204" pitchFamily="34" charset="0"/>
              <a:buChar char="•"/>
            </a:pPr>
            <a:r>
              <a:rPr lang="en-US" b="1" u="sng" dirty="0"/>
              <a:t>Representative William Holland </a:t>
            </a:r>
            <a:r>
              <a:rPr lang="en-US" dirty="0"/>
              <a:t>– “Father of Prairie View A&amp;M University” introduced the bill to convert Alta Vista Institute into Alta Vista Agricultural College and a year later into Prairie View Normal College (a school for teachers). </a:t>
            </a:r>
          </a:p>
          <a:p>
            <a:pPr marL="285750" indent="-285750">
              <a:buFont typeface="Arial" panose="020B0604020202020204" pitchFamily="34" charset="0"/>
              <a:buChar char="•"/>
            </a:pPr>
            <a:r>
              <a:rPr lang="en-US" b="1" u="sng" dirty="0"/>
              <a:t>Representative Thomas Beck </a:t>
            </a:r>
            <a:r>
              <a:rPr lang="en-US" dirty="0"/>
              <a:t>– fought to protect funding for Prairie View University in 1880 when threatened by the state. </a:t>
            </a:r>
          </a:p>
        </p:txBody>
      </p:sp>
      <p:pic>
        <p:nvPicPr>
          <p:cNvPr id="10" name="Picture 9" descr="Image of African American students training to be teachers at a Texas Normal School ">
            <a:extLst>
              <a:ext uri="{FF2B5EF4-FFF2-40B4-BE49-F238E27FC236}">
                <a16:creationId xmlns:a16="http://schemas.microsoft.com/office/drawing/2014/main" id="{F8B16E4A-0B6F-4DFC-A06A-947F1D7644D3}"/>
              </a:ext>
            </a:extLst>
          </p:cNvPr>
          <p:cNvPicPr>
            <a:picLocks noChangeAspect="1"/>
          </p:cNvPicPr>
          <p:nvPr/>
        </p:nvPicPr>
        <p:blipFill>
          <a:blip r:embed="rId5"/>
          <a:stretch>
            <a:fillRect/>
          </a:stretch>
        </p:blipFill>
        <p:spPr>
          <a:xfrm>
            <a:off x="816745" y="1690178"/>
            <a:ext cx="3657600" cy="2838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a:extLst>
              <a:ext uri="{FF2B5EF4-FFF2-40B4-BE49-F238E27FC236}">
                <a16:creationId xmlns:a16="http://schemas.microsoft.com/office/drawing/2014/main" id="{F94A1DF0-2399-4E9F-A489-B005C034026E}"/>
              </a:ext>
            </a:extLst>
          </p:cNvPr>
          <p:cNvSpPr/>
          <p:nvPr/>
        </p:nvSpPr>
        <p:spPr>
          <a:xfrm>
            <a:off x="880682" y="4619375"/>
            <a:ext cx="3664153" cy="553998"/>
          </a:xfrm>
          <a:prstGeom prst="rect">
            <a:avLst/>
          </a:prstGeom>
        </p:spPr>
        <p:txBody>
          <a:bodyPr wrap="square">
            <a:spAutoFit/>
          </a:bodyPr>
          <a:lstStyle/>
          <a:p>
            <a:r>
              <a:rPr lang="en-US" sz="1000" dirty="0">
                <a:latin typeface="Gotham Book "/>
              </a:rPr>
              <a:t>"Junior Class, Texas Normal School for Negroes." Prints and Photographs Collection, Texas State Library and Archives Commission.</a:t>
            </a:r>
          </a:p>
        </p:txBody>
      </p:sp>
    </p:spTree>
    <p:extLst>
      <p:ext uri="{BB962C8B-B14F-4D97-AF65-F5344CB8AC3E}">
        <p14:creationId xmlns:p14="http://schemas.microsoft.com/office/powerpoint/2010/main" val="2083083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1465545" y="118865"/>
            <a:ext cx="11214936" cy="1325563"/>
          </a:xfrm>
        </p:spPr>
        <p:txBody>
          <a:bodyPr>
            <a:normAutofit/>
          </a:bodyPr>
          <a:lstStyle/>
          <a:p>
            <a:r>
              <a:rPr lang="en-US" sz="3600" dirty="0">
                <a:solidFill>
                  <a:schemeClr val="bg1"/>
                </a:solidFill>
              </a:rPr>
              <a:t>Churches </a:t>
            </a:r>
          </a:p>
        </p:txBody>
      </p:sp>
      <p:sp>
        <p:nvSpPr>
          <p:cNvPr id="3" name="Rectangle 2">
            <a:extLst>
              <a:ext uri="{FF2B5EF4-FFF2-40B4-BE49-F238E27FC236}">
                <a16:creationId xmlns:a16="http://schemas.microsoft.com/office/drawing/2014/main" id="{2EE8BDC7-ADE0-4670-85E9-2593A920B965}"/>
              </a:ext>
            </a:extLst>
          </p:cNvPr>
          <p:cNvSpPr/>
          <p:nvPr/>
        </p:nvSpPr>
        <p:spPr>
          <a:xfrm>
            <a:off x="5599609" y="1657861"/>
            <a:ext cx="6063967" cy="4801314"/>
          </a:xfrm>
          <a:prstGeom prst="rect">
            <a:avLst/>
          </a:prstGeom>
        </p:spPr>
        <p:txBody>
          <a:bodyPr wrap="square">
            <a:spAutoFit/>
          </a:bodyPr>
          <a:lstStyle/>
          <a:p>
            <a:r>
              <a:rPr lang="en-US" dirty="0">
                <a:latin typeface="Gotham Book "/>
              </a:rPr>
              <a:t>The church was the center of the community for many African Americans during and after Reconstruction. </a:t>
            </a:r>
          </a:p>
          <a:p>
            <a:endParaRPr lang="en-US" dirty="0">
              <a:latin typeface="Gotham Book "/>
            </a:endParaRPr>
          </a:p>
          <a:p>
            <a:r>
              <a:rPr lang="en-US" dirty="0">
                <a:latin typeface="Gotham Book "/>
              </a:rPr>
              <a:t>The church was a place of worship and often served as a school, meeting house, and place to host social events, and political gatherings. </a:t>
            </a:r>
          </a:p>
          <a:p>
            <a:endParaRPr lang="en-US" dirty="0">
              <a:latin typeface="Gotham Book "/>
            </a:endParaRPr>
          </a:p>
          <a:p>
            <a:r>
              <a:rPr lang="en-US" dirty="0">
                <a:latin typeface="Gotham Book "/>
              </a:rPr>
              <a:t>Men of the church would often organize and sponsor benevolent and fraternal societies. Black ministers played a major role in their communities, often advocated for political rights and the advancement of their communities. In many cases ministers ran for public office and churches hosted political events. </a:t>
            </a:r>
          </a:p>
          <a:p>
            <a:endParaRPr lang="en-US" dirty="0">
              <a:latin typeface="Gotham Book "/>
            </a:endParaRPr>
          </a:p>
          <a:p>
            <a:r>
              <a:rPr lang="en-US" dirty="0">
                <a:latin typeface="Gotham Book "/>
              </a:rPr>
              <a:t>Women were also key in the development of churches in Texas, as they often hosted fundraising events and social gatherings. </a:t>
            </a:r>
          </a:p>
          <a:p>
            <a:endParaRPr lang="en-US" dirty="0"/>
          </a:p>
        </p:txBody>
      </p:sp>
      <p:pic>
        <p:nvPicPr>
          <p:cNvPr id="3074" name="Picture 2" descr="Primary view of object titled '[African-American Church, Harrison County]'.">
            <a:extLst>
              <a:ext uri="{FF2B5EF4-FFF2-40B4-BE49-F238E27FC236}">
                <a16:creationId xmlns:a16="http://schemas.microsoft.com/office/drawing/2014/main" id="{7D6C4C13-D480-46B3-91B2-0FB168E0B6B3}"/>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60672" y="1775534"/>
            <a:ext cx="4019550" cy="40195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D4338E6-D697-48C6-AEC9-4B26A0F8DACE}"/>
              </a:ext>
            </a:extLst>
          </p:cNvPr>
          <p:cNvSpPr/>
          <p:nvPr/>
        </p:nvSpPr>
        <p:spPr>
          <a:xfrm>
            <a:off x="837605" y="5712133"/>
            <a:ext cx="4142481" cy="830997"/>
          </a:xfrm>
          <a:prstGeom prst="rect">
            <a:avLst/>
          </a:prstGeom>
        </p:spPr>
        <p:txBody>
          <a:bodyPr wrap="none">
            <a:spAutoFit/>
          </a:bodyPr>
          <a:lstStyle/>
          <a:p>
            <a:r>
              <a:rPr lang="en-US" dirty="0"/>
              <a:t>[</a:t>
            </a:r>
            <a:r>
              <a:rPr lang="en-US" sz="1000" dirty="0">
                <a:latin typeface="Gotham Book "/>
              </a:rPr>
              <a:t>African-American Church, Harrison County], photograph, Date Unknown; </a:t>
            </a:r>
          </a:p>
          <a:p>
            <a:r>
              <a:rPr lang="en-US" sz="1000" dirty="0">
                <a:latin typeface="Gotham Book "/>
              </a:rPr>
              <a:t>(</a:t>
            </a:r>
            <a:r>
              <a:rPr lang="en-US" sz="1000" dirty="0">
                <a:latin typeface="Gotham Book "/>
                <a:hlinkClick r:id="rId6"/>
              </a:rPr>
              <a:t>https://texashistory.unt.edu/ark:/67531/metapth18164/</a:t>
            </a:r>
            <a:r>
              <a:rPr lang="en-US" sz="1000" dirty="0">
                <a:latin typeface="Gotham Book "/>
              </a:rPr>
              <a:t>: accessed May 4, </a:t>
            </a:r>
          </a:p>
          <a:p>
            <a:r>
              <a:rPr lang="en-US" sz="1000" dirty="0">
                <a:latin typeface="Gotham Book "/>
              </a:rPr>
              <a:t>2022), University of North Texas Libraries, The Portal to Texas History, </a:t>
            </a:r>
          </a:p>
          <a:p>
            <a:r>
              <a:rPr lang="en-US" sz="1000" dirty="0">
                <a:latin typeface="Gotham Book "/>
                <a:hlinkClick r:id="rId7"/>
              </a:rPr>
              <a:t>https://texashistory.unt.edu</a:t>
            </a:r>
            <a:r>
              <a:rPr lang="en-US" sz="1000" dirty="0">
                <a:latin typeface="Gotham Book "/>
              </a:rPr>
              <a:t>; crediting Marshall Public Library.</a:t>
            </a:r>
          </a:p>
        </p:txBody>
      </p:sp>
    </p:spTree>
    <p:extLst>
      <p:ext uri="{BB962C8B-B14F-4D97-AF65-F5344CB8AC3E}">
        <p14:creationId xmlns:p14="http://schemas.microsoft.com/office/powerpoint/2010/main" val="3223788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7238</TotalTime>
  <Words>1446</Words>
  <Application>Microsoft Office PowerPoint</Application>
  <PresentationFormat>Widescreen</PresentationFormat>
  <Paragraphs>113</Paragraphs>
  <Slides>11</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Bad Script</vt:lpstr>
      <vt:lpstr>Bitter</vt:lpstr>
      <vt:lpstr>Calibri</vt:lpstr>
      <vt:lpstr>Calibri Light</vt:lpstr>
      <vt:lpstr>Days One</vt:lpstr>
      <vt:lpstr>Gotham Book</vt:lpstr>
      <vt:lpstr>Gotham Book </vt:lpstr>
      <vt:lpstr>Gotham Medium</vt:lpstr>
      <vt:lpstr>Office Theme</vt:lpstr>
      <vt:lpstr>Voices of Reconstruction:  African American and  Women’s Perspectives  </vt:lpstr>
      <vt:lpstr>Essential Questions:</vt:lpstr>
      <vt:lpstr>Organize Your Notes and Key Points </vt:lpstr>
      <vt:lpstr>African American Legislators in Texas </vt:lpstr>
      <vt:lpstr>Freedman’s Bureau </vt:lpstr>
      <vt:lpstr>Women’s Rights in Texas </vt:lpstr>
      <vt:lpstr>Advancing Education in Texas </vt:lpstr>
      <vt:lpstr>Higher Education in Texas </vt:lpstr>
      <vt:lpstr>Churches </vt:lpstr>
      <vt:lpstr>Women in Business </vt:lpstr>
      <vt:lpstr>Think - Pair - Share Using the lesson essential questions discussed at the beginning of the lesson and your newly gained perspective about the key contributors of Reconstruction, answer the following questions using text evidence.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Sylve, Joshua</dc:creator>
  <cp:lastModifiedBy>Belden, Dreanna</cp:lastModifiedBy>
  <cp:revision>129</cp:revision>
  <dcterms:created xsi:type="dcterms:W3CDTF">2020-07-07T18:16:05Z</dcterms:created>
  <dcterms:modified xsi:type="dcterms:W3CDTF">2022-05-11T21:15:18Z</dcterms:modified>
</cp:coreProperties>
</file>