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326" r:id="rId4"/>
    <p:sldId id="331" r:id="rId5"/>
    <p:sldId id="332" r:id="rId6"/>
    <p:sldId id="333" r:id="rId7"/>
    <p:sldId id="334" r:id="rId8"/>
    <p:sldId id="362" r:id="rId9"/>
    <p:sldId id="363" r:id="rId10"/>
    <p:sldId id="364" r:id="rId11"/>
    <p:sldId id="366" r:id="rId12"/>
    <p:sldId id="365" r:id="rId13"/>
    <p:sldId id="367" r:id="rId14"/>
    <p:sldId id="368" r:id="rId15"/>
    <p:sldId id="3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6640C-48D5-4479-9269-2423A6706F03}"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35D19-9B4C-487C-8278-041A2C13A320}" type="slidenum">
              <a:rPr lang="en-US" smtClean="0"/>
              <a:t>‹#›</a:t>
            </a:fld>
            <a:endParaRPr lang="en-US"/>
          </a:p>
        </p:txBody>
      </p:sp>
    </p:spTree>
    <p:extLst>
      <p:ext uri="{BB962C8B-B14F-4D97-AF65-F5344CB8AC3E}">
        <p14:creationId xmlns:p14="http://schemas.microsoft.com/office/powerpoint/2010/main" val="412981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iscovering-black-history.blogs.archives.gov/2021/09/01/preserving-a-communitys-legacy-the-history-of-the-gregory-schoo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9652428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oc.gov/item/mal436110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spb.texas.gov/prop/tc/tc-collection/governors/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294456/"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historictexasmaps.com/object/97345" TargetMode="Externa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2646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104883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Gregory School Building, established 1870. Photograph, 1903 (The African American Library at the Gregory School, Houston Public Library) National Archives. Accessed Sept. 9, 2025. </a:t>
            </a:r>
            <a:r>
              <a:rPr lang="en-US" sz="1200" b="0" i="0" u="sng" strike="noStrike" kern="1200" dirty="0">
                <a:solidFill>
                  <a:schemeClr val="tx1"/>
                </a:solidFill>
                <a:effectLst/>
                <a:latin typeface="+mn-lt"/>
                <a:ea typeface="+mn-ea"/>
                <a:cs typeface="+mn-cs"/>
                <a:hlinkClick r:id="rId3"/>
              </a:rPr>
              <a:t>https://rediscovering-black-history.blogs.archives.gov/2021/09/01/preserving-a-communitys-legacy-the-history-of-the-gregory-school/</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Russell, Andrew J, photographer. </a:t>
            </a:r>
            <a:r>
              <a:rPr lang="en-US" sz="1200" b="0" i="1" kern="1200" dirty="0">
                <a:solidFill>
                  <a:schemeClr val="tx1"/>
                </a:solidFill>
                <a:effectLst/>
                <a:latin typeface="+mn-lt"/>
                <a:ea typeface="+mn-ea"/>
                <a:cs typeface="+mn-cs"/>
              </a:rPr>
              <a:t>Ruins in Richmond</a:t>
            </a:r>
            <a:r>
              <a:rPr lang="en-US" sz="1200" b="0" i="0" kern="1200" dirty="0">
                <a:solidFill>
                  <a:schemeClr val="tx1"/>
                </a:solidFill>
                <a:effectLst/>
                <a:latin typeface="+mn-lt"/>
                <a:ea typeface="+mn-ea"/>
                <a:cs typeface="+mn-cs"/>
              </a:rPr>
              <a:t>. United States Richmond Virginia, 1865. April. Photograph. https://www.loc.gov/item/91787369/</a:t>
            </a:r>
          </a:p>
          <a:p>
            <a:endParaRPr lang="en-US" sz="1200" b="0" i="0"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President Lincoln's funeral. Harper's Weekly illustration. United States New York City New York, 1865. Harper's Weekly, New York. Photograph. https://www.loc.gov/item/scsm000413/</a:t>
            </a:r>
            <a:endParaRPr lang="en-US" b="0" dirty="0">
              <a:effectLst/>
            </a:endParaRPr>
          </a:p>
          <a:p>
            <a:br>
              <a:rPr lang="en-US" dirty="0"/>
            </a:b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85435D19-9B4C-487C-8278-041A2C13A320}" type="slidenum">
              <a:rPr lang="en-US" smtClean="0"/>
              <a:t>6</a:t>
            </a:fld>
            <a:endParaRPr lang="en-US"/>
          </a:p>
        </p:txBody>
      </p:sp>
    </p:spTree>
    <p:extLst>
      <p:ext uri="{BB962C8B-B14F-4D97-AF65-F5344CB8AC3E}">
        <p14:creationId xmlns:p14="http://schemas.microsoft.com/office/powerpoint/2010/main" val="188614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Brady, Mathew B. </a:t>
            </a:r>
            <a:r>
              <a:rPr lang="en-US" sz="1200" b="0" i="1" u="none" strike="noStrike" kern="1200" dirty="0">
                <a:solidFill>
                  <a:schemeClr val="tx1"/>
                </a:solidFill>
                <a:effectLst/>
                <a:latin typeface="+mn-lt"/>
                <a:ea typeface="+mn-ea"/>
                <a:cs typeface="+mn-cs"/>
              </a:rPr>
              <a:t>Andrew Johnson, full-length portrait, standing, facing right, with table and chair</a:t>
            </a:r>
            <a:r>
              <a:rPr lang="en-US" sz="1200" b="0" i="0" u="none" strike="noStrike" kern="1200" dirty="0">
                <a:solidFill>
                  <a:schemeClr val="tx1"/>
                </a:solidFill>
                <a:effectLst/>
                <a:latin typeface="+mn-lt"/>
                <a:ea typeface="+mn-ea"/>
                <a:cs typeface="+mn-cs"/>
              </a:rPr>
              <a:t>. n.d. Photograph. </a:t>
            </a:r>
            <a:r>
              <a:rPr lang="en-US" sz="1200" b="0" i="0" u="sng" strike="noStrike" kern="1200" dirty="0">
                <a:solidFill>
                  <a:schemeClr val="tx1"/>
                </a:solidFill>
                <a:effectLst/>
                <a:latin typeface="+mn-lt"/>
                <a:ea typeface="+mn-ea"/>
                <a:cs typeface="+mn-cs"/>
                <a:hlinkClick r:id="rId3"/>
              </a:rPr>
              <a:t>https://www.loc.gov/item/96524285/</a:t>
            </a:r>
            <a:endParaRPr lang="en-US" sz="1200" b="0" i="0" u="none" strike="noStrike"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Lincoln, Abraham. </a:t>
            </a:r>
            <a:r>
              <a:rPr lang="en-US" sz="1200" b="0" i="1" u="none" strike="noStrike" kern="1200" dirty="0">
                <a:solidFill>
                  <a:schemeClr val="tx1"/>
                </a:solidFill>
                <a:effectLst/>
                <a:latin typeface="+mn-lt"/>
                <a:ea typeface="+mn-ea"/>
                <a:cs typeface="+mn-cs"/>
              </a:rPr>
              <a:t>Abraham Lincoln papers: Series 3. General Correspondence. 1837 to 1897: Congress, </a:t>
            </a:r>
            <a:r>
              <a:rPr lang="en-US" sz="1200" b="0" i="1" u="none" strike="noStrike" kern="1200" dirty="0" err="1">
                <a:solidFill>
                  <a:schemeClr val="tx1"/>
                </a:solidFill>
                <a:effectLst/>
                <a:latin typeface="+mn-lt"/>
                <a:ea typeface="+mn-ea"/>
                <a:cs typeface="+mn-cs"/>
              </a:rPr>
              <a:t>Wednesday,Joint</a:t>
            </a:r>
            <a:r>
              <a:rPr lang="en-US" sz="1200" b="0" i="1" u="none" strike="noStrike" kern="1200" dirty="0">
                <a:solidFill>
                  <a:schemeClr val="tx1"/>
                </a:solidFill>
                <a:effectLst/>
                <a:latin typeface="+mn-lt"/>
                <a:ea typeface="+mn-ea"/>
                <a:cs typeface="+mn-cs"/>
              </a:rPr>
              <a:t> Resolution Submitting 13th Amendment to the States; signed by Abraham Lincoln and Congress</a:t>
            </a:r>
            <a:r>
              <a:rPr lang="en-US" sz="1200" b="0" i="0" u="none" strike="noStrike" kern="1200" dirty="0">
                <a:solidFill>
                  <a:schemeClr val="tx1"/>
                </a:solidFill>
                <a:effectLst/>
                <a:latin typeface="+mn-lt"/>
                <a:ea typeface="+mn-ea"/>
                <a:cs typeface="+mn-cs"/>
              </a:rPr>
              <a:t>. February 1, 1865. Manuscript/Mixed Material. </a:t>
            </a:r>
            <a:r>
              <a:rPr lang="en-US" sz="1200" b="0" i="0" u="sng" strike="noStrike" kern="1200" dirty="0">
                <a:solidFill>
                  <a:schemeClr val="tx1"/>
                </a:solidFill>
                <a:effectLst/>
                <a:latin typeface="+mn-lt"/>
                <a:ea typeface="+mn-ea"/>
                <a:cs typeface="+mn-cs"/>
                <a:hlinkClick r:id="rId4"/>
              </a:rPr>
              <a:t>https://www.loc.gov/item/mal4361100/</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435D19-9B4C-487C-8278-041A2C13A320}" type="slidenum">
              <a:rPr lang="en-US" smtClean="0"/>
              <a:t>7</a:t>
            </a:fld>
            <a:endParaRPr lang="en-US"/>
          </a:p>
        </p:txBody>
      </p:sp>
    </p:spTree>
    <p:extLst>
      <p:ext uri="{BB962C8B-B14F-4D97-AF65-F5344CB8AC3E}">
        <p14:creationId xmlns:p14="http://schemas.microsoft.com/office/powerpoint/2010/main" val="288435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Convicts Leased to Harvest Timber</a:t>
            </a:r>
            <a:r>
              <a:rPr lang="en-US" sz="1200" b="0" i="0" kern="1200" dirty="0">
                <a:solidFill>
                  <a:schemeClr val="tx1"/>
                </a:solidFill>
                <a:effectLst/>
                <a:latin typeface="+mn-lt"/>
                <a:ea typeface="+mn-ea"/>
                <a:cs typeface="+mn-cs"/>
              </a:rPr>
              <a:t>. Florida United States of America, 1915. [Place of Publication Not Identified: Publisher Not Identified] Photograph. https://www.loc.gov/item/2021669926/</a:t>
            </a:r>
          </a:p>
          <a:p>
            <a:endParaRPr lang="en-US" sz="1200" b="0" i="0" kern="1200" dirty="0">
              <a:solidFill>
                <a:schemeClr val="tx1"/>
              </a:solidFill>
              <a:effectLst/>
              <a:latin typeface="+mn-lt"/>
              <a:ea typeface="+mn-ea"/>
              <a:cs typeface="+mn-cs"/>
            </a:endParaRPr>
          </a:p>
          <a:p>
            <a:r>
              <a:rPr lang="en-US" dirty="0"/>
              <a:t>Oran Roberts. Portraits of Texas Governors. Texas State Library and Archives. Accessed Sept. 18, 2025. https://www.tsl.texas.gov/governors/west/index.html </a:t>
            </a:r>
          </a:p>
          <a:p>
            <a:endParaRPr lang="en-US" dirty="0"/>
          </a:p>
          <a:p>
            <a:r>
              <a:rPr lang="en-US" sz="1200" b="0" i="0" u="none" strike="noStrike" kern="1200" dirty="0">
                <a:solidFill>
                  <a:schemeClr val="tx1"/>
                </a:solidFill>
                <a:effectLst/>
                <a:latin typeface="+mn-lt"/>
                <a:ea typeface="+mn-ea"/>
                <a:cs typeface="+mn-cs"/>
              </a:rPr>
              <a:t>Huddle, William H. </a:t>
            </a:r>
            <a:r>
              <a:rPr lang="en-US" sz="1200" b="0" i="1" u="none" strike="noStrike" kern="1200" dirty="0">
                <a:solidFill>
                  <a:schemeClr val="tx1"/>
                </a:solidFill>
                <a:effectLst/>
                <a:latin typeface="+mn-lt"/>
                <a:ea typeface="+mn-ea"/>
                <a:cs typeface="+mn-cs"/>
              </a:rPr>
              <a:t>David G. Burnet</a:t>
            </a:r>
            <a:r>
              <a:rPr lang="en-US" sz="1200" b="0" i="0" u="none" strike="noStrike" kern="1200" dirty="0">
                <a:solidFill>
                  <a:schemeClr val="tx1"/>
                </a:solidFill>
                <a:effectLst/>
                <a:latin typeface="+mn-lt"/>
                <a:ea typeface="+mn-ea"/>
                <a:cs typeface="+mn-cs"/>
              </a:rPr>
              <a:t>. 1888. Oil on canvas. Capitol Historical Artifact Collection, State Preservation Board. </a:t>
            </a:r>
            <a:r>
              <a:rPr lang="en-US" sz="1200" b="0" i="0" u="sng" strike="noStrike" kern="1200" dirty="0">
                <a:solidFill>
                  <a:schemeClr val="tx1"/>
                </a:solidFill>
                <a:effectLst/>
                <a:latin typeface="+mn-lt"/>
                <a:ea typeface="+mn-ea"/>
                <a:cs typeface="+mn-cs"/>
                <a:hlinkClick r:id="rId3"/>
              </a:rPr>
              <a:t>https://tspb.texas.gov/prop/tc/tc-collection/governors/index.html</a:t>
            </a:r>
            <a:r>
              <a:rPr lang="en-US" sz="1200" b="0" i="0" u="none" strike="noStrike" kern="1200" dirty="0">
                <a:solidFill>
                  <a:schemeClr val="tx1"/>
                </a:solidFill>
                <a:effectLst/>
                <a:latin typeface="+mn-lt"/>
                <a:ea typeface="+mn-ea"/>
                <a:cs typeface="+mn-cs"/>
              </a:rPr>
              <a:t>.</a:t>
            </a:r>
            <a:endParaRPr lang="en-US" dirty="0"/>
          </a:p>
          <a:p>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85435D19-9B4C-487C-8278-041A2C13A320}" type="slidenum">
              <a:rPr lang="en-US" smtClean="0"/>
              <a:t>8</a:t>
            </a:fld>
            <a:endParaRPr lang="en-US"/>
          </a:p>
        </p:txBody>
      </p:sp>
    </p:spTree>
    <p:extLst>
      <p:ext uri="{BB962C8B-B14F-4D97-AF65-F5344CB8AC3E}">
        <p14:creationId xmlns:p14="http://schemas.microsoft.com/office/powerpoint/2010/main" val="263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Dallas Herald. (Dallas, Tex.), Vol. 15, No. 25, Ed. 1 Saturday, March 7, 1868, newspaper, March 7, 1868; Dallas, Texas. (</a:t>
            </a:r>
            <a:r>
              <a:rPr lang="en-US" sz="1200" b="0" i="0" u="none" strike="noStrike" kern="1200" dirty="0">
                <a:solidFill>
                  <a:schemeClr val="tx1"/>
                </a:solidFill>
                <a:effectLst/>
                <a:latin typeface="+mn-lt"/>
                <a:ea typeface="+mn-ea"/>
                <a:cs typeface="+mn-cs"/>
                <a:hlinkClick r:id="rId3"/>
              </a:rPr>
              <a:t>https://texashistory.unt.edu/ark:/67531/metapth294456/</a:t>
            </a:r>
            <a:r>
              <a:rPr lang="en-US" sz="1200" b="0" i="0" kern="1200" dirty="0">
                <a:solidFill>
                  <a:schemeClr val="tx1"/>
                </a:solidFill>
                <a:effectLst/>
                <a:latin typeface="+mn-lt"/>
                <a:ea typeface="+mn-ea"/>
                <a:cs typeface="+mn-cs"/>
              </a:rPr>
              <a:t>: accessed October 2,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Snider, Ben, Lila Rakoczy, and Kelsey Bonnell. </a:t>
            </a:r>
            <a:r>
              <a:rPr lang="en-US" sz="1200" b="0" i="1" u="none" strike="noStrike" kern="1200" dirty="0">
                <a:solidFill>
                  <a:schemeClr val="tx1"/>
                </a:solidFill>
                <a:effectLst/>
                <a:latin typeface="+mn-lt"/>
                <a:ea typeface="+mn-ea"/>
                <a:cs typeface="+mn-cs"/>
              </a:rPr>
              <a:t>Military Reconstruction</a:t>
            </a:r>
            <a:r>
              <a:rPr lang="en-US" sz="1200" b="0" i="0" u="none" strike="noStrike" kern="1200" dirty="0">
                <a:solidFill>
                  <a:schemeClr val="tx1"/>
                </a:solidFill>
                <a:effectLst/>
                <a:latin typeface="+mn-lt"/>
                <a:ea typeface="+mn-ea"/>
                <a:cs typeface="+mn-cs"/>
              </a:rPr>
              <a:t>. 2024. Texas GLO Map Database and Store. </a:t>
            </a:r>
            <a:r>
              <a:rPr lang="en-US" sz="1200" b="0" i="0" u="sng" strike="noStrike" kern="1200" dirty="0">
                <a:solidFill>
                  <a:schemeClr val="tx1"/>
                </a:solidFill>
                <a:effectLst/>
                <a:latin typeface="+mn-lt"/>
                <a:ea typeface="+mn-ea"/>
                <a:cs typeface="+mn-cs"/>
                <a:hlinkClick r:id="rId5"/>
              </a:rPr>
              <a:t>https://historictexasmaps.com/object/97345</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5435D19-9B4C-487C-8278-041A2C13A320}" type="slidenum">
              <a:rPr lang="en-US" smtClean="0"/>
              <a:t>9</a:t>
            </a:fld>
            <a:endParaRPr lang="en-US"/>
          </a:p>
        </p:txBody>
      </p:sp>
    </p:spTree>
    <p:extLst>
      <p:ext uri="{BB962C8B-B14F-4D97-AF65-F5344CB8AC3E}">
        <p14:creationId xmlns:p14="http://schemas.microsoft.com/office/powerpoint/2010/main" val="329849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err="1">
                <a:solidFill>
                  <a:schemeClr val="tx1"/>
                </a:solidFill>
                <a:effectLst/>
                <a:latin typeface="+mn-lt"/>
                <a:ea typeface="+mn-ea"/>
                <a:cs typeface="+mn-cs"/>
              </a:rPr>
              <a:t>Freedmens</a:t>
            </a:r>
            <a:r>
              <a:rPr lang="en-US" sz="1200" b="0" i="1" u="none" strike="noStrike" kern="1200" dirty="0">
                <a:solidFill>
                  <a:schemeClr val="tx1"/>
                </a:solidFill>
                <a:effectLst/>
                <a:latin typeface="+mn-lt"/>
                <a:ea typeface="+mn-ea"/>
                <a:cs typeface="+mn-cs"/>
              </a:rPr>
              <a:t> First Vote - Anderson County Courthouse</a:t>
            </a:r>
            <a:r>
              <a:rPr lang="en-US" sz="1200" b="0" i="0" u="none" strike="noStrike" kern="1200" dirty="0">
                <a:solidFill>
                  <a:schemeClr val="tx1"/>
                </a:solidFill>
                <a:effectLst/>
                <a:latin typeface="+mn-lt"/>
                <a:ea typeface="+mn-ea"/>
                <a:cs typeface="+mn-cs"/>
              </a:rPr>
              <a:t>. 1869. The Portal to Texas History. </a:t>
            </a:r>
            <a:r>
              <a:rPr lang="en-US" sz="1200" b="0" i="0" u="sng" strike="noStrike" kern="1200" dirty="0">
                <a:solidFill>
                  <a:schemeClr val="tx1"/>
                </a:solidFill>
                <a:effectLst/>
                <a:latin typeface="+mn-lt"/>
                <a:ea typeface="+mn-ea"/>
                <a:cs typeface="+mn-cs"/>
                <a:hlinkClick r:id="rId3"/>
              </a:rPr>
              <a:t>https://texashistory.unt.edu/ark:/67531/metapth26465/</a:t>
            </a:r>
            <a:endParaRPr lang="en-US" sz="1200" b="0" i="0" u="sng"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Giants of Texas History: Early African American Senators. </a:t>
            </a:r>
            <a:r>
              <a:rPr lang="en-US" sz="1200" b="0" i="0" u="none" strike="noStrike" kern="1200" dirty="0">
                <a:solidFill>
                  <a:schemeClr val="tx1"/>
                </a:solidFill>
                <a:effectLst/>
                <a:latin typeface="+mn-lt"/>
                <a:ea typeface="+mn-ea"/>
                <a:cs typeface="+mn-cs"/>
              </a:rPr>
              <a:t>Accessed 10/3/25. Texas State Library and Archives Commission. https://www.tsl.texas.gov/treasures/giants/aalege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435D19-9B4C-487C-8278-041A2C13A320}" type="slidenum">
              <a:rPr lang="en-US" smtClean="0"/>
              <a:t>10</a:t>
            </a:fld>
            <a:endParaRPr lang="en-US"/>
          </a:p>
        </p:txBody>
      </p:sp>
    </p:spTree>
    <p:extLst>
      <p:ext uri="{BB962C8B-B14F-4D97-AF65-F5344CB8AC3E}">
        <p14:creationId xmlns:p14="http://schemas.microsoft.com/office/powerpoint/2010/main" val="1513649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Governor Richard Coke. Portraits of Texas Governors. Texas State Library and Archives Commission. Accessed 9/18/2025. https://www.tsl.texas.gov/governors/west/index.html#Coke </a:t>
            </a:r>
          </a:p>
          <a:p>
            <a:endParaRPr lang="en-US" dirty="0"/>
          </a:p>
          <a:p>
            <a:r>
              <a:rPr lang="en-US" sz="1200" b="0" i="0" kern="1200" dirty="0">
                <a:solidFill>
                  <a:schemeClr val="tx1"/>
                </a:solidFill>
                <a:effectLst/>
                <a:latin typeface="+mn-lt"/>
                <a:ea typeface="+mn-ea"/>
                <a:cs typeface="+mn-cs"/>
              </a:rPr>
              <a:t>Edmonson, P. E. The Schulenburg Argus. (Schulenburg, Tex.), Vol. 1, No. 5, Ed. 1 Friday, April 27, 1877, newspaper, April 27, 1877; (</a:t>
            </a:r>
            <a:r>
              <a:rPr lang="en-US" sz="1200" b="0" i="0" u="none" strike="noStrike" kern="1200" dirty="0">
                <a:solidFill>
                  <a:schemeClr val="tx1"/>
                </a:solidFill>
                <a:effectLst/>
                <a:latin typeface="+mn-lt"/>
                <a:ea typeface="+mn-ea"/>
                <a:cs typeface="+mn-cs"/>
                <a:hlinkClick r:id="rId3"/>
              </a:rPr>
              <a:t>https://texashistory.unt.edu/ark:/67531/metapth1048835/</a:t>
            </a:r>
            <a:r>
              <a:rPr lang="en-US" sz="1200" b="0" i="0" kern="1200" dirty="0">
                <a:solidFill>
                  <a:schemeClr val="tx1"/>
                </a:solidFill>
                <a:effectLst/>
                <a:latin typeface="+mn-lt"/>
                <a:ea typeface="+mn-ea"/>
                <a:cs typeface="+mn-cs"/>
              </a:rPr>
              <a:t>: accessed October 2,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Fayette Public Library, Museum and Archives.</a:t>
            </a:r>
            <a:endParaRPr lang="en-US" dirty="0"/>
          </a:p>
        </p:txBody>
      </p:sp>
      <p:sp>
        <p:nvSpPr>
          <p:cNvPr id="4" name="Slide Number Placeholder 3"/>
          <p:cNvSpPr>
            <a:spLocks noGrp="1"/>
          </p:cNvSpPr>
          <p:nvPr>
            <p:ph type="sldNum" sz="quarter" idx="5"/>
          </p:nvPr>
        </p:nvSpPr>
        <p:spPr/>
        <p:txBody>
          <a:bodyPr/>
          <a:lstStyle/>
          <a:p>
            <a:fld id="{85435D19-9B4C-487C-8278-041A2C13A320}" type="slidenum">
              <a:rPr lang="en-US" smtClean="0"/>
              <a:t>11</a:t>
            </a:fld>
            <a:endParaRPr lang="en-US"/>
          </a:p>
        </p:txBody>
      </p:sp>
    </p:spTree>
    <p:extLst>
      <p:ext uri="{BB962C8B-B14F-4D97-AF65-F5344CB8AC3E}">
        <p14:creationId xmlns:p14="http://schemas.microsoft.com/office/powerpoint/2010/main" val="43407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068-270F-EA15-08C4-6E962BEE06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D54ACC-B7A6-C84D-0F36-9E8F9D557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97E11C-239D-40A7-2810-DA86A54172C8}"/>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5" name="Footer Placeholder 4">
            <a:extLst>
              <a:ext uri="{FF2B5EF4-FFF2-40B4-BE49-F238E27FC236}">
                <a16:creationId xmlns:a16="http://schemas.microsoft.com/office/drawing/2014/main" id="{D0910014-3911-B403-DDEF-4BECF955E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F9753-FED7-0C47-3195-9BECC7DECF04}"/>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48687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FAC3-80CC-2799-945B-C960A95A1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BD9A27-CBC3-14F0-A21B-F61CD5574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64054-A75D-38EF-C836-00C02667D849}"/>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5" name="Footer Placeholder 4">
            <a:extLst>
              <a:ext uri="{FF2B5EF4-FFF2-40B4-BE49-F238E27FC236}">
                <a16:creationId xmlns:a16="http://schemas.microsoft.com/office/drawing/2014/main" id="{95AF5156-9E01-1189-04FF-9C7D9654B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3F67B-6408-39F8-E6CC-AE3A21B91EFE}"/>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38873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1C7D09-753D-37A4-3304-3FCE19498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690824-9A02-3AA0-F5BF-61EAC97B1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784D8-3E1C-9191-F0C0-848FC8D40A4A}"/>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5" name="Footer Placeholder 4">
            <a:extLst>
              <a:ext uri="{FF2B5EF4-FFF2-40B4-BE49-F238E27FC236}">
                <a16:creationId xmlns:a16="http://schemas.microsoft.com/office/drawing/2014/main" id="{F2031922-4BB7-549C-5E90-2F8335704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E9D70-0893-67C0-594C-EAD2E82DA443}"/>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267388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1160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74386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83367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2546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9100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5162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21028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9509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B0FC-9DA7-FD19-4A21-0F3231BCC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A0427-6096-CC5D-E5F1-F22A6C1F7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61F44-19DD-EC2E-2601-0F8A164F3036}"/>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5" name="Footer Placeholder 4">
            <a:extLst>
              <a:ext uri="{FF2B5EF4-FFF2-40B4-BE49-F238E27FC236}">
                <a16:creationId xmlns:a16="http://schemas.microsoft.com/office/drawing/2014/main" id="{6C1CDB7E-BC4E-6253-D64D-2206424FC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4AFF5-512A-EDC1-6328-1C008D47B6FB}"/>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402892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5149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1334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1333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21762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06532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37447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83117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42728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34192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0183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44BC-1317-67FB-A0C6-5BE209675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1B8780-E124-1F51-C782-42D4656317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A5A18-19A1-1FE7-E1ED-ADB4E956D708}"/>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5" name="Footer Placeholder 4">
            <a:extLst>
              <a:ext uri="{FF2B5EF4-FFF2-40B4-BE49-F238E27FC236}">
                <a16:creationId xmlns:a16="http://schemas.microsoft.com/office/drawing/2014/main" id="{74BB44C8-9BF9-DCA3-7425-A58FBA4BD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BD56E-8146-2B6A-1698-5894FF0F6708}"/>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2941985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02314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09138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70267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10/31/2025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725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88A0-53FB-1286-93A6-69F91E5B6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EA693-1877-F7E0-E52B-E8823AD05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D6B9D-6401-5A16-A376-9D5E31B13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0070B-F14C-AB39-5051-F6F90EFB83F3}"/>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6" name="Footer Placeholder 5">
            <a:extLst>
              <a:ext uri="{FF2B5EF4-FFF2-40B4-BE49-F238E27FC236}">
                <a16:creationId xmlns:a16="http://schemas.microsoft.com/office/drawing/2014/main" id="{8F8B8EB8-5C2E-9B5D-B734-CFC9D5596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68C70-2AB2-CB35-09E9-1F94ADB8B105}"/>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47805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36DC-C727-860F-D909-CD9B27A4BD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129339-764F-B9A4-0987-4D4DEC190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1CA99-F843-84C9-AC18-91275F20BD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21EA1-3917-47A5-6D1E-CD9E4E862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8E0FCB-F1E1-7599-75D5-9A0F88E70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90A57-CF7F-1E48-3568-1742D2AACA1B}"/>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8" name="Footer Placeholder 7">
            <a:extLst>
              <a:ext uri="{FF2B5EF4-FFF2-40B4-BE49-F238E27FC236}">
                <a16:creationId xmlns:a16="http://schemas.microsoft.com/office/drawing/2014/main" id="{D19DA9E4-99BF-EC8B-2FA2-89A713B26E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E8A9EE-2874-3662-8400-00FF48E3C4D1}"/>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262004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6A68-4ED6-5A42-B0D0-AD4A1C07E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70399-07A1-215A-C97F-7C3C0A69BABE}"/>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4" name="Footer Placeholder 3">
            <a:extLst>
              <a:ext uri="{FF2B5EF4-FFF2-40B4-BE49-F238E27FC236}">
                <a16:creationId xmlns:a16="http://schemas.microsoft.com/office/drawing/2014/main" id="{3F66C131-A15C-2A95-C16D-935A3D63F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8ABBC-133F-E76A-2D01-83F705240C8A}"/>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350398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4A291-24CB-67CC-8480-759E663BB6C3}"/>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3" name="Footer Placeholder 2">
            <a:extLst>
              <a:ext uri="{FF2B5EF4-FFF2-40B4-BE49-F238E27FC236}">
                <a16:creationId xmlns:a16="http://schemas.microsoft.com/office/drawing/2014/main" id="{F3C1B157-81CB-FD5D-0FD1-3B0DABB6F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1F7BAE-0DA3-0FFA-E454-41CBD24BD6AB}"/>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202077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31CF-2154-5EAB-7CBB-8574C8C07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F37C6B-E8D1-624F-55D2-46F1B5A38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8A1D68-42B7-EDA0-26C5-164EE1E16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DB72F9-C0F6-19A7-A7AA-A80ECB5BBDF1}"/>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6" name="Footer Placeholder 5">
            <a:extLst>
              <a:ext uri="{FF2B5EF4-FFF2-40B4-BE49-F238E27FC236}">
                <a16:creationId xmlns:a16="http://schemas.microsoft.com/office/drawing/2014/main" id="{69F84F15-41A4-1090-F2CF-BD2B016C3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BB985-A7FF-A992-3057-58C1A5307C2E}"/>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353367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B088-B3ED-D92A-D334-9A41E7103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078E4-0BA6-905D-E847-E9A540817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CC27C-48AB-94F5-F416-6E75647F4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A86B3-96B2-14F8-D7D0-73C2C69DAAA7}"/>
              </a:ext>
            </a:extLst>
          </p:cNvPr>
          <p:cNvSpPr>
            <a:spLocks noGrp="1"/>
          </p:cNvSpPr>
          <p:nvPr>
            <p:ph type="dt" sz="half" idx="10"/>
          </p:nvPr>
        </p:nvSpPr>
        <p:spPr/>
        <p:txBody>
          <a:bodyPr/>
          <a:lstStyle/>
          <a:p>
            <a:fld id="{B42F5645-4BEA-44C9-94ED-0801ED106D36}" type="datetimeFigureOut">
              <a:rPr lang="en-US" smtClean="0"/>
              <a:t>10/31/2025</a:t>
            </a:fld>
            <a:endParaRPr lang="en-US"/>
          </a:p>
        </p:txBody>
      </p:sp>
      <p:sp>
        <p:nvSpPr>
          <p:cNvPr id="6" name="Footer Placeholder 5">
            <a:extLst>
              <a:ext uri="{FF2B5EF4-FFF2-40B4-BE49-F238E27FC236}">
                <a16:creationId xmlns:a16="http://schemas.microsoft.com/office/drawing/2014/main" id="{3C4BFD20-A45A-6734-24C5-AC6AE7840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16349-2CF9-6353-0FC6-7656A752F1E2}"/>
              </a:ext>
            </a:extLst>
          </p:cNvPr>
          <p:cNvSpPr>
            <a:spLocks noGrp="1"/>
          </p:cNvSpPr>
          <p:nvPr>
            <p:ph type="sldNum" sz="quarter" idx="12"/>
          </p:nvPr>
        </p:nvSpPr>
        <p:spPr/>
        <p:txBody>
          <a:bodyPr/>
          <a:lstStyle/>
          <a:p>
            <a:fld id="{7B0AA1F5-AA9C-4AEA-B556-C06A81FF2AF6}" type="slidenum">
              <a:rPr lang="en-US" smtClean="0"/>
              <a:t>‹#›</a:t>
            </a:fld>
            <a:endParaRPr lang="en-US"/>
          </a:p>
        </p:txBody>
      </p:sp>
    </p:spTree>
    <p:extLst>
      <p:ext uri="{BB962C8B-B14F-4D97-AF65-F5344CB8AC3E}">
        <p14:creationId xmlns:p14="http://schemas.microsoft.com/office/powerpoint/2010/main" val="125498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E4653-E08C-E6DA-233A-6960FB357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3E48C-F212-D7BC-3A42-57D2DDB31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6DBC5-2ADB-C5B6-79AD-F703C09D6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2F5645-4BEA-44C9-94ED-0801ED106D36}" type="datetimeFigureOut">
              <a:rPr lang="en-US" smtClean="0"/>
              <a:t>10/31/2025</a:t>
            </a:fld>
            <a:endParaRPr lang="en-US"/>
          </a:p>
        </p:txBody>
      </p:sp>
      <p:sp>
        <p:nvSpPr>
          <p:cNvPr id="5" name="Footer Placeholder 4">
            <a:extLst>
              <a:ext uri="{FF2B5EF4-FFF2-40B4-BE49-F238E27FC236}">
                <a16:creationId xmlns:a16="http://schemas.microsoft.com/office/drawing/2014/main" id="{574A0781-1E58-B46C-41BC-3AFA2CC4C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77CA24-4C48-E57B-D742-2EC4621E8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0AA1F5-AA9C-4AEA-B556-C06A81FF2AF6}" type="slidenum">
              <a:rPr lang="en-US" smtClean="0"/>
              <a:t>‹#›</a:t>
            </a:fld>
            <a:endParaRPr lang="en-US"/>
          </a:p>
        </p:txBody>
      </p:sp>
    </p:spTree>
    <p:extLst>
      <p:ext uri="{BB962C8B-B14F-4D97-AF65-F5344CB8AC3E}">
        <p14:creationId xmlns:p14="http://schemas.microsoft.com/office/powerpoint/2010/main" val="246262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404299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10/31/2025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49005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ack and white photograph of a large, two-story school house. Long, slim windows span the front. The school house is raised off the ground with a high foundation. There is a front porch with two stair cases leading to the door.">
            <a:extLst>
              <a:ext uri="{FF2B5EF4-FFF2-40B4-BE49-F238E27FC236}">
                <a16:creationId xmlns:a16="http://schemas.microsoft.com/office/drawing/2014/main" id="{F4D1E392-3299-5908-8588-F2912EED6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5" r="9556"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228115" y="449533"/>
            <a:ext cx="5464629" cy="3692028"/>
          </a:xfrm>
          <a:noFill/>
        </p:spPr>
        <p:txBody>
          <a:bodyPr>
            <a:normAutofit/>
          </a:bodyPr>
          <a:lstStyle/>
          <a:p>
            <a:pPr algn="l"/>
            <a:r>
              <a:rPr lang="en-US" b="1" i="1" dirty="0">
                <a:solidFill>
                  <a:schemeClr val="tx1">
                    <a:lumMod val="65000"/>
                    <a:lumOff val="35000"/>
                  </a:schemeClr>
                </a:solidFill>
                <a:latin typeface="Gotham Book"/>
              </a:rPr>
              <a:t>Unit 9: </a:t>
            </a:r>
            <a:br>
              <a:rPr lang="en-US" b="1" i="1" dirty="0">
                <a:latin typeface="Gotham Book"/>
              </a:rPr>
            </a:br>
            <a:r>
              <a:rPr lang="en-US" b="1" dirty="0">
                <a:solidFill>
                  <a:srgbClr val="0070C0"/>
                </a:solidFill>
                <a:latin typeface="Gotham Book"/>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456717" y="4357091"/>
            <a:ext cx="4468740" cy="1485319"/>
          </a:xfrm>
          <a:noFill/>
        </p:spPr>
        <p:txBody>
          <a:bodyPr>
            <a:normAutofit/>
          </a:bodyPr>
          <a:lstStyle/>
          <a:p>
            <a:pPr algn="l"/>
            <a:r>
              <a:rPr lang="en-US" sz="4000" b="1" i="1" dirty="0">
                <a:solidFill>
                  <a:schemeClr val="tx1">
                    <a:lumMod val="65000"/>
                    <a:lumOff val="35000"/>
                  </a:schemeClr>
                </a:solidFill>
                <a:latin typeface="Gotham Book"/>
              </a:rPr>
              <a:t>Lesson 4: </a:t>
            </a:r>
          </a:p>
          <a:p>
            <a:pPr algn="l"/>
            <a:r>
              <a:rPr lang="en-US" sz="4000" b="1" i="1" dirty="0">
                <a:solidFill>
                  <a:srgbClr val="0070C0"/>
                </a:solidFill>
                <a:latin typeface="Gotham Book"/>
              </a:rPr>
              <a:t>What’s the story?</a:t>
            </a:r>
          </a:p>
        </p:txBody>
      </p:sp>
      <p:sp>
        <p:nvSpPr>
          <p:cNvPr id="5" name="TextBox 4">
            <a:extLst>
              <a:ext uri="{FF2B5EF4-FFF2-40B4-BE49-F238E27FC236}">
                <a16:creationId xmlns:a16="http://schemas.microsoft.com/office/drawing/2014/main" id="{044CEEA6-8EF0-11AD-F6EF-0718EB0FF474}"/>
              </a:ext>
            </a:extLst>
          </p:cNvPr>
          <p:cNvSpPr txBox="1"/>
          <p:nvPr/>
        </p:nvSpPr>
        <p:spPr>
          <a:xfrm>
            <a:off x="0" y="5971792"/>
            <a:ext cx="6955972" cy="1200329"/>
          </a:xfrm>
          <a:prstGeom prst="rect">
            <a:avLst/>
          </a:prstGeom>
          <a:noFill/>
        </p:spPr>
        <p:txBody>
          <a:bodyPr wrap="square" rtlCol="0">
            <a:spAutoFit/>
          </a:bodyPr>
          <a:lstStyle/>
          <a:p>
            <a:r>
              <a:rPr lang="en-US" sz="2400" dirty="0">
                <a:solidFill>
                  <a:schemeClr val="bg1"/>
                </a:solidFill>
                <a:latin typeface="Gotham Book"/>
              </a:rPr>
              <a:t>The Gregory School for African Americans, Houston</a:t>
            </a:r>
          </a:p>
          <a:p>
            <a:r>
              <a:rPr lang="en-US" sz="2400" i="1" dirty="0">
                <a:solidFill>
                  <a:schemeClr val="bg1"/>
                </a:solidFill>
                <a:latin typeface="Gotham Book"/>
              </a:rPr>
              <a:t>The National Archives</a:t>
            </a:r>
          </a:p>
          <a:p>
            <a:endParaRPr lang="en-US" sz="2400" dirty="0">
              <a:solidFill>
                <a:schemeClr val="bg1"/>
              </a:solidFill>
              <a:latin typeface="Gotham Book"/>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6FA9AE-3989-8A4B-3B7A-8FC9C7EC385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702F7C0-B35C-5114-083D-C6920DB0D9D8}"/>
              </a:ext>
            </a:extLst>
          </p:cNvPr>
          <p:cNvSpPr txBox="1">
            <a:spLocks noGrp="1"/>
          </p:cNvSpPr>
          <p:nvPr>
            <p:ph type="title" idx="4294967295"/>
          </p:nvPr>
        </p:nvSpPr>
        <p:spPr>
          <a:xfrm>
            <a:off x="1523999" y="23948"/>
            <a:ext cx="10537371" cy="13911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500" dirty="0">
                <a:latin typeface="Gotham Medium"/>
              </a:rPr>
              <a:t>5</a:t>
            </a:r>
            <a:r>
              <a:rPr kumimoji="0" lang="en-US" sz="4500" b="0" i="0" u="none" strike="noStrike" kern="1200" cap="none" spc="0" normalizeH="0" baseline="0" noProof="0" dirty="0">
                <a:ln>
                  <a:noFill/>
                </a:ln>
                <a:solidFill>
                  <a:schemeClr val="tx1"/>
                </a:solidFill>
                <a:effectLst/>
                <a:uLnTx/>
                <a:uFillTx/>
                <a:latin typeface="Gotham Medium"/>
                <a:ea typeface="+mj-ea"/>
                <a:cs typeface="+mj-cs"/>
              </a:rPr>
              <a:t>) Congressional Reconstruction in Texas</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1" u="none" strike="noStrike" kern="1200" cap="none" spc="0" normalizeH="0" baseline="0" noProof="0" dirty="0">
                <a:ln>
                  <a:noFill/>
                </a:ln>
                <a:solidFill>
                  <a:schemeClr val="bg2">
                    <a:lumMod val="50000"/>
                  </a:schemeClr>
                </a:solidFill>
                <a:effectLst/>
                <a:uLnTx/>
                <a:uFillTx/>
                <a:latin typeface="Gotham Medium"/>
                <a:ea typeface="+mj-ea"/>
                <a:cs typeface="+mj-cs"/>
              </a:rPr>
              <a:t>1868 - 1873</a:t>
            </a:r>
            <a:endParaRPr kumimoji="0" lang="en-US" sz="4400" b="0" i="1" u="none" strike="noStrike" kern="1200" cap="none" spc="0" normalizeH="0" baseline="0" noProof="0" dirty="0">
              <a:ln>
                <a:noFill/>
              </a:ln>
              <a:solidFill>
                <a:schemeClr val="bg2">
                  <a:lumMod val="50000"/>
                </a:schemeClr>
              </a:solidFill>
              <a:effectLst/>
              <a:uLnTx/>
              <a:uFillTx/>
              <a:latin typeface="Gotham Medium"/>
              <a:ea typeface="+mj-ea"/>
              <a:cs typeface="+mj-cs"/>
            </a:endParaRPr>
          </a:p>
        </p:txBody>
      </p:sp>
      <p:pic>
        <p:nvPicPr>
          <p:cNvPr id="5122" name="Picture 2" descr="A photograph taken from a distance showing the line of Freedmen waiting their turn to vote in a large two-story building, while others look on from behind a fence.">
            <a:extLst>
              <a:ext uri="{FF2B5EF4-FFF2-40B4-BE49-F238E27FC236}">
                <a16:creationId xmlns:a16="http://schemas.microsoft.com/office/drawing/2014/main" id="{A7DD255F-BF6D-A6F2-FCC7-4A0B5AE84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94" y="1585401"/>
            <a:ext cx="3838013" cy="390082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1DBA89-990A-AD6C-E5AD-5E1D8C876F7C}"/>
              </a:ext>
            </a:extLst>
          </p:cNvPr>
          <p:cNvSpPr txBox="1"/>
          <p:nvPr/>
        </p:nvSpPr>
        <p:spPr>
          <a:xfrm>
            <a:off x="1161157" y="5486229"/>
            <a:ext cx="3984172" cy="1107996"/>
          </a:xfrm>
          <a:prstGeom prst="rect">
            <a:avLst/>
          </a:prstGeom>
          <a:noFill/>
        </p:spPr>
        <p:txBody>
          <a:bodyPr wrap="square" rtlCol="0">
            <a:spAutoFit/>
          </a:bodyPr>
          <a:lstStyle/>
          <a:p>
            <a:pPr algn="ctr"/>
            <a:r>
              <a:rPr lang="en-US" sz="2200" dirty="0">
                <a:latin typeface="Gotham Book"/>
              </a:rPr>
              <a:t>The Freedmen’s First Vote</a:t>
            </a:r>
          </a:p>
          <a:p>
            <a:pPr algn="ctr"/>
            <a:r>
              <a:rPr lang="en-US" sz="2200" dirty="0">
                <a:latin typeface="Gotham Book"/>
              </a:rPr>
              <a:t>Anderson County, Texas</a:t>
            </a:r>
          </a:p>
          <a:p>
            <a:pPr algn="ctr"/>
            <a:r>
              <a:rPr lang="en-US" sz="2200" i="1" dirty="0">
                <a:latin typeface="Gotham Book"/>
              </a:rPr>
              <a:t>The Portal to Texas History</a:t>
            </a:r>
          </a:p>
        </p:txBody>
      </p:sp>
      <p:pic>
        <p:nvPicPr>
          <p:cNvPr id="5124" name="Picture 4" descr="Photographs of Texas' three African American legislators during Congressional Reconstruction.">
            <a:extLst>
              <a:ext uri="{FF2B5EF4-FFF2-40B4-BE49-F238E27FC236}">
                <a16:creationId xmlns:a16="http://schemas.microsoft.com/office/drawing/2014/main" id="{3D163486-68CC-DF67-520C-6FDB14B8A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28" y="1585572"/>
            <a:ext cx="7136922" cy="2927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368291-AB9B-2228-4025-37F7DC0C7253}"/>
              </a:ext>
            </a:extLst>
          </p:cNvPr>
          <p:cNvSpPr txBox="1"/>
          <p:nvPr/>
        </p:nvSpPr>
        <p:spPr>
          <a:xfrm>
            <a:off x="5135133" y="4513540"/>
            <a:ext cx="6414607" cy="1923604"/>
          </a:xfrm>
          <a:prstGeom prst="rect">
            <a:avLst/>
          </a:prstGeom>
          <a:noFill/>
        </p:spPr>
        <p:txBody>
          <a:bodyPr wrap="square">
            <a:spAutoFit/>
          </a:bodyPr>
          <a:lstStyle/>
          <a:p>
            <a:pPr algn="ctr" rtl="0">
              <a:buNone/>
            </a:pPr>
            <a:r>
              <a:rPr lang="en-US" sz="2300" b="0" i="0" u="none" strike="noStrike" dirty="0">
                <a:solidFill>
                  <a:srgbClr val="000000"/>
                </a:solidFill>
                <a:effectLst/>
                <a:latin typeface="Times New Roman" panose="02020603050405020304" pitchFamily="18" charset="0"/>
              </a:rPr>
              <a:t>African Americans elected in Texas, 1869.</a:t>
            </a:r>
            <a:endParaRPr lang="en-US" sz="2300" b="0" dirty="0">
              <a:effectLst/>
            </a:endParaRPr>
          </a:p>
          <a:p>
            <a:pPr algn="ctr" rtl="0">
              <a:buNone/>
            </a:pPr>
            <a:r>
              <a:rPr lang="en-US" sz="2400" b="0" i="0" u="none" strike="noStrike" dirty="0">
                <a:solidFill>
                  <a:srgbClr val="000000"/>
                </a:solidFill>
                <a:effectLst/>
                <a:latin typeface="Times New Roman" panose="02020603050405020304" pitchFamily="18" charset="0"/>
              </a:rPr>
              <a:t>George Ruby elected Senator (left), Matt Gaines </a:t>
            </a:r>
            <a:r>
              <a:rPr lang="en-US" sz="2300" b="0" i="0" u="none" strike="noStrike" dirty="0">
                <a:solidFill>
                  <a:srgbClr val="000000"/>
                </a:solidFill>
                <a:effectLst/>
                <a:latin typeface="Times New Roman" panose="02020603050405020304" pitchFamily="18" charset="0"/>
              </a:rPr>
              <a:t>elected Senator (middle), Walter Moses Burton elected Sheriff (right).</a:t>
            </a:r>
          </a:p>
          <a:p>
            <a:pPr algn="ctr" rtl="0">
              <a:buNone/>
            </a:pPr>
            <a:r>
              <a:rPr lang="en-US" sz="2300" b="0" i="1" dirty="0">
                <a:effectLst/>
              </a:rPr>
              <a:t>Texas State Library and Archives Commission</a:t>
            </a:r>
          </a:p>
        </p:txBody>
      </p:sp>
    </p:spTree>
    <p:extLst>
      <p:ext uri="{BB962C8B-B14F-4D97-AF65-F5344CB8AC3E}">
        <p14:creationId xmlns:p14="http://schemas.microsoft.com/office/powerpoint/2010/main" val="249541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D5D4DF-DB77-F86E-BD6D-F7B47B22902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B622001-5DF0-EA5B-DB99-84453BA1D42E}"/>
              </a:ext>
            </a:extLst>
          </p:cNvPr>
          <p:cNvSpPr txBox="1">
            <a:spLocks noGrp="1"/>
          </p:cNvSpPr>
          <p:nvPr>
            <p:ph type="title" idx="4294967295"/>
          </p:nvPr>
        </p:nvSpPr>
        <p:spPr>
          <a:xfrm>
            <a:off x="1502229" y="-171999"/>
            <a:ext cx="10689771"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Gotham Medium"/>
                <a:ea typeface="+mj-ea"/>
                <a:cs typeface="+mj-cs"/>
              </a:rPr>
              <a:t>6) The Redeemers &amp; the End of Reconstruction</a:t>
            </a:r>
            <a:br>
              <a:rPr kumimoji="0" lang="en-US" sz="43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1" u="none" strike="noStrike" kern="1200" cap="none" spc="0" normalizeH="0" baseline="0" noProof="0" dirty="0">
                <a:ln>
                  <a:noFill/>
                </a:ln>
                <a:solidFill>
                  <a:schemeClr val="tx1">
                    <a:lumMod val="65000"/>
                    <a:lumOff val="35000"/>
                  </a:schemeClr>
                </a:solidFill>
                <a:effectLst/>
                <a:uLnTx/>
                <a:uFillTx/>
                <a:latin typeface="Gotham Medium"/>
                <a:ea typeface="+mj-ea"/>
                <a:cs typeface="+mj-cs"/>
              </a:rPr>
              <a:t>1873 - 1876</a:t>
            </a:r>
            <a:endParaRPr kumimoji="0" lang="en-US" sz="4300" b="0" i="1" u="none" strike="noStrike" kern="1200" cap="none" spc="0" normalizeH="0" baseline="0" noProof="0" dirty="0">
              <a:ln>
                <a:noFill/>
              </a:ln>
              <a:solidFill>
                <a:schemeClr val="tx1">
                  <a:lumMod val="65000"/>
                  <a:lumOff val="35000"/>
                </a:schemeClr>
              </a:solidFill>
              <a:effectLst/>
              <a:uLnTx/>
              <a:uFillTx/>
              <a:latin typeface="Gotham Medium"/>
              <a:ea typeface="+mj-ea"/>
              <a:cs typeface="+mj-cs"/>
            </a:endParaRPr>
          </a:p>
        </p:txBody>
      </p:sp>
      <p:pic>
        <p:nvPicPr>
          <p:cNvPr id="3" name="Picture 2" descr="A portrait of Governor Richard Coke. He is nearly bald with a large beard.">
            <a:extLst>
              <a:ext uri="{FF2B5EF4-FFF2-40B4-BE49-F238E27FC236}">
                <a16:creationId xmlns:a16="http://schemas.microsoft.com/office/drawing/2014/main" id="{8C9980CE-7CA4-C07C-480D-3A31BEC20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364" y="1055915"/>
            <a:ext cx="3803613" cy="4516790"/>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DEB0CBA6-8833-FC54-9014-317E418B3958}"/>
              </a:ext>
            </a:extLst>
          </p:cNvPr>
          <p:cNvSpPr txBox="1"/>
          <p:nvPr/>
        </p:nvSpPr>
        <p:spPr>
          <a:xfrm>
            <a:off x="1360714" y="5493564"/>
            <a:ext cx="4484915" cy="1107996"/>
          </a:xfrm>
          <a:prstGeom prst="rect">
            <a:avLst/>
          </a:prstGeom>
          <a:noFill/>
        </p:spPr>
        <p:txBody>
          <a:bodyPr wrap="square" rtlCol="0">
            <a:spAutoFit/>
          </a:bodyPr>
          <a:lstStyle/>
          <a:p>
            <a:pPr algn="ctr"/>
            <a:r>
              <a:rPr lang="en-US" sz="2200" dirty="0">
                <a:latin typeface="Gotham book"/>
              </a:rPr>
              <a:t>Redeemer Governor Richard Coke</a:t>
            </a:r>
          </a:p>
          <a:p>
            <a:pPr algn="ctr"/>
            <a:r>
              <a:rPr lang="en-US" sz="2200" i="1" dirty="0">
                <a:latin typeface="Gotham book"/>
              </a:rPr>
              <a:t>Texas State Library and Archives Commission </a:t>
            </a:r>
          </a:p>
        </p:txBody>
      </p:sp>
      <p:pic>
        <p:nvPicPr>
          <p:cNvPr id="8" name="Picture 7" descr="An excerpt from a Texas newspaper article that reads, &quot;Her soil will be tilled, her marts crowded, the arts cultivated, while peace and plenty will crown the efforts of her citizens. What will cause this wondrous change? The restoration of honor, honesty and intelligence to their proper places. They will govern instead of being trampled under foot. In a word, the carpetbagger will be banished, and the long night of Radical Reconstruction ended.">
            <a:extLst>
              <a:ext uri="{FF2B5EF4-FFF2-40B4-BE49-F238E27FC236}">
                <a16:creationId xmlns:a16="http://schemas.microsoft.com/office/drawing/2014/main" id="{8953C62A-36A4-A8A4-02DC-A95B06A789DC}"/>
              </a:ext>
            </a:extLst>
          </p:cNvPr>
          <p:cNvPicPr>
            <a:picLocks noChangeAspect="1"/>
          </p:cNvPicPr>
          <p:nvPr/>
        </p:nvPicPr>
        <p:blipFill>
          <a:blip r:embed="rId5"/>
          <a:stretch>
            <a:fillRect/>
          </a:stretch>
        </p:blipFill>
        <p:spPr>
          <a:xfrm>
            <a:off x="6556277" y="1415141"/>
            <a:ext cx="4729898" cy="3799115"/>
          </a:xfrm>
          <a:prstGeom prst="rect">
            <a:avLst/>
          </a:prstGeom>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AA25EEEA-3AE3-6F3C-A18F-3DEE5EF4CF3C}"/>
              </a:ext>
            </a:extLst>
          </p:cNvPr>
          <p:cNvSpPr txBox="1"/>
          <p:nvPr/>
        </p:nvSpPr>
        <p:spPr>
          <a:xfrm>
            <a:off x="6172197" y="5268684"/>
            <a:ext cx="5453743" cy="1107996"/>
          </a:xfrm>
          <a:prstGeom prst="rect">
            <a:avLst/>
          </a:prstGeom>
          <a:noFill/>
        </p:spPr>
        <p:txBody>
          <a:bodyPr wrap="square" rtlCol="0">
            <a:spAutoFit/>
          </a:bodyPr>
          <a:lstStyle/>
          <a:p>
            <a:pPr algn="ctr"/>
            <a:r>
              <a:rPr lang="en-US" sz="2200" dirty="0">
                <a:latin typeface="Gotham Book"/>
              </a:rPr>
              <a:t>The Schulenburg Argus Newspaper</a:t>
            </a:r>
          </a:p>
          <a:p>
            <a:pPr algn="ctr"/>
            <a:r>
              <a:rPr lang="en-US" sz="2200" dirty="0">
                <a:latin typeface="Gotham Book"/>
              </a:rPr>
              <a:t>April 27, 1877</a:t>
            </a:r>
          </a:p>
          <a:p>
            <a:pPr algn="ctr"/>
            <a:r>
              <a:rPr lang="en-US" sz="2200" i="1" dirty="0">
                <a:latin typeface="Gotham Book"/>
              </a:rPr>
              <a:t>The Portal to Texas History</a:t>
            </a:r>
          </a:p>
        </p:txBody>
      </p:sp>
    </p:spTree>
    <p:extLst>
      <p:ext uri="{BB962C8B-B14F-4D97-AF65-F5344CB8AC3E}">
        <p14:creationId xmlns:p14="http://schemas.microsoft.com/office/powerpoint/2010/main" val="5428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9D317B-B4D8-9B62-15B9-78B4D528FE3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69CD479-AF18-C284-3A4E-D045FAEDBB94}"/>
              </a:ext>
            </a:extLst>
          </p:cNvPr>
          <p:cNvSpPr txBox="1">
            <a:spLocks noGrp="1"/>
          </p:cNvSpPr>
          <p:nvPr>
            <p:ph type="title" idx="4294967295"/>
          </p:nvPr>
        </p:nvSpPr>
        <p:spPr>
          <a:xfrm>
            <a:off x="1632857" y="13062"/>
            <a:ext cx="10559143"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3F3E05B2-19A6-AE13-06B0-7E301D7C70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4826" y="3818842"/>
            <a:ext cx="925793" cy="925793"/>
          </a:xfrm>
          <a:prstGeom prst="rect">
            <a:avLst/>
          </a:prstGeom>
        </p:spPr>
      </p:pic>
      <p:pic>
        <p:nvPicPr>
          <p:cNvPr id="6" name="Graphic 5">
            <a:extLst>
              <a:ext uri="{FF2B5EF4-FFF2-40B4-BE49-F238E27FC236}">
                <a16:creationId xmlns:a16="http://schemas.microsoft.com/office/drawing/2014/main" id="{B9362E3F-A474-C381-E9B8-3424B01A3A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4826" y="5169783"/>
            <a:ext cx="842453" cy="842453"/>
          </a:xfrm>
          <a:prstGeom prst="rect">
            <a:avLst/>
          </a:prstGeom>
        </p:spPr>
      </p:pic>
      <p:pic>
        <p:nvPicPr>
          <p:cNvPr id="7" name="Graphic 6">
            <a:extLst>
              <a:ext uri="{FF2B5EF4-FFF2-40B4-BE49-F238E27FC236}">
                <a16:creationId xmlns:a16="http://schemas.microsoft.com/office/drawing/2014/main" id="{FF4F3FC7-37C6-EAF7-90AB-D928731BDA8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3080" y="1559547"/>
            <a:ext cx="1208326" cy="1208326"/>
          </a:xfrm>
          <a:prstGeom prst="rect">
            <a:avLst/>
          </a:prstGeom>
        </p:spPr>
      </p:pic>
      <p:sp>
        <p:nvSpPr>
          <p:cNvPr id="9" name="TextBox 8">
            <a:extLst>
              <a:ext uri="{FF2B5EF4-FFF2-40B4-BE49-F238E27FC236}">
                <a16:creationId xmlns:a16="http://schemas.microsoft.com/office/drawing/2014/main" id="{70D37492-093D-D627-AB91-FDA10FAAA1F9}"/>
              </a:ext>
            </a:extLst>
          </p:cNvPr>
          <p:cNvSpPr txBox="1"/>
          <p:nvPr/>
        </p:nvSpPr>
        <p:spPr>
          <a:xfrm>
            <a:off x="3309258" y="1620692"/>
            <a:ext cx="4669971"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Gotham Book"/>
                <a:ea typeface="+mn-ea"/>
                <a:cs typeface="+mn-cs"/>
              </a:rPr>
              <a:t>Read the descriptions of five events from Reconstruction on your exit ticket.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Place each event in the correct chronological order.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ea typeface="+mn-ea"/>
                <a:cs typeface="+mn-cs"/>
              </a:rPr>
              <a:t>Share with a partner.</a:t>
            </a:r>
          </a:p>
        </p:txBody>
      </p:sp>
    </p:spTree>
    <p:extLst>
      <p:ext uri="{BB962C8B-B14F-4D97-AF65-F5344CB8AC3E}">
        <p14:creationId xmlns:p14="http://schemas.microsoft.com/office/powerpoint/2010/main" val="407059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3ECBE8-D842-24E6-31F3-8EFB312B521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D8E9EC6-6D45-086D-3CD4-E0DCD47E199F}"/>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144862BA-A62E-DA63-46A9-B913EA2E902D}"/>
              </a:ext>
            </a:extLst>
          </p:cNvPr>
          <p:cNvSpPr/>
          <p:nvPr/>
        </p:nvSpPr>
        <p:spPr>
          <a:xfrm>
            <a:off x="3984171" y="1450803"/>
            <a:ext cx="7865790" cy="1796971"/>
          </a:xfrm>
          <a:prstGeom prst="wedgeRoundRectCallout">
            <a:avLst>
              <a:gd name="adj1" fmla="val -60678"/>
              <a:gd name="adj2" fmla="val 3478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ea typeface="+mn-ea"/>
                <a:cs typeface="+mn-cs"/>
              </a:rPr>
              <a:t>The </a:t>
            </a:r>
            <a:r>
              <a:rPr kumimoji="0" lang="en-US" sz="4000" b="0" i="1" u="none" strike="noStrike" kern="1200" cap="none" spc="0" normalizeH="0" baseline="0" noProof="0" dirty="0">
                <a:ln>
                  <a:noFill/>
                </a:ln>
                <a:solidFill>
                  <a:schemeClr val="bg2">
                    <a:lumMod val="90000"/>
                  </a:schemeClr>
                </a:solidFill>
                <a:effectLst/>
                <a:uLnTx/>
                <a:uFillTx/>
                <a:latin typeface="Gotham Book"/>
                <a:ea typeface="+mn-ea"/>
                <a:cs typeface="+mn-cs"/>
              </a:rPr>
              <a:t>(first, second, third, etc.) </a:t>
            </a:r>
            <a:r>
              <a:rPr kumimoji="0" lang="en-US" sz="4000" b="0" u="none" strike="noStrike" kern="1200" cap="none" spc="0" normalizeH="0" baseline="0" noProof="0" dirty="0">
                <a:ln>
                  <a:noFill/>
                </a:ln>
                <a:solidFill>
                  <a:prstClr val="white"/>
                </a:solidFill>
                <a:effectLst/>
                <a:uLnTx/>
                <a:uFillTx/>
                <a:latin typeface="Gotham Book"/>
                <a:ea typeface="+mn-ea"/>
                <a:cs typeface="+mn-cs"/>
              </a:rPr>
              <a:t>event is letter ______ , </a:t>
            </a:r>
            <a:r>
              <a:rPr kumimoji="0" lang="en-US" sz="4000" b="0" i="1" u="none" strike="noStrike" kern="1200" cap="none" spc="0" normalizeH="0" baseline="0" noProof="0" dirty="0">
                <a:ln>
                  <a:noFill/>
                </a:ln>
                <a:solidFill>
                  <a:schemeClr val="bg2">
                    <a:lumMod val="90000"/>
                  </a:schemeClr>
                </a:solidFill>
                <a:effectLst/>
                <a:uLnTx/>
                <a:uFillTx/>
                <a:latin typeface="Gotham Book"/>
                <a:ea typeface="+mn-ea"/>
                <a:cs typeface="+mn-cs"/>
              </a:rPr>
              <a:t>(read the event)</a:t>
            </a:r>
            <a:r>
              <a:rPr kumimoji="0" lang="en-US" sz="4000" b="0" u="none" strike="noStrike" kern="1200" cap="none" spc="0" normalizeH="0" baseline="0" noProof="0" dirty="0">
                <a:ln>
                  <a:noFill/>
                </a:ln>
                <a:solidFill>
                  <a:schemeClr val="bg2">
                    <a:lumMod val="90000"/>
                  </a:schemeClr>
                </a:solidFill>
                <a:effectLst/>
                <a:uLnTx/>
                <a:uFillTx/>
                <a:latin typeface="Gotham Book"/>
                <a:ea typeface="+mn-ea"/>
                <a:cs typeface="+mn-cs"/>
              </a:rPr>
              <a:t> </a:t>
            </a:r>
            <a:endParaRPr kumimoji="0" lang="en-US" sz="4000" b="0" i="0" u="none" strike="noStrike" kern="1200" cap="none" spc="0" normalizeH="0" baseline="0" noProof="0" dirty="0">
              <a:ln>
                <a:noFill/>
              </a:ln>
              <a:solidFill>
                <a:schemeClr val="bg2">
                  <a:lumMod val="90000"/>
                </a:schemeClr>
              </a:solidFill>
              <a:effectLst/>
              <a:uLnTx/>
              <a:uFillTx/>
              <a:latin typeface="Gotham Book"/>
              <a:ea typeface="+mn-ea"/>
              <a:cs typeface="+mn-cs"/>
            </a:endParaRPr>
          </a:p>
        </p:txBody>
      </p:sp>
      <p:pic>
        <p:nvPicPr>
          <p:cNvPr id="4" name="Graphic 3">
            <a:extLst>
              <a:ext uri="{FF2B5EF4-FFF2-40B4-BE49-F238E27FC236}">
                <a16:creationId xmlns:a16="http://schemas.microsoft.com/office/drawing/2014/main" id="{2D5A8CAC-771B-1CF7-2B91-F308597704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805154"/>
            <a:ext cx="1268449" cy="1268449"/>
          </a:xfrm>
          <a:prstGeom prst="rect">
            <a:avLst/>
          </a:prstGeom>
        </p:spPr>
      </p:pic>
    </p:spTree>
    <p:extLst>
      <p:ext uri="{BB962C8B-B14F-4D97-AF65-F5344CB8AC3E}">
        <p14:creationId xmlns:p14="http://schemas.microsoft.com/office/powerpoint/2010/main" val="410627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4826" y="3818842"/>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4826" y="5169783"/>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3080" y="1559547"/>
            <a:ext cx="1208326" cy="1208326"/>
          </a:xfrm>
          <a:prstGeom prst="rect">
            <a:avLst/>
          </a:prstGeom>
        </p:spPr>
      </p:pic>
      <p:sp>
        <p:nvSpPr>
          <p:cNvPr id="9" name="TextBox 8">
            <a:extLst>
              <a:ext uri="{FF2B5EF4-FFF2-40B4-BE49-F238E27FC236}">
                <a16:creationId xmlns:a16="http://schemas.microsoft.com/office/drawing/2014/main" id="{CFFD50F6-42EB-6302-5418-E93C70A4BF0E}"/>
              </a:ext>
            </a:extLst>
          </p:cNvPr>
          <p:cNvSpPr txBox="1"/>
          <p:nvPr/>
        </p:nvSpPr>
        <p:spPr>
          <a:xfrm>
            <a:off x="3309258" y="1620692"/>
            <a:ext cx="4669971" cy="3970318"/>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FF0000"/>
                </a:solidFill>
                <a:latin typeface="Gotham Book"/>
              </a:rPr>
              <a:t>Read the newspaper excerpt about Abraham Lincoln’s assassination.</a:t>
            </a:r>
          </a:p>
          <a:p>
            <a:pPr marL="457200" indent="-457200">
              <a:buFont typeface="Arial" panose="020B0604020202020204" pitchFamily="34" charset="0"/>
              <a:buChar char="•"/>
            </a:pPr>
            <a:r>
              <a:rPr lang="en-US" sz="3600" dirty="0">
                <a:solidFill>
                  <a:srgbClr val="0070C0"/>
                </a:solidFill>
                <a:latin typeface="Gotham Book"/>
              </a:rPr>
              <a:t>Answer the question about the excerpt.</a:t>
            </a:r>
          </a:p>
          <a:p>
            <a:pPr marL="457200" indent="-457200">
              <a:buFont typeface="Arial" panose="020B0604020202020204" pitchFamily="34" charset="0"/>
              <a:buChar char="•"/>
            </a:pPr>
            <a:r>
              <a:rPr lang="en-US" sz="3600" dirty="0">
                <a:solidFill>
                  <a:srgbClr val="00B050"/>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3984171" y="1450803"/>
            <a:ext cx="7865790" cy="1796971"/>
          </a:xfrm>
          <a:prstGeom prst="wedgeRoundRectCallout">
            <a:avLst>
              <a:gd name="adj1" fmla="val -60678"/>
              <a:gd name="adj2" fmla="val 3478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conclusion I can draw from this article is that ____________</a:t>
            </a: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805154"/>
            <a:ext cx="1268449" cy="1268449"/>
          </a:xfrm>
          <a:prstGeom prst="rect">
            <a:avLst/>
          </a:prstGeom>
        </p:spPr>
      </p:pic>
      <p:sp>
        <p:nvSpPr>
          <p:cNvPr id="5" name="Speech Bubble: Rectangle with Corners Rounded 4">
            <a:extLst>
              <a:ext uri="{FF2B5EF4-FFF2-40B4-BE49-F238E27FC236}">
                <a16:creationId xmlns:a16="http://schemas.microsoft.com/office/drawing/2014/main" id="{6FE93681-E91A-008F-9EEE-D4E114FE1DA9}"/>
              </a:ext>
            </a:extLst>
          </p:cNvPr>
          <p:cNvSpPr/>
          <p:nvPr/>
        </p:nvSpPr>
        <p:spPr>
          <a:xfrm>
            <a:off x="1717287" y="3784398"/>
            <a:ext cx="7865790" cy="1796971"/>
          </a:xfrm>
          <a:prstGeom prst="wedgeRoundRectCallout">
            <a:avLst>
              <a:gd name="adj1" fmla="val 60970"/>
              <a:gd name="adj2" fmla="val 372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inference I can make from this article is that ____________</a:t>
            </a:r>
          </a:p>
        </p:txBody>
      </p:sp>
      <p:pic>
        <p:nvPicPr>
          <p:cNvPr id="6" name="Graphic 5">
            <a:extLst>
              <a:ext uri="{FF2B5EF4-FFF2-40B4-BE49-F238E27FC236}">
                <a16:creationId xmlns:a16="http://schemas.microsoft.com/office/drawing/2014/main" id="{47584C0E-B4CA-5447-C3B3-32F96CEE1DF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4713" y="4312920"/>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286000"/>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the key events and major themes that define and characterize the Reconstruction era?</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370114" y="1785257"/>
            <a:ext cx="11462657" cy="4126258"/>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examine six primary topics and themes in Reconstruction to identify the major events that shaped the era in the United States and Texas.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six short passages about key events to determine the primary details and significance of key events that occurred during Reconstruction.</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987EB86-35CD-EC38-A360-6AFC210B6104}"/>
              </a:ext>
            </a:extLst>
          </p:cNvPr>
          <p:cNvSpPr txBox="1">
            <a:spLocks noGrp="1"/>
          </p:cNvSpPr>
          <p:nvPr>
            <p:ph type="title" idx="4294967295"/>
          </p:nvPr>
        </p:nvSpPr>
        <p:spPr>
          <a:xfrm>
            <a:off x="1556657" y="-465911"/>
            <a:ext cx="10559143"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1) </a:t>
            </a:r>
            <a:r>
              <a:rPr lang="en-US" sz="5400" b="1" dirty="0"/>
              <a:t>The End of the Civil War, </a:t>
            </a:r>
            <a:r>
              <a:rPr lang="en-US" sz="5400" b="1" i="1" dirty="0">
                <a:solidFill>
                  <a:schemeClr val="bg2">
                    <a:lumMod val="50000"/>
                  </a:schemeClr>
                </a:solidFill>
              </a:rPr>
              <a:t>1865</a:t>
            </a:r>
            <a:endParaRPr kumimoji="0" lang="en-US" sz="5400" b="0" i="0" u="none" strike="noStrike" kern="1200" cap="none" spc="0" normalizeH="0" baseline="0" noProof="0" dirty="0">
              <a:ln>
                <a:noFill/>
              </a:ln>
              <a:solidFill>
                <a:schemeClr val="bg2">
                  <a:lumMod val="50000"/>
                </a:schemeClr>
              </a:solidFill>
              <a:effectLst/>
              <a:uLnTx/>
              <a:uFillTx/>
              <a:latin typeface="Gotham Medium"/>
              <a:ea typeface="+mj-ea"/>
              <a:cs typeface="+mj-cs"/>
            </a:endParaRPr>
          </a:p>
        </p:txBody>
      </p:sp>
      <p:pic>
        <p:nvPicPr>
          <p:cNvPr id="2052" name="Picture 4" descr="A sepia-toned photograph of a building in Richmond, Virginia. There is the shell of a large building that has been destroyed, with only the remnants of a few outer walls still standing. Rubble and debris litter the entire surrounding area.">
            <a:extLst>
              <a:ext uri="{FF2B5EF4-FFF2-40B4-BE49-F238E27FC236}">
                <a16:creationId xmlns:a16="http://schemas.microsoft.com/office/drawing/2014/main" id="{E50A609E-3072-DD15-163E-CD2E225DD9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35" t="3970" r="2380" b="4349"/>
          <a:stretch>
            <a:fillRect/>
          </a:stretch>
        </p:blipFill>
        <p:spPr bwMode="auto">
          <a:xfrm>
            <a:off x="309796" y="1285059"/>
            <a:ext cx="5775321" cy="378550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84EC8F-80E9-4366-0FAB-6C73F6978B8E}"/>
              </a:ext>
            </a:extLst>
          </p:cNvPr>
          <p:cNvSpPr txBox="1"/>
          <p:nvPr/>
        </p:nvSpPr>
        <p:spPr>
          <a:xfrm>
            <a:off x="1371598" y="5070565"/>
            <a:ext cx="4669972" cy="1107996"/>
          </a:xfrm>
          <a:prstGeom prst="rect">
            <a:avLst/>
          </a:prstGeom>
          <a:noFill/>
        </p:spPr>
        <p:txBody>
          <a:bodyPr wrap="square" rtlCol="0">
            <a:spAutoFit/>
          </a:bodyPr>
          <a:lstStyle/>
          <a:p>
            <a:pPr algn="ctr"/>
            <a:r>
              <a:rPr lang="en-US" sz="2400" dirty="0">
                <a:latin typeface="Gotham Book"/>
              </a:rPr>
              <a:t>Ruins in Richmond, Virginia, 1865</a:t>
            </a:r>
          </a:p>
          <a:p>
            <a:pPr algn="ctr"/>
            <a:r>
              <a:rPr lang="en-US" sz="2400" i="1" dirty="0">
                <a:latin typeface="Gotham Book"/>
              </a:rPr>
              <a:t>Library of Congress</a:t>
            </a:r>
          </a:p>
          <a:p>
            <a:endParaRPr lang="en-US" dirty="0"/>
          </a:p>
        </p:txBody>
      </p:sp>
      <p:pic>
        <p:nvPicPr>
          <p:cNvPr id="2054" name="Picture 6" descr="Artwork depicting Abraham Lincoln's funeral procession. There is a procession of horses pulling what appears to be an ornately adorned wagon carrying Lincon's casket as hundreds of people look on from the streets. ">
            <a:extLst>
              <a:ext uri="{FF2B5EF4-FFF2-40B4-BE49-F238E27FC236}">
                <a16:creationId xmlns:a16="http://schemas.microsoft.com/office/drawing/2014/main" id="{52F5B210-E35E-2CA0-131B-F42996AEC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145" y="1285060"/>
            <a:ext cx="5519055" cy="378550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C079E6-B1E7-C9A8-7F07-2B62F4481576}"/>
              </a:ext>
            </a:extLst>
          </p:cNvPr>
          <p:cNvSpPr txBox="1"/>
          <p:nvPr/>
        </p:nvSpPr>
        <p:spPr>
          <a:xfrm>
            <a:off x="6847112" y="5070565"/>
            <a:ext cx="4669972" cy="1477328"/>
          </a:xfrm>
          <a:prstGeom prst="rect">
            <a:avLst/>
          </a:prstGeom>
          <a:noFill/>
        </p:spPr>
        <p:txBody>
          <a:bodyPr wrap="square" rtlCol="0">
            <a:spAutoFit/>
          </a:bodyPr>
          <a:lstStyle/>
          <a:p>
            <a:pPr algn="ctr"/>
            <a:r>
              <a:rPr lang="en-US" sz="2400" dirty="0">
                <a:latin typeface="Gotham Book"/>
              </a:rPr>
              <a:t>Lincoln’s Funeral Procession</a:t>
            </a:r>
          </a:p>
          <a:p>
            <a:pPr algn="ctr"/>
            <a:r>
              <a:rPr lang="en-US" sz="2400" dirty="0">
                <a:latin typeface="Gotham Book"/>
              </a:rPr>
              <a:t>New York City, 1865</a:t>
            </a:r>
          </a:p>
          <a:p>
            <a:pPr algn="ctr"/>
            <a:r>
              <a:rPr lang="en-US" sz="2400" i="1" dirty="0">
                <a:latin typeface="Gotham Book"/>
              </a:rPr>
              <a:t>Library of Congress</a:t>
            </a:r>
          </a:p>
          <a:p>
            <a:endParaRPr lang="en-US" dirty="0"/>
          </a:p>
        </p:txBody>
      </p:sp>
    </p:spTree>
    <p:extLst>
      <p:ext uri="{BB962C8B-B14F-4D97-AF65-F5344CB8AC3E}">
        <p14:creationId xmlns:p14="http://schemas.microsoft.com/office/powerpoint/2010/main" val="108633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F421C94-175B-1E43-7BD3-78267EA5307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73307EF-69C8-9283-67CC-C8CDE329439B}"/>
              </a:ext>
            </a:extLst>
          </p:cNvPr>
          <p:cNvSpPr txBox="1">
            <a:spLocks noGrp="1"/>
          </p:cNvSpPr>
          <p:nvPr>
            <p:ph type="title" idx="4294967295"/>
          </p:nvPr>
        </p:nvSpPr>
        <p:spPr>
          <a:xfrm>
            <a:off x="1524000" y="-542110"/>
            <a:ext cx="10668000"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tx1"/>
                </a:solidFill>
                <a:effectLst/>
                <a:uLnTx/>
                <a:uFillTx/>
                <a:latin typeface="Gotham Medium"/>
                <a:ea typeface="+mj-ea"/>
                <a:cs typeface="+mj-cs"/>
              </a:rPr>
              <a:t>2) Presidential Reconstruction, </a:t>
            </a:r>
            <a:r>
              <a:rPr kumimoji="0" lang="en-US" sz="4400" b="0" i="1" u="none" strike="noStrike" kern="1200" cap="none" spc="0" normalizeH="0" baseline="0" noProof="0" dirty="0">
                <a:ln>
                  <a:noFill/>
                </a:ln>
                <a:solidFill>
                  <a:schemeClr val="bg2">
                    <a:lumMod val="50000"/>
                  </a:schemeClr>
                </a:solidFill>
                <a:effectLst/>
                <a:uLnTx/>
                <a:uFillTx/>
                <a:latin typeface="Gotham Medium"/>
                <a:ea typeface="+mj-ea"/>
                <a:cs typeface="+mj-cs"/>
              </a:rPr>
              <a:t>1865 - 1867</a:t>
            </a:r>
          </a:p>
        </p:txBody>
      </p:sp>
      <p:pic>
        <p:nvPicPr>
          <p:cNvPr id="3080" name="Picture 8" descr="A photograph of President Andrew Johnson in a suit with a long coat. He is standing in front of a chair, beside a table with his hand resting on a book. ">
            <a:extLst>
              <a:ext uri="{FF2B5EF4-FFF2-40B4-BE49-F238E27FC236}">
                <a16:creationId xmlns:a16="http://schemas.microsoft.com/office/drawing/2014/main" id="{C732A6A5-D809-B75D-2EE6-5952B7974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711" y="1105580"/>
            <a:ext cx="3893084" cy="488156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6F5AF2-CFFF-B9FC-4926-AF899E7764BE}"/>
              </a:ext>
            </a:extLst>
          </p:cNvPr>
          <p:cNvSpPr txBox="1"/>
          <p:nvPr/>
        </p:nvSpPr>
        <p:spPr>
          <a:xfrm>
            <a:off x="1676400" y="5987143"/>
            <a:ext cx="4789715" cy="1046440"/>
          </a:xfrm>
          <a:prstGeom prst="rect">
            <a:avLst/>
          </a:prstGeom>
          <a:noFill/>
        </p:spPr>
        <p:txBody>
          <a:bodyPr wrap="square" rtlCol="0">
            <a:spAutoFit/>
          </a:bodyPr>
          <a:lstStyle/>
          <a:p>
            <a:pPr algn="ctr"/>
            <a:r>
              <a:rPr lang="en-US" sz="2200" dirty="0">
                <a:latin typeface="Gotham Book"/>
              </a:rPr>
              <a:t>President Andrew Johnson</a:t>
            </a:r>
          </a:p>
          <a:p>
            <a:pPr algn="ctr"/>
            <a:r>
              <a:rPr lang="en-US" sz="2200" i="1" dirty="0">
                <a:latin typeface="Gotham Book"/>
              </a:rPr>
              <a:t>Library of Congress</a:t>
            </a:r>
          </a:p>
          <a:p>
            <a:endParaRPr lang="en-US" dirty="0"/>
          </a:p>
        </p:txBody>
      </p:sp>
      <p:pic>
        <p:nvPicPr>
          <p:cNvPr id="3082" name="Picture 10" descr="A photocopy of the original Thirteenth Amendment. The text is illegible in this image">
            <a:extLst>
              <a:ext uri="{FF2B5EF4-FFF2-40B4-BE49-F238E27FC236}">
                <a16:creationId xmlns:a16="http://schemas.microsoft.com/office/drawing/2014/main" id="{0D3517E6-DFD7-07CE-2E9C-77FBC1532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011" y="1105513"/>
            <a:ext cx="3346282" cy="455233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3DBED0-604A-A38D-C554-828F77DB66C6}"/>
              </a:ext>
            </a:extLst>
          </p:cNvPr>
          <p:cNvSpPr txBox="1"/>
          <p:nvPr/>
        </p:nvSpPr>
        <p:spPr>
          <a:xfrm>
            <a:off x="6770914" y="5649684"/>
            <a:ext cx="4474029" cy="1046440"/>
          </a:xfrm>
          <a:prstGeom prst="rect">
            <a:avLst/>
          </a:prstGeom>
          <a:noFill/>
        </p:spPr>
        <p:txBody>
          <a:bodyPr wrap="square" rtlCol="0">
            <a:spAutoFit/>
          </a:bodyPr>
          <a:lstStyle/>
          <a:p>
            <a:pPr algn="ctr"/>
            <a:r>
              <a:rPr lang="en-US" sz="2200" dirty="0">
                <a:latin typeface="Gotham Book"/>
              </a:rPr>
              <a:t>The Thirteenth Amendment</a:t>
            </a:r>
          </a:p>
          <a:p>
            <a:pPr algn="ctr"/>
            <a:r>
              <a:rPr lang="en-US" sz="2200" i="1" dirty="0">
                <a:latin typeface="Gotham Book"/>
              </a:rPr>
              <a:t>Library of Congress</a:t>
            </a:r>
          </a:p>
          <a:p>
            <a:endParaRPr lang="en-US" dirty="0"/>
          </a:p>
        </p:txBody>
      </p:sp>
    </p:spTree>
    <p:extLst>
      <p:ext uri="{BB962C8B-B14F-4D97-AF65-F5344CB8AC3E}">
        <p14:creationId xmlns:p14="http://schemas.microsoft.com/office/powerpoint/2010/main" val="303241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4CF9EE-D928-41D5-DB35-9AC99D12D4D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875098E-1417-149A-FA61-6EFDC067DD38}"/>
              </a:ext>
            </a:extLst>
          </p:cNvPr>
          <p:cNvSpPr txBox="1">
            <a:spLocks noGrp="1"/>
          </p:cNvSpPr>
          <p:nvPr>
            <p:ph type="title" idx="4294967295"/>
          </p:nvPr>
        </p:nvSpPr>
        <p:spPr>
          <a:xfrm>
            <a:off x="1545772" y="-106681"/>
            <a:ext cx="10504713"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Gotham Medium"/>
                <a:ea typeface="+mj-ea"/>
                <a:cs typeface="+mj-cs"/>
              </a:rPr>
              <a:t>3) Presidential Reconstruction in Texas,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1" u="none" strike="noStrike" kern="1200" cap="none" spc="0" normalizeH="0" baseline="0" noProof="0" dirty="0">
                <a:ln>
                  <a:noFill/>
                </a:ln>
                <a:solidFill>
                  <a:schemeClr val="bg2">
                    <a:lumMod val="50000"/>
                  </a:schemeClr>
                </a:solidFill>
                <a:effectLst/>
                <a:uLnTx/>
                <a:uFillTx/>
                <a:latin typeface="Gotham Medium"/>
                <a:ea typeface="+mj-ea"/>
                <a:cs typeface="+mj-cs"/>
              </a:rPr>
              <a:t>1865 - 1867</a:t>
            </a:r>
            <a:endParaRPr kumimoji="0" lang="en-US" sz="4400" b="0" i="1" u="none" strike="noStrike" kern="1200" cap="none" spc="0" normalizeH="0" baseline="0" noProof="0" dirty="0">
              <a:ln>
                <a:noFill/>
              </a:ln>
              <a:solidFill>
                <a:schemeClr val="bg2">
                  <a:lumMod val="50000"/>
                </a:schemeClr>
              </a:solidFill>
              <a:effectLst/>
              <a:uLnTx/>
              <a:uFillTx/>
              <a:latin typeface="Gotham Medium"/>
              <a:ea typeface="+mj-ea"/>
              <a:cs typeface="+mj-cs"/>
            </a:endParaRPr>
          </a:p>
        </p:txBody>
      </p:sp>
      <p:pic>
        <p:nvPicPr>
          <p:cNvPr id="4098" name="Picture 2" descr="A photograph of four African American convict laborers. They are wearing hats and striped prison uniforms, holding axes to work in lumber. ">
            <a:extLst>
              <a:ext uri="{FF2B5EF4-FFF2-40B4-BE49-F238E27FC236}">
                <a16:creationId xmlns:a16="http://schemas.microsoft.com/office/drawing/2014/main" id="{201BF434-48D5-7B3E-CEF8-7999CC6AB0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08" t="2268" r="4946" b="1686"/>
          <a:stretch>
            <a:fillRect/>
          </a:stretch>
        </p:blipFill>
        <p:spPr bwMode="auto">
          <a:xfrm>
            <a:off x="1981201" y="1502230"/>
            <a:ext cx="3962399" cy="415548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58C156-1D0F-2C50-659E-863E375C6FF4}"/>
              </a:ext>
            </a:extLst>
          </p:cNvPr>
          <p:cNvSpPr txBox="1"/>
          <p:nvPr/>
        </p:nvSpPr>
        <p:spPr>
          <a:xfrm>
            <a:off x="1654628" y="5723026"/>
            <a:ext cx="4615543" cy="769441"/>
          </a:xfrm>
          <a:prstGeom prst="rect">
            <a:avLst/>
          </a:prstGeom>
          <a:noFill/>
        </p:spPr>
        <p:txBody>
          <a:bodyPr wrap="square" rtlCol="0">
            <a:spAutoFit/>
          </a:bodyPr>
          <a:lstStyle/>
          <a:p>
            <a:pPr algn="ctr"/>
            <a:r>
              <a:rPr lang="en-US" sz="2200" dirty="0">
                <a:latin typeface="Gotham Book"/>
              </a:rPr>
              <a:t>Convict Laborers </a:t>
            </a:r>
          </a:p>
          <a:p>
            <a:pPr algn="ctr"/>
            <a:r>
              <a:rPr lang="en-US" sz="2200" i="1" dirty="0">
                <a:latin typeface="Gotham Book"/>
              </a:rPr>
              <a:t>Library of Congress</a:t>
            </a:r>
          </a:p>
        </p:txBody>
      </p:sp>
      <p:pic>
        <p:nvPicPr>
          <p:cNvPr id="4" name="Picture 3" descr="A portrait of Texas senator Oran Roberts">
            <a:extLst>
              <a:ext uri="{FF2B5EF4-FFF2-40B4-BE49-F238E27FC236}">
                <a16:creationId xmlns:a16="http://schemas.microsoft.com/office/drawing/2014/main" id="{40E33725-A569-E288-81EE-034FBA869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643" y="1502230"/>
            <a:ext cx="2880997" cy="3764414"/>
          </a:xfrm>
          <a:prstGeom prst="rect">
            <a:avLst/>
          </a:prstGeom>
          <a:effectLst>
            <a:outerShdw blurRad="50800" dist="50800" dir="7920000" algn="ctr" rotWithShape="0">
              <a:srgbClr val="000000">
                <a:alpha val="43137"/>
              </a:srgbClr>
            </a:outerShdw>
          </a:effectLst>
        </p:spPr>
      </p:pic>
      <p:pic>
        <p:nvPicPr>
          <p:cNvPr id="5" name="Picture 4" descr="A portrait of Texas Senator David G Burnet">
            <a:extLst>
              <a:ext uri="{FF2B5EF4-FFF2-40B4-BE49-F238E27FC236}">
                <a16:creationId xmlns:a16="http://schemas.microsoft.com/office/drawing/2014/main" id="{3D7B1D2D-1F96-6C33-CCA1-439EED5BC7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27" t="5457" r="10921" b="7509"/>
          <a:stretch>
            <a:fillRect/>
          </a:stretch>
        </p:blipFill>
        <p:spPr bwMode="auto">
          <a:xfrm>
            <a:off x="9724837" y="1840451"/>
            <a:ext cx="2064579" cy="317709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0E38C4-F520-C32A-A4B9-12596DC50B9C}"/>
              </a:ext>
            </a:extLst>
          </p:cNvPr>
          <p:cNvSpPr txBox="1"/>
          <p:nvPr/>
        </p:nvSpPr>
        <p:spPr>
          <a:xfrm>
            <a:off x="6455230" y="5072743"/>
            <a:ext cx="2656114" cy="1323439"/>
          </a:xfrm>
          <a:prstGeom prst="rect">
            <a:avLst/>
          </a:prstGeom>
          <a:noFill/>
        </p:spPr>
        <p:txBody>
          <a:bodyPr wrap="square" rtlCol="0">
            <a:spAutoFit/>
          </a:bodyPr>
          <a:lstStyle/>
          <a:p>
            <a:pPr algn="ctr"/>
            <a:r>
              <a:rPr lang="en-US" sz="2000" dirty="0">
                <a:latin typeface="Gotham book"/>
              </a:rPr>
              <a:t>Ex-Confederate Senator Oran Roberts</a:t>
            </a:r>
          </a:p>
          <a:p>
            <a:pPr algn="ctr"/>
            <a:r>
              <a:rPr lang="en-US" sz="2000" i="1" dirty="0">
                <a:latin typeface="Gotham book"/>
              </a:rPr>
              <a:t>Texas State Library and Archives</a:t>
            </a:r>
          </a:p>
        </p:txBody>
      </p:sp>
      <p:sp>
        <p:nvSpPr>
          <p:cNvPr id="7" name="TextBox 6">
            <a:extLst>
              <a:ext uri="{FF2B5EF4-FFF2-40B4-BE49-F238E27FC236}">
                <a16:creationId xmlns:a16="http://schemas.microsoft.com/office/drawing/2014/main" id="{A4D40E7B-268F-52BF-B692-428756DADC60}"/>
              </a:ext>
            </a:extLst>
          </p:cNvPr>
          <p:cNvSpPr txBox="1"/>
          <p:nvPr/>
        </p:nvSpPr>
        <p:spPr>
          <a:xfrm>
            <a:off x="9429070" y="5082098"/>
            <a:ext cx="2656114" cy="1323439"/>
          </a:xfrm>
          <a:prstGeom prst="rect">
            <a:avLst/>
          </a:prstGeom>
          <a:noFill/>
        </p:spPr>
        <p:txBody>
          <a:bodyPr wrap="square" rtlCol="0">
            <a:spAutoFit/>
          </a:bodyPr>
          <a:lstStyle/>
          <a:p>
            <a:pPr algn="ctr"/>
            <a:r>
              <a:rPr lang="en-US" sz="2000" dirty="0">
                <a:latin typeface="Gotham book"/>
              </a:rPr>
              <a:t>Ex-Confederate Senator David G. Burnet</a:t>
            </a:r>
          </a:p>
          <a:p>
            <a:pPr algn="ctr"/>
            <a:r>
              <a:rPr lang="en-US" sz="2000" i="1" dirty="0">
                <a:latin typeface="Gotham book"/>
              </a:rPr>
              <a:t>State Preservation Board</a:t>
            </a:r>
          </a:p>
        </p:txBody>
      </p:sp>
    </p:spTree>
    <p:extLst>
      <p:ext uri="{BB962C8B-B14F-4D97-AF65-F5344CB8AC3E}">
        <p14:creationId xmlns:p14="http://schemas.microsoft.com/office/powerpoint/2010/main" val="149799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2992AA-CBFF-7DDD-7D4B-9211A36A12A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0334F4D-13D6-C12D-8C8E-01DFC8DEA575}"/>
              </a:ext>
            </a:extLst>
          </p:cNvPr>
          <p:cNvSpPr txBox="1">
            <a:spLocks noGrp="1"/>
          </p:cNvSpPr>
          <p:nvPr>
            <p:ph type="title" idx="4294967295"/>
          </p:nvPr>
        </p:nvSpPr>
        <p:spPr>
          <a:xfrm>
            <a:off x="1404256" y="-215541"/>
            <a:ext cx="10570029" cy="1521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500" dirty="0">
                <a:latin typeface="Gotham Medium"/>
              </a:rPr>
              <a:t>4) Congressional “Radical” Reconstruction</a:t>
            </a:r>
            <a:br>
              <a:rPr lang="en-US" sz="4500" dirty="0">
                <a:latin typeface="Gotham Medium"/>
              </a:rPr>
            </a:br>
            <a:r>
              <a:rPr lang="en-US" sz="4000" i="1" dirty="0">
                <a:solidFill>
                  <a:schemeClr val="bg2">
                    <a:lumMod val="50000"/>
                  </a:schemeClr>
                </a:solidFill>
                <a:latin typeface="Gotham Medium"/>
              </a:rPr>
              <a:t>1868 - 1873</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n excerpt from a Texas newspaper article that reads, &quot;Stevens reported following from the Reconstruction Committee: Resolved, That Andrew Johnson, President of the United States, be impeached of high crimes and misdemeanors in office.&quot;">
            <a:extLst>
              <a:ext uri="{FF2B5EF4-FFF2-40B4-BE49-F238E27FC236}">
                <a16:creationId xmlns:a16="http://schemas.microsoft.com/office/drawing/2014/main" id="{1D006BA4-C8FD-2AC0-6D94-E1CBD3BCB4D7}"/>
              </a:ext>
            </a:extLst>
          </p:cNvPr>
          <p:cNvPicPr>
            <a:picLocks noChangeAspect="1"/>
          </p:cNvPicPr>
          <p:nvPr/>
        </p:nvPicPr>
        <p:blipFill>
          <a:blip r:embed="rId4"/>
          <a:stretch>
            <a:fillRect/>
          </a:stretch>
        </p:blipFill>
        <p:spPr>
          <a:xfrm>
            <a:off x="313700" y="2398559"/>
            <a:ext cx="5238014" cy="1912821"/>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32E46C35-4545-F30D-BF1C-67FA203567A9}"/>
              </a:ext>
            </a:extLst>
          </p:cNvPr>
          <p:cNvSpPr txBox="1"/>
          <p:nvPr/>
        </p:nvSpPr>
        <p:spPr>
          <a:xfrm>
            <a:off x="1578429" y="4443940"/>
            <a:ext cx="3472542" cy="1107996"/>
          </a:xfrm>
          <a:prstGeom prst="rect">
            <a:avLst/>
          </a:prstGeom>
          <a:noFill/>
        </p:spPr>
        <p:txBody>
          <a:bodyPr wrap="square" rtlCol="0">
            <a:spAutoFit/>
          </a:bodyPr>
          <a:lstStyle/>
          <a:p>
            <a:pPr algn="ctr"/>
            <a:r>
              <a:rPr lang="en-US" sz="2200" dirty="0">
                <a:latin typeface="Gotham Book"/>
              </a:rPr>
              <a:t>The Dallas Herald</a:t>
            </a:r>
          </a:p>
          <a:p>
            <a:pPr algn="ctr"/>
            <a:r>
              <a:rPr lang="en-US" sz="2200" dirty="0">
                <a:latin typeface="Gotham Book"/>
              </a:rPr>
              <a:t>Saturday, March 7, 1868</a:t>
            </a:r>
          </a:p>
          <a:p>
            <a:pPr algn="ctr"/>
            <a:r>
              <a:rPr lang="en-US" sz="2200" i="1" dirty="0">
                <a:latin typeface="Gotham Book"/>
              </a:rPr>
              <a:t>The Portal to Texas History</a:t>
            </a:r>
          </a:p>
        </p:txBody>
      </p:sp>
      <p:pic>
        <p:nvPicPr>
          <p:cNvPr id="1026" name="Picture 2" descr="A map of the military districts of the South during Congressional Reconstruction. Virginia is district 1, North and South Carolina are district 2, Alabama, Georgia, and Florida are district 3, Arkansas and Mississippi are district 4, and finally Texas and Louisiana are district 5.">
            <a:extLst>
              <a:ext uri="{FF2B5EF4-FFF2-40B4-BE49-F238E27FC236}">
                <a16:creationId xmlns:a16="http://schemas.microsoft.com/office/drawing/2014/main" id="{6329D89E-0968-16EC-2194-17CF28C04D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4" t="12142" r="3845" b="7645"/>
          <a:stretch>
            <a:fillRect/>
          </a:stretch>
        </p:blipFill>
        <p:spPr bwMode="auto">
          <a:xfrm>
            <a:off x="5758543" y="1383921"/>
            <a:ext cx="6235825" cy="416801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912449-5FB4-C2A0-F1A1-93743C01FB72}"/>
              </a:ext>
            </a:extLst>
          </p:cNvPr>
          <p:cNvSpPr txBox="1"/>
          <p:nvPr/>
        </p:nvSpPr>
        <p:spPr>
          <a:xfrm>
            <a:off x="5758543" y="5629575"/>
            <a:ext cx="6313714" cy="769441"/>
          </a:xfrm>
          <a:prstGeom prst="rect">
            <a:avLst/>
          </a:prstGeom>
          <a:noFill/>
        </p:spPr>
        <p:txBody>
          <a:bodyPr wrap="square" rtlCol="0">
            <a:spAutoFit/>
          </a:bodyPr>
          <a:lstStyle/>
          <a:p>
            <a:pPr algn="ctr"/>
            <a:r>
              <a:rPr lang="en-US" sz="2200" dirty="0">
                <a:latin typeface="Gotham Book"/>
              </a:rPr>
              <a:t>The Military Districts of the South</a:t>
            </a:r>
          </a:p>
          <a:p>
            <a:pPr algn="ctr"/>
            <a:r>
              <a:rPr lang="en-US" sz="2200" i="1" dirty="0">
                <a:latin typeface="Gotham Book"/>
              </a:rPr>
              <a:t>The Texas General Land Office</a:t>
            </a:r>
          </a:p>
        </p:txBody>
      </p:sp>
    </p:spTree>
    <p:extLst>
      <p:ext uri="{BB962C8B-B14F-4D97-AF65-F5344CB8AC3E}">
        <p14:creationId xmlns:p14="http://schemas.microsoft.com/office/powerpoint/2010/main" val="1885685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381</TotalTime>
  <Words>1087</Words>
  <Application>Microsoft Office PowerPoint</Application>
  <PresentationFormat>Widescreen</PresentationFormat>
  <Paragraphs>93</Paragraphs>
  <Slides>13</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Gotham book</vt:lpstr>
      <vt:lpstr>Gotham book</vt:lpstr>
      <vt:lpstr>Gotham Medium</vt:lpstr>
      <vt:lpstr>Times New Roman</vt:lpstr>
      <vt:lpstr>Office Theme</vt:lpstr>
      <vt:lpstr>1_Office Theme</vt:lpstr>
      <vt:lpstr>2_Office Theme</vt:lpstr>
      <vt:lpstr>Unit 9:  Reconstruction</vt:lpstr>
      <vt:lpstr>Warm-up:  Follow the directions to complete your warm-up</vt:lpstr>
      <vt:lpstr>Share with the class</vt:lpstr>
      <vt:lpstr>Essential Question</vt:lpstr>
      <vt:lpstr>In today’s lesson…</vt:lpstr>
      <vt:lpstr>1) The End of the Civil War, 1865</vt:lpstr>
      <vt:lpstr>2) Presidential Reconstruction, 1865 - 1867</vt:lpstr>
      <vt:lpstr>3) Presidential Reconstruction in Texas,  1865 - 1867</vt:lpstr>
      <vt:lpstr>4) Congressional “Radical” Reconstruction 1868 - 1873</vt:lpstr>
      <vt:lpstr>5) Congressional Reconstruction in Texas 1868 - 1873</vt:lpstr>
      <vt:lpstr>6) The Redeemers &amp; the End of Reconstruction 1873 - 1876</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7</cp:revision>
  <dcterms:created xsi:type="dcterms:W3CDTF">2025-10-02T14:21:19Z</dcterms:created>
  <dcterms:modified xsi:type="dcterms:W3CDTF">2025-10-31T19:16:05Z</dcterms:modified>
</cp:coreProperties>
</file>