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7" r:id="rId3"/>
    <p:sldId id="339" r:id="rId4"/>
    <p:sldId id="340" r:id="rId5"/>
    <p:sldId id="338" r:id="rId6"/>
    <p:sldId id="341" r:id="rId7"/>
    <p:sldId id="359" r:id="rId8"/>
    <p:sldId id="360" r:id="rId9"/>
    <p:sldId id="361" r:id="rId10"/>
    <p:sldId id="362" r:id="rId11"/>
    <p:sldId id="363" r:id="rId12"/>
    <p:sldId id="366" r:id="rId13"/>
    <p:sldId id="367" r:id="rId14"/>
    <p:sldId id="364" r:id="rId15"/>
    <p:sldId id="3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0B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11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2A7B36-1E10-48C7-9AEF-3D429E2244BF}" type="datetimeFigureOut">
              <a:rPr lang="en-US" smtClean="0"/>
              <a:t>10/31/2025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E7C99C-1D94-4CE0-A305-2D710BAB59DD}" type="slidenum">
              <a:rPr lang="en-US" smtClean="0"/>
              <a:t>‹#›</a:t>
            </a:fld>
            <a:endParaRPr lang="en-US"/>
          </a:p>
        </p:txBody>
      </p:sp>
    </p:spTree>
    <p:extLst>
      <p:ext uri="{BB962C8B-B14F-4D97-AF65-F5344CB8AC3E}">
        <p14:creationId xmlns:p14="http://schemas.microsoft.com/office/powerpoint/2010/main" val="2443678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sl.texas.gov/governor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tsl.texas.gov/governors/rising/page2.html"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sl.texas.gov/governor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texashistory.unt.edu/" TargetMode="External"/><Relationship Id="rId5" Type="http://schemas.openxmlformats.org/officeDocument/2006/relationships/hyperlink" Target="https://texashistory.unt.edu/ark:/67531/metapth712368/" TargetMode="External"/><Relationship Id="rId4" Type="http://schemas.openxmlformats.org/officeDocument/2006/relationships/hyperlink" Target="https://www.tsl.texas.gov/governors/war/index.htm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sl.texas.gov/treasures/giants/aaleg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law.cornell.edu/uscode/text/17/107"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texashistory.unt.edu/" TargetMode="External"/><Relationship Id="rId4" Type="http://schemas.openxmlformats.org/officeDocument/2006/relationships/hyperlink" Target="https://texashistory.unt.edu/ark:/67531/metadc1611814/"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exashistory.unt.edu/ark:/67531/metapth712955/"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exashistory.unt.edu/ark:/67531/metapth21108/"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texashistory.unt.edu/ark:/67531/metapth124244/" TargetMode="External"/><Relationship Id="rId4" Type="http://schemas.openxmlformats.org/officeDocument/2006/relationships/hyperlink" Target="https://texashistory.unt.edu/"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law.cornell.edu/uscode/text/17/107"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texashistory.unt.edu/" TargetMode="External"/><Relationship Id="rId4" Type="http://schemas.openxmlformats.org/officeDocument/2006/relationships/hyperlink" Target="https://texashistory.unt.edu/ark:/67531/metapth100492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Gaines. Giants of Texas History. Early African American Senators. Accessed 10/7/25. Texas State Library and Archives Commission. https://www.tsl.texas.gov/treasures/giants/aalege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hlinkClick r:id="rId3"/>
              </a:rPr>
              <a:t>Portraits of Texas Governors</a:t>
            </a:r>
            <a:r>
              <a:rPr lang="en-US" sz="1200" b="0" i="0" kern="1200" dirty="0">
                <a:solidFill>
                  <a:schemeClr val="tx1"/>
                </a:solidFill>
                <a:effectLst/>
                <a:latin typeface="+mn-lt"/>
                <a:ea typeface="+mn-ea"/>
                <a:cs typeface="+mn-cs"/>
              </a:rPr>
              <a:t>  &gt; Texas Rising, Part 1, 1887-1903  &gt;  </a:t>
            </a:r>
            <a:r>
              <a:rPr lang="en-US" sz="1200" b="1" i="0" kern="1200" dirty="0">
                <a:solidFill>
                  <a:schemeClr val="tx1"/>
                </a:solidFill>
                <a:effectLst/>
                <a:latin typeface="+mn-lt"/>
                <a:ea typeface="+mn-ea"/>
                <a:cs typeface="+mn-cs"/>
                <a:hlinkClick r:id="rId4"/>
              </a:rPr>
              <a:t>Texas Rising - Part 2, 1903-1915</a:t>
            </a:r>
            <a:r>
              <a:rPr lang="en-US" sz="1200" b="1" i="0" kern="1200" dirty="0">
                <a:solidFill>
                  <a:schemeClr val="tx1"/>
                </a:solidFill>
                <a:effectLst/>
                <a:latin typeface="+mn-lt"/>
                <a:ea typeface="+mn-ea"/>
                <a:cs typeface="+mn-cs"/>
              </a:rPr>
              <a:t>. </a:t>
            </a:r>
            <a:r>
              <a:rPr lang="en-US" sz="1200" b="0" i="0" u="none" kern="1200" dirty="0">
                <a:solidFill>
                  <a:schemeClr val="tx1"/>
                </a:solidFill>
                <a:effectLst/>
                <a:latin typeface="+mn-lt"/>
                <a:ea typeface="+mn-ea"/>
                <a:cs typeface="+mn-cs"/>
              </a:rPr>
              <a:t>Lawrence Sullivan Ross. Accessed Sept. 16, 2025. https://www.tsl.texas.gov/governors/rising/index.html </a:t>
            </a:r>
            <a:endParaRPr lang="en-US" dirty="0"/>
          </a:p>
          <a:p>
            <a:endParaRPr lang="en-US" dirty="0"/>
          </a:p>
          <a:p>
            <a:r>
              <a:rPr lang="en-US" sz="1200" b="0" i="0" kern="1200" dirty="0">
                <a:solidFill>
                  <a:schemeClr val="tx1"/>
                </a:solidFill>
                <a:effectLst/>
                <a:latin typeface="+mn-lt"/>
                <a:ea typeface="+mn-ea"/>
                <a:cs typeface="+mn-cs"/>
              </a:rPr>
              <a:t>Ross, Oath of Office, January 15, 1889, Bonds and Oaths, Texas Secretary of State, Archives and Information Services Division, Texas State Library and Archives Commission. Accessed Sept. 16, 2025. https://www.tsl.texas.gov/governors/rising/ross-oath.html </a:t>
            </a:r>
            <a:endParaRPr lang="en-US" dirty="0"/>
          </a:p>
        </p:txBody>
      </p:sp>
      <p:sp>
        <p:nvSpPr>
          <p:cNvPr id="4" name="Slide Number Placeholder 3"/>
          <p:cNvSpPr>
            <a:spLocks noGrp="1"/>
          </p:cNvSpPr>
          <p:nvPr>
            <p:ph type="sldNum" sz="quarter" idx="5"/>
          </p:nvPr>
        </p:nvSpPr>
        <p:spPr/>
        <p:txBody>
          <a:bodyPr/>
          <a:lstStyle/>
          <a:p>
            <a:fld id="{AEE7C99C-1D94-4CE0-A305-2D710BAB59DD}" type="slidenum">
              <a:rPr lang="en-US" smtClean="0"/>
              <a:t>6</a:t>
            </a:fld>
            <a:endParaRPr lang="en-US"/>
          </a:p>
        </p:txBody>
      </p:sp>
    </p:spTree>
    <p:extLst>
      <p:ext uri="{BB962C8B-B14F-4D97-AF65-F5344CB8AC3E}">
        <p14:creationId xmlns:p14="http://schemas.microsoft.com/office/powerpoint/2010/main" val="4233865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hlinkClick r:id="rId3"/>
              </a:rPr>
              <a:t>Portraits of Texas Governors</a:t>
            </a:r>
            <a:r>
              <a:rPr lang="en-US" sz="1200" b="0" i="0" kern="1200" dirty="0">
                <a:solidFill>
                  <a:schemeClr val="tx1"/>
                </a:solidFill>
                <a:effectLst/>
                <a:latin typeface="+mn-lt"/>
                <a:ea typeface="+mn-ea"/>
                <a:cs typeface="+mn-cs"/>
              </a:rPr>
              <a:t> &gt; </a:t>
            </a:r>
            <a:r>
              <a:rPr lang="en-US" sz="1200" b="1" i="0" kern="1200" dirty="0">
                <a:solidFill>
                  <a:schemeClr val="tx1"/>
                </a:solidFill>
                <a:effectLst/>
                <a:latin typeface="+mn-lt"/>
                <a:ea typeface="+mn-ea"/>
                <a:cs typeface="+mn-cs"/>
                <a:hlinkClick r:id="rId4"/>
              </a:rPr>
              <a:t>War, Ruin, and Reconstruction - Part 1, 1861-1866</a:t>
            </a:r>
            <a:r>
              <a:rPr lang="en-US" sz="1200" b="0" i="0" kern="1200" dirty="0">
                <a:solidFill>
                  <a:schemeClr val="tx1"/>
                </a:solidFill>
                <a:effectLst/>
                <a:latin typeface="+mn-lt"/>
                <a:ea typeface="+mn-ea"/>
                <a:cs typeface="+mn-cs"/>
              </a:rPr>
              <a:t> &gt; War, Ruin, and Reconstruction - Part 2, 1866-1876. Accessed 9/16/2025. Texas State Library and Archives Commission. https://www.tsl.texas.gov/governors/war/page2.</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Davis, Edmund J. [Correspondence to Beriah Graham from Texas Governor Edmund J. </a:t>
            </a:r>
            <a:r>
              <a:rPr lang="en-US" sz="1200" b="0" i="0" kern="1200">
                <a:solidFill>
                  <a:schemeClr val="tx1"/>
                </a:solidFill>
                <a:effectLst/>
                <a:latin typeface="+mn-lt"/>
                <a:ea typeface="+mn-ea"/>
                <a:cs typeface="+mn-cs"/>
              </a:rPr>
              <a:t>Davis], letter, September 15, 1873; (</a:t>
            </a:r>
            <a:r>
              <a:rPr lang="en-US" sz="1200" b="0" i="0" u="none" strike="noStrike" kern="1200">
                <a:solidFill>
                  <a:schemeClr val="tx1"/>
                </a:solidFill>
                <a:effectLst/>
                <a:latin typeface="+mn-lt"/>
                <a:ea typeface="+mn-ea"/>
                <a:cs typeface="+mn-cs"/>
                <a:hlinkClick r:id="rId5"/>
              </a:rPr>
              <a:t>https://texashistory.unt.edu/ark:/67531/metapth712368/</a:t>
            </a:r>
            <a:r>
              <a:rPr lang="en-US" sz="1200" b="0" i="0" kern="1200">
                <a:solidFill>
                  <a:schemeClr val="tx1"/>
                </a:solidFill>
                <a:effectLst/>
                <a:latin typeface="+mn-lt"/>
                <a:ea typeface="+mn-ea"/>
                <a:cs typeface="+mn-cs"/>
              </a:rPr>
              <a:t>: accessed September 16, 2025), University of North Texas Libraries, The Portal to Texas History, </a:t>
            </a:r>
            <a:r>
              <a:rPr lang="en-US" sz="1200" b="0" i="0" u="none" strike="noStrike" kern="1200">
                <a:solidFill>
                  <a:schemeClr val="tx1"/>
                </a:solidFill>
                <a:effectLst/>
                <a:latin typeface="+mn-lt"/>
                <a:ea typeface="+mn-ea"/>
                <a:cs typeface="+mn-cs"/>
                <a:hlinkClick r:id="rId6"/>
              </a:rPr>
              <a:t>https://texashistory.unt.edu</a:t>
            </a:r>
            <a:r>
              <a:rPr lang="en-US" sz="1200" b="0" i="0" kern="1200">
                <a:solidFill>
                  <a:schemeClr val="tx1"/>
                </a:solidFill>
                <a:effectLst/>
                <a:latin typeface="+mn-lt"/>
                <a:ea typeface="+mn-ea"/>
                <a:cs typeface="+mn-cs"/>
              </a:rPr>
              <a:t>; crediting Austin History Center, Austin Public Library.</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EE7C99C-1D94-4CE0-A305-2D710BAB59DD}" type="slidenum">
              <a:rPr lang="en-US" smtClean="0"/>
              <a:t>7</a:t>
            </a:fld>
            <a:endParaRPr lang="en-US"/>
          </a:p>
        </p:txBody>
      </p:sp>
    </p:spTree>
    <p:extLst>
      <p:ext uri="{BB962C8B-B14F-4D97-AF65-F5344CB8AC3E}">
        <p14:creationId xmlns:p14="http://schemas.microsoft.com/office/powerpoint/2010/main" val="2829961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George T. Ruby. Giants of Texas History. Early African American Senators. Accessed 10/7/25. Texas State Library and Archives Commission. </a:t>
            </a:r>
            <a:r>
              <a:rPr lang="en-US" sz="1200" b="0" i="0" u="sng" strike="noStrike" kern="1200" dirty="0">
                <a:solidFill>
                  <a:schemeClr val="tx1"/>
                </a:solidFill>
                <a:effectLst/>
                <a:latin typeface="+mn-lt"/>
                <a:ea typeface="+mn-ea"/>
                <a:cs typeface="+mn-cs"/>
                <a:hlinkClick r:id="rId3"/>
              </a:rPr>
              <a:t>https://www.tsl.texas.gov/treasures/giants/aalege</a:t>
            </a:r>
            <a:r>
              <a:rPr lang="en-US" sz="1200" b="0" i="0" u="none" strike="noStrike" kern="1200" dirty="0">
                <a:solidFill>
                  <a:schemeClr val="tx1"/>
                </a:solidFill>
                <a:effectLst/>
                <a:latin typeface="+mn-lt"/>
                <a:ea typeface="+mn-ea"/>
                <a:cs typeface="+mn-cs"/>
              </a:rPr>
              <a:t>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AEE7C99C-1D94-4CE0-A305-2D710BAB59DD}" type="slidenum">
              <a:rPr lang="en-US" smtClean="0"/>
              <a:t>8</a:t>
            </a:fld>
            <a:endParaRPr lang="en-US"/>
          </a:p>
        </p:txBody>
      </p:sp>
    </p:spTree>
    <p:extLst>
      <p:ext uri="{BB962C8B-B14F-4D97-AF65-F5344CB8AC3E}">
        <p14:creationId xmlns:p14="http://schemas.microsoft.com/office/powerpoint/2010/main" val="1217703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Shepherd Mullens: Pioneering Black Political Leader in Texas. Alwyn Barr. Image available through fair use rights as listed here </a:t>
            </a:r>
            <a:r>
              <a:rPr lang="en-US" dirty="0">
                <a:hlinkClick r:id="rId3"/>
              </a:rPr>
              <a:t>17 U.S. Code § 107 - Limitations on exclusive rights: Fair use | U.S. Code | US Law | LII / Legal Information Institute</a:t>
            </a:r>
            <a:endParaRPr lang="en-US" sz="1200" b="0" i="0" kern="1200" dirty="0">
              <a:solidFill>
                <a:schemeClr val="tx1"/>
              </a:solidFill>
              <a:effectLst/>
              <a:latin typeface="+mn-lt"/>
              <a:ea typeface="+mn-ea"/>
              <a:cs typeface="+mn-cs"/>
            </a:endParaRPr>
          </a:p>
          <a:p>
            <a:r>
              <a:rPr lang="en-US" dirty="0"/>
              <a:t>Accessed 10/7/25. https://www.tshaonline.org/handbook/entries/mullens-shepherd </a:t>
            </a:r>
          </a:p>
          <a:p>
            <a:endParaRPr lang="en-US" dirty="0"/>
          </a:p>
          <a:p>
            <a:r>
              <a:rPr lang="en-US" sz="1200" b="0" i="0" kern="1200" dirty="0">
                <a:solidFill>
                  <a:schemeClr val="tx1"/>
                </a:solidFill>
                <a:effectLst/>
                <a:latin typeface="+mn-lt"/>
                <a:ea typeface="+mn-ea"/>
                <a:cs typeface="+mn-cs"/>
              </a:rPr>
              <a:t>WBAP-TV (Television station : Fort Worth, Tex.). [Texas House of Representatives], photograph, 197X; (</a:t>
            </a:r>
            <a:r>
              <a:rPr lang="en-US" sz="1200" b="0" i="0" u="none" strike="noStrike" kern="1200" dirty="0">
                <a:solidFill>
                  <a:schemeClr val="tx1"/>
                </a:solidFill>
                <a:effectLst/>
                <a:latin typeface="+mn-lt"/>
                <a:ea typeface="+mn-ea"/>
                <a:cs typeface="+mn-cs"/>
                <a:hlinkClick r:id="rId4"/>
              </a:rPr>
              <a:t>https://texashistory.unt.edu/ark:/67531/metadc1611814/</a:t>
            </a:r>
            <a:r>
              <a:rPr lang="en-US" sz="1200" b="0" i="0" kern="1200" dirty="0">
                <a:solidFill>
                  <a:schemeClr val="tx1"/>
                </a:solidFill>
                <a:effectLst/>
                <a:latin typeface="+mn-lt"/>
                <a:ea typeface="+mn-ea"/>
                <a:cs typeface="+mn-cs"/>
              </a:rPr>
              <a:t>: accessed October 7, 2025), University of North Texas Libraries, The Portal to Texas History, </a:t>
            </a:r>
            <a:r>
              <a:rPr lang="en-US" sz="1200" b="0" i="0" u="none" strike="noStrike" kern="1200" dirty="0">
                <a:solidFill>
                  <a:schemeClr val="tx1"/>
                </a:solidFill>
                <a:effectLst/>
                <a:latin typeface="+mn-lt"/>
                <a:ea typeface="+mn-ea"/>
                <a:cs typeface="+mn-cs"/>
                <a:hlinkClick r:id="rId5"/>
              </a:rPr>
              <a:t>https://texashistory.unt.edu</a:t>
            </a:r>
            <a:r>
              <a:rPr lang="en-US" sz="1200" b="0" i="0" kern="1200" dirty="0">
                <a:solidFill>
                  <a:schemeClr val="tx1"/>
                </a:solidFill>
                <a:effectLst/>
                <a:latin typeface="+mn-lt"/>
                <a:ea typeface="+mn-ea"/>
                <a:cs typeface="+mn-cs"/>
              </a:rPr>
              <a:t>; crediting UNT Libraries Special Collections.</a:t>
            </a:r>
            <a:endParaRPr lang="en-US" dirty="0"/>
          </a:p>
        </p:txBody>
      </p:sp>
      <p:sp>
        <p:nvSpPr>
          <p:cNvPr id="4" name="Slide Number Placeholder 3"/>
          <p:cNvSpPr>
            <a:spLocks noGrp="1"/>
          </p:cNvSpPr>
          <p:nvPr>
            <p:ph type="sldNum" sz="quarter" idx="5"/>
          </p:nvPr>
        </p:nvSpPr>
        <p:spPr/>
        <p:txBody>
          <a:bodyPr/>
          <a:lstStyle/>
          <a:p>
            <a:fld id="{AEE7C99C-1D94-4CE0-A305-2D710BAB59DD}" type="slidenum">
              <a:rPr lang="en-US" smtClean="0"/>
              <a:t>9</a:t>
            </a:fld>
            <a:endParaRPr lang="en-US"/>
          </a:p>
        </p:txBody>
      </p:sp>
    </p:spTree>
    <p:extLst>
      <p:ext uri="{BB962C8B-B14F-4D97-AF65-F5344CB8AC3E}">
        <p14:creationId xmlns:p14="http://schemas.microsoft.com/office/powerpoint/2010/main" val="801977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Elisha Pease. Portraits of Texas Governors. </a:t>
            </a:r>
            <a:r>
              <a:rPr lang="en-US" sz="1200" b="0" i="0" kern="1200" dirty="0">
                <a:solidFill>
                  <a:schemeClr val="tx1"/>
                </a:solidFill>
                <a:effectLst/>
                <a:latin typeface="+mn-lt"/>
                <a:ea typeface="+mn-ea"/>
                <a:cs typeface="+mn-cs"/>
              </a:rPr>
              <a:t>Early Statehood - Part 2, 1853-1861. Texas Library and Archives Commission. Accessed 10/7/25. https://www.tsl.texas.gov/governors/earlystate/page2.html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Pease, Elisha Marshall. [Correspondence from E.M. Pease to Lucadia Pease], letter, August 14, 1868; (</a:t>
            </a:r>
            <a:r>
              <a:rPr lang="en-US" sz="1200" b="0" i="0" u="none" strike="noStrike" kern="1200" dirty="0">
                <a:solidFill>
                  <a:schemeClr val="tx1"/>
                </a:solidFill>
                <a:effectLst/>
                <a:latin typeface="+mn-lt"/>
                <a:ea typeface="+mn-ea"/>
                <a:cs typeface="+mn-cs"/>
                <a:hlinkClick r:id="rId3"/>
              </a:rPr>
              <a:t>https://texashistory.unt.edu/ark:/67531/metapth712955/</a:t>
            </a:r>
            <a:r>
              <a:rPr lang="en-US" sz="1200" b="0" i="0" kern="1200" dirty="0">
                <a:solidFill>
                  <a:schemeClr val="tx1"/>
                </a:solidFill>
                <a:effectLst/>
                <a:latin typeface="+mn-lt"/>
                <a:ea typeface="+mn-ea"/>
                <a:cs typeface="+mn-cs"/>
              </a:rPr>
              <a:t>: accessed October 7,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Austin History Center, Austin Public Library.</a:t>
            </a:r>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AEE7C99C-1D94-4CE0-A305-2D710BAB59DD}" type="slidenum">
              <a:rPr lang="en-US" smtClean="0"/>
              <a:t>10</a:t>
            </a:fld>
            <a:endParaRPr lang="en-US"/>
          </a:p>
        </p:txBody>
      </p:sp>
    </p:spTree>
    <p:extLst>
      <p:ext uri="{BB962C8B-B14F-4D97-AF65-F5344CB8AC3E}">
        <p14:creationId xmlns:p14="http://schemas.microsoft.com/office/powerpoint/2010/main" val="808675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James W. Throckmorton, photograph, Date Unknown; (</a:t>
            </a:r>
            <a:r>
              <a:rPr lang="en-US" sz="1200" b="0" i="0" u="none" strike="noStrike" kern="1200" dirty="0">
                <a:solidFill>
                  <a:schemeClr val="tx1"/>
                </a:solidFill>
                <a:effectLst/>
                <a:latin typeface="+mn-lt"/>
                <a:ea typeface="+mn-ea"/>
                <a:cs typeface="+mn-cs"/>
                <a:hlinkClick r:id="rId3"/>
              </a:rPr>
              <a:t>https://texashistory.unt.edu/ark:/67531/metapth21108/</a:t>
            </a:r>
            <a:r>
              <a:rPr lang="en-US" sz="1200" b="0" i="0" kern="1200" dirty="0">
                <a:solidFill>
                  <a:schemeClr val="tx1"/>
                </a:solidFill>
                <a:effectLst/>
                <a:latin typeface="+mn-lt"/>
                <a:ea typeface="+mn-ea"/>
                <a:cs typeface="+mn-cs"/>
              </a:rPr>
              <a:t>: accessed October 7,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Tarrant County College NE, Heritage Room.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[Governor's Mansion], photograph, 1866; (</a:t>
            </a:r>
            <a:r>
              <a:rPr lang="en-US" sz="1200" b="0" i="0" u="none" strike="noStrike" kern="1200" dirty="0">
                <a:solidFill>
                  <a:schemeClr val="tx1"/>
                </a:solidFill>
                <a:effectLst/>
                <a:latin typeface="+mn-lt"/>
                <a:ea typeface="+mn-ea"/>
                <a:cs typeface="+mn-cs"/>
                <a:hlinkClick r:id="rId5"/>
              </a:rPr>
              <a:t>https://texashistory.unt.edu/ark:/67531/metapth124244/</a:t>
            </a:r>
            <a:r>
              <a:rPr lang="en-US" sz="1200" b="0" i="0" kern="1200" dirty="0">
                <a:solidFill>
                  <a:schemeClr val="tx1"/>
                </a:solidFill>
                <a:effectLst/>
                <a:latin typeface="+mn-lt"/>
                <a:ea typeface="+mn-ea"/>
                <a:cs typeface="+mn-cs"/>
              </a:rPr>
              <a:t>: accessed October 8,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kern="1200" dirty="0">
                <a:solidFill>
                  <a:schemeClr val="tx1"/>
                </a:solidFill>
                <a:effectLst/>
                <a:latin typeface="+mn-lt"/>
                <a:ea typeface="+mn-ea"/>
                <a:cs typeface="+mn-cs"/>
              </a:rPr>
              <a:t>; crediting Austin History Center, Austin Public Library.</a:t>
            </a:r>
          </a:p>
          <a:p>
            <a:endParaRPr lang="en-US" dirty="0"/>
          </a:p>
        </p:txBody>
      </p:sp>
      <p:sp>
        <p:nvSpPr>
          <p:cNvPr id="4" name="Slide Number Placeholder 3"/>
          <p:cNvSpPr>
            <a:spLocks noGrp="1"/>
          </p:cNvSpPr>
          <p:nvPr>
            <p:ph type="sldNum" sz="quarter" idx="5"/>
          </p:nvPr>
        </p:nvSpPr>
        <p:spPr/>
        <p:txBody>
          <a:bodyPr/>
          <a:lstStyle/>
          <a:p>
            <a:fld id="{AEE7C99C-1D94-4CE0-A305-2D710BAB59DD}" type="slidenum">
              <a:rPr lang="en-US" smtClean="0"/>
              <a:t>11</a:t>
            </a:fld>
            <a:endParaRPr lang="en-US"/>
          </a:p>
        </p:txBody>
      </p:sp>
    </p:spTree>
    <p:extLst>
      <p:ext uri="{BB962C8B-B14F-4D97-AF65-F5344CB8AC3E}">
        <p14:creationId xmlns:p14="http://schemas.microsoft.com/office/powerpoint/2010/main" val="1477754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A2D8E-0B3B-72DC-82EC-6B6504FADE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93D1E7-BD83-24D4-7855-B01B105FED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42744-D496-396D-2D11-8F1CCFC6FA7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Martha Goodwin Tunstall: A Pioneer of Women's Rights and Anti-Slavery Activism, by Barbara Mulvihill. Used here under the F</a:t>
            </a:r>
            <a:r>
              <a:rPr lang="en-US" dirty="0">
                <a:hlinkClick r:id="rId3"/>
              </a:rPr>
              <a:t>17 U.S. Code § 107 - Limitations on exclusive rights: Fair use | U.S. Code | US Law | LII / Legal Information Institute</a:t>
            </a:r>
            <a:r>
              <a:rPr lang="en-US" dirty="0"/>
              <a:t> Texas State Historical Association. Accessed on 10/8/25. https://www.tshaonline.org/handbook/entries/tunstall-martha-goodwin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Lacy, Drury. Daily Fort Worth Standard. (Fort Worth, Tex.), Vol. 2, No. 120, Ed. 1 Friday, January 11, 1878, newspaper, January 11, 1878; Fort Worth, Texas. (</a:t>
            </a:r>
            <a:r>
              <a:rPr lang="en-US" sz="1200" b="0" i="0" u="none" strike="noStrike" kern="1200" dirty="0">
                <a:solidFill>
                  <a:schemeClr val="tx1"/>
                </a:solidFill>
                <a:effectLst/>
                <a:latin typeface="+mn-lt"/>
                <a:ea typeface="+mn-ea"/>
                <a:cs typeface="+mn-cs"/>
                <a:hlinkClick r:id="rId4"/>
              </a:rPr>
              <a:t>https://texashistory.unt.edu/ark:/67531/metapth1004927/</a:t>
            </a:r>
            <a:r>
              <a:rPr lang="en-US" sz="1200" b="0" i="0" kern="1200" dirty="0">
                <a:solidFill>
                  <a:schemeClr val="tx1"/>
                </a:solidFill>
                <a:effectLst/>
                <a:latin typeface="+mn-lt"/>
                <a:ea typeface="+mn-ea"/>
                <a:cs typeface="+mn-cs"/>
              </a:rPr>
              <a:t>: accessed October 8, 2025), University of North Texas Libraries, The Portal to Texas History, </a:t>
            </a:r>
            <a:r>
              <a:rPr lang="en-US" sz="1200" b="0" i="0" u="none" strike="noStrike" kern="1200" dirty="0">
                <a:solidFill>
                  <a:schemeClr val="tx1"/>
                </a:solidFill>
                <a:effectLst/>
                <a:latin typeface="+mn-lt"/>
                <a:ea typeface="+mn-ea"/>
                <a:cs typeface="+mn-cs"/>
                <a:hlinkClick r:id="rId5"/>
              </a:rPr>
              <a:t>https://texashistory.unt.edu</a:t>
            </a:r>
            <a:r>
              <a:rPr lang="en-US" sz="1200" b="0" i="0" kern="1200" dirty="0">
                <a:solidFill>
                  <a:schemeClr val="tx1"/>
                </a:solidFill>
                <a:effectLst/>
                <a:latin typeface="+mn-lt"/>
                <a:ea typeface="+mn-ea"/>
                <a:cs typeface="+mn-cs"/>
              </a:rPr>
              <a:t>; crediting Fort Worth History Center.</a:t>
            </a:r>
          </a:p>
          <a:p>
            <a:endParaRPr lang="en-US" dirty="0"/>
          </a:p>
        </p:txBody>
      </p:sp>
      <p:sp>
        <p:nvSpPr>
          <p:cNvPr id="4" name="Slide Number Placeholder 3">
            <a:extLst>
              <a:ext uri="{FF2B5EF4-FFF2-40B4-BE49-F238E27FC236}">
                <a16:creationId xmlns:a16="http://schemas.microsoft.com/office/drawing/2014/main" id="{2F6A6723-C3C7-702D-4631-5E888BB239FF}"/>
              </a:ext>
            </a:extLst>
          </p:cNvPr>
          <p:cNvSpPr>
            <a:spLocks noGrp="1"/>
          </p:cNvSpPr>
          <p:nvPr>
            <p:ph type="sldNum" sz="quarter" idx="5"/>
          </p:nvPr>
        </p:nvSpPr>
        <p:spPr/>
        <p:txBody>
          <a:bodyPr/>
          <a:lstStyle/>
          <a:p>
            <a:fld id="{AEE7C99C-1D94-4CE0-A305-2D710BAB59DD}" type="slidenum">
              <a:rPr lang="en-US" smtClean="0"/>
              <a:t>12</a:t>
            </a:fld>
            <a:endParaRPr lang="en-US"/>
          </a:p>
        </p:txBody>
      </p:sp>
    </p:spTree>
    <p:extLst>
      <p:ext uri="{BB962C8B-B14F-4D97-AF65-F5344CB8AC3E}">
        <p14:creationId xmlns:p14="http://schemas.microsoft.com/office/powerpoint/2010/main" val="1833392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325D4-D32B-CB4B-B421-584A323E3B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FFD50D-D599-96BC-9F51-A6E646F01F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D0F973-124D-523E-EAA9-245138EB4FF5}"/>
              </a:ext>
            </a:extLst>
          </p:cNvPr>
          <p:cNvSpPr>
            <a:spLocks noGrp="1"/>
          </p:cNvSpPr>
          <p:nvPr>
            <p:ph type="dt" sz="half" idx="10"/>
          </p:nvPr>
        </p:nvSpPr>
        <p:spPr/>
        <p:txBody>
          <a:bodyPr/>
          <a:lstStyle/>
          <a:p>
            <a:fld id="{F0D275E4-D2CA-4489-BFCD-F66EAC30B161}" type="datetimeFigureOut">
              <a:rPr lang="en-US" smtClean="0"/>
              <a:t>10/31/2025</a:t>
            </a:fld>
            <a:endParaRPr lang="en-US"/>
          </a:p>
        </p:txBody>
      </p:sp>
      <p:sp>
        <p:nvSpPr>
          <p:cNvPr id="5" name="Footer Placeholder 4">
            <a:extLst>
              <a:ext uri="{FF2B5EF4-FFF2-40B4-BE49-F238E27FC236}">
                <a16:creationId xmlns:a16="http://schemas.microsoft.com/office/drawing/2014/main" id="{D97DDF54-3DEE-6D2D-2C59-3F23324B7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172433-38B8-8CB6-E232-3198F18806C0}"/>
              </a:ext>
            </a:extLst>
          </p:cNvPr>
          <p:cNvSpPr>
            <a:spLocks noGrp="1"/>
          </p:cNvSpPr>
          <p:nvPr>
            <p:ph type="sldNum" sz="quarter" idx="12"/>
          </p:nvPr>
        </p:nvSpPr>
        <p:spPr/>
        <p:txBody>
          <a:bodyPr/>
          <a:lstStyle/>
          <a:p>
            <a:fld id="{31C04556-94D9-480D-96F6-41E55C94F00F}" type="slidenum">
              <a:rPr lang="en-US" smtClean="0"/>
              <a:t>‹#›</a:t>
            </a:fld>
            <a:endParaRPr lang="en-US"/>
          </a:p>
        </p:txBody>
      </p:sp>
    </p:spTree>
    <p:extLst>
      <p:ext uri="{BB962C8B-B14F-4D97-AF65-F5344CB8AC3E}">
        <p14:creationId xmlns:p14="http://schemas.microsoft.com/office/powerpoint/2010/main" val="84207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D4F73-F73B-2957-DDC7-4644B9A156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CC02EA-E798-DA22-BFEA-89CEC12D53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C61C4C-1A8B-E4F7-41E2-19398F703518}"/>
              </a:ext>
            </a:extLst>
          </p:cNvPr>
          <p:cNvSpPr>
            <a:spLocks noGrp="1"/>
          </p:cNvSpPr>
          <p:nvPr>
            <p:ph type="dt" sz="half" idx="10"/>
          </p:nvPr>
        </p:nvSpPr>
        <p:spPr/>
        <p:txBody>
          <a:bodyPr/>
          <a:lstStyle/>
          <a:p>
            <a:fld id="{F0D275E4-D2CA-4489-BFCD-F66EAC30B161}" type="datetimeFigureOut">
              <a:rPr lang="en-US" smtClean="0"/>
              <a:t>10/31/2025</a:t>
            </a:fld>
            <a:endParaRPr lang="en-US"/>
          </a:p>
        </p:txBody>
      </p:sp>
      <p:sp>
        <p:nvSpPr>
          <p:cNvPr id="5" name="Footer Placeholder 4">
            <a:extLst>
              <a:ext uri="{FF2B5EF4-FFF2-40B4-BE49-F238E27FC236}">
                <a16:creationId xmlns:a16="http://schemas.microsoft.com/office/drawing/2014/main" id="{EAF5039D-A9BD-BFE8-9DD2-A6AA522BB6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1752D-CB19-D2F0-5868-F211BB5A01EC}"/>
              </a:ext>
            </a:extLst>
          </p:cNvPr>
          <p:cNvSpPr>
            <a:spLocks noGrp="1"/>
          </p:cNvSpPr>
          <p:nvPr>
            <p:ph type="sldNum" sz="quarter" idx="12"/>
          </p:nvPr>
        </p:nvSpPr>
        <p:spPr/>
        <p:txBody>
          <a:bodyPr/>
          <a:lstStyle/>
          <a:p>
            <a:fld id="{31C04556-94D9-480D-96F6-41E55C94F00F}" type="slidenum">
              <a:rPr lang="en-US" smtClean="0"/>
              <a:t>‹#›</a:t>
            </a:fld>
            <a:endParaRPr lang="en-US"/>
          </a:p>
        </p:txBody>
      </p:sp>
    </p:spTree>
    <p:extLst>
      <p:ext uri="{BB962C8B-B14F-4D97-AF65-F5344CB8AC3E}">
        <p14:creationId xmlns:p14="http://schemas.microsoft.com/office/powerpoint/2010/main" val="2240999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B6E438-F94A-CA32-4440-BEE55BC809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85C408-DB85-3D02-8E24-9151438AEB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B8D156-0293-6C90-7698-9D6FBE1D31C3}"/>
              </a:ext>
            </a:extLst>
          </p:cNvPr>
          <p:cNvSpPr>
            <a:spLocks noGrp="1"/>
          </p:cNvSpPr>
          <p:nvPr>
            <p:ph type="dt" sz="half" idx="10"/>
          </p:nvPr>
        </p:nvSpPr>
        <p:spPr/>
        <p:txBody>
          <a:bodyPr/>
          <a:lstStyle/>
          <a:p>
            <a:fld id="{F0D275E4-D2CA-4489-BFCD-F66EAC30B161}" type="datetimeFigureOut">
              <a:rPr lang="en-US" smtClean="0"/>
              <a:t>10/31/2025</a:t>
            </a:fld>
            <a:endParaRPr lang="en-US"/>
          </a:p>
        </p:txBody>
      </p:sp>
      <p:sp>
        <p:nvSpPr>
          <p:cNvPr id="5" name="Footer Placeholder 4">
            <a:extLst>
              <a:ext uri="{FF2B5EF4-FFF2-40B4-BE49-F238E27FC236}">
                <a16:creationId xmlns:a16="http://schemas.microsoft.com/office/drawing/2014/main" id="{EA8EACC4-6306-449F-7A02-0EFD0F3602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F892F7-17CC-950C-0A1D-262BE6860B1F}"/>
              </a:ext>
            </a:extLst>
          </p:cNvPr>
          <p:cNvSpPr>
            <a:spLocks noGrp="1"/>
          </p:cNvSpPr>
          <p:nvPr>
            <p:ph type="sldNum" sz="quarter" idx="12"/>
          </p:nvPr>
        </p:nvSpPr>
        <p:spPr/>
        <p:txBody>
          <a:bodyPr/>
          <a:lstStyle/>
          <a:p>
            <a:fld id="{31C04556-94D9-480D-96F6-41E55C94F00F}" type="slidenum">
              <a:rPr lang="en-US" smtClean="0"/>
              <a:t>‹#›</a:t>
            </a:fld>
            <a:endParaRPr lang="en-US"/>
          </a:p>
        </p:txBody>
      </p:sp>
    </p:spTree>
    <p:extLst>
      <p:ext uri="{BB962C8B-B14F-4D97-AF65-F5344CB8AC3E}">
        <p14:creationId xmlns:p14="http://schemas.microsoft.com/office/powerpoint/2010/main" val="3135912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29F6-0A65-33B2-F9D5-CA8B7A0DD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E49221-C863-27F8-F975-A2DAB07EE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F023AA-1E1A-37B4-CF6F-7310B74771FF}"/>
              </a:ext>
            </a:extLst>
          </p:cNvPr>
          <p:cNvSpPr>
            <a:spLocks noGrp="1"/>
          </p:cNvSpPr>
          <p:nvPr>
            <p:ph type="dt" sz="half" idx="10"/>
          </p:nvPr>
        </p:nvSpPr>
        <p:spPr/>
        <p:txBody>
          <a:bodyPr/>
          <a:lstStyle/>
          <a:p>
            <a:fld id="{52CDF7A6-26CA-4441-9B58-D6E64878D247}" type="datetimeFigureOut">
              <a:rPr lang="en-US" smtClean="0"/>
              <a:t>10/31/2025</a:t>
            </a:fld>
            <a:endParaRPr lang="en-US"/>
          </a:p>
        </p:txBody>
      </p:sp>
      <p:sp>
        <p:nvSpPr>
          <p:cNvPr id="5" name="Footer Placeholder 4">
            <a:extLst>
              <a:ext uri="{FF2B5EF4-FFF2-40B4-BE49-F238E27FC236}">
                <a16:creationId xmlns:a16="http://schemas.microsoft.com/office/drawing/2014/main" id="{AA072CD9-061D-25A6-E262-8DE889B0D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1F834-B621-B375-40A7-A9C94CF99D56}"/>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895325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147A-68AA-767B-47BF-87B292CCF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B4C68-B503-57A1-A717-D42D4A39AF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2AE3A-0086-570E-CAC8-86F60D4431C4}"/>
              </a:ext>
            </a:extLst>
          </p:cNvPr>
          <p:cNvSpPr>
            <a:spLocks noGrp="1"/>
          </p:cNvSpPr>
          <p:nvPr>
            <p:ph type="dt" sz="half" idx="10"/>
          </p:nvPr>
        </p:nvSpPr>
        <p:spPr/>
        <p:txBody>
          <a:bodyPr/>
          <a:lstStyle/>
          <a:p>
            <a:fld id="{52CDF7A6-26CA-4441-9B58-D6E64878D247}" type="datetimeFigureOut">
              <a:rPr lang="en-US" smtClean="0"/>
              <a:t>10/31/2025</a:t>
            </a:fld>
            <a:endParaRPr lang="en-US"/>
          </a:p>
        </p:txBody>
      </p:sp>
      <p:sp>
        <p:nvSpPr>
          <p:cNvPr id="5" name="Footer Placeholder 4">
            <a:extLst>
              <a:ext uri="{FF2B5EF4-FFF2-40B4-BE49-F238E27FC236}">
                <a16:creationId xmlns:a16="http://schemas.microsoft.com/office/drawing/2014/main" id="{E73F4EBE-A49C-385B-BD85-06180DC47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5AECF-83D1-C9D9-82F5-0415B03AED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551539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47CD-5786-6CBB-356B-4870A9AC0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BAFC19-DA61-3D8A-216B-985C7421DF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E17181-B7E2-5C21-E515-A62D98383FF8}"/>
              </a:ext>
            </a:extLst>
          </p:cNvPr>
          <p:cNvSpPr>
            <a:spLocks noGrp="1"/>
          </p:cNvSpPr>
          <p:nvPr>
            <p:ph type="dt" sz="half" idx="10"/>
          </p:nvPr>
        </p:nvSpPr>
        <p:spPr/>
        <p:txBody>
          <a:bodyPr/>
          <a:lstStyle/>
          <a:p>
            <a:fld id="{52CDF7A6-26CA-4441-9B58-D6E64878D247}" type="datetimeFigureOut">
              <a:rPr lang="en-US" smtClean="0"/>
              <a:t>10/31/2025</a:t>
            </a:fld>
            <a:endParaRPr lang="en-US"/>
          </a:p>
        </p:txBody>
      </p:sp>
      <p:sp>
        <p:nvSpPr>
          <p:cNvPr id="5" name="Footer Placeholder 4">
            <a:extLst>
              <a:ext uri="{FF2B5EF4-FFF2-40B4-BE49-F238E27FC236}">
                <a16:creationId xmlns:a16="http://schemas.microsoft.com/office/drawing/2014/main" id="{CD930E2C-79DC-13F5-4738-80D9385C7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C618-EA05-E57A-5A34-2F91527B1284}"/>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455872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A4E6-B46C-4009-481B-DD87C4943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535D8-0B60-97D4-DA7C-636931D17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AE291B-03EF-E27D-97BD-613B5D2C9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E66B4A-AD47-AB6B-8A90-240C1599C47E}"/>
              </a:ext>
            </a:extLst>
          </p:cNvPr>
          <p:cNvSpPr>
            <a:spLocks noGrp="1"/>
          </p:cNvSpPr>
          <p:nvPr>
            <p:ph type="dt" sz="half" idx="10"/>
          </p:nvPr>
        </p:nvSpPr>
        <p:spPr/>
        <p:txBody>
          <a:bodyPr/>
          <a:lstStyle/>
          <a:p>
            <a:fld id="{52CDF7A6-26CA-4441-9B58-D6E64878D247}" type="datetimeFigureOut">
              <a:rPr lang="en-US" smtClean="0"/>
              <a:t>10/31/2025</a:t>
            </a:fld>
            <a:endParaRPr lang="en-US"/>
          </a:p>
        </p:txBody>
      </p:sp>
      <p:sp>
        <p:nvSpPr>
          <p:cNvPr id="6" name="Footer Placeholder 5">
            <a:extLst>
              <a:ext uri="{FF2B5EF4-FFF2-40B4-BE49-F238E27FC236}">
                <a16:creationId xmlns:a16="http://schemas.microsoft.com/office/drawing/2014/main" id="{F734C3FF-1795-DADD-9108-1E9982237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CF02E-D8C9-558D-EDAC-303CC0B1247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003152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47E0-B645-EB48-C212-B8285F0A16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B625E1-D17B-8303-C559-3B3B6A807B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AFE2A-5063-3BDF-3EFF-9E8EF134B6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1193B-7FE7-DC74-F0B9-A89FB16B8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EE0452-43CB-FC71-31AF-50DDA8B375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BB2339-51B0-7DA3-3318-09E66123CB6D}"/>
              </a:ext>
            </a:extLst>
          </p:cNvPr>
          <p:cNvSpPr>
            <a:spLocks noGrp="1"/>
          </p:cNvSpPr>
          <p:nvPr>
            <p:ph type="dt" sz="half" idx="10"/>
          </p:nvPr>
        </p:nvSpPr>
        <p:spPr/>
        <p:txBody>
          <a:bodyPr/>
          <a:lstStyle/>
          <a:p>
            <a:fld id="{52CDF7A6-26CA-4441-9B58-D6E64878D247}" type="datetimeFigureOut">
              <a:rPr lang="en-US" smtClean="0"/>
              <a:t>10/31/2025</a:t>
            </a:fld>
            <a:endParaRPr lang="en-US"/>
          </a:p>
        </p:txBody>
      </p:sp>
      <p:sp>
        <p:nvSpPr>
          <p:cNvPr id="8" name="Footer Placeholder 7">
            <a:extLst>
              <a:ext uri="{FF2B5EF4-FFF2-40B4-BE49-F238E27FC236}">
                <a16:creationId xmlns:a16="http://schemas.microsoft.com/office/drawing/2014/main" id="{12EB1EED-E945-FB7A-2751-9F7BAFE93A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35AA1-BFF3-360F-9F3C-018264FE79A8}"/>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914521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0961-B900-B0DF-4295-1E9F279173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C794AF-89FC-FFB9-888E-5AC4E52F05EA}"/>
              </a:ext>
            </a:extLst>
          </p:cNvPr>
          <p:cNvSpPr>
            <a:spLocks noGrp="1"/>
          </p:cNvSpPr>
          <p:nvPr>
            <p:ph type="dt" sz="half" idx="10"/>
          </p:nvPr>
        </p:nvSpPr>
        <p:spPr/>
        <p:txBody>
          <a:bodyPr/>
          <a:lstStyle/>
          <a:p>
            <a:fld id="{52CDF7A6-26CA-4441-9B58-D6E64878D247}" type="datetimeFigureOut">
              <a:rPr lang="en-US" smtClean="0"/>
              <a:t>10/31/2025</a:t>
            </a:fld>
            <a:endParaRPr lang="en-US"/>
          </a:p>
        </p:txBody>
      </p:sp>
      <p:sp>
        <p:nvSpPr>
          <p:cNvPr id="4" name="Footer Placeholder 3">
            <a:extLst>
              <a:ext uri="{FF2B5EF4-FFF2-40B4-BE49-F238E27FC236}">
                <a16:creationId xmlns:a16="http://schemas.microsoft.com/office/drawing/2014/main" id="{0F321961-0C61-8C11-02E1-0DEB9936A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97A14B-3C68-6618-9C38-D34B7EBF6583}"/>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755974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B0F70B-BFEA-CB7C-0582-7C7D508A053A}"/>
              </a:ext>
            </a:extLst>
          </p:cNvPr>
          <p:cNvSpPr>
            <a:spLocks noGrp="1"/>
          </p:cNvSpPr>
          <p:nvPr>
            <p:ph type="dt" sz="half" idx="10"/>
          </p:nvPr>
        </p:nvSpPr>
        <p:spPr/>
        <p:txBody>
          <a:bodyPr/>
          <a:lstStyle/>
          <a:p>
            <a:fld id="{52CDF7A6-26CA-4441-9B58-D6E64878D247}" type="datetimeFigureOut">
              <a:rPr lang="en-US" smtClean="0"/>
              <a:t>10/31/2025</a:t>
            </a:fld>
            <a:endParaRPr lang="en-US"/>
          </a:p>
        </p:txBody>
      </p:sp>
      <p:sp>
        <p:nvSpPr>
          <p:cNvPr id="3" name="Footer Placeholder 2">
            <a:extLst>
              <a:ext uri="{FF2B5EF4-FFF2-40B4-BE49-F238E27FC236}">
                <a16:creationId xmlns:a16="http://schemas.microsoft.com/office/drawing/2014/main" id="{EA05C4CC-948C-5228-40F3-E77774043F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9C2827-21AE-8EC7-5A18-37FD051240AE}"/>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531550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711C-F82B-422E-F6ED-3935E3BD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17CB31-818B-CFEB-6B5E-35F7AFA2C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4373C-5776-64B4-0287-304095D65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4D56E-5C53-5CD4-2CDB-7EFFA82F14B7}"/>
              </a:ext>
            </a:extLst>
          </p:cNvPr>
          <p:cNvSpPr>
            <a:spLocks noGrp="1"/>
          </p:cNvSpPr>
          <p:nvPr>
            <p:ph type="dt" sz="half" idx="10"/>
          </p:nvPr>
        </p:nvSpPr>
        <p:spPr/>
        <p:txBody>
          <a:bodyPr/>
          <a:lstStyle/>
          <a:p>
            <a:fld id="{52CDF7A6-26CA-4441-9B58-D6E64878D247}" type="datetimeFigureOut">
              <a:rPr lang="en-US" smtClean="0"/>
              <a:t>10/31/2025</a:t>
            </a:fld>
            <a:endParaRPr lang="en-US"/>
          </a:p>
        </p:txBody>
      </p:sp>
      <p:sp>
        <p:nvSpPr>
          <p:cNvPr id="6" name="Footer Placeholder 5">
            <a:extLst>
              <a:ext uri="{FF2B5EF4-FFF2-40B4-BE49-F238E27FC236}">
                <a16:creationId xmlns:a16="http://schemas.microsoft.com/office/drawing/2014/main" id="{98D9DE75-3FF1-CF47-A287-7C3DCF536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4C7BE-FFA2-B9BD-E90E-40E06E6FDEB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37570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BC1A5-0811-07C4-D982-7BA9314FA1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2C53DE-C33D-1434-A445-A548C5F9E0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044D59-68A3-050A-AC52-BBA1ADF86453}"/>
              </a:ext>
            </a:extLst>
          </p:cNvPr>
          <p:cNvSpPr>
            <a:spLocks noGrp="1"/>
          </p:cNvSpPr>
          <p:nvPr>
            <p:ph type="dt" sz="half" idx="10"/>
          </p:nvPr>
        </p:nvSpPr>
        <p:spPr/>
        <p:txBody>
          <a:bodyPr/>
          <a:lstStyle/>
          <a:p>
            <a:fld id="{F0D275E4-D2CA-4489-BFCD-F66EAC30B161}" type="datetimeFigureOut">
              <a:rPr lang="en-US" smtClean="0"/>
              <a:t>10/31/2025</a:t>
            </a:fld>
            <a:endParaRPr lang="en-US"/>
          </a:p>
        </p:txBody>
      </p:sp>
      <p:sp>
        <p:nvSpPr>
          <p:cNvPr id="5" name="Footer Placeholder 4">
            <a:extLst>
              <a:ext uri="{FF2B5EF4-FFF2-40B4-BE49-F238E27FC236}">
                <a16:creationId xmlns:a16="http://schemas.microsoft.com/office/drawing/2014/main" id="{F7FCC9C9-82BA-93A4-C821-C961A41C2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AEB4E-6617-6D17-3790-34697E31B0A3}"/>
              </a:ext>
            </a:extLst>
          </p:cNvPr>
          <p:cNvSpPr>
            <a:spLocks noGrp="1"/>
          </p:cNvSpPr>
          <p:nvPr>
            <p:ph type="sldNum" sz="quarter" idx="12"/>
          </p:nvPr>
        </p:nvSpPr>
        <p:spPr/>
        <p:txBody>
          <a:bodyPr/>
          <a:lstStyle/>
          <a:p>
            <a:fld id="{31C04556-94D9-480D-96F6-41E55C94F00F}" type="slidenum">
              <a:rPr lang="en-US" smtClean="0"/>
              <a:t>‹#›</a:t>
            </a:fld>
            <a:endParaRPr lang="en-US"/>
          </a:p>
        </p:txBody>
      </p:sp>
    </p:spTree>
    <p:extLst>
      <p:ext uri="{BB962C8B-B14F-4D97-AF65-F5344CB8AC3E}">
        <p14:creationId xmlns:p14="http://schemas.microsoft.com/office/powerpoint/2010/main" val="790779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B7A7-FB98-ADCA-A33C-4C0FE3ACD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153111-3441-D0D5-B94E-DFE8146DC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1CEF0-4F10-93C9-43CF-7D190CC4E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2FC29-8A20-F5A0-189E-2B7F4D958AB4}"/>
              </a:ext>
            </a:extLst>
          </p:cNvPr>
          <p:cNvSpPr>
            <a:spLocks noGrp="1"/>
          </p:cNvSpPr>
          <p:nvPr>
            <p:ph type="dt" sz="half" idx="10"/>
          </p:nvPr>
        </p:nvSpPr>
        <p:spPr/>
        <p:txBody>
          <a:bodyPr/>
          <a:lstStyle/>
          <a:p>
            <a:fld id="{52CDF7A6-26CA-4441-9B58-D6E64878D247}" type="datetimeFigureOut">
              <a:rPr lang="en-US" smtClean="0"/>
              <a:t>10/31/2025</a:t>
            </a:fld>
            <a:endParaRPr lang="en-US"/>
          </a:p>
        </p:txBody>
      </p:sp>
      <p:sp>
        <p:nvSpPr>
          <p:cNvPr id="6" name="Footer Placeholder 5">
            <a:extLst>
              <a:ext uri="{FF2B5EF4-FFF2-40B4-BE49-F238E27FC236}">
                <a16:creationId xmlns:a16="http://schemas.microsoft.com/office/drawing/2014/main" id="{F3641BF7-1FD0-4B80-E2E0-E2512CF92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546EA-8C77-F1FB-C36A-1A0EF2E6946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274502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005F-8ECE-8094-31F3-B562087A7C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F895E2-87DC-85B7-AB05-DE26A9D1E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0CE32-52B5-158F-7307-C5BDED6781FD}"/>
              </a:ext>
            </a:extLst>
          </p:cNvPr>
          <p:cNvSpPr>
            <a:spLocks noGrp="1"/>
          </p:cNvSpPr>
          <p:nvPr>
            <p:ph type="dt" sz="half" idx="10"/>
          </p:nvPr>
        </p:nvSpPr>
        <p:spPr/>
        <p:txBody>
          <a:bodyPr/>
          <a:lstStyle/>
          <a:p>
            <a:fld id="{52CDF7A6-26CA-4441-9B58-D6E64878D247}" type="datetimeFigureOut">
              <a:rPr lang="en-US" smtClean="0"/>
              <a:t>10/31/2025</a:t>
            </a:fld>
            <a:endParaRPr lang="en-US"/>
          </a:p>
        </p:txBody>
      </p:sp>
      <p:sp>
        <p:nvSpPr>
          <p:cNvPr id="5" name="Footer Placeholder 4">
            <a:extLst>
              <a:ext uri="{FF2B5EF4-FFF2-40B4-BE49-F238E27FC236}">
                <a16:creationId xmlns:a16="http://schemas.microsoft.com/office/drawing/2014/main" id="{62AACCA5-C055-44F9-02D7-93AC7B5F5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64514-312A-D22B-949E-B120AEB5F5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927899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A7D760-5864-4C87-984E-1D05E30434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9F5E0-DA14-1785-877A-3AC2DA74E7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86BE8-E631-2DA8-05F6-E19BAEA34EBE}"/>
              </a:ext>
            </a:extLst>
          </p:cNvPr>
          <p:cNvSpPr>
            <a:spLocks noGrp="1"/>
          </p:cNvSpPr>
          <p:nvPr>
            <p:ph type="dt" sz="half" idx="10"/>
          </p:nvPr>
        </p:nvSpPr>
        <p:spPr/>
        <p:txBody>
          <a:bodyPr/>
          <a:lstStyle/>
          <a:p>
            <a:fld id="{52CDF7A6-26CA-4441-9B58-D6E64878D247}" type="datetimeFigureOut">
              <a:rPr lang="en-US" smtClean="0"/>
              <a:t>10/31/2025</a:t>
            </a:fld>
            <a:endParaRPr lang="en-US"/>
          </a:p>
        </p:txBody>
      </p:sp>
      <p:sp>
        <p:nvSpPr>
          <p:cNvPr id="5" name="Footer Placeholder 4">
            <a:extLst>
              <a:ext uri="{FF2B5EF4-FFF2-40B4-BE49-F238E27FC236}">
                <a16:creationId xmlns:a16="http://schemas.microsoft.com/office/drawing/2014/main" id="{F8C4A731-CAE7-0693-F768-0EE6833A9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A7AE2-AAA9-9E8D-855E-7DA5B8A8450C}"/>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694484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85F50-394C-7B46-CD00-5F93117776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C54454-1149-3CDE-AF4E-C138AA82525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BA5BCB-8DEF-1020-CDDF-134CC2409EE6}"/>
              </a:ext>
            </a:extLst>
          </p:cNvPr>
          <p:cNvSpPr>
            <a:spLocks noGrp="1"/>
          </p:cNvSpPr>
          <p:nvPr>
            <p:ph type="dt" sz="half" idx="10"/>
          </p:nvPr>
        </p:nvSpPr>
        <p:spPr/>
        <p:txBody>
          <a:bodyPr/>
          <a:lstStyle/>
          <a:p>
            <a:fld id="{F0D275E4-D2CA-4489-BFCD-F66EAC30B161}" type="datetimeFigureOut">
              <a:rPr lang="en-US" smtClean="0"/>
              <a:t>10/31/2025</a:t>
            </a:fld>
            <a:endParaRPr lang="en-US"/>
          </a:p>
        </p:txBody>
      </p:sp>
      <p:sp>
        <p:nvSpPr>
          <p:cNvPr id="5" name="Footer Placeholder 4">
            <a:extLst>
              <a:ext uri="{FF2B5EF4-FFF2-40B4-BE49-F238E27FC236}">
                <a16:creationId xmlns:a16="http://schemas.microsoft.com/office/drawing/2014/main" id="{80FD31A8-31D3-D1AE-B9C0-7FF6B82F5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9F12FE-D3AD-B560-ADC9-810693B6E1F1}"/>
              </a:ext>
            </a:extLst>
          </p:cNvPr>
          <p:cNvSpPr>
            <a:spLocks noGrp="1"/>
          </p:cNvSpPr>
          <p:nvPr>
            <p:ph type="sldNum" sz="quarter" idx="12"/>
          </p:nvPr>
        </p:nvSpPr>
        <p:spPr/>
        <p:txBody>
          <a:bodyPr/>
          <a:lstStyle/>
          <a:p>
            <a:fld id="{31C04556-94D9-480D-96F6-41E55C94F00F}" type="slidenum">
              <a:rPr lang="en-US" smtClean="0"/>
              <a:t>‹#›</a:t>
            </a:fld>
            <a:endParaRPr lang="en-US"/>
          </a:p>
        </p:txBody>
      </p:sp>
    </p:spTree>
    <p:extLst>
      <p:ext uri="{BB962C8B-B14F-4D97-AF65-F5344CB8AC3E}">
        <p14:creationId xmlns:p14="http://schemas.microsoft.com/office/powerpoint/2010/main" val="24023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D24C-9C3D-19A2-FD2B-C49CA8BF4B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971041-3369-199D-7812-097039DBF4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319DEE-603D-930F-E504-87CB72647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751B37-1781-E34A-7496-539A53D07554}"/>
              </a:ext>
            </a:extLst>
          </p:cNvPr>
          <p:cNvSpPr>
            <a:spLocks noGrp="1"/>
          </p:cNvSpPr>
          <p:nvPr>
            <p:ph type="dt" sz="half" idx="10"/>
          </p:nvPr>
        </p:nvSpPr>
        <p:spPr/>
        <p:txBody>
          <a:bodyPr/>
          <a:lstStyle/>
          <a:p>
            <a:fld id="{F0D275E4-D2CA-4489-BFCD-F66EAC30B161}" type="datetimeFigureOut">
              <a:rPr lang="en-US" smtClean="0"/>
              <a:t>10/31/2025</a:t>
            </a:fld>
            <a:endParaRPr lang="en-US"/>
          </a:p>
        </p:txBody>
      </p:sp>
      <p:sp>
        <p:nvSpPr>
          <p:cNvPr id="6" name="Footer Placeholder 5">
            <a:extLst>
              <a:ext uri="{FF2B5EF4-FFF2-40B4-BE49-F238E27FC236}">
                <a16:creationId xmlns:a16="http://schemas.microsoft.com/office/drawing/2014/main" id="{EF2F233A-0DA6-24B9-F120-0B8AAD15E4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82D554-75F6-030E-08FB-E315FFB7C529}"/>
              </a:ext>
            </a:extLst>
          </p:cNvPr>
          <p:cNvSpPr>
            <a:spLocks noGrp="1"/>
          </p:cNvSpPr>
          <p:nvPr>
            <p:ph type="sldNum" sz="quarter" idx="12"/>
          </p:nvPr>
        </p:nvSpPr>
        <p:spPr/>
        <p:txBody>
          <a:bodyPr/>
          <a:lstStyle/>
          <a:p>
            <a:fld id="{31C04556-94D9-480D-96F6-41E55C94F00F}" type="slidenum">
              <a:rPr lang="en-US" smtClean="0"/>
              <a:t>‹#›</a:t>
            </a:fld>
            <a:endParaRPr lang="en-US"/>
          </a:p>
        </p:txBody>
      </p:sp>
    </p:spTree>
    <p:extLst>
      <p:ext uri="{BB962C8B-B14F-4D97-AF65-F5344CB8AC3E}">
        <p14:creationId xmlns:p14="http://schemas.microsoft.com/office/powerpoint/2010/main" val="2785444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5F12E-FCFA-9640-D046-3DD3219D7B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BAEB8B-A8CF-A27D-01B8-89A43390E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B6B54B-2401-6E08-76D3-1868AFAE3B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8BEFB3-1D00-B181-15F6-505FBBE852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D278A4-212B-C40D-28DC-07E645CAAD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A88B26-64C4-2739-305D-C54256C55D2B}"/>
              </a:ext>
            </a:extLst>
          </p:cNvPr>
          <p:cNvSpPr>
            <a:spLocks noGrp="1"/>
          </p:cNvSpPr>
          <p:nvPr>
            <p:ph type="dt" sz="half" idx="10"/>
          </p:nvPr>
        </p:nvSpPr>
        <p:spPr/>
        <p:txBody>
          <a:bodyPr/>
          <a:lstStyle/>
          <a:p>
            <a:fld id="{F0D275E4-D2CA-4489-BFCD-F66EAC30B161}" type="datetimeFigureOut">
              <a:rPr lang="en-US" smtClean="0"/>
              <a:t>10/31/2025</a:t>
            </a:fld>
            <a:endParaRPr lang="en-US"/>
          </a:p>
        </p:txBody>
      </p:sp>
      <p:sp>
        <p:nvSpPr>
          <p:cNvPr id="8" name="Footer Placeholder 7">
            <a:extLst>
              <a:ext uri="{FF2B5EF4-FFF2-40B4-BE49-F238E27FC236}">
                <a16:creationId xmlns:a16="http://schemas.microsoft.com/office/drawing/2014/main" id="{312AA7D1-B904-C1C8-DDC7-EA8B9C9D99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9EB6CD-EA54-70A5-B136-82A75F06BEEB}"/>
              </a:ext>
            </a:extLst>
          </p:cNvPr>
          <p:cNvSpPr>
            <a:spLocks noGrp="1"/>
          </p:cNvSpPr>
          <p:nvPr>
            <p:ph type="sldNum" sz="quarter" idx="12"/>
          </p:nvPr>
        </p:nvSpPr>
        <p:spPr/>
        <p:txBody>
          <a:bodyPr/>
          <a:lstStyle/>
          <a:p>
            <a:fld id="{31C04556-94D9-480D-96F6-41E55C94F00F}" type="slidenum">
              <a:rPr lang="en-US" smtClean="0"/>
              <a:t>‹#›</a:t>
            </a:fld>
            <a:endParaRPr lang="en-US"/>
          </a:p>
        </p:txBody>
      </p:sp>
    </p:spTree>
    <p:extLst>
      <p:ext uri="{BB962C8B-B14F-4D97-AF65-F5344CB8AC3E}">
        <p14:creationId xmlns:p14="http://schemas.microsoft.com/office/powerpoint/2010/main" val="145974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B3311-CB1D-9FE7-CFF8-DD78EA9015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8586BD-A9B9-FB9B-193F-DD0861B54F1F}"/>
              </a:ext>
            </a:extLst>
          </p:cNvPr>
          <p:cNvSpPr>
            <a:spLocks noGrp="1"/>
          </p:cNvSpPr>
          <p:nvPr>
            <p:ph type="dt" sz="half" idx="10"/>
          </p:nvPr>
        </p:nvSpPr>
        <p:spPr/>
        <p:txBody>
          <a:bodyPr/>
          <a:lstStyle/>
          <a:p>
            <a:fld id="{F0D275E4-D2CA-4489-BFCD-F66EAC30B161}" type="datetimeFigureOut">
              <a:rPr lang="en-US" smtClean="0"/>
              <a:t>10/31/2025</a:t>
            </a:fld>
            <a:endParaRPr lang="en-US"/>
          </a:p>
        </p:txBody>
      </p:sp>
      <p:sp>
        <p:nvSpPr>
          <p:cNvPr id="4" name="Footer Placeholder 3">
            <a:extLst>
              <a:ext uri="{FF2B5EF4-FFF2-40B4-BE49-F238E27FC236}">
                <a16:creationId xmlns:a16="http://schemas.microsoft.com/office/drawing/2014/main" id="{209DFB63-1B31-A2F3-9ACA-648BF548DA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8C316A-B43C-86E0-6E90-2F2291CDD749}"/>
              </a:ext>
            </a:extLst>
          </p:cNvPr>
          <p:cNvSpPr>
            <a:spLocks noGrp="1"/>
          </p:cNvSpPr>
          <p:nvPr>
            <p:ph type="sldNum" sz="quarter" idx="12"/>
          </p:nvPr>
        </p:nvSpPr>
        <p:spPr/>
        <p:txBody>
          <a:bodyPr/>
          <a:lstStyle/>
          <a:p>
            <a:fld id="{31C04556-94D9-480D-96F6-41E55C94F00F}" type="slidenum">
              <a:rPr lang="en-US" smtClean="0"/>
              <a:t>‹#›</a:t>
            </a:fld>
            <a:endParaRPr lang="en-US"/>
          </a:p>
        </p:txBody>
      </p:sp>
    </p:spTree>
    <p:extLst>
      <p:ext uri="{BB962C8B-B14F-4D97-AF65-F5344CB8AC3E}">
        <p14:creationId xmlns:p14="http://schemas.microsoft.com/office/powerpoint/2010/main" val="1628611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0701D2-624C-24A5-DF22-740A44770DCA}"/>
              </a:ext>
            </a:extLst>
          </p:cNvPr>
          <p:cNvSpPr>
            <a:spLocks noGrp="1"/>
          </p:cNvSpPr>
          <p:nvPr>
            <p:ph type="dt" sz="half" idx="10"/>
          </p:nvPr>
        </p:nvSpPr>
        <p:spPr/>
        <p:txBody>
          <a:bodyPr/>
          <a:lstStyle/>
          <a:p>
            <a:fld id="{F0D275E4-D2CA-4489-BFCD-F66EAC30B161}" type="datetimeFigureOut">
              <a:rPr lang="en-US" smtClean="0"/>
              <a:t>10/31/2025</a:t>
            </a:fld>
            <a:endParaRPr lang="en-US"/>
          </a:p>
        </p:txBody>
      </p:sp>
      <p:sp>
        <p:nvSpPr>
          <p:cNvPr id="3" name="Footer Placeholder 2">
            <a:extLst>
              <a:ext uri="{FF2B5EF4-FFF2-40B4-BE49-F238E27FC236}">
                <a16:creationId xmlns:a16="http://schemas.microsoft.com/office/drawing/2014/main" id="{BDF28620-AC85-1A8B-CC19-34D2909D9C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B5DD6A-17A3-4A93-F233-345B37CB5991}"/>
              </a:ext>
            </a:extLst>
          </p:cNvPr>
          <p:cNvSpPr>
            <a:spLocks noGrp="1"/>
          </p:cNvSpPr>
          <p:nvPr>
            <p:ph type="sldNum" sz="quarter" idx="12"/>
          </p:nvPr>
        </p:nvSpPr>
        <p:spPr/>
        <p:txBody>
          <a:bodyPr/>
          <a:lstStyle/>
          <a:p>
            <a:fld id="{31C04556-94D9-480D-96F6-41E55C94F00F}" type="slidenum">
              <a:rPr lang="en-US" smtClean="0"/>
              <a:t>‹#›</a:t>
            </a:fld>
            <a:endParaRPr lang="en-US"/>
          </a:p>
        </p:txBody>
      </p:sp>
    </p:spTree>
    <p:extLst>
      <p:ext uri="{BB962C8B-B14F-4D97-AF65-F5344CB8AC3E}">
        <p14:creationId xmlns:p14="http://schemas.microsoft.com/office/powerpoint/2010/main" val="2621483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572C-5EA8-EBEB-93B5-9289B5A64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5B7309-FACD-0269-0DE8-BF90FA1590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DA7C32-0C01-D0ED-0286-74561E3627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A69960-F356-0DC0-8514-5B4CD3F31B06}"/>
              </a:ext>
            </a:extLst>
          </p:cNvPr>
          <p:cNvSpPr>
            <a:spLocks noGrp="1"/>
          </p:cNvSpPr>
          <p:nvPr>
            <p:ph type="dt" sz="half" idx="10"/>
          </p:nvPr>
        </p:nvSpPr>
        <p:spPr/>
        <p:txBody>
          <a:bodyPr/>
          <a:lstStyle/>
          <a:p>
            <a:fld id="{F0D275E4-D2CA-4489-BFCD-F66EAC30B161}" type="datetimeFigureOut">
              <a:rPr lang="en-US" smtClean="0"/>
              <a:t>10/31/2025</a:t>
            </a:fld>
            <a:endParaRPr lang="en-US"/>
          </a:p>
        </p:txBody>
      </p:sp>
      <p:sp>
        <p:nvSpPr>
          <p:cNvPr id="6" name="Footer Placeholder 5">
            <a:extLst>
              <a:ext uri="{FF2B5EF4-FFF2-40B4-BE49-F238E27FC236}">
                <a16:creationId xmlns:a16="http://schemas.microsoft.com/office/drawing/2014/main" id="{5A8E4658-8FB0-2E78-18A5-DD8B0ACD4B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9AE613-715B-5C9F-6FF7-1F8EF56923B7}"/>
              </a:ext>
            </a:extLst>
          </p:cNvPr>
          <p:cNvSpPr>
            <a:spLocks noGrp="1"/>
          </p:cNvSpPr>
          <p:nvPr>
            <p:ph type="sldNum" sz="quarter" idx="12"/>
          </p:nvPr>
        </p:nvSpPr>
        <p:spPr/>
        <p:txBody>
          <a:bodyPr/>
          <a:lstStyle/>
          <a:p>
            <a:fld id="{31C04556-94D9-480D-96F6-41E55C94F00F}" type="slidenum">
              <a:rPr lang="en-US" smtClean="0"/>
              <a:t>‹#›</a:t>
            </a:fld>
            <a:endParaRPr lang="en-US"/>
          </a:p>
        </p:txBody>
      </p:sp>
    </p:spTree>
    <p:extLst>
      <p:ext uri="{BB962C8B-B14F-4D97-AF65-F5344CB8AC3E}">
        <p14:creationId xmlns:p14="http://schemas.microsoft.com/office/powerpoint/2010/main" val="45289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A0A0F-6562-FBEF-8AAC-0ED69EC9BF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067091-0D8B-AEF2-0A4D-09D4590F37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252B3E-BC77-1EEE-C990-8C3A2BCC17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2D9FF-4B29-E126-DAF6-5B886F399447}"/>
              </a:ext>
            </a:extLst>
          </p:cNvPr>
          <p:cNvSpPr>
            <a:spLocks noGrp="1"/>
          </p:cNvSpPr>
          <p:nvPr>
            <p:ph type="dt" sz="half" idx="10"/>
          </p:nvPr>
        </p:nvSpPr>
        <p:spPr/>
        <p:txBody>
          <a:bodyPr/>
          <a:lstStyle/>
          <a:p>
            <a:fld id="{F0D275E4-D2CA-4489-BFCD-F66EAC30B161}" type="datetimeFigureOut">
              <a:rPr lang="en-US" smtClean="0"/>
              <a:t>10/31/2025</a:t>
            </a:fld>
            <a:endParaRPr lang="en-US"/>
          </a:p>
        </p:txBody>
      </p:sp>
      <p:sp>
        <p:nvSpPr>
          <p:cNvPr id="6" name="Footer Placeholder 5">
            <a:extLst>
              <a:ext uri="{FF2B5EF4-FFF2-40B4-BE49-F238E27FC236}">
                <a16:creationId xmlns:a16="http://schemas.microsoft.com/office/drawing/2014/main" id="{F789E3CF-2BB8-8DB5-CD3C-ADAB908841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976EF-6176-6597-DE76-BF03B77591CE}"/>
              </a:ext>
            </a:extLst>
          </p:cNvPr>
          <p:cNvSpPr>
            <a:spLocks noGrp="1"/>
          </p:cNvSpPr>
          <p:nvPr>
            <p:ph type="sldNum" sz="quarter" idx="12"/>
          </p:nvPr>
        </p:nvSpPr>
        <p:spPr/>
        <p:txBody>
          <a:bodyPr/>
          <a:lstStyle/>
          <a:p>
            <a:fld id="{31C04556-94D9-480D-96F6-41E55C94F00F}" type="slidenum">
              <a:rPr lang="en-US" smtClean="0"/>
              <a:t>‹#›</a:t>
            </a:fld>
            <a:endParaRPr lang="en-US"/>
          </a:p>
        </p:txBody>
      </p:sp>
    </p:spTree>
    <p:extLst>
      <p:ext uri="{BB962C8B-B14F-4D97-AF65-F5344CB8AC3E}">
        <p14:creationId xmlns:p14="http://schemas.microsoft.com/office/powerpoint/2010/main" val="4262546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184666-7D77-48DF-4F6F-03639800D6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A3ED14-7DC4-78E7-334C-1FD2021903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F13DDC-88B4-EE3F-508C-20FD26355A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0D275E4-D2CA-4489-BFCD-F66EAC30B161}" type="datetimeFigureOut">
              <a:rPr lang="en-US" smtClean="0"/>
              <a:t>10/31/2025</a:t>
            </a:fld>
            <a:endParaRPr lang="en-US"/>
          </a:p>
        </p:txBody>
      </p:sp>
      <p:sp>
        <p:nvSpPr>
          <p:cNvPr id="5" name="Footer Placeholder 4">
            <a:extLst>
              <a:ext uri="{FF2B5EF4-FFF2-40B4-BE49-F238E27FC236}">
                <a16:creationId xmlns:a16="http://schemas.microsoft.com/office/drawing/2014/main" id="{79FB5775-7CDC-6CDF-B1EE-22305B37CF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B5CF495-284B-CFE3-780C-3CA3D75DE6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C04556-94D9-480D-96F6-41E55C94F00F}" type="slidenum">
              <a:rPr lang="en-US" smtClean="0"/>
              <a:t>‹#›</a:t>
            </a:fld>
            <a:endParaRPr lang="en-US"/>
          </a:p>
        </p:txBody>
      </p:sp>
    </p:spTree>
    <p:extLst>
      <p:ext uri="{BB962C8B-B14F-4D97-AF65-F5344CB8AC3E}">
        <p14:creationId xmlns:p14="http://schemas.microsoft.com/office/powerpoint/2010/main" val="1270100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E5BF8-8CEA-E905-3D3A-06A60F58E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A2CB9B-E73D-B1BB-E87E-0F7FD1156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A5083-BDCB-CF50-6DB5-D68349EEB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CDF7A6-26CA-4441-9B58-D6E64878D247}" type="datetimeFigureOut">
              <a:rPr lang="en-US" smtClean="0"/>
              <a:t>10/31/2025</a:t>
            </a:fld>
            <a:endParaRPr lang="en-US"/>
          </a:p>
        </p:txBody>
      </p:sp>
      <p:sp>
        <p:nvSpPr>
          <p:cNvPr id="5" name="Footer Placeholder 4">
            <a:extLst>
              <a:ext uri="{FF2B5EF4-FFF2-40B4-BE49-F238E27FC236}">
                <a16:creationId xmlns:a16="http://schemas.microsoft.com/office/drawing/2014/main" id="{19FE8719-4643-492A-464E-CEC0CA065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72AC13-FAC7-6E3B-B240-983CDEEBD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3B39B8-71E5-4DA2-97B3-4BBBCD943DEA}" type="slidenum">
              <a:rPr lang="en-US" smtClean="0"/>
              <a:t>‹#›</a:t>
            </a:fld>
            <a:endParaRPr lang="en-US"/>
          </a:p>
        </p:txBody>
      </p:sp>
    </p:spTree>
    <p:extLst>
      <p:ext uri="{BB962C8B-B14F-4D97-AF65-F5344CB8AC3E}">
        <p14:creationId xmlns:p14="http://schemas.microsoft.com/office/powerpoint/2010/main" val="3803964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9.svg"/><Relationship Id="rId4" Type="http://schemas.openxmlformats.org/officeDocument/2006/relationships/image" Target="../media/image4.sv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4" name="Rectangle 1073">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6046501" y="649514"/>
            <a:ext cx="5624118" cy="3284538"/>
          </a:xfrm>
        </p:spPr>
        <p:txBody>
          <a:bodyPr anchor="b">
            <a:normAutofit/>
          </a:bodyPr>
          <a:lstStyle/>
          <a:p>
            <a:pPr algn="l"/>
            <a:r>
              <a:rPr lang="en-US" sz="6600" b="1" i="1" dirty="0">
                <a:latin typeface="Gotham book"/>
              </a:rPr>
              <a:t>Unit 9: </a:t>
            </a:r>
            <a:br>
              <a:rPr lang="en-US" sz="6600" b="1" i="1" dirty="0">
                <a:latin typeface="Gotham book"/>
              </a:rPr>
            </a:br>
            <a:r>
              <a:rPr lang="en-US" sz="6600" b="1" dirty="0">
                <a:solidFill>
                  <a:srgbClr val="E30B1A"/>
                </a:solidFill>
                <a:latin typeface="Gotham book"/>
              </a:rPr>
              <a:t>Reconstruction</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6096369" y="4630738"/>
            <a:ext cx="5617794" cy="1150937"/>
          </a:xfrm>
        </p:spPr>
        <p:txBody>
          <a:bodyPr anchor="t">
            <a:normAutofit/>
          </a:bodyPr>
          <a:lstStyle/>
          <a:p>
            <a:pPr algn="l"/>
            <a:r>
              <a:rPr lang="en-US" sz="3200" b="1" i="1" dirty="0">
                <a:latin typeface="Gotham book"/>
              </a:rPr>
              <a:t>Lesson 5: </a:t>
            </a:r>
          </a:p>
          <a:p>
            <a:pPr algn="l"/>
            <a:r>
              <a:rPr lang="en-US" sz="3200" b="1" dirty="0">
                <a:solidFill>
                  <a:srgbClr val="E30B1A"/>
                </a:solidFill>
                <a:latin typeface="Gotham book"/>
              </a:rPr>
              <a:t>Who’s Who of Reconstruction</a:t>
            </a:r>
          </a:p>
        </p:txBody>
      </p:sp>
      <p:sp>
        <p:nvSpPr>
          <p:cNvPr id="1076" name="Freeform: Shape 1075">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78" name="Freeform: Shape 1077">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8" name="Picture 7" descr="A black and white photograph of Texas Senator, Matt Gaines. Gaines was one of only a few African American state senators during Reconstruction.">
            <a:extLst>
              <a:ext uri="{FF2B5EF4-FFF2-40B4-BE49-F238E27FC236}">
                <a16:creationId xmlns:a16="http://schemas.microsoft.com/office/drawing/2014/main" id="{B4E77A35-A09D-A3E8-AA0C-170DC50C8EFA}"/>
              </a:ext>
            </a:extLst>
          </p:cNvPr>
          <p:cNvPicPr>
            <a:picLocks noChangeAspect="1"/>
          </p:cNvPicPr>
          <p:nvPr/>
        </p:nvPicPr>
        <p:blipFill>
          <a:blip r:embed="rId3"/>
          <a:srcRect r="2" b="4495"/>
          <a:stretch>
            <a:fillRect/>
          </a:stretch>
        </p:blipFill>
        <p:spPr>
          <a:xfrm>
            <a:off x="-1507" y="10"/>
            <a:ext cx="5205951" cy="6857990"/>
          </a:xfrm>
          <a:custGeom>
            <a:avLst/>
            <a:gdLst/>
            <a:ahLst/>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p:spPr>
      </p:pic>
      <p:sp>
        <p:nvSpPr>
          <p:cNvPr id="1080" name="Freeform: Shape 1079">
            <a:extLst>
              <a:ext uri="{FF2B5EF4-FFF2-40B4-BE49-F238E27FC236}">
                <a16:creationId xmlns:a16="http://schemas.microsoft.com/office/drawing/2014/main" id="{CB7B90D9-1EC2-4A12-B24A-342C1BCA2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9072" y="0"/>
            <a:ext cx="2845372" cy="6858000"/>
          </a:xfrm>
          <a:custGeom>
            <a:avLst/>
            <a:gdLst>
              <a:gd name="connsiteX0" fmla="*/ 939908 w 2845372"/>
              <a:gd name="connsiteY0" fmla="*/ 0 h 6858000"/>
              <a:gd name="connsiteX1" fmla="*/ 1222349 w 2845372"/>
              <a:gd name="connsiteY1" fmla="*/ 0 h 6858000"/>
              <a:gd name="connsiteX2" fmla="*/ 1244473 w 2845372"/>
              <a:gd name="connsiteY2" fmla="*/ 14997 h 6858000"/>
              <a:gd name="connsiteX3" fmla="*/ 2845372 w 2845372"/>
              <a:gd name="connsiteY3" fmla="*/ 3621656 h 6858000"/>
              <a:gd name="connsiteX4" fmla="*/ 971022 w 2845372"/>
              <a:gd name="connsiteY4" fmla="*/ 6374814 h 6858000"/>
              <a:gd name="connsiteX5" fmla="*/ 454374 w 2845372"/>
              <a:gd name="connsiteY5" fmla="*/ 6780599 h 6858000"/>
              <a:gd name="connsiteX6" fmla="*/ 342618 w 2845372"/>
              <a:gd name="connsiteY6" fmla="*/ 6858000 h 6858000"/>
              <a:gd name="connsiteX7" fmla="*/ 129116 w 2845372"/>
              <a:gd name="connsiteY7" fmla="*/ 6858000 h 6858000"/>
              <a:gd name="connsiteX8" fmla="*/ 0 w 2845372"/>
              <a:gd name="connsiteY8" fmla="*/ 6858000 h 6858000"/>
              <a:gd name="connsiteX9" fmla="*/ 119401 w 2845372"/>
              <a:gd name="connsiteY9" fmla="*/ 6780599 h 6858000"/>
              <a:gd name="connsiteX10" fmla="*/ 671389 w 2845372"/>
              <a:gd name="connsiteY10" fmla="*/ 6374814 h 6858000"/>
              <a:gd name="connsiteX11" fmla="*/ 2673952 w 2845372"/>
              <a:gd name="connsiteY11" fmla="*/ 3621656 h 6858000"/>
              <a:gd name="connsiteX12" fmla="*/ 963545 w 2845372"/>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5372" h="6858000">
                <a:moveTo>
                  <a:pt x="939908" y="0"/>
                </a:moveTo>
                <a:lnTo>
                  <a:pt x="1222349" y="0"/>
                </a:lnTo>
                <a:lnTo>
                  <a:pt x="1244473" y="14997"/>
                </a:lnTo>
                <a:cubicBezTo>
                  <a:pt x="2271636" y="754641"/>
                  <a:pt x="2845372" y="2093192"/>
                  <a:pt x="2845372" y="3621656"/>
                </a:cubicBezTo>
                <a:cubicBezTo>
                  <a:pt x="2845372" y="4969131"/>
                  <a:pt x="1916647" y="5602839"/>
                  <a:pt x="971022" y="6374814"/>
                </a:cubicBezTo>
                <a:cubicBezTo>
                  <a:pt x="798819" y="6515397"/>
                  <a:pt x="628192" y="6653108"/>
                  <a:pt x="454374" y="6780599"/>
                </a:cubicBezTo>
                <a:lnTo>
                  <a:pt x="342618" y="6858000"/>
                </a:lnTo>
                <a:lnTo>
                  <a:pt x="129116" y="6858000"/>
                </a:lnTo>
                <a:lnTo>
                  <a:pt x="0" y="6858000"/>
                </a:lnTo>
                <a:lnTo>
                  <a:pt x="119401" y="6780599"/>
                </a:lnTo>
                <a:cubicBezTo>
                  <a:pt x="305108" y="6653108"/>
                  <a:pt x="487407" y="6515397"/>
                  <a:pt x="671389" y="6374814"/>
                </a:cubicBezTo>
                <a:cubicBezTo>
                  <a:pt x="1681699" y="5602839"/>
                  <a:pt x="2673952" y="4969131"/>
                  <a:pt x="2673952" y="3621656"/>
                </a:cubicBezTo>
                <a:cubicBezTo>
                  <a:pt x="2673952" y="2093192"/>
                  <a:pt x="2060970" y="754641"/>
                  <a:pt x="963545"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extBox 4">
            <a:extLst>
              <a:ext uri="{FF2B5EF4-FFF2-40B4-BE49-F238E27FC236}">
                <a16:creationId xmlns:a16="http://schemas.microsoft.com/office/drawing/2014/main" id="{1BABF513-D35D-CE80-0B41-141CDE1E06BB}"/>
              </a:ext>
            </a:extLst>
          </p:cNvPr>
          <p:cNvSpPr txBox="1"/>
          <p:nvPr/>
        </p:nvSpPr>
        <p:spPr>
          <a:xfrm>
            <a:off x="3962400" y="6163666"/>
            <a:ext cx="4267200" cy="400110"/>
          </a:xfrm>
          <a:prstGeom prst="rect">
            <a:avLst/>
          </a:prstGeom>
          <a:noFill/>
        </p:spPr>
        <p:txBody>
          <a:bodyPr wrap="square" rtlCol="0">
            <a:spAutoFit/>
          </a:bodyPr>
          <a:lstStyle/>
          <a:p>
            <a:pPr>
              <a:spcAft>
                <a:spcPts val="600"/>
              </a:spcAft>
            </a:pPr>
            <a:r>
              <a:rPr lang="en-US" sz="2000" dirty="0">
                <a:latin typeface="Gotham book"/>
              </a:rPr>
              <a:t>Texas Senator Matt Gaines</a:t>
            </a:r>
          </a:p>
        </p:txBody>
      </p:sp>
      <p:sp>
        <p:nvSpPr>
          <p:cNvPr id="6" name="TextBox 5">
            <a:extLst>
              <a:ext uri="{FF2B5EF4-FFF2-40B4-BE49-F238E27FC236}">
                <a16:creationId xmlns:a16="http://schemas.microsoft.com/office/drawing/2014/main" id="{7006F1A1-5D46-C906-016C-013F996B212B}"/>
              </a:ext>
            </a:extLst>
          </p:cNvPr>
          <p:cNvSpPr txBox="1"/>
          <p:nvPr/>
        </p:nvSpPr>
        <p:spPr>
          <a:xfrm>
            <a:off x="3437659" y="6479518"/>
            <a:ext cx="4998769" cy="400110"/>
          </a:xfrm>
          <a:prstGeom prst="rect">
            <a:avLst/>
          </a:prstGeom>
          <a:noFill/>
        </p:spPr>
        <p:txBody>
          <a:bodyPr wrap="square" rtlCol="0">
            <a:spAutoFit/>
          </a:bodyPr>
          <a:lstStyle/>
          <a:p>
            <a:pPr>
              <a:spcAft>
                <a:spcPts val="600"/>
              </a:spcAft>
            </a:pPr>
            <a:r>
              <a:rPr lang="en-US" sz="2000" i="1" dirty="0">
                <a:latin typeface="Gotham book"/>
              </a:rPr>
              <a:t>Texas State Library and Archives Commission</a:t>
            </a:r>
            <a:endParaRPr lang="en-US" sz="2000" i="1">
              <a:latin typeface="Gotham book"/>
            </a:endParaRPr>
          </a:p>
        </p:txBody>
      </p:sp>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6B4D8B0-38BF-EE65-A860-656E17E6EB4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B7ED5B5-8103-6419-FB42-9CE7B50CEDBC}"/>
              </a:ext>
            </a:extLst>
          </p:cNvPr>
          <p:cNvSpPr txBox="1">
            <a:spLocks noGrp="1"/>
          </p:cNvSpPr>
          <p:nvPr>
            <p:ph type="title" idx="4294967295"/>
          </p:nvPr>
        </p:nvSpPr>
        <p:spPr>
          <a:xfrm>
            <a:off x="20407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Elisha Pease</a:t>
            </a:r>
            <a:endParaRPr kumimoji="0" lang="en-US" sz="6000" b="0" i="0" u="none" strike="noStrike" kern="1200" cap="none" spc="0" normalizeH="0" baseline="0" noProof="0" dirty="0">
              <a:ln>
                <a:noFill/>
              </a:ln>
              <a:solidFill>
                <a:schemeClr val="bg1"/>
              </a:solidFill>
              <a:effectLst/>
              <a:uLnTx/>
              <a:uFillTx/>
              <a:latin typeface="Gotham Medium"/>
              <a:ea typeface="+mj-ea"/>
              <a:cs typeface="+mj-cs"/>
            </a:endParaRPr>
          </a:p>
        </p:txBody>
      </p:sp>
      <p:pic>
        <p:nvPicPr>
          <p:cNvPr id="4" name="Picture 3" descr="A portrait of the bust of Elisha Pease. He is wearing a suit with a bow tie. His hair is grey and white, with a full white beard.">
            <a:extLst>
              <a:ext uri="{FF2B5EF4-FFF2-40B4-BE49-F238E27FC236}">
                <a16:creationId xmlns:a16="http://schemas.microsoft.com/office/drawing/2014/main" id="{A28BA61D-0639-A1A4-C943-B2ABF39736A3}"/>
              </a:ext>
            </a:extLst>
          </p:cNvPr>
          <p:cNvPicPr>
            <a:picLocks noChangeAspect="1"/>
          </p:cNvPicPr>
          <p:nvPr/>
        </p:nvPicPr>
        <p:blipFill>
          <a:blip r:embed="rId4"/>
          <a:stretch>
            <a:fillRect/>
          </a:stretch>
        </p:blipFill>
        <p:spPr>
          <a:xfrm>
            <a:off x="2244984" y="1097282"/>
            <a:ext cx="3982113" cy="5154928"/>
          </a:xfrm>
          <a:prstGeom prst="rect">
            <a:avLst/>
          </a:prstGeom>
          <a:effectLst>
            <a:outerShdw blurRad="50800" dist="50800" dir="7920000" algn="ctr" rotWithShape="0">
              <a:srgbClr val="000000">
                <a:alpha val="43137"/>
              </a:srgbClr>
            </a:outerShdw>
          </a:effectLst>
        </p:spPr>
      </p:pic>
      <p:pic>
        <p:nvPicPr>
          <p:cNvPr id="6" name="Picture 5" descr="A photocopy of a primary source, hand-written letter from Elisha Pease to his wife, Lucadia. The writing is illegible in this image. ">
            <a:extLst>
              <a:ext uri="{FF2B5EF4-FFF2-40B4-BE49-F238E27FC236}">
                <a16:creationId xmlns:a16="http://schemas.microsoft.com/office/drawing/2014/main" id="{538C88D0-B54D-9143-76C7-52A22399C4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1784" y="989648"/>
            <a:ext cx="3261122" cy="4681809"/>
          </a:xfrm>
          <a:prstGeom prst="rect">
            <a:avLst/>
          </a:prstGeom>
          <a:effectLst>
            <a:outerShdw blurRad="50800" dist="50800" dir="7920000" algn="ctr" rotWithShape="0">
              <a:srgbClr val="000000">
                <a:alpha val="43137"/>
              </a:srgbClr>
            </a:outerShdw>
          </a:effectLst>
        </p:spPr>
      </p:pic>
      <p:sp>
        <p:nvSpPr>
          <p:cNvPr id="7" name="TextBox 6">
            <a:extLst>
              <a:ext uri="{FF2B5EF4-FFF2-40B4-BE49-F238E27FC236}">
                <a16:creationId xmlns:a16="http://schemas.microsoft.com/office/drawing/2014/main" id="{EFF3A72C-5B3B-E3AC-C674-F4F1AFA56559}"/>
              </a:ext>
            </a:extLst>
          </p:cNvPr>
          <p:cNvSpPr txBox="1"/>
          <p:nvPr/>
        </p:nvSpPr>
        <p:spPr>
          <a:xfrm>
            <a:off x="6431332" y="5671457"/>
            <a:ext cx="5366657" cy="769441"/>
          </a:xfrm>
          <a:prstGeom prst="rect">
            <a:avLst/>
          </a:prstGeom>
          <a:noFill/>
        </p:spPr>
        <p:txBody>
          <a:bodyPr wrap="square" rtlCol="0">
            <a:spAutoFit/>
          </a:bodyPr>
          <a:lstStyle/>
          <a:p>
            <a:pPr algn="ctr"/>
            <a:r>
              <a:rPr lang="en-US" sz="2200" dirty="0">
                <a:latin typeface="Gotham book"/>
              </a:rPr>
              <a:t>A letter from Pease to his wife, Lucadia</a:t>
            </a:r>
          </a:p>
          <a:p>
            <a:pPr algn="ctr"/>
            <a:r>
              <a:rPr lang="en-US" sz="2200" i="1" dirty="0">
                <a:latin typeface="Gotham book"/>
              </a:rPr>
              <a:t>The Portal to Texas History</a:t>
            </a:r>
          </a:p>
        </p:txBody>
      </p:sp>
      <p:sp>
        <p:nvSpPr>
          <p:cNvPr id="8" name="TextBox 7">
            <a:extLst>
              <a:ext uri="{FF2B5EF4-FFF2-40B4-BE49-F238E27FC236}">
                <a16:creationId xmlns:a16="http://schemas.microsoft.com/office/drawing/2014/main" id="{2794DCA9-20B1-4286-01E8-2948A0184B7A}"/>
              </a:ext>
            </a:extLst>
          </p:cNvPr>
          <p:cNvSpPr txBox="1"/>
          <p:nvPr/>
        </p:nvSpPr>
        <p:spPr>
          <a:xfrm>
            <a:off x="1739589" y="6252210"/>
            <a:ext cx="5366657" cy="430887"/>
          </a:xfrm>
          <a:prstGeom prst="rect">
            <a:avLst/>
          </a:prstGeom>
          <a:noFill/>
        </p:spPr>
        <p:txBody>
          <a:bodyPr wrap="square" rtlCol="0">
            <a:spAutoFit/>
          </a:bodyPr>
          <a:lstStyle/>
          <a:p>
            <a:pPr algn="ctr"/>
            <a:r>
              <a:rPr lang="en-US" sz="2200" i="1" dirty="0">
                <a:latin typeface="Gotham book"/>
              </a:rPr>
              <a:t>Texas State Library and Archives</a:t>
            </a:r>
          </a:p>
        </p:txBody>
      </p:sp>
    </p:spTree>
    <p:extLst>
      <p:ext uri="{BB962C8B-B14F-4D97-AF65-F5344CB8AC3E}">
        <p14:creationId xmlns:p14="http://schemas.microsoft.com/office/powerpoint/2010/main" val="4281963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F145FD5-34EB-E819-9CF9-38009F9C97D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5E740295-CA4B-AFC1-9B10-8F15B188614B}"/>
              </a:ext>
            </a:extLst>
          </p:cNvPr>
          <p:cNvSpPr txBox="1">
            <a:spLocks noGrp="1"/>
          </p:cNvSpPr>
          <p:nvPr>
            <p:ph type="title" idx="4294967295"/>
          </p:nvPr>
        </p:nvSpPr>
        <p:spPr>
          <a:xfrm>
            <a:off x="2378207"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James Webb Throckmorton</a:t>
            </a:r>
            <a:endParaRPr kumimoji="0" lang="en-US" sz="6000" b="0" i="0" u="none" strike="noStrike" kern="1200" cap="none" spc="0" normalizeH="0" baseline="0" noProof="0" dirty="0">
              <a:ln>
                <a:noFill/>
              </a:ln>
              <a:solidFill>
                <a:schemeClr val="bg1"/>
              </a:solidFill>
              <a:effectLst/>
              <a:uLnTx/>
              <a:uFillTx/>
              <a:latin typeface="Gotham Medium"/>
              <a:ea typeface="+mj-ea"/>
              <a:cs typeface="+mj-cs"/>
            </a:endParaRPr>
          </a:p>
        </p:txBody>
      </p:sp>
      <p:pic>
        <p:nvPicPr>
          <p:cNvPr id="3074" name="Picture 2" descr="A black and white photograph of James Throckmorton. His hair is parted on the side and he has a long beard only under his mouth. ">
            <a:extLst>
              <a:ext uri="{FF2B5EF4-FFF2-40B4-BE49-F238E27FC236}">
                <a16:creationId xmlns:a16="http://schemas.microsoft.com/office/drawing/2014/main" id="{477E460C-A601-B287-57C4-F5E592A0B3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58" b="8413"/>
          <a:stretch>
            <a:fillRect/>
          </a:stretch>
        </p:blipFill>
        <p:spPr bwMode="auto">
          <a:xfrm>
            <a:off x="2144486" y="1037411"/>
            <a:ext cx="3658517" cy="4909457"/>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5F013D6-5195-E903-C88A-D8187FD41780}"/>
              </a:ext>
            </a:extLst>
          </p:cNvPr>
          <p:cNvSpPr txBox="1"/>
          <p:nvPr/>
        </p:nvSpPr>
        <p:spPr>
          <a:xfrm>
            <a:off x="1371600" y="6020797"/>
            <a:ext cx="4865914" cy="430887"/>
          </a:xfrm>
          <a:prstGeom prst="rect">
            <a:avLst/>
          </a:prstGeom>
          <a:noFill/>
        </p:spPr>
        <p:txBody>
          <a:bodyPr wrap="square" rtlCol="0">
            <a:spAutoFit/>
          </a:bodyPr>
          <a:lstStyle/>
          <a:p>
            <a:pPr algn="ctr"/>
            <a:r>
              <a:rPr lang="en-US" sz="2200" i="1" dirty="0">
                <a:latin typeface="Gotham book"/>
              </a:rPr>
              <a:t>The Portal to Texas History</a:t>
            </a:r>
          </a:p>
        </p:txBody>
      </p:sp>
      <p:pic>
        <p:nvPicPr>
          <p:cNvPr id="3076" name="Picture 4" descr="A black and white photo of the Texas Governor's mansion in 1866. It is a 2 story building with 6 tall columns running the full height from the front porch to the flat roof. There is a wooden fence out front and low trees scattered around the grounds. ">
            <a:extLst>
              <a:ext uri="{FF2B5EF4-FFF2-40B4-BE49-F238E27FC236}">
                <a16:creationId xmlns:a16="http://schemas.microsoft.com/office/drawing/2014/main" id="{31734BFF-6619-4DA1-2FB1-684896BE71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7515" y="1037411"/>
            <a:ext cx="5351771" cy="4036764"/>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5289B35-5AC2-45CD-9D9D-F128B550438E}"/>
              </a:ext>
            </a:extLst>
          </p:cNvPr>
          <p:cNvSpPr txBox="1"/>
          <p:nvPr/>
        </p:nvSpPr>
        <p:spPr>
          <a:xfrm>
            <a:off x="5803003" y="5148104"/>
            <a:ext cx="6388997" cy="1107996"/>
          </a:xfrm>
          <a:prstGeom prst="rect">
            <a:avLst/>
          </a:prstGeom>
          <a:noFill/>
        </p:spPr>
        <p:txBody>
          <a:bodyPr wrap="square" rtlCol="0">
            <a:spAutoFit/>
          </a:bodyPr>
          <a:lstStyle/>
          <a:p>
            <a:pPr algn="ctr"/>
            <a:r>
              <a:rPr lang="en-US" sz="2200" dirty="0">
                <a:latin typeface="Gotham book"/>
              </a:rPr>
              <a:t>A photograph of the Texas Governor’s Mansion in 1866, when Throckmorton served as governor.</a:t>
            </a:r>
          </a:p>
          <a:p>
            <a:pPr algn="ctr"/>
            <a:r>
              <a:rPr lang="en-US" sz="2200" i="1" dirty="0">
                <a:latin typeface="Gotham book"/>
              </a:rPr>
              <a:t>The Portal to Texas History</a:t>
            </a:r>
          </a:p>
        </p:txBody>
      </p:sp>
    </p:spTree>
    <p:extLst>
      <p:ext uri="{BB962C8B-B14F-4D97-AF65-F5344CB8AC3E}">
        <p14:creationId xmlns:p14="http://schemas.microsoft.com/office/powerpoint/2010/main" val="3081153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4B68C8D-AD0A-160C-ED82-59AD75CDFA5F}"/>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48F4F45E-FA09-FA83-59D2-38C027DB0F13}"/>
              </a:ext>
            </a:extLst>
          </p:cNvPr>
          <p:cNvSpPr txBox="1">
            <a:spLocks noGrp="1"/>
          </p:cNvSpPr>
          <p:nvPr>
            <p:ph type="title" idx="4294967295"/>
          </p:nvPr>
        </p:nvSpPr>
        <p:spPr>
          <a:xfrm>
            <a:off x="2389092" y="-144819"/>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Martha Goodwin Tunstall</a:t>
            </a:r>
            <a:endParaRPr kumimoji="0" lang="en-US" sz="6000" b="0" i="0" u="none" strike="noStrike" kern="1200" cap="none" spc="0" normalizeH="0" baseline="0" noProof="0" dirty="0">
              <a:ln>
                <a:noFill/>
              </a:ln>
              <a:solidFill>
                <a:schemeClr val="bg1"/>
              </a:solidFill>
              <a:effectLst/>
              <a:uLnTx/>
              <a:uFillTx/>
              <a:latin typeface="Gotham Medium"/>
              <a:ea typeface="+mj-ea"/>
              <a:cs typeface="+mj-cs"/>
            </a:endParaRPr>
          </a:p>
        </p:txBody>
      </p:sp>
      <p:pic>
        <p:nvPicPr>
          <p:cNvPr id="6" name="Picture 5" descr="A portrait of Martha Goodwin Tunstall in her later years, wearing a dark dress with her hair pulled back.">
            <a:extLst>
              <a:ext uri="{FF2B5EF4-FFF2-40B4-BE49-F238E27FC236}">
                <a16:creationId xmlns:a16="http://schemas.microsoft.com/office/drawing/2014/main" id="{A148C8C3-ECD2-D18D-D3F1-84EEEB928F53}"/>
              </a:ext>
            </a:extLst>
          </p:cNvPr>
          <p:cNvPicPr>
            <a:picLocks noChangeAspect="1"/>
          </p:cNvPicPr>
          <p:nvPr/>
        </p:nvPicPr>
        <p:blipFill>
          <a:blip r:embed="rId4"/>
          <a:stretch>
            <a:fillRect/>
          </a:stretch>
        </p:blipFill>
        <p:spPr>
          <a:xfrm>
            <a:off x="2079171" y="1097282"/>
            <a:ext cx="3485039" cy="4721432"/>
          </a:xfrm>
          <a:prstGeom prst="rect">
            <a:avLst/>
          </a:prstGeom>
          <a:effectLst>
            <a:outerShdw blurRad="50800" dist="50800" dir="7920000" algn="ctr" rotWithShape="0">
              <a:srgbClr val="000000">
                <a:alpha val="43137"/>
              </a:srgbClr>
            </a:outerShdw>
          </a:effectLst>
        </p:spPr>
      </p:pic>
      <p:sp>
        <p:nvSpPr>
          <p:cNvPr id="7" name="TextBox 6">
            <a:extLst>
              <a:ext uri="{FF2B5EF4-FFF2-40B4-BE49-F238E27FC236}">
                <a16:creationId xmlns:a16="http://schemas.microsoft.com/office/drawing/2014/main" id="{1BCD4D56-8680-5E28-3DF9-4DE75A9740E6}"/>
              </a:ext>
            </a:extLst>
          </p:cNvPr>
          <p:cNvSpPr txBox="1"/>
          <p:nvPr/>
        </p:nvSpPr>
        <p:spPr>
          <a:xfrm>
            <a:off x="1480457" y="5818714"/>
            <a:ext cx="4615543" cy="430887"/>
          </a:xfrm>
          <a:prstGeom prst="rect">
            <a:avLst/>
          </a:prstGeom>
          <a:noFill/>
        </p:spPr>
        <p:txBody>
          <a:bodyPr wrap="square" rtlCol="0">
            <a:spAutoFit/>
          </a:bodyPr>
          <a:lstStyle/>
          <a:p>
            <a:pPr algn="ctr"/>
            <a:r>
              <a:rPr lang="en-US" sz="2200" i="1" dirty="0">
                <a:latin typeface="Gotham book"/>
              </a:rPr>
              <a:t>Texas State Historical Association</a:t>
            </a:r>
          </a:p>
        </p:txBody>
      </p:sp>
      <p:pic>
        <p:nvPicPr>
          <p:cNvPr id="11" name="Picture 10" descr="A newspaper article that reads, &quot;Over forty senators were in the chamber before the senate came to order. An hour was taken in the presentation of a large number of petitions from various parts of the country, in favor of the adoption of the sixteenth amendment, prohibiting states from disfranchising persons on account of sex. Referred to the committee on privileges and actions.&quot;">
            <a:extLst>
              <a:ext uri="{FF2B5EF4-FFF2-40B4-BE49-F238E27FC236}">
                <a16:creationId xmlns:a16="http://schemas.microsoft.com/office/drawing/2014/main" id="{DBE8E6FC-BF68-6D54-7A53-63FB3D29946B}"/>
              </a:ext>
            </a:extLst>
          </p:cNvPr>
          <p:cNvPicPr>
            <a:picLocks noChangeAspect="1"/>
          </p:cNvPicPr>
          <p:nvPr/>
        </p:nvPicPr>
        <p:blipFill>
          <a:blip r:embed="rId5"/>
          <a:stretch>
            <a:fillRect/>
          </a:stretch>
        </p:blipFill>
        <p:spPr>
          <a:xfrm>
            <a:off x="5942662" y="1097282"/>
            <a:ext cx="5918481" cy="4033457"/>
          </a:xfrm>
          <a:prstGeom prst="rect">
            <a:avLst/>
          </a:prstGeom>
          <a:effectLst>
            <a:outerShdw blurRad="50800" dist="50800" dir="7920000" algn="ctr" rotWithShape="0">
              <a:srgbClr val="000000">
                <a:alpha val="43137"/>
              </a:srgbClr>
            </a:outerShdw>
          </a:effectLst>
        </p:spPr>
      </p:pic>
      <p:sp>
        <p:nvSpPr>
          <p:cNvPr id="12" name="TextBox 11">
            <a:extLst>
              <a:ext uri="{FF2B5EF4-FFF2-40B4-BE49-F238E27FC236}">
                <a16:creationId xmlns:a16="http://schemas.microsoft.com/office/drawing/2014/main" id="{A2449967-A3E6-7E71-6AB9-12C9640B50EB}"/>
              </a:ext>
            </a:extLst>
          </p:cNvPr>
          <p:cNvSpPr txBox="1"/>
          <p:nvPr/>
        </p:nvSpPr>
        <p:spPr>
          <a:xfrm>
            <a:off x="5823857" y="5130739"/>
            <a:ext cx="6237513" cy="1323439"/>
          </a:xfrm>
          <a:prstGeom prst="rect">
            <a:avLst/>
          </a:prstGeom>
          <a:noFill/>
        </p:spPr>
        <p:txBody>
          <a:bodyPr wrap="square" rtlCol="0">
            <a:spAutoFit/>
          </a:bodyPr>
          <a:lstStyle/>
          <a:p>
            <a:pPr algn="ctr"/>
            <a:r>
              <a:rPr lang="en-US" sz="2000" dirty="0">
                <a:latin typeface="Gotham book"/>
              </a:rPr>
              <a:t>Martha was one of many women who took part in a petition of the U.S. government to pass an amendment allowing women to vote. The petition was denied in 1878.</a:t>
            </a:r>
          </a:p>
          <a:p>
            <a:pPr algn="ctr"/>
            <a:r>
              <a:rPr lang="en-US" sz="2000" i="1" dirty="0">
                <a:latin typeface="Gotham book"/>
              </a:rPr>
              <a:t>The Portal to Texas History </a:t>
            </a:r>
          </a:p>
        </p:txBody>
      </p:sp>
    </p:spTree>
    <p:extLst>
      <p:ext uri="{BB962C8B-B14F-4D97-AF65-F5344CB8AC3E}">
        <p14:creationId xmlns:p14="http://schemas.microsoft.com/office/powerpoint/2010/main" val="2412197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94538D0-F4DB-D80B-28B8-E3C9B5FB679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7AA864D-88B1-3CFB-0295-DC5DD1CB3A4D}"/>
              </a:ext>
            </a:extLst>
          </p:cNvPr>
          <p:cNvSpPr txBox="1">
            <a:spLocks noGrp="1"/>
          </p:cNvSpPr>
          <p:nvPr>
            <p:ph type="title" idx="4294967295"/>
          </p:nvPr>
        </p:nvSpPr>
        <p:spPr>
          <a:xfrm>
            <a:off x="1752601" y="-356219"/>
            <a:ext cx="10265228" cy="19266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Exit Ticket</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3800" b="0" i="0" u="none" strike="noStrike" kern="1200" cap="none" spc="0" normalizeH="0" baseline="0" noProof="0" dirty="0">
                <a:ln>
                  <a:noFill/>
                </a:ln>
                <a:solidFill>
                  <a:schemeClr val="tx1"/>
                </a:solidFill>
                <a:effectLst/>
                <a:uLnTx/>
                <a:uFillTx/>
                <a:latin typeface="Gotham Medium"/>
                <a:ea typeface="+mj-ea"/>
                <a:cs typeface="+mj-cs"/>
              </a:rPr>
              <a:t>Follow the directions below to complete your </a:t>
            </a:r>
            <a:r>
              <a:rPr lang="en-US" sz="3800" dirty="0">
                <a:latin typeface="Gotham Medium"/>
              </a:rPr>
              <a:t>exit ticket</a:t>
            </a:r>
            <a:r>
              <a:rPr kumimoji="0" lang="en-US" sz="3800" b="0" i="0" u="none" strike="noStrike" kern="1200" cap="none" spc="0" normalizeH="0" baseline="0" noProof="0" dirty="0">
                <a:ln>
                  <a:noFill/>
                </a:ln>
                <a:solidFill>
                  <a:schemeClr val="tx1"/>
                </a:solidFill>
                <a:effectLst/>
                <a:uLnTx/>
                <a:uFillTx/>
                <a:latin typeface="Gotham Medium"/>
                <a:ea typeface="+mj-ea"/>
                <a:cs typeface="+mj-cs"/>
              </a:rPr>
              <a:t> </a:t>
            </a:r>
          </a:p>
        </p:txBody>
      </p:sp>
      <p:pic>
        <p:nvPicPr>
          <p:cNvPr id="4" name="Graphic 3">
            <a:extLst>
              <a:ext uri="{FF2B5EF4-FFF2-40B4-BE49-F238E27FC236}">
                <a16:creationId xmlns:a16="http://schemas.microsoft.com/office/drawing/2014/main" id="{E146E31B-B15D-867D-FFC9-A3EF2F75B00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9298" y="2039178"/>
            <a:ext cx="1071092" cy="1071092"/>
          </a:xfrm>
          <a:prstGeom prst="rect">
            <a:avLst/>
          </a:prstGeom>
        </p:spPr>
      </p:pic>
      <p:pic>
        <p:nvPicPr>
          <p:cNvPr id="5" name="Graphic 4">
            <a:extLst>
              <a:ext uri="{FF2B5EF4-FFF2-40B4-BE49-F238E27FC236}">
                <a16:creationId xmlns:a16="http://schemas.microsoft.com/office/drawing/2014/main" id="{32211D28-BEE5-EE37-C9D2-DD0B0174FA0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9298" y="3990266"/>
            <a:ext cx="925793" cy="925793"/>
          </a:xfrm>
          <a:prstGeom prst="rect">
            <a:avLst/>
          </a:prstGeom>
        </p:spPr>
      </p:pic>
      <p:pic>
        <p:nvPicPr>
          <p:cNvPr id="6" name="Graphic 5">
            <a:extLst>
              <a:ext uri="{FF2B5EF4-FFF2-40B4-BE49-F238E27FC236}">
                <a16:creationId xmlns:a16="http://schemas.microsoft.com/office/drawing/2014/main" id="{93F6C581-4832-BB6B-0A3B-8E5152BB448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42638" y="5565091"/>
            <a:ext cx="842453" cy="842453"/>
          </a:xfrm>
          <a:prstGeom prst="rect">
            <a:avLst/>
          </a:prstGeom>
        </p:spPr>
      </p:pic>
      <p:sp>
        <p:nvSpPr>
          <p:cNvPr id="8" name="TextBox 7">
            <a:extLst>
              <a:ext uri="{FF2B5EF4-FFF2-40B4-BE49-F238E27FC236}">
                <a16:creationId xmlns:a16="http://schemas.microsoft.com/office/drawing/2014/main" id="{1EF907C3-5595-6964-9682-DE78D96FADE1}"/>
              </a:ext>
            </a:extLst>
          </p:cNvPr>
          <p:cNvSpPr txBox="1"/>
          <p:nvPr/>
        </p:nvSpPr>
        <p:spPr>
          <a:xfrm>
            <a:off x="3015343" y="1883229"/>
            <a:ext cx="5627914" cy="452431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E30B1A"/>
                </a:solidFill>
                <a:effectLst/>
                <a:uLnTx/>
                <a:uFillTx/>
                <a:latin typeface="Gotham book"/>
                <a:ea typeface="+mn-ea"/>
                <a:cs typeface="+mn-cs"/>
              </a:rPr>
              <a:t>Choose one person that we learned about today.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70C0"/>
                </a:solidFill>
                <a:effectLst/>
                <a:uLnTx/>
                <a:uFillTx/>
                <a:latin typeface="Gotham book"/>
                <a:ea typeface="+mn-ea"/>
                <a:cs typeface="+mn-cs"/>
              </a:rPr>
              <a:t>Complete the graphic organizer, responding to questions from this person’s possible point of view.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7030A0"/>
                </a:solidFill>
                <a:effectLst/>
                <a:uLnTx/>
                <a:uFillTx/>
                <a:latin typeface="Gotham book"/>
                <a:ea typeface="+mn-ea"/>
                <a:cs typeface="+mn-cs"/>
              </a:rPr>
              <a:t>Share with a partner.</a:t>
            </a:r>
          </a:p>
        </p:txBody>
      </p:sp>
      <p:pic>
        <p:nvPicPr>
          <p:cNvPr id="11" name="Graphic 10" descr="Brain in head with solid fill">
            <a:extLst>
              <a:ext uri="{FF2B5EF4-FFF2-40B4-BE49-F238E27FC236}">
                <a16:creationId xmlns:a16="http://schemas.microsoft.com/office/drawing/2014/main" id="{5525CD1B-CDA7-4AA2-EB53-FF3468ED706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28210" y="2362199"/>
            <a:ext cx="2950029" cy="2950029"/>
          </a:xfrm>
          <a:prstGeom prst="rect">
            <a:avLst/>
          </a:prstGeom>
        </p:spPr>
      </p:pic>
    </p:spTree>
    <p:extLst>
      <p:ext uri="{BB962C8B-B14F-4D97-AF65-F5344CB8AC3E}">
        <p14:creationId xmlns:p14="http://schemas.microsoft.com/office/powerpoint/2010/main" val="697412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BD18825-AE4D-ED5D-0D84-F2D312C4875F}"/>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C6C7060-DB2F-EC41-6828-0034731DB015}"/>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6000" b="0" i="0" u="none" strike="noStrike" kern="1200" cap="none" spc="0" normalizeH="0" baseline="0" noProof="0" dirty="0">
                <a:ln>
                  <a:noFill/>
                </a:ln>
                <a:solidFill>
                  <a:schemeClr val="bg1"/>
                </a:solidFill>
                <a:effectLst/>
                <a:uLnTx/>
                <a:uFillTx/>
                <a:latin typeface="Gotham Medium"/>
                <a:ea typeface="+mj-ea"/>
                <a:cs typeface="+mj-cs"/>
              </a:rPr>
              <a:t>2</a:t>
            </a:r>
          </a:p>
        </p:txBody>
      </p:sp>
      <p:sp>
        <p:nvSpPr>
          <p:cNvPr id="3" name="Speech Bubble: Rectangle with Corners Rounded 2">
            <a:extLst>
              <a:ext uri="{FF2B5EF4-FFF2-40B4-BE49-F238E27FC236}">
                <a16:creationId xmlns:a16="http://schemas.microsoft.com/office/drawing/2014/main" id="{E475C1CA-69A3-57A3-0844-7E00C5957227}"/>
              </a:ext>
            </a:extLst>
          </p:cNvPr>
          <p:cNvSpPr/>
          <p:nvPr/>
        </p:nvSpPr>
        <p:spPr>
          <a:xfrm>
            <a:off x="1233816" y="1371414"/>
            <a:ext cx="7648925" cy="1779908"/>
          </a:xfrm>
          <a:prstGeom prst="wedgeRoundRectCallout">
            <a:avLst>
              <a:gd name="adj1" fmla="val 62970"/>
              <a:gd name="adj2" fmla="val 37015"/>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One thing that I think could be in a time capsule from 1865 is _____</a:t>
            </a:r>
          </a:p>
        </p:txBody>
      </p:sp>
      <p:pic>
        <p:nvPicPr>
          <p:cNvPr id="4" name="Graphic 3">
            <a:extLst>
              <a:ext uri="{FF2B5EF4-FFF2-40B4-BE49-F238E27FC236}">
                <a16:creationId xmlns:a16="http://schemas.microsoft.com/office/drawing/2014/main" id="{A803E4AD-0E1C-58DF-2C06-F25B788C458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54895" y="1676210"/>
            <a:ext cx="1344476" cy="1344476"/>
          </a:xfrm>
          <a:prstGeom prst="rect">
            <a:avLst/>
          </a:prstGeom>
        </p:spPr>
      </p:pic>
      <p:sp>
        <p:nvSpPr>
          <p:cNvPr id="5" name="Speech Bubble: Rectangle with Corners Rounded 4">
            <a:extLst>
              <a:ext uri="{FF2B5EF4-FFF2-40B4-BE49-F238E27FC236}">
                <a16:creationId xmlns:a16="http://schemas.microsoft.com/office/drawing/2014/main" id="{D78CF8A3-1711-C80D-99CF-B329831C8F02}"/>
              </a:ext>
            </a:extLst>
          </p:cNvPr>
          <p:cNvSpPr/>
          <p:nvPr/>
        </p:nvSpPr>
        <p:spPr>
          <a:xfrm>
            <a:off x="3933475" y="3730250"/>
            <a:ext cx="7648925" cy="1779908"/>
          </a:xfrm>
          <a:prstGeom prst="wedgeRoundRectCallout">
            <a:avLst>
              <a:gd name="adj1" fmla="val -59565"/>
              <a:gd name="adj2" fmla="val 3456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I think this item would be in the time capsule because _______</a:t>
            </a:r>
          </a:p>
        </p:txBody>
      </p:sp>
      <p:pic>
        <p:nvPicPr>
          <p:cNvPr id="6" name="Graphic 5">
            <a:extLst>
              <a:ext uri="{FF2B5EF4-FFF2-40B4-BE49-F238E27FC236}">
                <a16:creationId xmlns:a16="http://schemas.microsoft.com/office/drawing/2014/main" id="{8272EFA6-03B8-E84F-E4DB-900B2711AD6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5296" y="4087493"/>
            <a:ext cx="1344476" cy="1344476"/>
          </a:xfrm>
          <a:prstGeom prst="rect">
            <a:avLst/>
          </a:prstGeom>
        </p:spPr>
      </p:pic>
    </p:spTree>
    <p:extLst>
      <p:ext uri="{BB962C8B-B14F-4D97-AF65-F5344CB8AC3E}">
        <p14:creationId xmlns:p14="http://schemas.microsoft.com/office/powerpoint/2010/main" val="1711557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0D73DD-57F3-4E5D-6CE7-70181A895FF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C16EF74-143E-DAD0-8BCE-C61955120291}"/>
              </a:ext>
            </a:extLst>
          </p:cNvPr>
          <p:cNvSpPr txBox="1">
            <a:spLocks noGrp="1"/>
          </p:cNvSpPr>
          <p:nvPr>
            <p:ph type="title" idx="4294967295"/>
          </p:nvPr>
        </p:nvSpPr>
        <p:spPr>
          <a:xfrm>
            <a:off x="1859298" y="35666"/>
            <a:ext cx="9864090" cy="17242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Warm-up</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3200" b="0" i="0" u="none" strike="noStrike" kern="1200" cap="none" spc="0" normalizeH="0" baseline="0" noProof="0" dirty="0">
                <a:ln>
                  <a:noFill/>
                </a:ln>
                <a:solidFill>
                  <a:schemeClr val="tx1"/>
                </a:solidFill>
                <a:effectLst/>
                <a:uLnTx/>
                <a:uFillTx/>
                <a:latin typeface="Gotham Medium"/>
                <a:ea typeface="+mj-ea"/>
                <a:cs typeface="+mj-cs"/>
              </a:rPr>
              <a:t>Follow the directions below to complete your warm-up </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Graphic 3">
            <a:extLst>
              <a:ext uri="{FF2B5EF4-FFF2-40B4-BE49-F238E27FC236}">
                <a16:creationId xmlns:a16="http://schemas.microsoft.com/office/drawing/2014/main" id="{23E0E990-0347-D21A-FC61-396A0280D12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9298" y="2039178"/>
            <a:ext cx="1071092" cy="1071092"/>
          </a:xfrm>
          <a:prstGeom prst="rect">
            <a:avLst/>
          </a:prstGeom>
        </p:spPr>
      </p:pic>
      <p:pic>
        <p:nvPicPr>
          <p:cNvPr id="5" name="Graphic 4">
            <a:extLst>
              <a:ext uri="{FF2B5EF4-FFF2-40B4-BE49-F238E27FC236}">
                <a16:creationId xmlns:a16="http://schemas.microsoft.com/office/drawing/2014/main" id="{E99BECC2-27E1-52A7-E63A-5368BB564B5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9298" y="3990266"/>
            <a:ext cx="925793" cy="925793"/>
          </a:xfrm>
          <a:prstGeom prst="rect">
            <a:avLst/>
          </a:prstGeom>
        </p:spPr>
      </p:pic>
      <p:pic>
        <p:nvPicPr>
          <p:cNvPr id="6" name="Graphic 5">
            <a:extLst>
              <a:ext uri="{FF2B5EF4-FFF2-40B4-BE49-F238E27FC236}">
                <a16:creationId xmlns:a16="http://schemas.microsoft.com/office/drawing/2014/main" id="{CBD02AEC-3B6B-58D5-F2CD-6AC579EB5ED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58083" y="5011094"/>
            <a:ext cx="842453" cy="842453"/>
          </a:xfrm>
          <a:prstGeom prst="rect">
            <a:avLst/>
          </a:prstGeom>
        </p:spPr>
      </p:pic>
      <p:sp>
        <p:nvSpPr>
          <p:cNvPr id="8" name="TextBox 7">
            <a:extLst>
              <a:ext uri="{FF2B5EF4-FFF2-40B4-BE49-F238E27FC236}">
                <a16:creationId xmlns:a16="http://schemas.microsoft.com/office/drawing/2014/main" id="{E4CE0DF9-ECBB-FA75-EDAB-F69424D24B95}"/>
              </a:ext>
            </a:extLst>
          </p:cNvPr>
          <p:cNvSpPr txBox="1"/>
          <p:nvPr/>
        </p:nvSpPr>
        <p:spPr>
          <a:xfrm>
            <a:off x="3015343" y="1883229"/>
            <a:ext cx="4942114" cy="3970318"/>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rgbClr val="E30B1A"/>
                </a:solidFill>
                <a:latin typeface="Gotham book"/>
              </a:rPr>
              <a:t>Read the information about Time Capsules and consider the scenario presented.</a:t>
            </a:r>
          </a:p>
          <a:p>
            <a:pPr marL="285750" indent="-285750">
              <a:buFont typeface="Arial" panose="020B0604020202020204" pitchFamily="34" charset="0"/>
              <a:buChar char="•"/>
            </a:pPr>
            <a:r>
              <a:rPr lang="en-US" sz="3600" dirty="0">
                <a:solidFill>
                  <a:srgbClr val="0070C0"/>
                </a:solidFill>
                <a:latin typeface="Gotham book"/>
              </a:rPr>
              <a:t>Record your response in the space provided.</a:t>
            </a:r>
          </a:p>
          <a:p>
            <a:pPr marL="285750" indent="-285750">
              <a:buFont typeface="Arial" panose="020B0604020202020204" pitchFamily="34" charset="0"/>
              <a:buChar char="•"/>
            </a:pPr>
            <a:r>
              <a:rPr lang="en-US" sz="3600" dirty="0">
                <a:solidFill>
                  <a:srgbClr val="7030A0"/>
                </a:solidFill>
                <a:latin typeface="Gotham book"/>
              </a:rPr>
              <a:t>Share with a partner.</a:t>
            </a:r>
          </a:p>
        </p:txBody>
      </p:sp>
      <p:pic>
        <p:nvPicPr>
          <p:cNvPr id="10" name="Graphic 9" descr="Alarm Ringing with solid fill">
            <a:extLst>
              <a:ext uri="{FF2B5EF4-FFF2-40B4-BE49-F238E27FC236}">
                <a16:creationId xmlns:a16="http://schemas.microsoft.com/office/drawing/2014/main" id="{D7F754B1-FFAF-4335-40F5-43F100DDC83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87709" y="2232875"/>
            <a:ext cx="3271026" cy="3271026"/>
          </a:xfrm>
          <a:prstGeom prst="rect">
            <a:avLst/>
          </a:prstGeom>
        </p:spPr>
      </p:pic>
    </p:spTree>
    <p:extLst>
      <p:ext uri="{BB962C8B-B14F-4D97-AF65-F5344CB8AC3E}">
        <p14:creationId xmlns:p14="http://schemas.microsoft.com/office/powerpoint/2010/main" val="3301560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4B69F84-A3F1-085D-45E9-BC98FE1EECF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16D8F28-590A-D200-C3E3-275F4CC0ED3A}"/>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6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CD019BFF-4ED0-C81E-3141-6FD2B967D594}"/>
              </a:ext>
            </a:extLst>
          </p:cNvPr>
          <p:cNvSpPr/>
          <p:nvPr/>
        </p:nvSpPr>
        <p:spPr>
          <a:xfrm>
            <a:off x="1233816" y="1371414"/>
            <a:ext cx="7648925" cy="1779908"/>
          </a:xfrm>
          <a:prstGeom prst="wedgeRoundRectCallout">
            <a:avLst>
              <a:gd name="adj1" fmla="val 62970"/>
              <a:gd name="adj2" fmla="val 37015"/>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One thing that I think could be in a time capsule from 1865 is _____</a:t>
            </a:r>
          </a:p>
        </p:txBody>
      </p:sp>
      <p:pic>
        <p:nvPicPr>
          <p:cNvPr id="4" name="Graphic 3">
            <a:extLst>
              <a:ext uri="{FF2B5EF4-FFF2-40B4-BE49-F238E27FC236}">
                <a16:creationId xmlns:a16="http://schemas.microsoft.com/office/drawing/2014/main" id="{0C259E0C-0219-C91B-9FD9-3D7B3D564E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54895" y="1676210"/>
            <a:ext cx="1344476" cy="1344476"/>
          </a:xfrm>
          <a:prstGeom prst="rect">
            <a:avLst/>
          </a:prstGeom>
        </p:spPr>
      </p:pic>
      <p:sp>
        <p:nvSpPr>
          <p:cNvPr id="5" name="Speech Bubble: Rectangle with Corners Rounded 4">
            <a:extLst>
              <a:ext uri="{FF2B5EF4-FFF2-40B4-BE49-F238E27FC236}">
                <a16:creationId xmlns:a16="http://schemas.microsoft.com/office/drawing/2014/main" id="{FB57BF90-727B-4227-41B9-F5640E4E42E4}"/>
              </a:ext>
            </a:extLst>
          </p:cNvPr>
          <p:cNvSpPr/>
          <p:nvPr/>
        </p:nvSpPr>
        <p:spPr>
          <a:xfrm>
            <a:off x="3933475" y="3730250"/>
            <a:ext cx="7648925" cy="1779908"/>
          </a:xfrm>
          <a:prstGeom prst="wedgeRoundRectCallout">
            <a:avLst>
              <a:gd name="adj1" fmla="val -59565"/>
              <a:gd name="adj2" fmla="val 3456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I think this item would be in the time capsule because _______</a:t>
            </a:r>
          </a:p>
        </p:txBody>
      </p:sp>
      <p:pic>
        <p:nvPicPr>
          <p:cNvPr id="6" name="Graphic 5">
            <a:extLst>
              <a:ext uri="{FF2B5EF4-FFF2-40B4-BE49-F238E27FC236}">
                <a16:creationId xmlns:a16="http://schemas.microsoft.com/office/drawing/2014/main" id="{B2950214-E3F6-59E0-B881-AED9CF087EB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5296" y="4087493"/>
            <a:ext cx="1344476" cy="1344476"/>
          </a:xfrm>
          <a:prstGeom prst="rect">
            <a:avLst/>
          </a:prstGeom>
        </p:spPr>
      </p:pic>
    </p:spTree>
    <p:extLst>
      <p:ext uri="{BB962C8B-B14F-4D97-AF65-F5344CB8AC3E}">
        <p14:creationId xmlns:p14="http://schemas.microsoft.com/office/powerpoint/2010/main" val="320196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37FC376-EC91-34E2-7F6A-EA899A842DE8}"/>
              </a:ext>
            </a:extLst>
          </p:cNvPr>
          <p:cNvSpPr txBox="1">
            <a:spLocks noGrp="1"/>
          </p:cNvSpPr>
          <p:nvPr>
            <p:ph type="title" idx="4294967295"/>
          </p:nvPr>
        </p:nvSpPr>
        <p:spPr>
          <a:xfrm>
            <a:off x="2203107"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4E749B0F-B873-9D1D-8410-CEB4810829B9}"/>
              </a:ext>
            </a:extLst>
          </p:cNvPr>
          <p:cNvSpPr txBox="1"/>
          <p:nvPr/>
        </p:nvSpPr>
        <p:spPr>
          <a:xfrm>
            <a:off x="1864839" y="1887172"/>
            <a:ext cx="8708847"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u="none" strike="noStrike" kern="1200" cap="none" spc="0" normalizeH="0" baseline="0" noProof="0" dirty="0">
                <a:ln>
                  <a:noFill/>
                </a:ln>
                <a:solidFill>
                  <a:srgbClr val="C00000"/>
                </a:solidFill>
                <a:effectLst/>
                <a:uLnTx/>
                <a:uFillTx/>
                <a:latin typeface="Calibri" panose="020F0502020204030204"/>
                <a:ea typeface="+mn-ea"/>
                <a:cs typeface="+mn-cs"/>
              </a:rPr>
              <a:t>Who were some of the significant people during Reconstruction, and how were they significant to the era?</a:t>
            </a:r>
          </a:p>
        </p:txBody>
      </p:sp>
    </p:spTree>
    <p:extLst>
      <p:ext uri="{BB962C8B-B14F-4D97-AF65-F5344CB8AC3E}">
        <p14:creationId xmlns:p14="http://schemas.microsoft.com/office/powerpoint/2010/main" val="3586965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4BFAC29-EF51-C89D-4D0A-E092BF6D9DC9}"/>
              </a:ext>
            </a:extLst>
          </p:cNvPr>
          <p:cNvSpPr txBox="1">
            <a:spLocks noGrp="1"/>
          </p:cNvSpPr>
          <p:nvPr>
            <p:ph type="title" idx="4294967295"/>
          </p:nvPr>
        </p:nvSpPr>
        <p:spPr>
          <a:xfrm>
            <a:off x="1879724"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B8FD51CF-8891-4238-A8FD-8B05D72CBC10}"/>
              </a:ext>
            </a:extLst>
          </p:cNvPr>
          <p:cNvSpPr txBox="1"/>
          <p:nvPr/>
        </p:nvSpPr>
        <p:spPr>
          <a:xfrm>
            <a:off x="1252586" y="2162437"/>
            <a:ext cx="10282022" cy="3785652"/>
          </a:xfrm>
          <a:prstGeom prst="rect">
            <a:avLst/>
          </a:prstGeom>
          <a:noFill/>
        </p:spPr>
        <p:txBody>
          <a:bodyPr wrap="square" rtlCol="0">
            <a:spAutoFit/>
          </a:bodyPr>
          <a:lstStyle/>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We will</a:t>
            </a:r>
            <a:r>
              <a:rPr kumimoji="0" lang="en-US" sz="4000" strike="noStrike" kern="1200" cap="none" spc="0" normalizeH="0" baseline="0" noProof="0" dirty="0">
                <a:ln>
                  <a:noFill/>
                </a:ln>
                <a:solidFill>
                  <a:srgbClr val="C00000"/>
                </a:solidFill>
                <a:effectLst/>
                <a:uLnTx/>
                <a:uFillTx/>
                <a:latin typeface="Calibri" panose="020F0502020204030204"/>
                <a:ea typeface="+mn-ea"/>
                <a:cs typeface="+mn-cs"/>
              </a:rPr>
              <a:t> learn about some of the significant individuals of the Reconstruction era. </a:t>
            </a:r>
            <a:endPar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002060"/>
                </a:solidFill>
                <a:effectLst/>
                <a:uLnTx/>
                <a:uFillTx/>
                <a:latin typeface="Calibri" panose="020F0502020204030204"/>
                <a:ea typeface="+mn-ea"/>
                <a:cs typeface="+mn-cs"/>
              </a:rPr>
              <a:t>I will</a:t>
            </a:r>
            <a:r>
              <a:rPr kumimoji="0" lang="en-US" sz="4000" strike="noStrike" kern="1200" cap="none" spc="0" normalizeH="0" baseline="0" noProof="0" dirty="0">
                <a:ln>
                  <a:noFill/>
                </a:ln>
                <a:solidFill>
                  <a:srgbClr val="002060"/>
                </a:solidFill>
                <a:effectLst/>
                <a:uLnTx/>
                <a:uFillTx/>
                <a:latin typeface="Calibri" panose="020F0502020204030204"/>
                <a:ea typeface="+mn-ea"/>
                <a:cs typeface="+mn-cs"/>
              </a:rPr>
              <a:t> research the assigned number of individuals and complete a worksheet recording information about each person’s achievements and significance. </a:t>
            </a:r>
            <a:endParaRPr kumimoji="0" lang="en-US" sz="40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1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1D27AA8-A4C0-68A9-A1AB-E104E5438447}"/>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E7613572-A1C5-FD04-FCC7-80004ADD4008}"/>
              </a:ext>
            </a:extLst>
          </p:cNvPr>
          <p:cNvSpPr txBox="1">
            <a:spLocks noGrp="1"/>
          </p:cNvSpPr>
          <p:nvPr>
            <p:ph type="title" idx="4294967295"/>
          </p:nvPr>
        </p:nvSpPr>
        <p:spPr>
          <a:xfrm>
            <a:off x="1812149" y="-65316"/>
            <a:ext cx="1010770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dirty="0">
                <a:latin typeface="Gotham Medium"/>
              </a:rPr>
              <a:t>Lawrence Sullivan “Sul” Ross</a:t>
            </a:r>
            <a:endParaRPr kumimoji="0" lang="en-US" sz="6000" b="0" i="0" u="none" strike="noStrike" kern="1200" cap="none" spc="0" normalizeH="0" baseline="0" noProof="0" dirty="0">
              <a:ln>
                <a:noFill/>
              </a:ln>
              <a:solidFill>
                <a:schemeClr val="bg1"/>
              </a:solidFill>
              <a:effectLst/>
              <a:uLnTx/>
              <a:uFillTx/>
              <a:latin typeface="Gotham Medium"/>
              <a:ea typeface="+mj-ea"/>
              <a:cs typeface="+mj-cs"/>
            </a:endParaRPr>
          </a:p>
        </p:txBody>
      </p:sp>
      <p:pic>
        <p:nvPicPr>
          <p:cNvPr id="4" name="Picture 3" descr="A portrait of Sul Ross. He has little hair on his head, and a goatee with a long beard. ">
            <a:extLst>
              <a:ext uri="{FF2B5EF4-FFF2-40B4-BE49-F238E27FC236}">
                <a16:creationId xmlns:a16="http://schemas.microsoft.com/office/drawing/2014/main" id="{DA8B84FB-5C42-67EA-1BD8-0C2824D5D2CE}"/>
              </a:ext>
            </a:extLst>
          </p:cNvPr>
          <p:cNvPicPr>
            <a:picLocks noChangeAspect="1"/>
          </p:cNvPicPr>
          <p:nvPr/>
        </p:nvPicPr>
        <p:blipFill>
          <a:blip r:embed="rId4"/>
          <a:stretch>
            <a:fillRect/>
          </a:stretch>
        </p:blipFill>
        <p:spPr>
          <a:xfrm>
            <a:off x="2503529" y="1073753"/>
            <a:ext cx="4017013" cy="5267159"/>
          </a:xfrm>
          <a:prstGeom prst="rect">
            <a:avLst/>
          </a:prstGeom>
          <a:effectLst>
            <a:outerShdw blurRad="50800" dist="50800" dir="7920000" algn="ctr" rotWithShape="0">
              <a:srgbClr val="000000">
                <a:alpha val="43137"/>
              </a:srgbClr>
            </a:outerShdw>
          </a:effectLst>
        </p:spPr>
      </p:pic>
      <p:pic>
        <p:nvPicPr>
          <p:cNvPr id="8" name="Picture 7" descr="A photocopy of Sul Ross's oath of office that he signed when he took the office of governor.">
            <a:extLst>
              <a:ext uri="{FF2B5EF4-FFF2-40B4-BE49-F238E27FC236}">
                <a16:creationId xmlns:a16="http://schemas.microsoft.com/office/drawing/2014/main" id="{FF16E610-336C-E5A1-C3DD-4E9B0D792520}"/>
              </a:ext>
            </a:extLst>
          </p:cNvPr>
          <p:cNvPicPr>
            <a:picLocks noChangeAspect="1"/>
          </p:cNvPicPr>
          <p:nvPr/>
        </p:nvPicPr>
        <p:blipFill>
          <a:blip r:embed="rId5"/>
          <a:stretch>
            <a:fillRect/>
          </a:stretch>
        </p:blipFill>
        <p:spPr>
          <a:xfrm>
            <a:off x="7424057" y="1073753"/>
            <a:ext cx="3387057" cy="4214638"/>
          </a:xfrm>
          <a:prstGeom prst="rect">
            <a:avLst/>
          </a:prstGeom>
          <a:effectLst>
            <a:outerShdw blurRad="50800" dist="50800" dir="7920000" algn="ctr" rotWithShape="0">
              <a:srgbClr val="000000">
                <a:alpha val="43137"/>
              </a:srgbClr>
            </a:outerShdw>
          </a:effectLst>
        </p:spPr>
      </p:pic>
      <p:sp>
        <p:nvSpPr>
          <p:cNvPr id="9" name="TextBox 8">
            <a:extLst>
              <a:ext uri="{FF2B5EF4-FFF2-40B4-BE49-F238E27FC236}">
                <a16:creationId xmlns:a16="http://schemas.microsoft.com/office/drawing/2014/main" id="{C3D47C6B-D33D-66C5-C6AF-C8BEED7B43A0}"/>
              </a:ext>
            </a:extLst>
          </p:cNvPr>
          <p:cNvSpPr txBox="1"/>
          <p:nvPr/>
        </p:nvSpPr>
        <p:spPr>
          <a:xfrm>
            <a:off x="6999514" y="5366657"/>
            <a:ext cx="4147457" cy="1061829"/>
          </a:xfrm>
          <a:prstGeom prst="rect">
            <a:avLst/>
          </a:prstGeom>
          <a:noFill/>
        </p:spPr>
        <p:txBody>
          <a:bodyPr wrap="square" rtlCol="0">
            <a:spAutoFit/>
          </a:bodyPr>
          <a:lstStyle/>
          <a:p>
            <a:pPr algn="ctr"/>
            <a:r>
              <a:rPr lang="en-US" sz="2100" dirty="0">
                <a:latin typeface="Gotham book"/>
              </a:rPr>
              <a:t>Sul Ross’s oath of office</a:t>
            </a:r>
          </a:p>
          <a:p>
            <a:pPr algn="ctr"/>
            <a:r>
              <a:rPr lang="en-US" sz="2100" dirty="0">
                <a:latin typeface="Gotham book"/>
              </a:rPr>
              <a:t>Jan. 18, 1889</a:t>
            </a:r>
          </a:p>
          <a:p>
            <a:pPr algn="ctr"/>
            <a:r>
              <a:rPr lang="en-US" sz="2100" i="1" dirty="0">
                <a:latin typeface="Gotham book"/>
              </a:rPr>
              <a:t>Texas State Library and Archives </a:t>
            </a:r>
          </a:p>
        </p:txBody>
      </p:sp>
    </p:spTree>
    <p:extLst>
      <p:ext uri="{BB962C8B-B14F-4D97-AF65-F5344CB8AC3E}">
        <p14:creationId xmlns:p14="http://schemas.microsoft.com/office/powerpoint/2010/main" val="1233005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B83950A-5CD7-36B7-F11F-FB2AF9827B5C}"/>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4470F6F-9FC6-16FD-7F74-02A161E36994}"/>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Edmund Jackson Davis</a:t>
            </a:r>
            <a:endParaRPr kumimoji="0" lang="en-US" sz="6000" b="0" i="0" u="none" strike="noStrike" kern="1200" cap="none" spc="0" normalizeH="0" baseline="0" noProof="0" dirty="0">
              <a:ln>
                <a:noFill/>
              </a:ln>
              <a:solidFill>
                <a:schemeClr val="bg1"/>
              </a:solidFill>
              <a:effectLst/>
              <a:uLnTx/>
              <a:uFillTx/>
              <a:latin typeface="Gotham Medium"/>
              <a:ea typeface="+mj-ea"/>
              <a:cs typeface="+mj-cs"/>
            </a:endParaRPr>
          </a:p>
        </p:txBody>
      </p:sp>
      <p:pic>
        <p:nvPicPr>
          <p:cNvPr id="4" name="Picture 3" descr="A portrait of Edmund Davis. He has a full mustache and beard.">
            <a:extLst>
              <a:ext uri="{FF2B5EF4-FFF2-40B4-BE49-F238E27FC236}">
                <a16:creationId xmlns:a16="http://schemas.microsoft.com/office/drawing/2014/main" id="{0ECFCB18-7A0E-D4DF-47E7-BB8745045FC5}"/>
              </a:ext>
            </a:extLst>
          </p:cNvPr>
          <p:cNvPicPr>
            <a:picLocks noChangeAspect="1"/>
          </p:cNvPicPr>
          <p:nvPr/>
        </p:nvPicPr>
        <p:blipFill>
          <a:blip r:embed="rId4"/>
          <a:stretch>
            <a:fillRect/>
          </a:stretch>
        </p:blipFill>
        <p:spPr>
          <a:xfrm>
            <a:off x="2314924" y="1349829"/>
            <a:ext cx="4130518" cy="4999665"/>
          </a:xfrm>
          <a:prstGeom prst="rect">
            <a:avLst/>
          </a:prstGeom>
          <a:effectLst>
            <a:outerShdw blurRad="50800" dist="50800" dir="7920000" algn="ctr" rotWithShape="0">
              <a:srgbClr val="000000">
                <a:alpha val="43137"/>
              </a:srgbClr>
            </a:outerShdw>
          </a:effectLst>
        </p:spPr>
      </p:pic>
      <p:pic>
        <p:nvPicPr>
          <p:cNvPr id="1026" name="Picture 2" descr="Primary view of object titled '[Correspondence to Beriah Graham from Texas Governor Edmund J. Davis]'.">
            <a:extLst>
              <a:ext uri="{FF2B5EF4-FFF2-40B4-BE49-F238E27FC236}">
                <a16:creationId xmlns:a16="http://schemas.microsoft.com/office/drawing/2014/main" id="{DEE50F59-036A-5CA8-E6ED-272FD4BDBE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50" t="3333" r="2910" b="4334"/>
          <a:stretch>
            <a:fillRect/>
          </a:stretch>
        </p:blipFill>
        <p:spPr bwMode="auto">
          <a:xfrm>
            <a:off x="7566661" y="1254325"/>
            <a:ext cx="3438656" cy="4349350"/>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7352A01-B3D1-AD1D-8B92-3231C62AB963}"/>
              </a:ext>
            </a:extLst>
          </p:cNvPr>
          <p:cNvSpPr txBox="1"/>
          <p:nvPr/>
        </p:nvSpPr>
        <p:spPr>
          <a:xfrm>
            <a:off x="6847114" y="5660571"/>
            <a:ext cx="5018315" cy="769441"/>
          </a:xfrm>
          <a:prstGeom prst="rect">
            <a:avLst/>
          </a:prstGeom>
          <a:noFill/>
        </p:spPr>
        <p:txBody>
          <a:bodyPr wrap="square" rtlCol="0">
            <a:spAutoFit/>
          </a:bodyPr>
          <a:lstStyle/>
          <a:p>
            <a:pPr algn="ctr"/>
            <a:r>
              <a:rPr lang="en-US" sz="2200" dirty="0">
                <a:latin typeface="Gotham book"/>
              </a:rPr>
              <a:t>A letter written by Gov. Edmund J. Davis</a:t>
            </a:r>
          </a:p>
          <a:p>
            <a:pPr algn="ctr"/>
            <a:r>
              <a:rPr lang="en-US" sz="2200" i="1" dirty="0">
                <a:latin typeface="Gotham book"/>
              </a:rPr>
              <a:t>The Portal to Texas History</a:t>
            </a:r>
          </a:p>
        </p:txBody>
      </p:sp>
      <p:sp>
        <p:nvSpPr>
          <p:cNvPr id="3" name="TextBox 2">
            <a:extLst>
              <a:ext uri="{FF2B5EF4-FFF2-40B4-BE49-F238E27FC236}">
                <a16:creationId xmlns:a16="http://schemas.microsoft.com/office/drawing/2014/main" id="{756863E6-2791-648F-914D-E72E2030E6FA}"/>
              </a:ext>
            </a:extLst>
          </p:cNvPr>
          <p:cNvSpPr txBox="1"/>
          <p:nvPr/>
        </p:nvSpPr>
        <p:spPr>
          <a:xfrm>
            <a:off x="1981200" y="6349494"/>
            <a:ext cx="5018315" cy="430887"/>
          </a:xfrm>
          <a:prstGeom prst="rect">
            <a:avLst/>
          </a:prstGeom>
          <a:noFill/>
        </p:spPr>
        <p:txBody>
          <a:bodyPr wrap="square" rtlCol="0">
            <a:spAutoFit/>
          </a:bodyPr>
          <a:lstStyle/>
          <a:p>
            <a:pPr algn="ctr"/>
            <a:r>
              <a:rPr lang="en-US" sz="2200" i="1" dirty="0">
                <a:latin typeface="Gotham book"/>
              </a:rPr>
              <a:t>Texas State Library and Archives </a:t>
            </a:r>
          </a:p>
        </p:txBody>
      </p:sp>
    </p:spTree>
    <p:extLst>
      <p:ext uri="{BB962C8B-B14F-4D97-AF65-F5344CB8AC3E}">
        <p14:creationId xmlns:p14="http://schemas.microsoft.com/office/powerpoint/2010/main" val="2700132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490AA35-1AE8-E345-3037-BE4E29A1E4A4}"/>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2277731F-7983-D76D-E00E-F26F95E33E59}"/>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George Thompson Ruby</a:t>
            </a:r>
            <a:endParaRPr kumimoji="0" lang="en-US" sz="6000" b="0" i="0" u="none" strike="noStrike" kern="1200" cap="none" spc="0" normalizeH="0" baseline="0" noProof="0" dirty="0">
              <a:ln>
                <a:noFill/>
              </a:ln>
              <a:solidFill>
                <a:schemeClr val="bg1"/>
              </a:solidFill>
              <a:effectLst/>
              <a:uLnTx/>
              <a:uFillTx/>
              <a:latin typeface="Gotham Medium"/>
              <a:ea typeface="+mj-ea"/>
              <a:cs typeface="+mj-cs"/>
            </a:endParaRPr>
          </a:p>
        </p:txBody>
      </p:sp>
      <p:pic>
        <p:nvPicPr>
          <p:cNvPr id="6" name="Picture 5" descr="A photocopy of George T. Ruby's oath of office, with his signature on it. ">
            <a:extLst>
              <a:ext uri="{FF2B5EF4-FFF2-40B4-BE49-F238E27FC236}">
                <a16:creationId xmlns:a16="http://schemas.microsoft.com/office/drawing/2014/main" id="{2455503D-0AF5-31E7-01FF-CF82F6C81AC8}"/>
              </a:ext>
            </a:extLst>
          </p:cNvPr>
          <p:cNvPicPr>
            <a:picLocks noChangeAspect="1"/>
          </p:cNvPicPr>
          <p:nvPr/>
        </p:nvPicPr>
        <p:blipFill>
          <a:blip r:embed="rId4"/>
          <a:stretch>
            <a:fillRect/>
          </a:stretch>
        </p:blipFill>
        <p:spPr>
          <a:xfrm>
            <a:off x="2769582" y="1131568"/>
            <a:ext cx="3040197" cy="4629150"/>
          </a:xfrm>
          <a:prstGeom prst="rect">
            <a:avLst/>
          </a:prstGeom>
          <a:effectLst>
            <a:outerShdw blurRad="50800" dist="50800" dir="7920000" algn="ctr" rotWithShape="0">
              <a:srgbClr val="000000">
                <a:alpha val="43137"/>
              </a:srgbClr>
            </a:outerShdw>
          </a:effectLst>
        </p:spPr>
      </p:pic>
      <p:sp>
        <p:nvSpPr>
          <p:cNvPr id="7" name="TextBox 6">
            <a:extLst>
              <a:ext uri="{FF2B5EF4-FFF2-40B4-BE49-F238E27FC236}">
                <a16:creationId xmlns:a16="http://schemas.microsoft.com/office/drawing/2014/main" id="{C38954C7-68AB-C180-4B4E-71F891F74FB4}"/>
              </a:ext>
            </a:extLst>
          </p:cNvPr>
          <p:cNvSpPr txBox="1"/>
          <p:nvPr/>
        </p:nvSpPr>
        <p:spPr>
          <a:xfrm>
            <a:off x="2046514" y="5878286"/>
            <a:ext cx="4517572" cy="830997"/>
          </a:xfrm>
          <a:prstGeom prst="rect">
            <a:avLst/>
          </a:prstGeom>
          <a:noFill/>
        </p:spPr>
        <p:txBody>
          <a:bodyPr wrap="square" rtlCol="0">
            <a:spAutoFit/>
          </a:bodyPr>
          <a:lstStyle/>
          <a:p>
            <a:pPr algn="ctr"/>
            <a:r>
              <a:rPr lang="en-US" sz="2400" dirty="0">
                <a:latin typeface="Gotham book"/>
              </a:rPr>
              <a:t>Ruby’s oath of office</a:t>
            </a:r>
          </a:p>
          <a:p>
            <a:pPr algn="ctr"/>
            <a:r>
              <a:rPr lang="en-US" sz="2400" i="1" dirty="0">
                <a:latin typeface="Gotham book"/>
              </a:rPr>
              <a:t>Texas State Library and Archives </a:t>
            </a:r>
          </a:p>
        </p:txBody>
      </p:sp>
      <p:pic>
        <p:nvPicPr>
          <p:cNvPr id="4" name="Picture 3" descr="A portrait of the bust of George Thompson Ruby. ">
            <a:extLst>
              <a:ext uri="{FF2B5EF4-FFF2-40B4-BE49-F238E27FC236}">
                <a16:creationId xmlns:a16="http://schemas.microsoft.com/office/drawing/2014/main" id="{5DD1609B-B9A3-8B88-CF23-9837B02613C6}"/>
              </a:ext>
            </a:extLst>
          </p:cNvPr>
          <p:cNvPicPr>
            <a:picLocks noChangeAspect="1"/>
          </p:cNvPicPr>
          <p:nvPr/>
        </p:nvPicPr>
        <p:blipFill>
          <a:blip r:embed="rId5"/>
          <a:stretch>
            <a:fillRect/>
          </a:stretch>
        </p:blipFill>
        <p:spPr>
          <a:xfrm>
            <a:off x="7417036" y="1097282"/>
            <a:ext cx="3860564" cy="5151366"/>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2724856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89CAB3D-3DB0-EC52-E207-73F343794BE6}"/>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D8D6A0E-EED6-AA85-C2CD-38E4ECBC1C5D}"/>
              </a:ext>
            </a:extLst>
          </p:cNvPr>
          <p:cNvSpPr txBox="1">
            <a:spLocks noGrp="1"/>
          </p:cNvSpPr>
          <p:nvPr>
            <p:ph type="title" idx="4294967295"/>
          </p:nvPr>
        </p:nvSpPr>
        <p:spPr>
          <a:xfrm>
            <a:off x="1953663"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Shepherd</a:t>
            </a:r>
            <a:r>
              <a:rPr lang="en-US" dirty="0">
                <a:latin typeface="Gotham Medium"/>
              </a:rPr>
              <a:t> Mullens</a:t>
            </a:r>
            <a:endParaRPr kumimoji="0" lang="en-US" sz="6000" b="0" i="0" u="none" strike="noStrike" kern="1200" cap="none" spc="0" normalizeH="0" baseline="0" noProof="0" dirty="0">
              <a:ln>
                <a:noFill/>
              </a:ln>
              <a:solidFill>
                <a:schemeClr val="bg1"/>
              </a:solidFill>
              <a:effectLst/>
              <a:uLnTx/>
              <a:uFillTx/>
              <a:latin typeface="Gotham Medium"/>
              <a:ea typeface="+mj-ea"/>
              <a:cs typeface="+mj-cs"/>
            </a:endParaRPr>
          </a:p>
        </p:txBody>
      </p:sp>
      <p:pic>
        <p:nvPicPr>
          <p:cNvPr id="1026" name="Picture 2" descr="The headstone of Shepherd Mullens. On the headstone, his first name is spelled Shepart. The headstone reads, &quot;In memory of Shepart Mullins. Died Aug. 7, 1871. Aged 42 years. A member of the Texas legislature for two years and respected by all who knew him.&quot;">
            <a:extLst>
              <a:ext uri="{FF2B5EF4-FFF2-40B4-BE49-F238E27FC236}">
                <a16:creationId xmlns:a16="http://schemas.microsoft.com/office/drawing/2014/main" id="{C3B3BF2D-8D09-C55F-859E-A8459E94C8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3065" y="1097282"/>
            <a:ext cx="3878469" cy="517288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1028" name="Picture 4" descr="A contemporary photograph of the Texas State legislature room. It is a large room with rows of desks all facing the front. There is a second floor balcony area for people to view the proceedings. The American flag and Texas flag hang from the front of the room.">
            <a:extLst>
              <a:ext uri="{FF2B5EF4-FFF2-40B4-BE49-F238E27FC236}">
                <a16:creationId xmlns:a16="http://schemas.microsoft.com/office/drawing/2014/main" id="{310D8730-0742-E2BB-D7B0-602BCFCB0F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5668" y="1015816"/>
            <a:ext cx="5702081" cy="3844832"/>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9A36A5-FC51-DED9-86E0-A55E00A9F06B}"/>
              </a:ext>
            </a:extLst>
          </p:cNvPr>
          <p:cNvSpPr txBox="1"/>
          <p:nvPr/>
        </p:nvSpPr>
        <p:spPr>
          <a:xfrm>
            <a:off x="6096000" y="5072743"/>
            <a:ext cx="5758543" cy="769441"/>
          </a:xfrm>
          <a:prstGeom prst="rect">
            <a:avLst/>
          </a:prstGeom>
          <a:noFill/>
        </p:spPr>
        <p:txBody>
          <a:bodyPr wrap="square" rtlCol="0">
            <a:spAutoFit/>
          </a:bodyPr>
          <a:lstStyle/>
          <a:p>
            <a:pPr algn="ctr"/>
            <a:r>
              <a:rPr lang="en-US" sz="2200" dirty="0">
                <a:latin typeface="Gotham book"/>
              </a:rPr>
              <a:t>The Texas State Legislature</a:t>
            </a:r>
          </a:p>
          <a:p>
            <a:pPr algn="ctr"/>
            <a:r>
              <a:rPr lang="en-US" sz="2200" i="1" dirty="0">
                <a:latin typeface="Gotham book"/>
              </a:rPr>
              <a:t>The Portal to Texas History</a:t>
            </a:r>
          </a:p>
        </p:txBody>
      </p:sp>
      <p:sp>
        <p:nvSpPr>
          <p:cNvPr id="4" name="TextBox 3">
            <a:extLst>
              <a:ext uri="{FF2B5EF4-FFF2-40B4-BE49-F238E27FC236}">
                <a16:creationId xmlns:a16="http://schemas.microsoft.com/office/drawing/2014/main" id="{8310E074-44EE-AD96-56C3-24F2BCF9F893}"/>
              </a:ext>
            </a:extLst>
          </p:cNvPr>
          <p:cNvSpPr txBox="1"/>
          <p:nvPr/>
        </p:nvSpPr>
        <p:spPr>
          <a:xfrm>
            <a:off x="1556657" y="6297600"/>
            <a:ext cx="4789714" cy="430887"/>
          </a:xfrm>
          <a:prstGeom prst="rect">
            <a:avLst/>
          </a:prstGeom>
          <a:noFill/>
        </p:spPr>
        <p:txBody>
          <a:bodyPr wrap="square" rtlCol="0">
            <a:spAutoFit/>
          </a:bodyPr>
          <a:lstStyle/>
          <a:p>
            <a:pPr algn="ctr"/>
            <a:r>
              <a:rPr lang="en-US" sz="2200" i="1" dirty="0">
                <a:latin typeface="Gotham book"/>
              </a:rPr>
              <a:t>The Texas State Historical Commission</a:t>
            </a:r>
          </a:p>
        </p:txBody>
      </p:sp>
    </p:spTree>
    <p:extLst>
      <p:ext uri="{BB962C8B-B14F-4D97-AF65-F5344CB8AC3E}">
        <p14:creationId xmlns:p14="http://schemas.microsoft.com/office/powerpoint/2010/main" val="109982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349</TotalTime>
  <Words>1252</Words>
  <Application>Microsoft Office PowerPoint</Application>
  <PresentationFormat>Widescreen</PresentationFormat>
  <Paragraphs>82</Paragraphs>
  <Slides>14</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Meiryo</vt:lpstr>
      <vt:lpstr>Aptos</vt:lpstr>
      <vt:lpstr>Aptos Display</vt:lpstr>
      <vt:lpstr>Arial</vt:lpstr>
      <vt:lpstr>Calibri</vt:lpstr>
      <vt:lpstr>Gotham book</vt:lpstr>
      <vt:lpstr>Gotham Medium</vt:lpstr>
      <vt:lpstr>Office Theme</vt:lpstr>
      <vt:lpstr>1_Office Theme</vt:lpstr>
      <vt:lpstr>Unit 9:  Reconstruction</vt:lpstr>
      <vt:lpstr>Warm-up Follow the directions below to complete your warm-up </vt:lpstr>
      <vt:lpstr>Share with the class:</vt:lpstr>
      <vt:lpstr>Essential Question</vt:lpstr>
      <vt:lpstr>In Today’s Lesson</vt:lpstr>
      <vt:lpstr>Lawrence Sullivan “Sul” Ross</vt:lpstr>
      <vt:lpstr>Edmund Jackson Davis</vt:lpstr>
      <vt:lpstr>George Thompson Ruby</vt:lpstr>
      <vt:lpstr>Shepherd Mullens</vt:lpstr>
      <vt:lpstr>Elisha Pease</vt:lpstr>
      <vt:lpstr>James Webb Throckmorton</vt:lpstr>
      <vt:lpstr>Martha Goodwin Tunstall</vt:lpstr>
      <vt:lpstr>Exit Ticket Follow the directions below to complete your exit ticket </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McClure Abubakar, Courtney</dc:creator>
  <cp:lastModifiedBy>Belden, Dreanna</cp:lastModifiedBy>
  <cp:revision>4</cp:revision>
  <dcterms:created xsi:type="dcterms:W3CDTF">2025-09-16T14:46:47Z</dcterms:created>
  <dcterms:modified xsi:type="dcterms:W3CDTF">2025-10-31T19:44:25Z</dcterms:modified>
</cp:coreProperties>
</file>