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326" r:id="rId3"/>
    <p:sldId id="331" r:id="rId4"/>
    <p:sldId id="332" r:id="rId5"/>
    <p:sldId id="333" r:id="rId6"/>
    <p:sldId id="334" r:id="rId7"/>
    <p:sldId id="340" r:id="rId8"/>
    <p:sldId id="342" r:id="rId9"/>
    <p:sldId id="343" r:id="rId10"/>
    <p:sldId id="341" r:id="rId11"/>
    <p:sldId id="344" r:id="rId12"/>
    <p:sldId id="34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47" autoAdjust="0"/>
  </p:normalViewPr>
  <p:slideViewPr>
    <p:cSldViewPr snapToGrid="0">
      <p:cViewPr varScale="1">
        <p:scale>
          <a:sx n="59" d="100"/>
          <a:sy n="59" d="100"/>
        </p:scale>
        <p:origin x="1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16:47:37.370"/>
    </inkml:context>
    <inkml:brush xml:id="br0">
      <inkml:brushProperty name="width" value="0.05" units="cm"/>
      <inkml:brushProperty name="height" value="0.05" units="cm"/>
      <inkml:brushProperty name="color" value="#004F8B"/>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9D1BD-3DC6-4F4C-84A7-8984F98B427F}" type="datetimeFigureOut">
              <a:rPr lang="en-US" smtClean="0"/>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0DC92B-93CB-4180-B82E-9A03EBFBFE05}" type="slidenum">
              <a:rPr lang="en-US" smtClean="0"/>
              <a:t>‹#›</a:t>
            </a:fld>
            <a:endParaRPr lang="en-US"/>
          </a:p>
        </p:txBody>
      </p:sp>
    </p:spTree>
    <p:extLst>
      <p:ext uri="{BB962C8B-B14F-4D97-AF65-F5344CB8AC3E}">
        <p14:creationId xmlns:p14="http://schemas.microsoft.com/office/powerpoint/2010/main" val="2593398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48012/"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en:GNU_Free_Documentation_License" TargetMode="External"/><Relationship Id="rId7" Type="http://schemas.openxmlformats.org/officeDocument/2006/relationships/hyperlink" Target="https://creativecommons.org/licenses/by-sa/3.0/deed.e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en:Creative_Commons" TargetMode="External"/><Relationship Id="rId5" Type="http://schemas.openxmlformats.org/officeDocument/2006/relationships/hyperlink" Target="https://commons.wikimedia.org/wiki/Commons:GNU_Free_Documentation_License,_version_1.2" TargetMode="External"/><Relationship Id="rId4" Type="http://schemas.openxmlformats.org/officeDocument/2006/relationships/hyperlink" Target="https://en.wikipedia.org/wiki/en:Free_Software_Foundation"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48007/"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pth48012/"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Cruger &amp; Moore. Telegraph and Texas Register (Houston, Tex.), Vol. 4, No. 5, Ed. 1, Saturday, September 29, 1838, newspaper, September 29, 1838; Houston, Texas. (</a:t>
            </a:r>
            <a:r>
              <a:rPr lang="en-US" b="0" i="0" u="none" strike="noStrike" dirty="0">
                <a:solidFill>
                  <a:srgbClr val="0277BD"/>
                </a:solidFill>
                <a:effectLst/>
                <a:latin typeface="Josefin Sans" pitchFamily="2" charset="0"/>
                <a:hlinkClick r:id="rId3"/>
              </a:rPr>
              <a:t>https://texashistory.unt.edu/ark:/67531/metapth48012/</a:t>
            </a:r>
            <a:r>
              <a:rPr lang="en-US" b="0" i="0" dirty="0">
                <a:solidFill>
                  <a:srgbClr val="757575"/>
                </a:solidFill>
                <a:effectLst/>
                <a:latin typeface="Josefin Sans" pitchFamily="2" charset="0"/>
              </a:rPr>
              <a:t>: accessed May 7,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The Dolph Briscoe Center for American History.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Blank Map of Texas edited to show historical and contemporary boundaries of Texas, key human geographic features including cities and rivers, and the countries and bodies of water bordering Texas. </a:t>
            </a:r>
            <a:r>
              <a:rPr lang="en-US" b="0" i="0" dirty="0">
                <a:solidFill>
                  <a:srgbClr val="202122"/>
                </a:solidFill>
                <a:effectLst/>
                <a:latin typeface="Arial" panose="020B0604020202020204" pitchFamily="34" charset="0"/>
              </a:rPr>
              <a:t>Permission is granted to copy, distribute and/or modify this document under the terms of the </a:t>
            </a:r>
            <a:r>
              <a:rPr lang="en-US" b="1" i="0" u="none" strike="noStrike" dirty="0">
                <a:solidFill>
                  <a:srgbClr val="3366CC"/>
                </a:solidFill>
                <a:effectLst/>
                <a:latin typeface="Arial" panose="020B0604020202020204" pitchFamily="34" charset="0"/>
                <a:hlinkClick r:id="rId3" tooltip="w:en:GNU Free Documentation License"/>
              </a:rPr>
              <a:t>GNU Free Documentation License</a:t>
            </a:r>
            <a:r>
              <a:rPr lang="en-US" b="0" i="0" dirty="0">
                <a:solidFill>
                  <a:srgbClr val="202122"/>
                </a:solidFill>
                <a:effectLst/>
                <a:latin typeface="Arial" panose="020B0604020202020204" pitchFamily="34" charset="0"/>
              </a:rPr>
              <a:t>, Version 1.2 or any later version published by the </a:t>
            </a:r>
            <a:r>
              <a:rPr lang="en-US" b="0" i="0" u="none" strike="noStrike" dirty="0">
                <a:solidFill>
                  <a:srgbClr val="3366CC"/>
                </a:solidFill>
                <a:effectLst/>
                <a:latin typeface="Arial" panose="020B0604020202020204" pitchFamily="34" charset="0"/>
                <a:hlinkClick r:id="rId4" tooltip="w:en:Free Software Foundation"/>
              </a:rPr>
              <a:t>Free Software Foundation</a:t>
            </a:r>
            <a:r>
              <a:rPr lang="en-US" b="0" i="0" dirty="0">
                <a:solidFill>
                  <a:srgbClr val="202122"/>
                </a:solidFill>
                <a:effectLst/>
                <a:latin typeface="Arial" panose="020B0604020202020204" pitchFamily="34" charset="0"/>
              </a:rPr>
              <a:t>; with no Invariant Sections, no Front-Cover Texts, and no Back-Cover Texts. A copy of the license is included in the section entitled </a:t>
            </a:r>
            <a:r>
              <a:rPr lang="en-US" b="0" i="1" u="none" strike="noStrike" dirty="0">
                <a:solidFill>
                  <a:srgbClr val="3366CC"/>
                </a:solidFill>
                <a:effectLst/>
                <a:latin typeface="Arial" panose="020B0604020202020204" pitchFamily="34" charset="0"/>
                <a:hlinkClick r:id="rId5" tooltip="Commons:GNU Free Documentation License, version 1.2"/>
              </a:rPr>
              <a:t>GNU Free Documentation License</a:t>
            </a:r>
            <a:r>
              <a:rPr lang="en-US" b="0" i="0" dirty="0">
                <a:solidFill>
                  <a:srgbClr val="202122"/>
                </a:solidFill>
                <a:effectLst/>
                <a:latin typeface="Arial" panose="020B0604020202020204" pitchFamily="34" charset="0"/>
              </a:rPr>
              <a:t>. This file is licensed under the </a:t>
            </a:r>
            <a:r>
              <a:rPr lang="en-US" b="0" i="0" u="none" strike="noStrike" dirty="0">
                <a:solidFill>
                  <a:srgbClr val="3366CC"/>
                </a:solidFill>
                <a:effectLst/>
                <a:latin typeface="Arial" panose="020B0604020202020204" pitchFamily="34" charset="0"/>
                <a:hlinkClick r:id="rId6"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7" tooltip="creativecommons:by-sa/3.0/deed.en"/>
              </a:rPr>
              <a:t>Attribution-Share Alike 3.0 </a:t>
            </a:r>
            <a:r>
              <a:rPr lang="en-US" b="0" i="0" u="none" strike="noStrike" dirty="0" err="1">
                <a:solidFill>
                  <a:srgbClr val="3366CC"/>
                </a:solidFill>
                <a:effectLst/>
                <a:latin typeface="Arial" panose="020B0604020202020204" pitchFamily="34" charset="0"/>
                <a:hlinkClick r:id="rId7" tooltip="creativecommons:by-sa/3.0/deed.en"/>
              </a:rPr>
              <a:t>Unported</a:t>
            </a:r>
            <a:r>
              <a:rPr lang="en-US" b="0" i="0" dirty="0">
                <a:solidFill>
                  <a:srgbClr val="202122"/>
                </a:solidFill>
                <a:effectLst/>
                <a:latin typeface="Arial" panose="020B0604020202020204" pitchFamily="34" charset="0"/>
              </a:rPr>
              <a:t> license. https://commons.wikimedia.org/wiki/File:Texas_blank_map.svg </a:t>
            </a:r>
            <a:endParaRPr lang="en-US" dirty="0"/>
          </a:p>
        </p:txBody>
      </p:sp>
      <p:sp>
        <p:nvSpPr>
          <p:cNvPr id="4" name="Slide Number Placeholder 3"/>
          <p:cNvSpPr>
            <a:spLocks noGrp="1"/>
          </p:cNvSpPr>
          <p:nvPr>
            <p:ph type="sldNum" sz="quarter" idx="5"/>
          </p:nvPr>
        </p:nvSpPr>
        <p:spPr/>
        <p:txBody>
          <a:bodyPr/>
          <a:lstStyle/>
          <a:p>
            <a:fld id="{D60DC92B-93CB-4180-B82E-9A03EBFBFE05}" type="slidenum">
              <a:rPr lang="en-US" smtClean="0"/>
              <a:t>6</a:t>
            </a:fld>
            <a:endParaRPr lang="en-US"/>
          </a:p>
        </p:txBody>
      </p:sp>
    </p:spTree>
    <p:extLst>
      <p:ext uri="{BB962C8B-B14F-4D97-AF65-F5344CB8AC3E}">
        <p14:creationId xmlns:p14="http://schemas.microsoft.com/office/powerpoint/2010/main" val="1777358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757575"/>
                </a:solidFill>
                <a:effectLst/>
                <a:latin typeface="Josefin Sans" pitchFamily="2" charset="0"/>
              </a:rPr>
              <a:t>Cruger &amp; Moore. Telegraph and Texas Register (Houston, Tex.), Vol. 3, No. 52, Ed. 1, Saturday, August 25, 1838, newspaper, August 25, 1838; Houston, Texas. (</a:t>
            </a:r>
            <a:r>
              <a:rPr lang="en-US" b="0" i="0" u="none" strike="noStrike" dirty="0">
                <a:solidFill>
                  <a:srgbClr val="0277BD"/>
                </a:solidFill>
                <a:effectLst/>
                <a:latin typeface="Josefin Sans" pitchFamily="2" charset="0"/>
                <a:hlinkClick r:id="rId3"/>
              </a:rPr>
              <a:t>https://texashistory.unt.edu/ark:/67531/metapth48007/</a:t>
            </a:r>
            <a:r>
              <a:rPr lang="en-US" b="0" i="0" dirty="0">
                <a:solidFill>
                  <a:srgbClr val="757575"/>
                </a:solidFill>
                <a:effectLst/>
                <a:latin typeface="Josefin Sans" pitchFamily="2" charset="0"/>
              </a:rPr>
              <a:t>: accessed May 7,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The Dolph Briscoe Center for American History.</a:t>
            </a:r>
            <a:endParaRPr lang="en-US" dirty="0"/>
          </a:p>
          <a:p>
            <a:endParaRPr lang="en-US" dirty="0"/>
          </a:p>
        </p:txBody>
      </p:sp>
      <p:sp>
        <p:nvSpPr>
          <p:cNvPr id="4" name="Slide Number Placeholder 3"/>
          <p:cNvSpPr>
            <a:spLocks noGrp="1"/>
          </p:cNvSpPr>
          <p:nvPr>
            <p:ph type="sldNum" sz="quarter" idx="5"/>
          </p:nvPr>
        </p:nvSpPr>
        <p:spPr/>
        <p:txBody>
          <a:bodyPr/>
          <a:lstStyle/>
          <a:p>
            <a:fld id="{D60DC92B-93CB-4180-B82E-9A03EBFBFE05}" type="slidenum">
              <a:rPr lang="en-US" smtClean="0"/>
              <a:t>7</a:t>
            </a:fld>
            <a:endParaRPr lang="en-US"/>
          </a:p>
        </p:txBody>
      </p:sp>
    </p:spTree>
    <p:extLst>
      <p:ext uri="{BB962C8B-B14F-4D97-AF65-F5344CB8AC3E}">
        <p14:creationId xmlns:p14="http://schemas.microsoft.com/office/powerpoint/2010/main" val="177444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Cruger &amp; Moore. Telegraph and Texas Register (Houston, Tex.), Vol. 4, No. 5, Ed. 1, Saturday, September 29, 1838, newspaper, September 29, 1838; Houston, Texas. (</a:t>
            </a:r>
            <a:r>
              <a:rPr lang="en-US" b="0" i="0" u="none" strike="noStrike" dirty="0">
                <a:solidFill>
                  <a:srgbClr val="0277BD"/>
                </a:solidFill>
                <a:effectLst/>
                <a:latin typeface="Josefin Sans" pitchFamily="2" charset="0"/>
                <a:hlinkClick r:id="rId3"/>
              </a:rPr>
              <a:t>https://texashistory.unt.edu/ark:/67531/metapth48012/</a:t>
            </a:r>
            <a:r>
              <a:rPr lang="en-US" b="0" i="0" dirty="0">
                <a:solidFill>
                  <a:srgbClr val="757575"/>
                </a:solidFill>
                <a:effectLst/>
                <a:latin typeface="Josefin Sans" pitchFamily="2" charset="0"/>
              </a:rPr>
              <a:t>: accessed May 7,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The Dolph Briscoe Center for American History.</a:t>
            </a:r>
            <a:endParaRPr lang="en-US" dirty="0"/>
          </a:p>
        </p:txBody>
      </p:sp>
      <p:sp>
        <p:nvSpPr>
          <p:cNvPr id="4" name="Slide Number Placeholder 3"/>
          <p:cNvSpPr>
            <a:spLocks noGrp="1"/>
          </p:cNvSpPr>
          <p:nvPr>
            <p:ph type="sldNum" sz="quarter" idx="5"/>
          </p:nvPr>
        </p:nvSpPr>
        <p:spPr/>
        <p:txBody>
          <a:bodyPr/>
          <a:lstStyle/>
          <a:p>
            <a:fld id="{D60DC92B-93CB-4180-B82E-9A03EBFBFE05}" type="slidenum">
              <a:rPr lang="en-US" smtClean="0"/>
              <a:t>8</a:t>
            </a:fld>
            <a:endParaRPr lang="en-US"/>
          </a:p>
        </p:txBody>
      </p:sp>
    </p:spTree>
    <p:extLst>
      <p:ext uri="{BB962C8B-B14F-4D97-AF65-F5344CB8AC3E}">
        <p14:creationId xmlns:p14="http://schemas.microsoft.com/office/powerpoint/2010/main" val="1880954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0DC92B-93CB-4180-B82E-9A03EBFBFE05}" type="slidenum">
              <a:rPr lang="en-US" smtClean="0"/>
              <a:t>9</a:t>
            </a:fld>
            <a:endParaRPr lang="en-US"/>
          </a:p>
        </p:txBody>
      </p:sp>
    </p:spTree>
    <p:extLst>
      <p:ext uri="{BB962C8B-B14F-4D97-AF65-F5344CB8AC3E}">
        <p14:creationId xmlns:p14="http://schemas.microsoft.com/office/powerpoint/2010/main" val="1232354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5/21/2025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74126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5/21/2025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294799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5/21/2025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499858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5/21/2025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531118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5/21/2025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999573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5/21/2025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822947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5/21/2025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915280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5/21/2025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254237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5/21/2025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365400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5/21/2025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98938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5/21/2025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324330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5/21/2025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840660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5/21/2025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489915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5/21/2025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404421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5/21/2025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72731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5/21/2025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286482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5/21/2025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91159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5/21/2025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125445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5/21/2025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86372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5/21/2025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706992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5/21/2025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789148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5/21/2025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829961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5/21/2025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1345466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5/21/2025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37854239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customXml" Target="../ink/ink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090045" y="1346200"/>
            <a:ext cx="5624118" cy="3284538"/>
          </a:xfrm>
        </p:spPr>
        <p:txBody>
          <a:bodyPr anchor="b">
            <a:noAutofit/>
          </a:bodyPr>
          <a:lstStyle/>
          <a:p>
            <a:pPr algn="l"/>
            <a:r>
              <a:rPr lang="en-US" sz="7200" b="1" i="1" dirty="0">
                <a:solidFill>
                  <a:schemeClr val="tx1">
                    <a:lumMod val="65000"/>
                    <a:lumOff val="35000"/>
                  </a:schemeClr>
                </a:solidFill>
                <a:latin typeface="Gotham Book"/>
              </a:rPr>
              <a:t>Unit 6: </a:t>
            </a:r>
            <a:br>
              <a:rPr lang="en-US" sz="7200" b="1" i="1" dirty="0">
                <a:latin typeface="Gotham Book"/>
              </a:rPr>
            </a:br>
            <a:r>
              <a:rPr lang="en-US" sz="7200" b="1" dirty="0">
                <a:solidFill>
                  <a:srgbClr val="0070C0"/>
                </a:solidFill>
                <a:latin typeface="Gotham Book"/>
              </a:rPr>
              <a:t>The Republic of Texas</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096369" y="4630738"/>
            <a:ext cx="5617794" cy="1150937"/>
          </a:xfrm>
        </p:spPr>
        <p:txBody>
          <a:bodyPr anchor="t">
            <a:noAutofit/>
          </a:bodyPr>
          <a:lstStyle/>
          <a:p>
            <a:pPr algn="l"/>
            <a:r>
              <a:rPr lang="en-US" sz="4000" b="1" i="1" dirty="0">
                <a:solidFill>
                  <a:schemeClr val="tx1">
                    <a:lumMod val="65000"/>
                    <a:lumOff val="35000"/>
                  </a:schemeClr>
                </a:solidFill>
                <a:latin typeface="Gotham Book"/>
              </a:rPr>
              <a:t>Extension Lesson: </a:t>
            </a:r>
          </a:p>
          <a:p>
            <a:pPr algn="l"/>
            <a:r>
              <a:rPr lang="en-US" sz="4000" b="1" i="1" dirty="0">
                <a:solidFill>
                  <a:srgbClr val="0070C0"/>
                </a:solidFill>
                <a:latin typeface="Gotham Book"/>
              </a:rPr>
              <a:t>The Córdova Rebellion</a:t>
            </a:r>
          </a:p>
        </p:txBody>
      </p:sp>
      <p:sp>
        <p:nvSpPr>
          <p:cNvPr id="20" name="Freeform: Shape 19">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 name="Picture 5" descr="A photocopy of a newspaper article from 1838 titled, &quot;The Late Mexican Insurrection.&quot; From the Houston Telegraph and Texas Register">
            <a:extLst>
              <a:ext uri="{FF2B5EF4-FFF2-40B4-BE49-F238E27FC236}">
                <a16:creationId xmlns:a16="http://schemas.microsoft.com/office/drawing/2014/main" id="{43DDE044-CE5F-6370-F613-15E494D9FE9F}"/>
              </a:ext>
            </a:extLst>
          </p:cNvPr>
          <p:cNvPicPr>
            <a:picLocks noChangeAspect="1"/>
          </p:cNvPicPr>
          <p:nvPr/>
        </p:nvPicPr>
        <p:blipFill>
          <a:blip r:embed="rId3"/>
          <a:srcRect t="212" r="-2" b="-2"/>
          <a:stretch/>
        </p:blipFill>
        <p:spPr>
          <a:xfrm>
            <a:off x="-1507" y="10"/>
            <a:ext cx="5205951" cy="6857990"/>
          </a:xfrm>
          <a:custGeom>
            <a:avLst/>
            <a:gdLst/>
            <a:ahLst/>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p:spPr>
      </p:pic>
      <p:sp>
        <p:nvSpPr>
          <p:cNvPr id="24" name="Freeform: Shape 23">
            <a:extLst>
              <a:ext uri="{FF2B5EF4-FFF2-40B4-BE49-F238E27FC236}">
                <a16:creationId xmlns:a16="http://schemas.microsoft.com/office/drawing/2014/main" id="{CB7B90D9-1EC2-4A12-B24A-342C1BCA2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072" y="0"/>
            <a:ext cx="2845372" cy="6858000"/>
          </a:xfrm>
          <a:custGeom>
            <a:avLst/>
            <a:gdLst>
              <a:gd name="connsiteX0" fmla="*/ 939908 w 2845372"/>
              <a:gd name="connsiteY0" fmla="*/ 0 h 6858000"/>
              <a:gd name="connsiteX1" fmla="*/ 1222349 w 2845372"/>
              <a:gd name="connsiteY1" fmla="*/ 0 h 6858000"/>
              <a:gd name="connsiteX2" fmla="*/ 1244473 w 2845372"/>
              <a:gd name="connsiteY2" fmla="*/ 14997 h 6858000"/>
              <a:gd name="connsiteX3" fmla="*/ 2845372 w 2845372"/>
              <a:gd name="connsiteY3" fmla="*/ 3621656 h 6858000"/>
              <a:gd name="connsiteX4" fmla="*/ 971022 w 2845372"/>
              <a:gd name="connsiteY4" fmla="*/ 6374814 h 6858000"/>
              <a:gd name="connsiteX5" fmla="*/ 454374 w 2845372"/>
              <a:gd name="connsiteY5" fmla="*/ 6780599 h 6858000"/>
              <a:gd name="connsiteX6" fmla="*/ 342618 w 2845372"/>
              <a:gd name="connsiteY6" fmla="*/ 6858000 h 6858000"/>
              <a:gd name="connsiteX7" fmla="*/ 129116 w 2845372"/>
              <a:gd name="connsiteY7" fmla="*/ 6858000 h 6858000"/>
              <a:gd name="connsiteX8" fmla="*/ 0 w 2845372"/>
              <a:gd name="connsiteY8" fmla="*/ 6858000 h 6858000"/>
              <a:gd name="connsiteX9" fmla="*/ 119401 w 2845372"/>
              <a:gd name="connsiteY9" fmla="*/ 6780599 h 6858000"/>
              <a:gd name="connsiteX10" fmla="*/ 671389 w 2845372"/>
              <a:gd name="connsiteY10" fmla="*/ 6374814 h 6858000"/>
              <a:gd name="connsiteX11" fmla="*/ 2673952 w 2845372"/>
              <a:gd name="connsiteY11" fmla="*/ 3621656 h 6858000"/>
              <a:gd name="connsiteX12" fmla="*/ 963545 w 2845372"/>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5372" h="6858000">
                <a:moveTo>
                  <a:pt x="939908" y="0"/>
                </a:moveTo>
                <a:lnTo>
                  <a:pt x="1222349" y="0"/>
                </a:lnTo>
                <a:lnTo>
                  <a:pt x="1244473" y="14997"/>
                </a:lnTo>
                <a:cubicBezTo>
                  <a:pt x="2271636" y="754641"/>
                  <a:pt x="2845372" y="2093192"/>
                  <a:pt x="2845372" y="3621656"/>
                </a:cubicBezTo>
                <a:cubicBezTo>
                  <a:pt x="2845372" y="4969131"/>
                  <a:pt x="1916647" y="5602839"/>
                  <a:pt x="971022" y="6374814"/>
                </a:cubicBezTo>
                <a:cubicBezTo>
                  <a:pt x="798819" y="6515397"/>
                  <a:pt x="628192" y="6653108"/>
                  <a:pt x="454374" y="6780599"/>
                </a:cubicBezTo>
                <a:lnTo>
                  <a:pt x="342618" y="6858000"/>
                </a:lnTo>
                <a:lnTo>
                  <a:pt x="129116" y="6858000"/>
                </a:lnTo>
                <a:lnTo>
                  <a:pt x="0" y="6858000"/>
                </a:lnTo>
                <a:lnTo>
                  <a:pt x="119401" y="6780599"/>
                </a:lnTo>
                <a:cubicBezTo>
                  <a:pt x="305108" y="6653108"/>
                  <a:pt x="487407" y="6515397"/>
                  <a:pt x="671389" y="6374814"/>
                </a:cubicBezTo>
                <a:cubicBezTo>
                  <a:pt x="1681699" y="5602839"/>
                  <a:pt x="2673952" y="4969131"/>
                  <a:pt x="2673952" y="3621656"/>
                </a:cubicBezTo>
                <a:cubicBezTo>
                  <a:pt x="2673952" y="2093192"/>
                  <a:pt x="2060970" y="754641"/>
                  <a:pt x="963545"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92E864D-2704-779C-90E1-634E6F20AC3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BA06D532-EF61-0A64-2DDE-112549372376}"/>
              </a:ext>
            </a:extLst>
          </p:cNvPr>
          <p:cNvSpPr txBox="1">
            <a:spLocks noGrp="1"/>
          </p:cNvSpPr>
          <p:nvPr>
            <p:ph type="title" idx="4294967295"/>
          </p:nvPr>
        </p:nvSpPr>
        <p:spPr>
          <a:xfrm>
            <a:off x="1589314" y="13062"/>
            <a:ext cx="10602686"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Exit Ticket: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a:t>
            </a:r>
            <a:r>
              <a:rPr lang="en-US" sz="4000" dirty="0">
                <a:latin typeface="Gotham Medium"/>
              </a:rPr>
              <a:t>exit ticket.</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0A755EDF-DD8A-8782-EFBD-F83837CB7212}"/>
              </a:ext>
            </a:extLst>
          </p:cNvPr>
          <p:cNvSpPr txBox="1"/>
          <p:nvPr/>
        </p:nvSpPr>
        <p:spPr>
          <a:xfrm>
            <a:off x="3265714" y="1600201"/>
            <a:ext cx="4669971" cy="452431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0000"/>
                </a:solidFill>
                <a:effectLst/>
                <a:uLnTx/>
                <a:uFillTx/>
                <a:latin typeface="Gotham Book"/>
                <a:ea typeface="+mn-ea"/>
                <a:cs typeface="+mn-cs"/>
              </a:rPr>
              <a:t>Consider what we know about the different policies Presidents Houston and Lamar had toward Texas Indians.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0070C0"/>
                </a:solidFill>
                <a:latin typeface="Gotham Book"/>
              </a:rPr>
              <a:t>Complete the graphic organizer based on this prior knowledge.</a:t>
            </a:r>
            <a:endParaRPr kumimoji="0" lang="en-US" sz="3200" b="0" i="0" u="none" strike="noStrike" kern="1200" cap="none" spc="0" normalizeH="0" baseline="0" noProof="0" dirty="0">
              <a:ln>
                <a:noFill/>
              </a:ln>
              <a:solidFill>
                <a:srgbClr val="0070C0"/>
              </a:solidFill>
              <a:effectLst/>
              <a:uLnTx/>
              <a:uFillTx/>
              <a:latin typeface="Gotham Book"/>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7030A0"/>
                </a:solidFill>
                <a:effectLst/>
                <a:uLnTx/>
                <a:uFillTx/>
                <a:latin typeface="Gotham Book"/>
                <a:ea typeface="+mn-ea"/>
                <a:cs typeface="+mn-cs"/>
              </a:rPr>
              <a:t>Share with a partner.</a:t>
            </a:r>
          </a:p>
        </p:txBody>
      </p:sp>
      <p:pic>
        <p:nvPicPr>
          <p:cNvPr id="4" name="Graphic 3">
            <a:extLst>
              <a:ext uri="{FF2B5EF4-FFF2-40B4-BE49-F238E27FC236}">
                <a16:creationId xmlns:a16="http://schemas.microsoft.com/office/drawing/2014/main" id="{89E2E1CF-AA35-B16A-181F-A631C59B636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19922" y="3976403"/>
            <a:ext cx="925793" cy="925793"/>
          </a:xfrm>
          <a:prstGeom prst="rect">
            <a:avLst/>
          </a:prstGeom>
        </p:spPr>
      </p:pic>
      <p:pic>
        <p:nvPicPr>
          <p:cNvPr id="5" name="Graphic 4">
            <a:extLst>
              <a:ext uri="{FF2B5EF4-FFF2-40B4-BE49-F238E27FC236}">
                <a16:creationId xmlns:a16="http://schemas.microsoft.com/office/drawing/2014/main" id="{D9B65589-787E-85BA-CB9D-ABF2B372E9D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19922" y="1349829"/>
            <a:ext cx="1208326" cy="1208326"/>
          </a:xfrm>
          <a:prstGeom prst="rect">
            <a:avLst/>
          </a:prstGeom>
        </p:spPr>
      </p:pic>
      <p:pic>
        <p:nvPicPr>
          <p:cNvPr id="6" name="Graphic 5">
            <a:extLst>
              <a:ext uri="{FF2B5EF4-FFF2-40B4-BE49-F238E27FC236}">
                <a16:creationId xmlns:a16="http://schemas.microsoft.com/office/drawing/2014/main" id="{A7CD8364-ABCF-BFD5-0C53-F5F3F8647F2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57821" y="5477991"/>
            <a:ext cx="842453" cy="842453"/>
          </a:xfrm>
          <a:prstGeom prst="rect">
            <a:avLst/>
          </a:prstGeom>
        </p:spPr>
      </p:pic>
    </p:spTree>
    <p:extLst>
      <p:ext uri="{BB962C8B-B14F-4D97-AF65-F5344CB8AC3E}">
        <p14:creationId xmlns:p14="http://schemas.microsoft.com/office/powerpoint/2010/main" val="2685952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2178ED6-C54B-4A9D-6CF9-3D9D89EAD06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A92E4EB9-B09B-E4AD-EF9B-2761341E92AC}"/>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5400" b="1" i="0" u="none" strike="noStrike" kern="1200" cap="none" spc="0" normalizeH="0" baseline="0" noProof="0" dirty="0">
                <a:ln>
                  <a:noFill/>
                </a:ln>
                <a:solidFill>
                  <a:schemeClr val="bg1"/>
                </a:solidFill>
                <a:effectLst/>
                <a:uLnTx/>
                <a:uFillTx/>
                <a:latin typeface="Gotham Medium"/>
                <a:ea typeface="+mj-ea"/>
                <a:cs typeface="+mj-cs"/>
              </a:rPr>
              <a:t>2</a:t>
            </a:r>
            <a:endParaRPr kumimoji="0" lang="en-US" sz="54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D4365807-FB59-3BF2-FBD7-E43B561F3D54}"/>
              </a:ext>
            </a:extLst>
          </p:cNvPr>
          <p:cNvSpPr/>
          <p:nvPr/>
        </p:nvSpPr>
        <p:spPr>
          <a:xfrm>
            <a:off x="3537856" y="1203285"/>
            <a:ext cx="8399190" cy="2351315"/>
          </a:xfrm>
          <a:prstGeom prst="wedgeRoundRectCallout">
            <a:avLst>
              <a:gd name="adj1" fmla="val -57207"/>
              <a:gd name="adj2" fmla="val 34273"/>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u="sng" kern="0" dirty="0">
                <a:solidFill>
                  <a:prstClr val="white"/>
                </a:solidFill>
                <a:latin typeface="Gotham Book"/>
                <a:cs typeface="Times New Roman" panose="02020603050405020304" pitchFamily="18" charset="0"/>
              </a:rPr>
              <a:t>President Houston’s </a:t>
            </a:r>
            <a:r>
              <a:rPr lang="en-US" sz="3600" kern="0" dirty="0">
                <a:solidFill>
                  <a:prstClr val="white"/>
                </a:solidFill>
                <a:latin typeface="Gotham Book"/>
                <a:cs typeface="Times New Roman" panose="02020603050405020304" pitchFamily="18" charset="0"/>
              </a:rPr>
              <a:t>/ </a:t>
            </a:r>
            <a:r>
              <a:rPr lang="en-US" sz="3600" b="1" u="sng" kern="0" dirty="0">
                <a:solidFill>
                  <a:prstClr val="white"/>
                </a:solidFill>
                <a:latin typeface="Gotham Book"/>
                <a:cs typeface="Times New Roman" panose="02020603050405020304" pitchFamily="18" charset="0"/>
              </a:rPr>
              <a:t>Mirabeau Lamar’s </a:t>
            </a:r>
            <a:r>
              <a:rPr lang="en-US" sz="4000" kern="0" dirty="0">
                <a:solidFill>
                  <a:prstClr val="white"/>
                </a:solidFill>
                <a:latin typeface="Gotham Book"/>
                <a:cs typeface="Times New Roman" panose="02020603050405020304" pitchFamily="18" charset="0"/>
              </a:rPr>
              <a:t>policy toward the Texas Indians was </a:t>
            </a:r>
            <a:r>
              <a:rPr lang="en-US" sz="3600" kern="0" dirty="0">
                <a:solidFill>
                  <a:prstClr val="white"/>
                </a:solidFill>
                <a:latin typeface="Gotham Book"/>
                <a:cs typeface="Times New Roman" panose="02020603050405020304" pitchFamily="18" charset="0"/>
              </a:rPr>
              <a:t>__________________________</a:t>
            </a:r>
            <a:endParaRPr kumimoji="0" lang="en-US" sz="3600" i="0"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peech Bubble: Rectangle with Corners Rounded 3">
            <a:extLst>
              <a:ext uri="{FF2B5EF4-FFF2-40B4-BE49-F238E27FC236}">
                <a16:creationId xmlns:a16="http://schemas.microsoft.com/office/drawing/2014/main" id="{59E88960-8EA8-ACE7-0C18-FAEC7A7870E6}"/>
              </a:ext>
            </a:extLst>
          </p:cNvPr>
          <p:cNvSpPr/>
          <p:nvPr/>
        </p:nvSpPr>
        <p:spPr>
          <a:xfrm>
            <a:off x="1896405" y="4269741"/>
            <a:ext cx="8399190" cy="1730000"/>
          </a:xfrm>
          <a:prstGeom prst="wedgeRoundRectCallout">
            <a:avLst>
              <a:gd name="adj1" fmla="val 58011"/>
              <a:gd name="adj2" fmla="val 38048"/>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i="0" strike="noStrike" kern="1200" cap="none" spc="0" normalizeH="0" baseline="0" noProof="0" dirty="0">
                <a:ln>
                  <a:noFill/>
                </a:ln>
                <a:solidFill>
                  <a:prstClr val="white"/>
                </a:solidFill>
                <a:effectLst/>
                <a:uLnTx/>
                <a:uFillTx/>
                <a:latin typeface="Gotham Book"/>
              </a:rPr>
              <a:t>The </a:t>
            </a:r>
            <a:r>
              <a:rPr lang="en-US" sz="4000" b="0" i="0" dirty="0">
                <a:solidFill>
                  <a:schemeClr val="bg1"/>
                </a:solidFill>
                <a:effectLst/>
                <a:latin typeface="Gotham Book"/>
              </a:rPr>
              <a:t>Córdova Rebellion may have influenced his policy by ______</a:t>
            </a:r>
            <a:endParaRPr kumimoji="0" lang="en-US" sz="4000" i="0" strike="noStrike" kern="1200" cap="none" spc="0" normalizeH="0" baseline="0" noProof="0" dirty="0">
              <a:ln>
                <a:noFill/>
              </a:ln>
              <a:solidFill>
                <a:schemeClr val="bg1"/>
              </a:solidFill>
              <a:effectLst/>
              <a:uLnTx/>
              <a:uFillTx/>
              <a:latin typeface="Gotham Book"/>
            </a:endParaRPr>
          </a:p>
        </p:txBody>
      </p:sp>
      <p:pic>
        <p:nvPicPr>
          <p:cNvPr id="5" name="Graphic 4">
            <a:extLst>
              <a:ext uri="{FF2B5EF4-FFF2-40B4-BE49-F238E27FC236}">
                <a16:creationId xmlns:a16="http://schemas.microsoft.com/office/drawing/2014/main" id="{90584386-AB2F-79C3-5E20-7DE7480639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76857" y="4837510"/>
            <a:ext cx="1162231" cy="1162231"/>
          </a:xfrm>
          <a:prstGeom prst="rect">
            <a:avLst/>
          </a:prstGeom>
        </p:spPr>
      </p:pic>
      <p:pic>
        <p:nvPicPr>
          <p:cNvPr id="6" name="Graphic 5">
            <a:extLst>
              <a:ext uri="{FF2B5EF4-FFF2-40B4-BE49-F238E27FC236}">
                <a16:creationId xmlns:a16="http://schemas.microsoft.com/office/drawing/2014/main" id="{5590110F-6C6C-6F8C-454E-7A1E34AD04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7287" y="2081711"/>
            <a:ext cx="1162231" cy="1162231"/>
          </a:xfrm>
          <a:prstGeom prst="rect">
            <a:avLst/>
          </a:prstGeom>
        </p:spPr>
      </p:pic>
    </p:spTree>
    <p:extLst>
      <p:ext uri="{BB962C8B-B14F-4D97-AF65-F5344CB8AC3E}">
        <p14:creationId xmlns:p14="http://schemas.microsoft.com/office/powerpoint/2010/main" val="4041053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6B42A4E-4727-C868-B633-69B1B7D7E12C}"/>
              </a:ext>
            </a:extLst>
          </p:cNvPr>
          <p:cNvSpPr txBox="1">
            <a:spLocks noGrp="1"/>
          </p:cNvSpPr>
          <p:nvPr>
            <p:ph type="title" idx="4294967295"/>
          </p:nvPr>
        </p:nvSpPr>
        <p:spPr>
          <a:xfrm>
            <a:off x="1767522" y="13062"/>
            <a:ext cx="10249705"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Warm-up: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46C2B7D0-1FBB-4819-5C16-2E3B6ED960A7}"/>
              </a:ext>
            </a:extLst>
          </p:cNvPr>
          <p:cNvSpPr txBox="1"/>
          <p:nvPr/>
        </p:nvSpPr>
        <p:spPr>
          <a:xfrm>
            <a:off x="3265715" y="1817915"/>
            <a:ext cx="4419600"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rgbClr val="FF0000"/>
                </a:solidFill>
                <a:latin typeface="Gotham Book"/>
              </a:rPr>
              <a:t>Read the information and prompt in the graphic organizer.</a:t>
            </a:r>
          </a:p>
          <a:p>
            <a:pPr marL="457200" indent="-457200">
              <a:buFont typeface="Arial" panose="020B0604020202020204" pitchFamily="34" charset="0"/>
              <a:buChar char="•"/>
            </a:pPr>
            <a:r>
              <a:rPr lang="en-US" sz="3200" dirty="0">
                <a:solidFill>
                  <a:srgbClr val="0070C0"/>
                </a:solidFill>
                <a:latin typeface="Gotham Book"/>
              </a:rPr>
              <a:t>Use the sentence stems provided to create a hypothesis about the events of today’s lesson.</a:t>
            </a:r>
          </a:p>
          <a:p>
            <a:pPr marL="457200" indent="-457200">
              <a:buFont typeface="Arial" panose="020B0604020202020204" pitchFamily="34" charset="0"/>
              <a:buChar char="•"/>
            </a:pPr>
            <a:r>
              <a:rPr lang="en-US" sz="3200" dirty="0">
                <a:solidFill>
                  <a:srgbClr val="7030A0"/>
                </a:solidFill>
                <a:latin typeface="Gotham Book"/>
              </a:rPr>
              <a:t>Share with a partner.</a:t>
            </a:r>
          </a:p>
        </p:txBody>
      </p:sp>
      <p:pic>
        <p:nvPicPr>
          <p:cNvPr id="4" name="Graphic 3">
            <a:extLst>
              <a:ext uri="{FF2B5EF4-FFF2-40B4-BE49-F238E27FC236}">
                <a16:creationId xmlns:a16="http://schemas.microsoft.com/office/drawing/2014/main" id="{6F7F5A0D-F6F1-24C5-4D29-EB5F6499F1B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67522" y="3399460"/>
            <a:ext cx="925793" cy="925793"/>
          </a:xfrm>
          <a:prstGeom prst="rect">
            <a:avLst/>
          </a:prstGeom>
        </p:spPr>
      </p:pic>
      <p:pic>
        <p:nvPicPr>
          <p:cNvPr id="5" name="Graphic 4">
            <a:extLst>
              <a:ext uri="{FF2B5EF4-FFF2-40B4-BE49-F238E27FC236}">
                <a16:creationId xmlns:a16="http://schemas.microsoft.com/office/drawing/2014/main" id="{DBEE2DBC-911C-8895-9D69-0C568EF6195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67522" y="1600200"/>
            <a:ext cx="1208326" cy="1208326"/>
          </a:xfrm>
          <a:prstGeom prst="rect">
            <a:avLst/>
          </a:prstGeom>
        </p:spPr>
      </p:pic>
      <p:pic>
        <p:nvPicPr>
          <p:cNvPr id="6" name="Graphic 5">
            <a:extLst>
              <a:ext uri="{FF2B5EF4-FFF2-40B4-BE49-F238E27FC236}">
                <a16:creationId xmlns:a16="http://schemas.microsoft.com/office/drawing/2014/main" id="{B48EA7A9-4C9B-06F7-60D5-F0185F2DD71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67522" y="5282062"/>
            <a:ext cx="842453" cy="842453"/>
          </a:xfrm>
          <a:prstGeom prst="rect">
            <a:avLst/>
          </a:prstGeom>
        </p:spPr>
      </p:pic>
    </p:spTree>
    <p:extLst>
      <p:ext uri="{BB962C8B-B14F-4D97-AF65-F5344CB8AC3E}">
        <p14:creationId xmlns:p14="http://schemas.microsoft.com/office/powerpoint/2010/main" val="384067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4C55181-3134-E6B1-C1CF-DF870231187A}"/>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09526335-7570-50B3-B09A-2D2C5481D8F9}"/>
              </a:ext>
            </a:extLst>
          </p:cNvPr>
          <p:cNvSpPr/>
          <p:nvPr/>
        </p:nvSpPr>
        <p:spPr>
          <a:xfrm>
            <a:off x="3450771" y="1349828"/>
            <a:ext cx="8399190" cy="1643743"/>
          </a:xfrm>
          <a:prstGeom prst="wedgeRoundRectCallout">
            <a:avLst>
              <a:gd name="adj1" fmla="val -57207"/>
              <a:gd name="adj2" fmla="val 34273"/>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lang="en-US" sz="3600" b="1" u="sng" kern="0" dirty="0">
                <a:effectLst/>
                <a:latin typeface="Gotham Book"/>
                <a:ea typeface="Times New Roman" panose="02020603050405020304" pitchFamily="18" charset="0"/>
                <a:cs typeface="Times New Roman" panose="02020603050405020304" pitchFamily="18" charset="0"/>
              </a:rPr>
              <a:t>The group </a:t>
            </a:r>
            <a:r>
              <a:rPr lang="en-US" sz="3600" kern="0" dirty="0">
                <a:effectLst/>
                <a:latin typeface="Gotham Book"/>
                <a:ea typeface="Times New Roman" panose="02020603050405020304" pitchFamily="18" charset="0"/>
                <a:cs typeface="Times New Roman" panose="02020603050405020304" pitchFamily="18" charset="0"/>
              </a:rPr>
              <a:t>/ </a:t>
            </a:r>
            <a:r>
              <a:rPr lang="en-US" sz="3600" b="1" u="sng" kern="0" dirty="0">
                <a:effectLst/>
                <a:latin typeface="Gotham Book"/>
                <a:ea typeface="Times New Roman" panose="02020603050405020304" pitchFamily="18" charset="0"/>
                <a:cs typeface="Times New Roman" panose="02020603050405020304" pitchFamily="18" charset="0"/>
              </a:rPr>
              <a:t>The groups </a:t>
            </a:r>
            <a:r>
              <a:rPr lang="en-US" sz="3600" kern="0" dirty="0">
                <a:effectLst/>
                <a:latin typeface="Gotham Book"/>
                <a:ea typeface="Times New Roman" panose="02020603050405020304" pitchFamily="18" charset="0"/>
                <a:cs typeface="Times New Roman" panose="02020603050405020304" pitchFamily="18" charset="0"/>
              </a:rPr>
              <a:t>that might have taken part in this rebellion </a:t>
            </a:r>
            <a:r>
              <a:rPr lang="en-US" sz="3600" b="1" u="sng" kern="0" dirty="0">
                <a:effectLst/>
                <a:latin typeface="Gotham Book"/>
                <a:ea typeface="Times New Roman" panose="02020603050405020304" pitchFamily="18" charset="0"/>
                <a:cs typeface="Times New Roman" panose="02020603050405020304" pitchFamily="18" charset="0"/>
              </a:rPr>
              <a:t>is</a:t>
            </a:r>
            <a:r>
              <a:rPr lang="en-US" sz="3600" kern="0" dirty="0">
                <a:effectLst/>
                <a:latin typeface="Gotham Book"/>
                <a:ea typeface="Times New Roman" panose="02020603050405020304" pitchFamily="18" charset="0"/>
                <a:cs typeface="Times New Roman" panose="02020603050405020304" pitchFamily="18" charset="0"/>
              </a:rPr>
              <a:t>/</a:t>
            </a:r>
            <a:r>
              <a:rPr lang="en-US" sz="3600" b="1" u="sng" kern="0" dirty="0">
                <a:effectLst/>
                <a:latin typeface="Gotham Book"/>
                <a:ea typeface="Times New Roman" panose="02020603050405020304" pitchFamily="18" charset="0"/>
                <a:cs typeface="Times New Roman" panose="02020603050405020304" pitchFamily="18" charset="0"/>
              </a:rPr>
              <a:t>are</a:t>
            </a:r>
            <a:r>
              <a:rPr lang="en-US" sz="3600" kern="0" dirty="0">
                <a:effectLst/>
                <a:latin typeface="Gotham Book"/>
                <a:ea typeface="Times New Roman" panose="02020603050405020304" pitchFamily="18" charset="0"/>
                <a:cs typeface="Times New Roman" panose="02020603050405020304" pitchFamily="18" charset="0"/>
              </a:rPr>
              <a:t> _______</a:t>
            </a:r>
            <a:endParaRPr kumimoji="0" lang="en-US" sz="3600" b="1" i="0" u="sng"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peech Bubble: Rectangle with Corners Rounded 3">
            <a:extLst>
              <a:ext uri="{FF2B5EF4-FFF2-40B4-BE49-F238E27FC236}">
                <a16:creationId xmlns:a16="http://schemas.microsoft.com/office/drawing/2014/main" id="{655016CE-15AA-EF11-0407-4154D463FDB1}"/>
              </a:ext>
            </a:extLst>
          </p:cNvPr>
          <p:cNvSpPr/>
          <p:nvPr/>
        </p:nvSpPr>
        <p:spPr>
          <a:xfrm>
            <a:off x="1937656" y="3701972"/>
            <a:ext cx="8399190" cy="1730000"/>
          </a:xfrm>
          <a:prstGeom prst="wedgeRoundRectCallout">
            <a:avLst>
              <a:gd name="adj1" fmla="val 58011"/>
              <a:gd name="adj2" fmla="val 38048"/>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u="sng" kern="0" dirty="0">
                <a:effectLst/>
                <a:latin typeface="Gotham Book"/>
                <a:ea typeface="Times New Roman" panose="02020603050405020304" pitchFamily="18" charset="0"/>
                <a:cs typeface="Times New Roman" panose="02020603050405020304" pitchFamily="18" charset="0"/>
              </a:rPr>
              <a:t>This group </a:t>
            </a:r>
            <a:r>
              <a:rPr lang="en-US" sz="3600" kern="0" dirty="0">
                <a:effectLst/>
                <a:latin typeface="Gotham Book"/>
                <a:ea typeface="Times New Roman" panose="02020603050405020304" pitchFamily="18" charset="0"/>
                <a:cs typeface="Times New Roman" panose="02020603050405020304" pitchFamily="18" charset="0"/>
              </a:rPr>
              <a:t>/ </a:t>
            </a:r>
            <a:r>
              <a:rPr lang="en-US" sz="3600" b="1" u="sng" kern="0" dirty="0">
                <a:effectLst/>
                <a:latin typeface="Gotham Book"/>
                <a:ea typeface="Times New Roman" panose="02020603050405020304" pitchFamily="18" charset="0"/>
                <a:cs typeface="Times New Roman" panose="02020603050405020304" pitchFamily="18" charset="0"/>
              </a:rPr>
              <a:t>These groups </a:t>
            </a:r>
            <a:r>
              <a:rPr lang="en-US" sz="3600" kern="0" dirty="0">
                <a:effectLst/>
                <a:latin typeface="Gotham Book"/>
                <a:ea typeface="Times New Roman" panose="02020603050405020304" pitchFamily="18" charset="0"/>
                <a:cs typeface="Times New Roman" panose="02020603050405020304" pitchFamily="18" charset="0"/>
              </a:rPr>
              <a:t>might have rebelled because __________</a:t>
            </a:r>
            <a:endParaRPr kumimoji="0" lang="en-US" sz="3600" b="1" i="0" u="sng"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B5E3EA3B-9160-09CA-52A9-93BF8E065C0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37487" y="4269741"/>
            <a:ext cx="1162231" cy="1162231"/>
          </a:xfrm>
          <a:prstGeom prst="rect">
            <a:avLst/>
          </a:prstGeom>
        </p:spPr>
      </p:pic>
      <p:pic>
        <p:nvPicPr>
          <p:cNvPr id="6" name="Graphic 5">
            <a:extLst>
              <a:ext uri="{FF2B5EF4-FFF2-40B4-BE49-F238E27FC236}">
                <a16:creationId xmlns:a16="http://schemas.microsoft.com/office/drawing/2014/main" id="{42B99760-C95D-B7B3-A802-EFE1DC1F96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69687" y="1916714"/>
            <a:ext cx="1162231" cy="1162231"/>
          </a:xfrm>
          <a:prstGeom prst="rect">
            <a:avLst/>
          </a:prstGeom>
        </p:spPr>
      </p:pic>
    </p:spTree>
    <p:extLst>
      <p:ext uri="{BB962C8B-B14F-4D97-AF65-F5344CB8AC3E}">
        <p14:creationId xmlns:p14="http://schemas.microsoft.com/office/powerpoint/2010/main" val="248430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A3BEE04-4757-C2F5-C482-47D8F8A292CD}"/>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C6972DD2-9631-36AD-15F5-1E1A9FB07975}"/>
              </a:ext>
            </a:extLst>
          </p:cNvPr>
          <p:cNvSpPr txBox="1"/>
          <p:nvPr/>
        </p:nvSpPr>
        <p:spPr>
          <a:xfrm>
            <a:off x="1120167" y="2286000"/>
            <a:ext cx="10363200" cy="2489271"/>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What was the </a:t>
            </a:r>
            <a:r>
              <a:rPr lang="en-US" sz="4800" b="0" i="0" dirty="0">
                <a:solidFill>
                  <a:srgbClr val="0070C0"/>
                </a:solidFill>
                <a:effectLst/>
                <a:latin typeface="Gotham Book"/>
              </a:rPr>
              <a:t>Córdova Rebellion, who was involved, why did </a:t>
            </a:r>
            <a:r>
              <a:rPr lang="en-US" sz="4800" dirty="0">
                <a:solidFill>
                  <a:srgbClr val="0070C0"/>
                </a:solidFill>
                <a:latin typeface="Gotham Book"/>
              </a:rPr>
              <a:t>they rebel</a:t>
            </a:r>
            <a:r>
              <a:rPr lang="en-US" sz="4800" b="0" i="0" dirty="0">
                <a:solidFill>
                  <a:srgbClr val="0070C0"/>
                </a:solidFill>
                <a:effectLst/>
                <a:latin typeface="Gotham Book"/>
              </a:rPr>
              <a:t>, and what was the result?</a:t>
            </a:r>
            <a:endPar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91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6A6384D-8638-DF6D-AE9F-F5B475FA0ACB}"/>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546FC1A7-A711-E44B-2B9F-92E44778AF23}"/>
              </a:ext>
            </a:extLst>
          </p:cNvPr>
          <p:cNvSpPr txBox="1"/>
          <p:nvPr/>
        </p:nvSpPr>
        <p:spPr>
          <a:xfrm>
            <a:off x="484414" y="1698171"/>
            <a:ext cx="11223171" cy="4567789"/>
          </a:xfrm>
          <a:prstGeom prst="rect">
            <a:avLst/>
          </a:prstGeom>
          <a:noFill/>
        </p:spPr>
        <p:txBody>
          <a:bodyPr wrap="square" rtlCol="0">
            <a:spAutoFit/>
          </a:bodyPr>
          <a:lstStyle/>
          <a:p>
            <a:pPr marL="742950" indent="-742950">
              <a:lnSpc>
                <a:spcPct val="110000"/>
              </a:lnSpc>
              <a:buFont typeface="+mj-lt"/>
              <a:buAutoNum type="arabicPeriod"/>
              <a:tabLst>
                <a:tab pos="457200" algn="l"/>
              </a:tabLst>
              <a:defRPr/>
            </a:pPr>
            <a:r>
              <a:rPr kumimoji="0" lang="en-US" sz="3800" b="1" i="1" u="sng"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We will</a:t>
            </a:r>
            <a:r>
              <a:rPr kumimoji="0" lang="en-US" sz="3800" i="1"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 examine three primary source excerpts from newspaper articles giving accounts of various details of the </a:t>
            </a:r>
            <a:r>
              <a:rPr lang="en-US" sz="3800" b="0" i="1" dirty="0">
                <a:solidFill>
                  <a:schemeClr val="accent6">
                    <a:lumMod val="75000"/>
                  </a:schemeClr>
                </a:solidFill>
                <a:effectLst/>
                <a:latin typeface="Gotham Book"/>
              </a:rPr>
              <a:t>Córdova Rebellion.</a:t>
            </a:r>
            <a:endParaRPr lang="en-US" sz="3800" i="1" dirty="0">
              <a:solidFill>
                <a:schemeClr val="accent6">
                  <a:lumMod val="75000"/>
                </a:schemeClr>
              </a:solidFill>
              <a:latin typeface="Gotham Book"/>
              <a:cs typeface="Times New Roman" panose="02020603050405020304" pitchFamily="18" charset="0"/>
            </a:endParaRPr>
          </a:p>
          <a:p>
            <a:pPr marL="742950" indent="-742950">
              <a:lnSpc>
                <a:spcPct val="110000"/>
              </a:lnSpc>
              <a:buFont typeface="+mj-lt"/>
              <a:buAutoNum type="arabicPeriod"/>
              <a:tabLst>
                <a:tab pos="457200" algn="l"/>
              </a:tabLst>
              <a:defRPr/>
            </a:pPr>
            <a:r>
              <a:rPr kumimoji="0" lang="en-US" sz="3800" b="1" i="1" u="sng"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I will</a:t>
            </a:r>
            <a:r>
              <a:rPr kumimoji="0" lang="en-US" sz="3800"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a:t>
            </a:r>
            <a:r>
              <a:rPr kumimoji="0" lang="en-US" sz="3800" i="1"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analyze key details of the </a:t>
            </a:r>
            <a:r>
              <a:rPr lang="en-US" sz="3800" b="0" i="1" dirty="0">
                <a:solidFill>
                  <a:srgbClr val="7030A0"/>
                </a:solidFill>
                <a:effectLst/>
                <a:latin typeface="Gotham Book"/>
              </a:rPr>
              <a:t>Córdova Rebellion including specific events, the causes of the rebellion, and </a:t>
            </a:r>
            <a:r>
              <a:rPr lang="en-US" sz="3800" i="1" dirty="0">
                <a:solidFill>
                  <a:srgbClr val="7030A0"/>
                </a:solidFill>
                <a:latin typeface="Gotham Book"/>
              </a:rPr>
              <a:t>the point of view of the information presented in the articles.</a:t>
            </a:r>
            <a:endParaRPr kumimoji="0" lang="en-US" sz="38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83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A2DDDE3-5B12-072C-1ACD-E8D75AE48075}"/>
              </a:ext>
            </a:extLst>
          </p:cNvPr>
          <p:cNvSpPr txBox="1">
            <a:spLocks noGrp="1"/>
          </p:cNvSpPr>
          <p:nvPr>
            <p:ph type="title" idx="4294967295"/>
          </p:nvPr>
        </p:nvSpPr>
        <p:spPr>
          <a:xfrm>
            <a:off x="1164771" y="13062"/>
            <a:ext cx="9677399" cy="9706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Gotham Medium"/>
                <a:ea typeface="+mj-ea"/>
                <a:cs typeface="+mj-cs"/>
              </a:rPr>
              <a:t>Growing Tension in East Texas</a:t>
            </a:r>
            <a:endParaRPr kumimoji="0" lang="en-US" sz="4800" b="1" i="0" u="none" strike="noStrike" kern="1200" cap="none" spc="0" normalizeH="0" baseline="0" noProof="0" dirty="0">
              <a:ln>
                <a:noFill/>
              </a:ln>
              <a:solidFill>
                <a:schemeClr val="tx1"/>
              </a:solidFill>
              <a:effectLst/>
              <a:uLnTx/>
              <a:uFillTx/>
              <a:latin typeface="Gotham Medium"/>
              <a:ea typeface="+mj-ea"/>
              <a:cs typeface="+mj-cs"/>
            </a:endParaRP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AB2730FE-56FA-A1BA-6519-568BF29B95F2}"/>
                  </a:ext>
                  <a:ext uri="{C183D7F6-B498-43B3-948B-1728B52AA6E4}">
                    <adec:decorative xmlns:adec="http://schemas.microsoft.com/office/drawing/2017/decorative" val="1"/>
                  </a:ext>
                </a:extLst>
              </p14:cNvPr>
              <p14:cNvContentPartPr/>
              <p14:nvPr/>
            </p14:nvContentPartPr>
            <p14:xfrm>
              <a:off x="13846337" y="2470920"/>
              <a:ext cx="360" cy="360"/>
            </p14:xfrm>
          </p:contentPart>
        </mc:Choice>
        <mc:Fallback xmlns="">
          <p:pic>
            <p:nvPicPr>
              <p:cNvPr id="8" name="Ink 7">
                <a:extLst>
                  <a:ext uri="{FF2B5EF4-FFF2-40B4-BE49-F238E27FC236}">
                    <a16:creationId xmlns:a16="http://schemas.microsoft.com/office/drawing/2014/main" id="{AB2730FE-56FA-A1BA-6519-568BF29B95F2}"/>
                  </a:ext>
                  <a:ext uri="{C183D7F6-B498-43B3-948B-1728B52AA6E4}">
                    <adec:decorative xmlns:adec="http://schemas.microsoft.com/office/drawing/2017/decorative" val="1"/>
                  </a:ext>
                </a:extLst>
              </p:cNvPr>
              <p:cNvPicPr/>
              <p:nvPr/>
            </p:nvPicPr>
            <p:blipFill>
              <a:blip r:embed="rId5"/>
              <a:stretch>
                <a:fillRect/>
              </a:stretch>
            </p:blipFill>
            <p:spPr>
              <a:xfrm>
                <a:off x="13837337" y="2461920"/>
                <a:ext cx="18000" cy="18000"/>
              </a:xfrm>
              <a:prstGeom prst="rect">
                <a:avLst/>
              </a:prstGeom>
            </p:spPr>
          </p:pic>
        </mc:Fallback>
      </mc:AlternateContent>
      <p:pic>
        <p:nvPicPr>
          <p:cNvPr id="24" name="Picture 23" descr="A map of the Republic of Texas showing the boundaries as accepted by Mexico, the disputed territory between Texas and Mexico and the modern-day boundaries of Texas. Within the borders of Texas, the cities of Nacogdoches, Austin, San Antonio, and Houston are labeled. The Angelina River is labeled running from the coast at the border of Texas and Louisiana northward toward Nacogdoches.">
            <a:extLst>
              <a:ext uri="{FF2B5EF4-FFF2-40B4-BE49-F238E27FC236}">
                <a16:creationId xmlns:a16="http://schemas.microsoft.com/office/drawing/2014/main" id="{3BC637FA-4443-F122-279A-BD601D0095A5}"/>
              </a:ext>
            </a:extLst>
          </p:cNvPr>
          <p:cNvPicPr>
            <a:picLocks noChangeAspect="1"/>
          </p:cNvPicPr>
          <p:nvPr/>
        </p:nvPicPr>
        <p:blipFill>
          <a:blip r:embed="rId6"/>
          <a:stretch>
            <a:fillRect/>
          </a:stretch>
        </p:blipFill>
        <p:spPr>
          <a:xfrm>
            <a:off x="1437401" y="1017196"/>
            <a:ext cx="5482267" cy="5550511"/>
          </a:xfrm>
          <a:prstGeom prst="rect">
            <a:avLst/>
          </a:prstGeom>
          <a:effectLst>
            <a:outerShdw blurRad="50800" dist="50800" dir="7920000" algn="ctr" rotWithShape="0">
              <a:srgbClr val="000000">
                <a:alpha val="43137"/>
              </a:srgbClr>
            </a:outerShdw>
          </a:effectLst>
        </p:spPr>
      </p:pic>
      <p:sp>
        <p:nvSpPr>
          <p:cNvPr id="25" name="TextBox 24">
            <a:extLst>
              <a:ext uri="{FF2B5EF4-FFF2-40B4-BE49-F238E27FC236}">
                <a16:creationId xmlns:a16="http://schemas.microsoft.com/office/drawing/2014/main" id="{0E891046-0004-4BD6-BA82-F0B2EC174704}"/>
              </a:ext>
            </a:extLst>
          </p:cNvPr>
          <p:cNvSpPr txBox="1"/>
          <p:nvPr/>
        </p:nvSpPr>
        <p:spPr>
          <a:xfrm>
            <a:off x="7192537" y="1899626"/>
            <a:ext cx="4865649" cy="3785652"/>
          </a:xfrm>
          <a:prstGeom prst="rect">
            <a:avLst/>
          </a:prstGeom>
          <a:noFill/>
        </p:spPr>
        <p:txBody>
          <a:bodyPr wrap="square" rtlCol="0">
            <a:spAutoFit/>
          </a:bodyPr>
          <a:lstStyle/>
          <a:p>
            <a:pPr algn="ctr"/>
            <a:r>
              <a:rPr lang="en-US" sz="4000" dirty="0">
                <a:solidFill>
                  <a:schemeClr val="accent6">
                    <a:lumMod val="75000"/>
                  </a:schemeClr>
                </a:solidFill>
                <a:latin typeface="Gotham Book"/>
              </a:rPr>
              <a:t>The </a:t>
            </a:r>
            <a:r>
              <a:rPr lang="en-US" sz="4000" b="0" i="0" dirty="0">
                <a:solidFill>
                  <a:schemeClr val="accent6">
                    <a:lumMod val="75000"/>
                  </a:schemeClr>
                </a:solidFill>
                <a:effectLst/>
                <a:latin typeface="Gotham Book"/>
              </a:rPr>
              <a:t>Córdova Rebellion occurred </a:t>
            </a:r>
            <a:r>
              <a:rPr lang="en-US" sz="4000" dirty="0">
                <a:solidFill>
                  <a:schemeClr val="accent6">
                    <a:lumMod val="75000"/>
                  </a:schemeClr>
                </a:solidFill>
                <a:latin typeface="Gotham Book"/>
              </a:rPr>
              <a:t>near the east Texas town of Nacogdoches and along the Angelina river. </a:t>
            </a:r>
          </a:p>
        </p:txBody>
      </p:sp>
    </p:spTree>
    <p:extLst>
      <p:ext uri="{BB962C8B-B14F-4D97-AF65-F5344CB8AC3E}">
        <p14:creationId xmlns:p14="http://schemas.microsoft.com/office/powerpoint/2010/main" val="226608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70F8A1A-194C-A8CD-B289-08881D80FE1C}"/>
              </a:ext>
            </a:extLst>
          </p:cNvPr>
          <p:cNvSpPr txBox="1">
            <a:spLocks noGrp="1"/>
          </p:cNvSpPr>
          <p:nvPr>
            <p:ph type="title" idx="4294967295"/>
          </p:nvPr>
        </p:nvSpPr>
        <p:spPr>
          <a:xfrm>
            <a:off x="1197429" y="78376"/>
            <a:ext cx="5752012" cy="25015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effectLst/>
                <a:uLnTx/>
                <a:uFillTx/>
                <a:latin typeface="Gotham Medium"/>
                <a:ea typeface="+mj-ea"/>
                <a:cs typeface="+mj-cs"/>
              </a:rPr>
              <a:t>The </a:t>
            </a:r>
            <a:br>
              <a:rPr kumimoji="0" lang="en-US" sz="4800" b="0" i="0" u="none" strike="noStrike" kern="1200" cap="none" spc="0" normalizeH="0" baseline="0" noProof="0" dirty="0">
                <a:ln>
                  <a:noFill/>
                </a:ln>
                <a:effectLst/>
                <a:uLnTx/>
                <a:uFillTx/>
                <a:latin typeface="Gotham Medium"/>
                <a:ea typeface="+mj-ea"/>
                <a:cs typeface="+mj-cs"/>
              </a:rPr>
            </a:br>
            <a:r>
              <a:rPr lang="en-US" sz="4800" b="0" i="0" dirty="0">
                <a:effectLst/>
                <a:latin typeface="Gotham Medium"/>
              </a:rPr>
              <a:t>Córdova Rebellion</a:t>
            </a:r>
            <a:br>
              <a:rPr lang="en-US" sz="4800" b="0" i="0" dirty="0">
                <a:effectLst/>
                <a:latin typeface="Gotham Medium"/>
              </a:rPr>
            </a:br>
            <a:r>
              <a:rPr lang="en-US" sz="4800" b="1" i="0" dirty="0">
                <a:effectLst/>
                <a:latin typeface="Gotham Medium"/>
              </a:rPr>
              <a:t>Primary Source #1</a:t>
            </a:r>
            <a:r>
              <a:rPr kumimoji="0" lang="en-US" sz="4800" b="1" i="0" u="none" strike="noStrike" kern="1200" cap="none" spc="0" normalizeH="0" baseline="0" noProof="0" dirty="0">
                <a:ln>
                  <a:noFill/>
                </a:ln>
                <a:effectLst/>
                <a:uLnTx/>
                <a:uFillTx/>
                <a:latin typeface="Gotham Medium"/>
                <a:ea typeface="+mj-ea"/>
                <a:cs typeface="+mj-cs"/>
              </a:rPr>
              <a:t> </a:t>
            </a:r>
          </a:p>
        </p:txBody>
      </p:sp>
      <p:sp>
        <p:nvSpPr>
          <p:cNvPr id="5" name="TextBox 4">
            <a:extLst>
              <a:ext uri="{FF2B5EF4-FFF2-40B4-BE49-F238E27FC236}">
                <a16:creationId xmlns:a16="http://schemas.microsoft.com/office/drawing/2014/main" id="{37A50C8D-0449-FDA6-B91F-553FDC482F67}"/>
              </a:ext>
            </a:extLst>
          </p:cNvPr>
          <p:cNvSpPr txBox="1"/>
          <p:nvPr/>
        </p:nvSpPr>
        <p:spPr>
          <a:xfrm>
            <a:off x="1722121" y="3501536"/>
            <a:ext cx="4702628" cy="1692771"/>
          </a:xfrm>
          <a:prstGeom prst="rect">
            <a:avLst/>
          </a:prstGeom>
          <a:noFill/>
        </p:spPr>
        <p:txBody>
          <a:bodyPr wrap="square" rtlCol="0">
            <a:spAutoFit/>
          </a:bodyPr>
          <a:lstStyle/>
          <a:p>
            <a:pPr algn="ctr"/>
            <a:r>
              <a:rPr lang="en-US" sz="2600" i="1" dirty="0">
                <a:solidFill>
                  <a:schemeClr val="accent1">
                    <a:lumMod val="75000"/>
                  </a:schemeClr>
                </a:solidFill>
              </a:rPr>
              <a:t>The Telegraph and Texas Register </a:t>
            </a:r>
            <a:r>
              <a:rPr lang="en-US" sz="2600" dirty="0">
                <a:solidFill>
                  <a:schemeClr val="accent1">
                    <a:lumMod val="75000"/>
                  </a:schemeClr>
                </a:solidFill>
              </a:rPr>
              <a:t>Houston, Texas</a:t>
            </a:r>
          </a:p>
          <a:p>
            <a:pPr algn="ctr"/>
            <a:r>
              <a:rPr lang="en-US" sz="2600" dirty="0">
                <a:solidFill>
                  <a:schemeClr val="accent1">
                    <a:lumMod val="75000"/>
                  </a:schemeClr>
                </a:solidFill>
              </a:rPr>
              <a:t>Saturday, August 25, 1838</a:t>
            </a:r>
          </a:p>
          <a:p>
            <a:pPr algn="ctr"/>
            <a:r>
              <a:rPr lang="en-US" sz="2600" dirty="0">
                <a:solidFill>
                  <a:schemeClr val="accent1">
                    <a:lumMod val="75000"/>
                  </a:schemeClr>
                </a:solidFill>
              </a:rPr>
              <a:t>The Portal to Texas History</a:t>
            </a:r>
          </a:p>
        </p:txBody>
      </p:sp>
      <p:pic>
        <p:nvPicPr>
          <p:cNvPr id="3" name="Picture 2" descr="A photocopy of the excerpt from the article featured in this section of the assignment. The article reads: &quot;Since the reception of the following intelligence, a messenger has arrived from Nacogdoches, who states that on the approach of generals Rusk and Douglass with a large division of the militia of that section, the Mexicans and their allies the Biloxies, fled from their encampment on the Angelina and took refuge in the Cherokee village. They were pursued by Gen. Rusk, who in order to avoid the effusion of blood, and prevent a precipitate Indian war, halted his division a few miles from the village and sent a messenger to Bowles, the principle chief, requesting him to give them up. - Bowles desired permission to hold a council of his nation, and agreed to send an answer on the following Saturday. No intelligence has been received from them since. We believe that this transaction will be attended with beneficial consequences, as the overwhelming force that will be assembled in that quarter, will impress upon the deluded creatures a full sense of their inferiority, and show them that any further excesses on their part, may lead to their complete discomfiture if not to their extermination.&quot; From the Nacogdoches Chronicle. ">
            <a:extLst>
              <a:ext uri="{FF2B5EF4-FFF2-40B4-BE49-F238E27FC236}">
                <a16:creationId xmlns:a16="http://schemas.microsoft.com/office/drawing/2014/main" id="{B0FBF8D8-3918-0C26-799E-1B492F66AB64}"/>
              </a:ext>
            </a:extLst>
          </p:cNvPr>
          <p:cNvPicPr>
            <a:picLocks noChangeAspect="1"/>
          </p:cNvPicPr>
          <p:nvPr/>
        </p:nvPicPr>
        <p:blipFill>
          <a:blip r:embed="rId4"/>
          <a:stretch>
            <a:fillRect/>
          </a:stretch>
        </p:blipFill>
        <p:spPr>
          <a:xfrm>
            <a:off x="6629400" y="228600"/>
            <a:ext cx="5304064" cy="5887329"/>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371697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A2DDDE3-5B12-072C-1ACD-E8D75AE48075}"/>
              </a:ext>
            </a:extLst>
          </p:cNvPr>
          <p:cNvSpPr txBox="1">
            <a:spLocks noGrp="1"/>
          </p:cNvSpPr>
          <p:nvPr>
            <p:ph type="title" idx="4294967295"/>
          </p:nvPr>
        </p:nvSpPr>
        <p:spPr>
          <a:xfrm>
            <a:off x="1677410" y="13061"/>
            <a:ext cx="8240486" cy="15871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Gotham Medium"/>
                <a:ea typeface="+mj-ea"/>
                <a:cs typeface="+mj-cs"/>
              </a:rPr>
              <a:t>The </a:t>
            </a:r>
            <a:r>
              <a:rPr lang="en-US" sz="4400" b="0" i="0" dirty="0">
                <a:solidFill>
                  <a:schemeClr val="bg1"/>
                </a:solidFill>
                <a:effectLst/>
                <a:latin typeface="Gotham Medium"/>
              </a:rPr>
              <a:t>Córdova Rebellion</a:t>
            </a:r>
            <a:br>
              <a:rPr lang="en-US" sz="4400" b="0" i="0" dirty="0">
                <a:solidFill>
                  <a:schemeClr val="bg1"/>
                </a:solidFill>
                <a:effectLst/>
                <a:latin typeface="Gotham Medium"/>
              </a:rPr>
            </a:br>
            <a:r>
              <a:rPr lang="en-US" sz="5400" b="1" i="0" dirty="0">
                <a:solidFill>
                  <a:schemeClr val="bg1"/>
                </a:solidFill>
                <a:effectLst/>
                <a:latin typeface="Gotham Medium"/>
              </a:rPr>
              <a:t>Primary Source #2</a:t>
            </a:r>
            <a:endParaRPr kumimoji="0" lang="en-US" sz="4400" b="0" i="0" u="none" strike="noStrike" kern="1200" cap="none" spc="0" normalizeH="0" baseline="0" noProof="0" dirty="0">
              <a:ln>
                <a:noFill/>
              </a:ln>
              <a:solidFill>
                <a:schemeClr val="bg1"/>
              </a:solidFill>
              <a:effectLst/>
              <a:uLnTx/>
              <a:uFillTx/>
              <a:latin typeface="Gotham Medium"/>
              <a:ea typeface="+mj-ea"/>
              <a:cs typeface="+mj-cs"/>
            </a:endParaRPr>
          </a:p>
        </p:txBody>
      </p:sp>
      <p:pic>
        <p:nvPicPr>
          <p:cNvPr id="4" name="Picture 3" descr="An excerpt from the newspaper article used in this portion of the assignment. It reads, &quot;On the 10th, the Mexicans sent a letter from their camp to the president at Nacogdoches, signed by Cordova, Norris, Cruzs and others, disavowing all allegiance and respect to the constitution and laws of this Republic, and expressing their preference and determination to fight for the Mexican constitution of '24. - They also asked protection for their women and children, and promised to reciprocate. ">
            <a:extLst>
              <a:ext uri="{FF2B5EF4-FFF2-40B4-BE49-F238E27FC236}">
                <a16:creationId xmlns:a16="http://schemas.microsoft.com/office/drawing/2014/main" id="{42E73284-A3DC-FD6B-FE7D-402E6E399969}"/>
              </a:ext>
            </a:extLst>
          </p:cNvPr>
          <p:cNvPicPr>
            <a:picLocks noChangeAspect="1"/>
          </p:cNvPicPr>
          <p:nvPr/>
        </p:nvPicPr>
        <p:blipFill>
          <a:blip r:embed="rId4"/>
          <a:stretch>
            <a:fillRect/>
          </a:stretch>
        </p:blipFill>
        <p:spPr>
          <a:xfrm>
            <a:off x="1523999" y="1983686"/>
            <a:ext cx="9312751" cy="3136555"/>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705CE2B3-09B2-794B-C1B0-A669C3187276}"/>
              </a:ext>
            </a:extLst>
          </p:cNvPr>
          <p:cNvSpPr txBox="1"/>
          <p:nvPr/>
        </p:nvSpPr>
        <p:spPr>
          <a:xfrm>
            <a:off x="1436914" y="5257800"/>
            <a:ext cx="9399836" cy="769441"/>
          </a:xfrm>
          <a:prstGeom prst="rect">
            <a:avLst/>
          </a:prstGeom>
          <a:noFill/>
        </p:spPr>
        <p:txBody>
          <a:bodyPr wrap="square" rtlCol="0">
            <a:spAutoFit/>
          </a:bodyPr>
          <a:lstStyle/>
          <a:p>
            <a:pPr algn="ctr"/>
            <a:r>
              <a:rPr lang="en-US" sz="2200" i="1" dirty="0"/>
              <a:t>The Telegraph and Texas Register of Houston, </a:t>
            </a:r>
            <a:r>
              <a:rPr lang="en-US" sz="2200" dirty="0"/>
              <a:t>Saturday September 29, 1838</a:t>
            </a:r>
          </a:p>
          <a:p>
            <a:pPr algn="ctr"/>
            <a:r>
              <a:rPr lang="en-US" sz="2200" dirty="0"/>
              <a:t>The Portal to Texas History </a:t>
            </a:r>
          </a:p>
        </p:txBody>
      </p:sp>
    </p:spTree>
    <p:extLst>
      <p:ext uri="{BB962C8B-B14F-4D97-AF65-F5344CB8AC3E}">
        <p14:creationId xmlns:p14="http://schemas.microsoft.com/office/powerpoint/2010/main" val="2790834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70F8A1A-194C-A8CD-B289-08881D80FE1C}"/>
              </a:ext>
            </a:extLst>
          </p:cNvPr>
          <p:cNvSpPr txBox="1">
            <a:spLocks noGrp="1"/>
          </p:cNvSpPr>
          <p:nvPr>
            <p:ph type="title" idx="4294967295"/>
          </p:nvPr>
        </p:nvSpPr>
        <p:spPr>
          <a:xfrm>
            <a:off x="1677410" y="13061"/>
            <a:ext cx="5256436" cy="21967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effectLst/>
                <a:uLnTx/>
                <a:uFillTx/>
                <a:latin typeface="Gotham Medium"/>
                <a:ea typeface="+mj-ea"/>
                <a:cs typeface="+mj-cs"/>
              </a:rPr>
              <a:t>The </a:t>
            </a:r>
            <a:br>
              <a:rPr kumimoji="0" lang="en-US" sz="4800" b="0" i="0" u="none" strike="noStrike" kern="1200" cap="none" spc="0" normalizeH="0" baseline="0" noProof="0" dirty="0">
                <a:ln>
                  <a:noFill/>
                </a:ln>
                <a:effectLst/>
                <a:uLnTx/>
                <a:uFillTx/>
                <a:latin typeface="Gotham Medium"/>
                <a:ea typeface="+mj-ea"/>
                <a:cs typeface="+mj-cs"/>
              </a:rPr>
            </a:br>
            <a:r>
              <a:rPr lang="en-US" sz="4800" b="0" i="0" dirty="0">
                <a:effectLst/>
                <a:latin typeface="Gotham Medium"/>
              </a:rPr>
              <a:t>Córdova Rebellion</a:t>
            </a:r>
            <a:br>
              <a:rPr lang="en-US" sz="4800" b="0" i="0" dirty="0">
                <a:effectLst/>
                <a:latin typeface="Gotham Medium"/>
              </a:rPr>
            </a:br>
            <a:r>
              <a:rPr lang="en-US" sz="4800" b="1" i="0" dirty="0">
                <a:effectLst/>
                <a:latin typeface="Gotham Medium"/>
              </a:rPr>
              <a:t>Primary Source #3</a:t>
            </a:r>
            <a:endParaRPr kumimoji="0" lang="en-US" sz="48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C8AF8650-907A-08B9-BDEA-5B49610F39C4}"/>
              </a:ext>
            </a:extLst>
          </p:cNvPr>
          <p:cNvSpPr txBox="1"/>
          <p:nvPr/>
        </p:nvSpPr>
        <p:spPr>
          <a:xfrm>
            <a:off x="1954314" y="3374571"/>
            <a:ext cx="4702628" cy="1692771"/>
          </a:xfrm>
          <a:prstGeom prst="rect">
            <a:avLst/>
          </a:prstGeom>
          <a:noFill/>
        </p:spPr>
        <p:txBody>
          <a:bodyPr wrap="square" rtlCol="0">
            <a:spAutoFit/>
          </a:bodyPr>
          <a:lstStyle/>
          <a:p>
            <a:pPr algn="ctr"/>
            <a:r>
              <a:rPr lang="en-US" sz="2600" i="1" dirty="0">
                <a:solidFill>
                  <a:schemeClr val="accent1">
                    <a:lumMod val="75000"/>
                  </a:schemeClr>
                </a:solidFill>
              </a:rPr>
              <a:t>The Telegraph and Texas Register </a:t>
            </a:r>
            <a:r>
              <a:rPr lang="en-US" sz="2600" dirty="0">
                <a:solidFill>
                  <a:schemeClr val="accent1">
                    <a:lumMod val="75000"/>
                  </a:schemeClr>
                </a:solidFill>
              </a:rPr>
              <a:t>Houston, Texas</a:t>
            </a:r>
          </a:p>
          <a:p>
            <a:pPr algn="ctr"/>
            <a:r>
              <a:rPr lang="en-US" sz="2600" dirty="0">
                <a:solidFill>
                  <a:schemeClr val="accent1">
                    <a:lumMod val="75000"/>
                  </a:schemeClr>
                </a:solidFill>
              </a:rPr>
              <a:t>Saturday November 3, 1838</a:t>
            </a:r>
          </a:p>
          <a:p>
            <a:pPr algn="ctr"/>
            <a:r>
              <a:rPr lang="en-US" sz="2600" dirty="0">
                <a:solidFill>
                  <a:schemeClr val="accent1">
                    <a:lumMod val="75000"/>
                  </a:schemeClr>
                </a:solidFill>
              </a:rPr>
              <a:t>The Portal to Texas History</a:t>
            </a:r>
          </a:p>
        </p:txBody>
      </p:sp>
      <p:pic>
        <p:nvPicPr>
          <p:cNvPr id="3" name="Picture 2" descr="A photocopy of the excerpt of the newspaper article used in this portion of the assignment. It reads, &quot;A very brisk fire was kept up on both sides for about fifteen minutes when I ordered a portion of the force to remain and protect the camp, and with the remainder charged the enemy, who precipitately fled, leaving eleven dead on the ground… From the blood upon the ground, they must have suffered severely…We had eleven men severely wounded – none killed, and about twenty five or thirty horses so badly shot as to be unfit for use. Amongst the enemy’s dead were found Caddos, Coushatties, Boloxies, one Cherokee, and two Mexicans.&quot;">
            <a:extLst>
              <a:ext uri="{FF2B5EF4-FFF2-40B4-BE49-F238E27FC236}">
                <a16:creationId xmlns:a16="http://schemas.microsoft.com/office/drawing/2014/main" id="{776B76CD-F40E-077B-7C3A-245175539430}"/>
              </a:ext>
            </a:extLst>
          </p:cNvPr>
          <p:cNvPicPr>
            <a:picLocks noChangeAspect="1"/>
          </p:cNvPicPr>
          <p:nvPr/>
        </p:nvPicPr>
        <p:blipFill>
          <a:blip r:embed="rId4"/>
          <a:stretch>
            <a:fillRect/>
          </a:stretch>
        </p:blipFill>
        <p:spPr>
          <a:xfrm>
            <a:off x="6933846" y="209109"/>
            <a:ext cx="4814289" cy="6008812"/>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391903791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265</TotalTime>
  <Words>756</Words>
  <Application>Microsoft Office PowerPoint</Application>
  <PresentationFormat>Widescreen</PresentationFormat>
  <Paragraphs>44</Paragraphs>
  <Slides>11</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Meiryo</vt:lpstr>
      <vt:lpstr>Aptos</vt:lpstr>
      <vt:lpstr>Aptos Display</vt:lpstr>
      <vt:lpstr>Arial</vt:lpstr>
      <vt:lpstr>Calibri</vt:lpstr>
      <vt:lpstr>Calibri Light</vt:lpstr>
      <vt:lpstr>Gotham Book</vt:lpstr>
      <vt:lpstr>Gotham Medium</vt:lpstr>
      <vt:lpstr>Josefin Sans</vt:lpstr>
      <vt:lpstr>1_Office Theme</vt:lpstr>
      <vt:lpstr>Office Theme</vt:lpstr>
      <vt:lpstr>Unit 6:  The Republic of Texas</vt:lpstr>
      <vt:lpstr>Warm-up:  Follow the directions to complete your warm-up</vt:lpstr>
      <vt:lpstr>Share with the class</vt:lpstr>
      <vt:lpstr>Essential Question</vt:lpstr>
      <vt:lpstr>In today’s lesson…</vt:lpstr>
      <vt:lpstr>Growing Tension in East Texas</vt:lpstr>
      <vt:lpstr>The  Córdova Rebellion Primary Source #1 </vt:lpstr>
      <vt:lpstr>The Córdova Rebellion Primary Source #2</vt:lpstr>
      <vt:lpstr>The  Córdova Rebellion Primary Source #3</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4</cp:revision>
  <dcterms:created xsi:type="dcterms:W3CDTF">2025-05-07T15:55:46Z</dcterms:created>
  <dcterms:modified xsi:type="dcterms:W3CDTF">2025-05-21T17:39:26Z</dcterms:modified>
</cp:coreProperties>
</file>