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18" r:id="rId2"/>
    <p:sldId id="313" r:id="rId3"/>
    <p:sldId id="315" r:id="rId4"/>
    <p:sldId id="316" r:id="rId5"/>
    <p:sldId id="317" r:id="rId6"/>
    <p:sldId id="324" r:id="rId7"/>
    <p:sldId id="321" r:id="rId8"/>
    <p:sldId id="325" r:id="rId9"/>
    <p:sldId id="32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000"/>
    <a:srgbClr val="60A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A7337-93B1-4CF1-9577-C51512396C54}"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5076A-2BA9-4FBD-8C48-D2C395B62BDA}" type="slidenum">
              <a:rPr lang="en-US" smtClean="0"/>
              <a:t>‹#›</a:t>
            </a:fld>
            <a:endParaRPr lang="en-US"/>
          </a:p>
        </p:txBody>
      </p:sp>
    </p:spTree>
    <p:extLst>
      <p:ext uri="{BB962C8B-B14F-4D97-AF65-F5344CB8AC3E}">
        <p14:creationId xmlns:p14="http://schemas.microsoft.com/office/powerpoint/2010/main" val="2742047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mericanart.si.edu/artwork/comanche-war-party-march-fully-equipped-401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582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i.edu/about/american-art-museu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texashistory.unt.edu/" TargetMode="External"/><Relationship Id="rId5" Type="http://schemas.openxmlformats.org/officeDocument/2006/relationships/hyperlink" Target="https://texashistory.unt.edu/ark:/67531/metapth43196/" TargetMode="External"/><Relationship Id="rId4" Type="http://schemas.openxmlformats.org/officeDocument/2006/relationships/hyperlink" Target="https://www.si.edu/object/his-oo-san-chees-little-spaniard-warrior:saam_1985.66.5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B48A9-3F4D-2A52-334F-38DBB5A2F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66A0DA-840F-0A6B-1E53-573362F73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28C32-56C1-2898-7852-2D5C5AC6FB01}"/>
              </a:ext>
            </a:extLst>
          </p:cNvPr>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Catlin, George. </a:t>
            </a:r>
            <a:r>
              <a:rPr lang="en-US" sz="1800" b="0" i="1" u="none" strike="noStrike" dirty="0">
                <a:solidFill>
                  <a:srgbClr val="000000"/>
                </a:solidFill>
                <a:effectLst/>
                <a:latin typeface="Times New Roman" panose="02020603050405020304" pitchFamily="18" charset="0"/>
              </a:rPr>
              <a:t>Comanche War Party on the March, Fully Equipped</a:t>
            </a:r>
            <a:r>
              <a:rPr lang="en-US" sz="1800" b="0" i="0" u="none" strike="noStrike" dirty="0">
                <a:solidFill>
                  <a:srgbClr val="000000"/>
                </a:solidFill>
                <a:effectLst/>
                <a:latin typeface="Times New Roman" panose="02020603050405020304" pitchFamily="18" charset="0"/>
              </a:rPr>
              <a:t>. ca. 1846-1848. Oil on canvas, 20 x 27 3/8 in. (50.8 x 69.4 cm). Smithsonian American Art Museum, Gift of Mrs. Joseph Harrison, Jr., 1985.66.596. </a:t>
            </a:r>
            <a:r>
              <a:rPr lang="en-US" sz="1800" b="0" i="0" u="sng" strike="noStrike" dirty="0">
                <a:solidFill>
                  <a:srgbClr val="1155CC"/>
                </a:solidFill>
                <a:effectLst/>
                <a:latin typeface="Times New Roman" panose="02020603050405020304" pitchFamily="18" charset="0"/>
                <a:hlinkClick r:id="rId3"/>
              </a:rPr>
              <a:t>https://americanart.si.edu/artwork/comanche-war-party-march-fully-equipped-4014</a:t>
            </a:r>
            <a:endParaRPr lang="en-US" dirty="0"/>
          </a:p>
        </p:txBody>
      </p:sp>
      <p:sp>
        <p:nvSpPr>
          <p:cNvPr id="4" name="Slide Number Placeholder 3">
            <a:extLst>
              <a:ext uri="{FF2B5EF4-FFF2-40B4-BE49-F238E27FC236}">
                <a16:creationId xmlns:a16="http://schemas.microsoft.com/office/drawing/2014/main" id="{C7F1FC49-C7FA-D98A-3196-3F1A936927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07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Blank Map. Edited to include significant towns, countries, and geographic landmarks from the Republic of Texas era. https://commons.wikimedia.org/wiki/File:Texas_blank_map.svg </a:t>
            </a:r>
          </a:p>
        </p:txBody>
      </p:sp>
      <p:sp>
        <p:nvSpPr>
          <p:cNvPr id="4" name="Slide Number Placeholder 3"/>
          <p:cNvSpPr>
            <a:spLocks noGrp="1"/>
          </p:cNvSpPr>
          <p:nvPr>
            <p:ph type="sldNum" sz="quarter" idx="5"/>
          </p:nvPr>
        </p:nvSpPr>
        <p:spPr/>
        <p:txBody>
          <a:bodyPr/>
          <a:lstStyle/>
          <a:p>
            <a:fld id="{19E5076A-2BA9-4FBD-8C48-D2C395B62BDA}" type="slidenum">
              <a:rPr lang="en-US" smtClean="0"/>
              <a:t>2</a:t>
            </a:fld>
            <a:endParaRPr lang="en-US"/>
          </a:p>
        </p:txBody>
      </p:sp>
    </p:spTree>
    <p:extLst>
      <p:ext uri="{BB962C8B-B14F-4D97-AF65-F5344CB8AC3E}">
        <p14:creationId xmlns:p14="http://schemas.microsoft.com/office/powerpoint/2010/main" val="1641294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Thrall, Homer S., 1819-1894. A Pictorial History of Texas, From the Earliest Visits of European Adventurers, to A.D. 1879., book, 1879; St. Louis, Missouri. (</a:t>
            </a:r>
            <a:r>
              <a:rPr lang="en-US" sz="1200" b="0" i="0" u="none" strike="noStrike" kern="1200" dirty="0">
                <a:solidFill>
                  <a:schemeClr val="tx1"/>
                </a:solidFill>
                <a:effectLst/>
                <a:latin typeface="+mn-lt"/>
                <a:ea typeface="+mn-ea"/>
                <a:cs typeface="+mn-cs"/>
                <a:hlinkClick r:id="rId3"/>
              </a:rPr>
              <a:t>https://texashistory.unt.edu/ark:/67531/metapth5828/</a:t>
            </a:r>
            <a:r>
              <a:rPr lang="en-US" sz="1200" b="0" i="0" u="none" strike="noStrike" kern="1200" dirty="0">
                <a:solidFill>
                  <a:schemeClr val="tx1"/>
                </a:solidFill>
                <a:effectLst/>
                <a:latin typeface="+mn-lt"/>
                <a:ea typeface="+mn-ea"/>
                <a:cs typeface="+mn-cs"/>
              </a:rPr>
              <a:t>: accessed April 18,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19E5076A-2BA9-4FBD-8C48-D2C395B62BDA}" type="slidenum">
              <a:rPr lang="en-US" smtClean="0"/>
              <a:t>6</a:t>
            </a:fld>
            <a:endParaRPr lang="en-US"/>
          </a:p>
        </p:txBody>
      </p:sp>
    </p:spTree>
    <p:extLst>
      <p:ext uri="{BB962C8B-B14F-4D97-AF65-F5344CB8AC3E}">
        <p14:creationId xmlns:p14="http://schemas.microsoft.com/office/powerpoint/2010/main" val="199697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01820"/>
                </a:solidFill>
                <a:effectLst/>
                <a:latin typeface="minion-pro"/>
              </a:rPr>
              <a:t>His-</a:t>
            </a:r>
            <a:r>
              <a:rPr lang="en-US" b="0" i="0" dirty="0" err="1">
                <a:solidFill>
                  <a:srgbClr val="101820"/>
                </a:solidFill>
                <a:effectLst/>
                <a:latin typeface="minion-pro"/>
              </a:rPr>
              <a:t>oo</a:t>
            </a:r>
            <a:r>
              <a:rPr lang="en-US" b="0" i="0" dirty="0">
                <a:solidFill>
                  <a:srgbClr val="101820"/>
                </a:solidFill>
                <a:effectLst/>
                <a:latin typeface="minion-pro"/>
              </a:rPr>
              <a:t>-</a:t>
            </a:r>
            <a:r>
              <a:rPr lang="en-US" b="0" i="0" dirty="0" err="1">
                <a:solidFill>
                  <a:srgbClr val="101820"/>
                </a:solidFill>
                <a:effectLst/>
                <a:latin typeface="minion-pro"/>
              </a:rPr>
              <a:t>sán-chees</a:t>
            </a:r>
            <a:r>
              <a:rPr lang="en-US" b="0" i="0" dirty="0">
                <a:solidFill>
                  <a:srgbClr val="101820"/>
                </a:solidFill>
                <a:effectLst/>
                <a:latin typeface="minion-pro"/>
              </a:rPr>
              <a:t>, Little Spaniard, a Warrior by </a:t>
            </a:r>
            <a:r>
              <a:rPr lang="en-US" b="0" i="0" dirty="0">
                <a:solidFill>
                  <a:srgbClr val="41505C"/>
                </a:solidFill>
                <a:effectLst/>
                <a:latin typeface="Lato" panose="020F0502020204030203" pitchFamily="34" charset="0"/>
              </a:rPr>
              <a:t>George Catlin. 1835. Smithsonian American Art Museum, Gift of Mrs. Joseph Harrison, Jr.  </a:t>
            </a:r>
            <a:r>
              <a:rPr lang="en-US" b="0" i="1" u="none" strike="noStrike" dirty="0">
                <a:solidFill>
                  <a:srgbClr val="016F9D"/>
                </a:solidFill>
                <a:effectLst/>
                <a:latin typeface="Lato" panose="020F0502020204030203" pitchFamily="34" charset="0"/>
                <a:hlinkClick r:id="rId3"/>
              </a:rPr>
              <a:t>Smithsonian American Art Museum and its Renwick Gallery</a:t>
            </a:r>
            <a:r>
              <a:rPr lang="en-US" b="0" i="1" u="none" strike="noStrike" dirty="0">
                <a:solidFill>
                  <a:srgbClr val="016F9D"/>
                </a:solidFill>
                <a:effectLst/>
                <a:latin typeface="Lato" panose="020F0502020204030203" pitchFamily="34" charset="0"/>
              </a:rPr>
              <a:t>   </a:t>
            </a:r>
            <a:r>
              <a:rPr lang="en-US" dirty="0">
                <a:hlinkClick r:id="rId4"/>
              </a:rPr>
              <a:t>His-</a:t>
            </a:r>
            <a:r>
              <a:rPr lang="en-US" dirty="0" err="1">
                <a:hlinkClick r:id="rId4"/>
              </a:rPr>
              <a:t>oo</a:t>
            </a:r>
            <a:r>
              <a:rPr lang="en-US" dirty="0">
                <a:hlinkClick r:id="rId4"/>
              </a:rPr>
              <a:t>-</a:t>
            </a:r>
            <a:r>
              <a:rPr lang="en-US" dirty="0" err="1">
                <a:hlinkClick r:id="rId4"/>
              </a:rPr>
              <a:t>sán-chees</a:t>
            </a:r>
            <a:r>
              <a:rPr lang="en-US" dirty="0">
                <a:hlinkClick r:id="rId4"/>
              </a:rPr>
              <a:t>, Little Spaniard, a Warrior | Smithsonian Institution</a:t>
            </a:r>
            <a:endParaRPr lang="en-US" b="0" i="1" dirty="0">
              <a:solidFill>
                <a:srgbClr val="41505C"/>
              </a:solidFill>
              <a:effectLst/>
              <a:latin typeface="Lato" panose="020F0502020204030203" pitchFamily="34" charset="0"/>
            </a:endParaRPr>
          </a:p>
          <a:p>
            <a:endParaRPr lang="en-US" dirty="0"/>
          </a:p>
          <a:p>
            <a:r>
              <a:rPr lang="en-US" b="0" i="0" dirty="0">
                <a:solidFill>
                  <a:srgbClr val="757575"/>
                </a:solidFill>
                <a:effectLst/>
                <a:latin typeface="Josefin Sans" pitchFamily="2" charset="0"/>
              </a:rPr>
              <a:t>Texas Rangers, photograph, Date Unknown; (</a:t>
            </a:r>
            <a:r>
              <a:rPr lang="en-US" b="0" i="0" u="none" strike="noStrike" dirty="0">
                <a:solidFill>
                  <a:srgbClr val="0277BD"/>
                </a:solidFill>
                <a:effectLst/>
                <a:latin typeface="Josefin Sans" pitchFamily="2" charset="0"/>
                <a:hlinkClick r:id="rId5"/>
              </a:rPr>
              <a:t>https://texashistory.unt.edu/ark:/67531/metapth43196/</a:t>
            </a:r>
            <a:r>
              <a:rPr lang="en-US" b="0" i="0" dirty="0">
                <a:solidFill>
                  <a:srgbClr val="757575"/>
                </a:solidFill>
                <a:effectLst/>
                <a:latin typeface="Josefin Sans" pitchFamily="2" charset="0"/>
              </a:rPr>
              <a:t>: accessed May 22, 2025), University of North Texas Libraries, The Portal to Texas History, </a:t>
            </a:r>
            <a:r>
              <a:rPr lang="en-US" b="0" i="0" u="none" strike="noStrike" dirty="0">
                <a:solidFill>
                  <a:srgbClr val="0277BD"/>
                </a:solidFill>
                <a:effectLst/>
                <a:latin typeface="Josefin Sans" pitchFamily="2" charset="0"/>
                <a:hlinkClick r:id="rId6"/>
              </a:rPr>
              <a:t>https://texashistory.unt.edu</a:t>
            </a:r>
            <a:r>
              <a:rPr lang="en-US" b="0" i="0" dirty="0">
                <a:solidFill>
                  <a:srgbClr val="757575"/>
                </a:solidFill>
                <a:effectLst/>
                <a:latin typeface="Josefin Sans" pitchFamily="2" charset="0"/>
              </a:rPr>
              <a:t>; crediting Cattle Raisers Museum.</a:t>
            </a:r>
            <a:endParaRPr lang="en-US" dirty="0"/>
          </a:p>
        </p:txBody>
      </p:sp>
      <p:sp>
        <p:nvSpPr>
          <p:cNvPr id="4" name="Slide Number Placeholder 3"/>
          <p:cNvSpPr>
            <a:spLocks noGrp="1"/>
          </p:cNvSpPr>
          <p:nvPr>
            <p:ph type="sldNum" sz="quarter" idx="5"/>
          </p:nvPr>
        </p:nvSpPr>
        <p:spPr/>
        <p:txBody>
          <a:bodyPr/>
          <a:lstStyle/>
          <a:p>
            <a:fld id="{19E5076A-2BA9-4FBD-8C48-D2C395B62BDA}" type="slidenum">
              <a:rPr lang="en-US" smtClean="0"/>
              <a:t>7</a:t>
            </a:fld>
            <a:endParaRPr lang="en-US"/>
          </a:p>
        </p:txBody>
      </p:sp>
    </p:spTree>
    <p:extLst>
      <p:ext uri="{BB962C8B-B14F-4D97-AF65-F5344CB8AC3E}">
        <p14:creationId xmlns:p14="http://schemas.microsoft.com/office/powerpoint/2010/main" val="350916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93076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79210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72964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01330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28787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81834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2815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53933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2122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38548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27957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6/6/2025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788224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1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B4CF67-56C0-E78C-173D-69C2107DF3FE}"/>
            </a:ext>
          </a:extLst>
        </p:cNvPr>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 painting of a Comanche war party. A line of more than 10 Comanche warriors on horseback with spears and bows and arrows ride across a flat plain with low trees in the distance. They are adorned with feather headdresses and animal skin pants. ">
            <a:extLst>
              <a:ext uri="{FF2B5EF4-FFF2-40B4-BE49-F238E27FC236}">
                <a16:creationId xmlns:a16="http://schemas.microsoft.com/office/drawing/2014/main" id="{3D80A334-961E-90D3-2C20-9121BE3FA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181"/>
          <a:stretch>
            <a:fillRect/>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691979-8028-9CC0-CA0F-E4FE667C15C7}"/>
              </a:ext>
            </a:extLst>
          </p:cNvPr>
          <p:cNvSpPr>
            <a:spLocks noGrp="1"/>
          </p:cNvSpPr>
          <p:nvPr>
            <p:ph type="ctrTitle"/>
          </p:nvPr>
        </p:nvSpPr>
        <p:spPr>
          <a:xfrm>
            <a:off x="643466" y="643467"/>
            <a:ext cx="8282820" cy="3569242"/>
          </a:xfrm>
        </p:spPr>
        <p:txBody>
          <a:bodyPr anchor="t">
            <a:normAutofit/>
          </a:bodyPr>
          <a:lstStyle/>
          <a:p>
            <a:pPr algn="l"/>
            <a:r>
              <a:rPr lang="en-US" sz="6600" b="1" i="1" dirty="0">
                <a:solidFill>
                  <a:schemeClr val="bg2"/>
                </a:solidFill>
                <a:latin typeface="Gotham book"/>
              </a:rPr>
              <a:t>Unit 6:</a:t>
            </a:r>
            <a:br>
              <a:rPr lang="en-US" sz="6600" b="1" i="1" dirty="0">
                <a:solidFill>
                  <a:srgbClr val="FFFFFF"/>
                </a:solidFill>
                <a:latin typeface="Gotham book"/>
              </a:rPr>
            </a:br>
            <a:r>
              <a:rPr lang="en-US" sz="6600" b="1" dirty="0">
                <a:solidFill>
                  <a:srgbClr val="FFFFFF"/>
                </a:solidFill>
                <a:latin typeface="Gotham book"/>
              </a:rPr>
              <a:t>The Republic of Texas</a:t>
            </a:r>
          </a:p>
        </p:txBody>
      </p:sp>
      <p:sp>
        <p:nvSpPr>
          <p:cNvPr id="3" name="Subtitle 2">
            <a:extLst>
              <a:ext uri="{FF2B5EF4-FFF2-40B4-BE49-F238E27FC236}">
                <a16:creationId xmlns:a16="http://schemas.microsoft.com/office/drawing/2014/main" id="{BDC3BE1C-C0B8-FC04-7CB3-B5808AD1D0A6}"/>
              </a:ext>
            </a:extLst>
          </p:cNvPr>
          <p:cNvSpPr>
            <a:spLocks noGrp="1"/>
          </p:cNvSpPr>
          <p:nvPr>
            <p:ph type="subTitle" idx="1"/>
          </p:nvPr>
        </p:nvSpPr>
        <p:spPr>
          <a:xfrm>
            <a:off x="644996" y="5090230"/>
            <a:ext cx="5449479" cy="1578054"/>
          </a:xfrm>
        </p:spPr>
        <p:txBody>
          <a:bodyPr anchor="b">
            <a:normAutofit/>
          </a:bodyPr>
          <a:lstStyle/>
          <a:p>
            <a:pPr algn="l"/>
            <a:r>
              <a:rPr lang="en-US" sz="4000" b="1" i="1" dirty="0">
                <a:solidFill>
                  <a:schemeClr val="bg2"/>
                </a:solidFill>
                <a:latin typeface="Gotham book"/>
              </a:rPr>
              <a:t>Extension Lesson: </a:t>
            </a:r>
          </a:p>
          <a:p>
            <a:pPr algn="l"/>
            <a:r>
              <a:rPr lang="en-US" sz="4000" b="1" dirty="0">
                <a:solidFill>
                  <a:srgbClr val="FFFFFF"/>
                </a:solidFill>
                <a:latin typeface="Gotham book"/>
              </a:rPr>
              <a:t>The Council House Fight</a:t>
            </a:r>
          </a:p>
        </p:txBody>
      </p:sp>
      <p:sp>
        <p:nvSpPr>
          <p:cNvPr id="1040" name="Rectangle 1039">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92EBA1B7-5CDD-BFBF-B520-C54E54D12BB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394" y="2822949"/>
            <a:ext cx="1071092" cy="1071092"/>
          </a:xfrm>
          <a:prstGeom prst="rect">
            <a:avLst/>
          </a:prstGeom>
        </p:spPr>
      </p:pic>
      <p:pic>
        <p:nvPicPr>
          <p:cNvPr id="5" name="Graphic 4">
            <a:extLst>
              <a:ext uri="{FF2B5EF4-FFF2-40B4-BE49-F238E27FC236}">
                <a16:creationId xmlns:a16="http://schemas.microsoft.com/office/drawing/2014/main" id="{A5080E15-FE86-54EB-37E0-116465A3903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2452" y="3985428"/>
            <a:ext cx="925793" cy="925793"/>
          </a:xfrm>
          <a:prstGeom prst="rect">
            <a:avLst/>
          </a:prstGeom>
        </p:spPr>
      </p:pic>
      <p:pic>
        <p:nvPicPr>
          <p:cNvPr id="6" name="Graphic 5">
            <a:extLst>
              <a:ext uri="{FF2B5EF4-FFF2-40B4-BE49-F238E27FC236}">
                <a16:creationId xmlns:a16="http://schemas.microsoft.com/office/drawing/2014/main" id="{A6754412-95B9-1E46-479B-58276D3E712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6086" y="5090230"/>
            <a:ext cx="842453" cy="842453"/>
          </a:xfrm>
          <a:prstGeom prst="rect">
            <a:avLst/>
          </a:prstGeom>
        </p:spPr>
      </p:pic>
      <p:pic>
        <p:nvPicPr>
          <p:cNvPr id="7" name="Graphic 6">
            <a:extLst>
              <a:ext uri="{FF2B5EF4-FFF2-40B4-BE49-F238E27FC236}">
                <a16:creationId xmlns:a16="http://schemas.microsoft.com/office/drawing/2014/main" id="{5729C9EC-D265-8F10-D467-E3B52989116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3156" y="1574845"/>
            <a:ext cx="1208326" cy="1208326"/>
          </a:xfrm>
          <a:prstGeom prst="rect">
            <a:avLst/>
          </a:prstGeom>
        </p:spPr>
      </p:pic>
    </p:spTree>
    <p:extLst>
      <p:ext uri="{BB962C8B-B14F-4D97-AF65-F5344CB8AC3E}">
        <p14:creationId xmlns:p14="http://schemas.microsoft.com/office/powerpoint/2010/main" val="290176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E8E2968C-C5D5-4B97-5E5D-7FB9E54490D7}"/>
              </a:ext>
            </a:extLst>
          </p:cNvPr>
          <p:cNvSpPr txBox="1"/>
          <p:nvPr/>
        </p:nvSpPr>
        <p:spPr>
          <a:xfrm>
            <a:off x="2462927" y="1543463"/>
            <a:ext cx="4329760" cy="507831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chemeClr val="accent5"/>
                </a:solidFill>
                <a:effectLst/>
                <a:uLnTx/>
                <a:uFillTx/>
                <a:latin typeface="Aptos" panose="02110004020202020204"/>
                <a:ea typeface="+mn-ea"/>
                <a:cs typeface="+mn-cs"/>
              </a:rPr>
              <a:t>Make observations and inferences about the information in the map to answer the questions on your warm-up. </a:t>
            </a:r>
            <a:endParaRPr kumimoji="0" lang="en-US" sz="3600" b="0" i="0" u="none" strike="noStrike" kern="1200" cap="none" spc="0" normalizeH="0" baseline="0" noProof="0" dirty="0">
              <a:ln>
                <a:noFill/>
              </a:ln>
              <a:solidFill>
                <a:schemeClr val="accent5"/>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Aptos" panose="02110004020202020204"/>
                <a:ea typeface="+mn-ea"/>
                <a:cs typeface="+mn-cs"/>
              </a:rPr>
              <a:t>Discuss with a partner  </a:t>
            </a:r>
          </a:p>
        </p:txBody>
      </p:sp>
      <p:pic>
        <p:nvPicPr>
          <p:cNvPr id="4" name="Picture 3" descr="A map of Texas showing its contemporary borders as well as its original borders as the Republic of Texas. There is a large shaded area covering the Great Plains region, part of the North Central Plains and Mountains and Basins regions, as well as part of New Mexico. This shaded portion is labeled Comancheria. Along the southeastern border of Comancheria are the Texan towns of Austin and San Antonio. ">
            <a:extLst>
              <a:ext uri="{FF2B5EF4-FFF2-40B4-BE49-F238E27FC236}">
                <a16:creationId xmlns:a16="http://schemas.microsoft.com/office/drawing/2014/main" id="{8321B55E-D741-8AB2-3168-180493731B27}"/>
              </a:ext>
            </a:extLst>
          </p:cNvPr>
          <p:cNvPicPr>
            <a:picLocks noChangeAspect="1"/>
          </p:cNvPicPr>
          <p:nvPr/>
        </p:nvPicPr>
        <p:blipFill>
          <a:blip r:embed="rId4"/>
          <a:stretch>
            <a:fillRect/>
          </a:stretch>
        </p:blipFill>
        <p:spPr>
          <a:xfrm>
            <a:off x="6966857" y="1543463"/>
            <a:ext cx="5004454" cy="4884680"/>
          </a:xfrm>
          <a:prstGeom prst="rect">
            <a:avLst/>
          </a:prstGeom>
          <a:effectLst>
            <a:outerShdw blurRad="50800" dist="50800" dir="7920000" algn="ctr" rotWithShape="0">
              <a:srgbClr val="000000">
                <a:alpha val="43137"/>
              </a:srgbClr>
            </a:outerShdw>
          </a:effectLst>
        </p:spPr>
      </p:pic>
      <p:pic>
        <p:nvPicPr>
          <p:cNvPr id="5" name="Graphic 4">
            <a:extLst>
              <a:ext uri="{FF2B5EF4-FFF2-40B4-BE49-F238E27FC236}">
                <a16:creationId xmlns:a16="http://schemas.microsoft.com/office/drawing/2014/main" id="{F480AAAD-1F3A-7EC8-5463-63379614F2E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8805" y="1629769"/>
            <a:ext cx="1071092" cy="1071092"/>
          </a:xfrm>
          <a:prstGeom prst="rect">
            <a:avLst/>
          </a:prstGeom>
        </p:spPr>
      </p:pic>
      <p:pic>
        <p:nvPicPr>
          <p:cNvPr id="6" name="Graphic 5">
            <a:extLst>
              <a:ext uri="{FF2B5EF4-FFF2-40B4-BE49-F238E27FC236}">
                <a16:creationId xmlns:a16="http://schemas.microsoft.com/office/drawing/2014/main" id="{70F16D27-DEC4-7C33-0025-066F5CDF315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4104" y="3735525"/>
            <a:ext cx="925793" cy="925793"/>
          </a:xfrm>
          <a:prstGeom prst="rect">
            <a:avLst/>
          </a:prstGeom>
        </p:spPr>
      </p:pic>
      <p:pic>
        <p:nvPicPr>
          <p:cNvPr id="7" name="Graphic 6">
            <a:extLst>
              <a:ext uri="{FF2B5EF4-FFF2-40B4-BE49-F238E27FC236}">
                <a16:creationId xmlns:a16="http://schemas.microsoft.com/office/drawing/2014/main" id="{61FB6496-9715-04ED-1C96-7CDF54932B5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84104" y="5585690"/>
            <a:ext cx="842453" cy="842453"/>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2710811" y="1959430"/>
            <a:ext cx="8523513" cy="1643741"/>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rPr>
              <a:t>I think the shaded area labeled </a:t>
            </a:r>
            <a:r>
              <a:rPr lang="en-US" sz="4400" b="1" i="1" dirty="0">
                <a:solidFill>
                  <a:schemeClr val="accent6">
                    <a:lumMod val="75000"/>
                  </a:schemeClr>
                </a:solidFill>
                <a:effectLst/>
                <a:latin typeface="Gotham book"/>
              </a:rPr>
              <a:t>Comanchería</a:t>
            </a:r>
            <a:r>
              <a:rPr lang="en-US" sz="4400" b="0" i="0" dirty="0">
                <a:solidFill>
                  <a:schemeClr val="accent6">
                    <a:lumMod val="75000"/>
                  </a:schemeClr>
                </a:solidFill>
                <a:effectLst/>
                <a:latin typeface="Gotham book"/>
              </a:rPr>
              <a:t> means _________</a:t>
            </a:r>
            <a:endParaRPr kumimoji="0" lang="en-US" sz="4400" b="0" i="0" u="none" strike="noStrike" kern="1200" cap="none" spc="0" normalizeH="0" baseline="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718" y="2232514"/>
            <a:ext cx="1370657" cy="1370657"/>
          </a:xfrm>
          <a:prstGeom prst="rect">
            <a:avLst/>
          </a:prstGeom>
        </p:spPr>
      </p:pic>
      <p:sp>
        <p:nvSpPr>
          <p:cNvPr id="7" name="Speech Bubble: Rectangle with Corners Rounded 6">
            <a:extLst>
              <a:ext uri="{FF2B5EF4-FFF2-40B4-BE49-F238E27FC236}">
                <a16:creationId xmlns:a16="http://schemas.microsoft.com/office/drawing/2014/main" id="{EC8C02A0-2B74-D99A-FF21-A36C94B8C745}"/>
              </a:ext>
            </a:extLst>
          </p:cNvPr>
          <p:cNvSpPr/>
          <p:nvPr/>
        </p:nvSpPr>
        <p:spPr>
          <a:xfrm>
            <a:off x="490125" y="3929745"/>
            <a:ext cx="9437646" cy="2471055"/>
          </a:xfrm>
          <a:prstGeom prst="wedgeRoundRectCallout">
            <a:avLst>
              <a:gd name="adj1" fmla="val 60837"/>
              <a:gd name="adj2" fmla="val 3837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I think the</a:t>
            </a:r>
            <a:r>
              <a:rPr lang="en-US" sz="4400" b="1" i="1" dirty="0">
                <a:solidFill>
                  <a:srgbClr val="0070C0"/>
                </a:solidFill>
                <a:effectLst/>
                <a:latin typeface="Gotham book"/>
              </a:rPr>
              <a:t> Comanchería </a:t>
            </a:r>
            <a:r>
              <a:rPr lang="en-US" sz="4400" dirty="0">
                <a:solidFill>
                  <a:srgbClr val="0070C0"/>
                </a:solidFill>
                <a:latin typeface="Gotham book"/>
              </a:rPr>
              <a:t>territory might have affected towns like San Antonio and Austin by __________</a:t>
            </a:r>
            <a:r>
              <a:rPr kumimoji="0" lang="en-US" sz="4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 </a:t>
            </a:r>
          </a:p>
        </p:txBody>
      </p:sp>
      <p:pic>
        <p:nvPicPr>
          <p:cNvPr id="8" name="Graphic 7">
            <a:extLst>
              <a:ext uri="{FF2B5EF4-FFF2-40B4-BE49-F238E27FC236}">
                <a16:creationId xmlns:a16="http://schemas.microsoft.com/office/drawing/2014/main" id="{E4FC9217-298F-549D-ECE4-0B77AA3A0D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9461" y="4834200"/>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Questions</a:t>
            </a:r>
          </a:p>
        </p:txBody>
      </p:sp>
      <p:sp>
        <p:nvSpPr>
          <p:cNvPr id="3" name="TextBox 2">
            <a:extLst>
              <a:ext uri="{FF2B5EF4-FFF2-40B4-BE49-F238E27FC236}">
                <a16:creationId xmlns:a16="http://schemas.microsoft.com/office/drawing/2014/main" id="{4B6F5512-4672-385A-C669-616A4468A7C5}"/>
              </a:ext>
            </a:extLst>
          </p:cNvPr>
          <p:cNvSpPr txBox="1"/>
          <p:nvPr/>
        </p:nvSpPr>
        <p:spPr>
          <a:xfrm>
            <a:off x="696686" y="1828800"/>
            <a:ext cx="10770485"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What was the Council House Fight? What were the causes and events of the Council House Fight, and why was it significant?</a:t>
            </a: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239486" y="1785257"/>
            <a:ext cx="11734800" cy="4401205"/>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4472C4">
                    <a:lumMod val="50000"/>
                  </a:srgbClr>
                </a:solidFill>
                <a:effectLst/>
                <a:uLnTx/>
                <a:uFillTx/>
                <a:latin typeface="Calibri" panose="020F0502020204030204"/>
                <a:ea typeface="+mn-ea"/>
                <a:cs typeface="+mn-cs"/>
              </a:rPr>
              <a:t> examine the causes, key events, outcome and significance of the Council House Fight.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read a passage explaining key information about the Council House Fight. Then I will use primary source excerpts about the Council House Fight to create a storyboard of fight from a young San Antonio woman’s point of view.</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507908D-5AA4-F848-8B03-55637DAEADC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5599421-01F6-752F-0DAD-AAC77FFAFA76}"/>
              </a:ext>
            </a:extLst>
          </p:cNvPr>
          <p:cNvSpPr txBox="1">
            <a:spLocks noGrp="1"/>
          </p:cNvSpPr>
          <p:nvPr>
            <p:ph type="title" idx="4294967295"/>
          </p:nvPr>
        </p:nvSpPr>
        <p:spPr>
          <a:xfrm>
            <a:off x="1467352" y="-291667"/>
            <a:ext cx="9548991" cy="15870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chemeClr val="bg1"/>
                </a:solidFill>
                <a:effectLst/>
                <a:uLnTx/>
                <a:uFillTx/>
                <a:latin typeface="Gotham Medium"/>
                <a:ea typeface="+mj-ea"/>
                <a:cs typeface="+mj-cs"/>
              </a:rPr>
              <a:t>The Council House Fight</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1026" name="Picture 2" descr="A black and white illustration of San Antonio from the early 19th century. The town is viewed from a distance with rolling plains and a small lake in the foreground. In the background, small buildings and the steeple of a church are visible.">
            <a:extLst>
              <a:ext uri="{FF2B5EF4-FFF2-40B4-BE49-F238E27FC236}">
                <a16:creationId xmlns:a16="http://schemas.microsoft.com/office/drawing/2014/main" id="{94ADF3EB-A662-1696-9756-9C9748B9C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287" y="1295401"/>
            <a:ext cx="7799120" cy="44806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37B79D-5E7D-5680-F140-689445D4E38D}"/>
              </a:ext>
            </a:extLst>
          </p:cNvPr>
          <p:cNvSpPr txBox="1"/>
          <p:nvPr/>
        </p:nvSpPr>
        <p:spPr>
          <a:xfrm>
            <a:off x="2342287" y="5808678"/>
            <a:ext cx="7913915" cy="769441"/>
          </a:xfrm>
          <a:prstGeom prst="rect">
            <a:avLst/>
          </a:prstGeom>
          <a:noFill/>
        </p:spPr>
        <p:txBody>
          <a:bodyPr wrap="square" rtlCol="0">
            <a:spAutoFit/>
          </a:bodyPr>
          <a:lstStyle/>
          <a:p>
            <a:pPr algn="ctr"/>
            <a:r>
              <a:rPr lang="en-US" sz="2200" i="1" dirty="0">
                <a:latin typeface="Gotham book"/>
              </a:rPr>
              <a:t>An Illustration of San Antonio, 1840</a:t>
            </a:r>
          </a:p>
          <a:p>
            <a:pPr algn="ctr"/>
            <a:r>
              <a:rPr lang="en-US" sz="2200" i="1" dirty="0">
                <a:latin typeface="Gotham book"/>
              </a:rPr>
              <a:t>The Portal to Texas History</a:t>
            </a:r>
          </a:p>
        </p:txBody>
      </p:sp>
    </p:spTree>
    <p:extLst>
      <p:ext uri="{BB962C8B-B14F-4D97-AF65-F5344CB8AC3E}">
        <p14:creationId xmlns:p14="http://schemas.microsoft.com/office/powerpoint/2010/main" val="87375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BE0C5B4-C7F6-BD96-4FC3-51C4AAB1B00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9535725-B40C-2FBC-BBE8-DA22CA792BD7}"/>
              </a:ext>
            </a:extLst>
          </p:cNvPr>
          <p:cNvSpPr txBox="1">
            <a:spLocks noGrp="1"/>
          </p:cNvSpPr>
          <p:nvPr>
            <p:ph type="title" idx="4294967295"/>
          </p:nvPr>
        </p:nvSpPr>
        <p:spPr>
          <a:xfrm>
            <a:off x="1621970" y="-79956"/>
            <a:ext cx="10570029" cy="10052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Mary Maverick and the Council House Fight</a:t>
            </a:r>
            <a:endParaRPr kumimoji="0" lang="en-US" sz="4000" b="1"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 painting of a Comanche warrior. He is standing holding a shield and some arrows in one hand and a long spear in the other. He is wearing a breech cloth and animal skin boots. His long hair is in a braid. He and his shield are adorned in feathers. ">
            <a:extLst>
              <a:ext uri="{FF2B5EF4-FFF2-40B4-BE49-F238E27FC236}">
                <a16:creationId xmlns:a16="http://schemas.microsoft.com/office/drawing/2014/main" id="{92350E6F-B2A8-6A73-A215-1F732E42E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425" y="1023256"/>
            <a:ext cx="4086061" cy="5007429"/>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B99FA929-A7B6-C596-B1E1-DA8DD181AD5B}"/>
              </a:ext>
            </a:extLst>
          </p:cNvPr>
          <p:cNvSpPr txBox="1"/>
          <p:nvPr/>
        </p:nvSpPr>
        <p:spPr>
          <a:xfrm>
            <a:off x="1621970" y="6030685"/>
            <a:ext cx="4539778" cy="707886"/>
          </a:xfrm>
          <a:prstGeom prst="rect">
            <a:avLst/>
          </a:prstGeom>
          <a:noFill/>
        </p:spPr>
        <p:txBody>
          <a:bodyPr wrap="square" rtlCol="0">
            <a:spAutoFit/>
          </a:bodyPr>
          <a:lstStyle/>
          <a:p>
            <a:pPr algn="ctr"/>
            <a:r>
              <a:rPr lang="en-US" sz="2000" i="1" dirty="0">
                <a:solidFill>
                  <a:srgbClr val="101820"/>
                </a:solidFill>
                <a:latin typeface="Gotham booik"/>
              </a:rPr>
              <a:t>A</a:t>
            </a:r>
            <a:r>
              <a:rPr lang="en-US" sz="2000" i="1" dirty="0">
                <a:solidFill>
                  <a:srgbClr val="101820"/>
                </a:solidFill>
                <a:effectLst/>
                <a:latin typeface="Gotham booik"/>
              </a:rPr>
              <a:t> Comanche Warrior</a:t>
            </a:r>
          </a:p>
          <a:p>
            <a:pPr algn="ctr"/>
            <a:r>
              <a:rPr lang="en-US" sz="2000" i="1" dirty="0">
                <a:solidFill>
                  <a:srgbClr val="101820"/>
                </a:solidFill>
                <a:latin typeface="Gotham booik"/>
              </a:rPr>
              <a:t>The Smithsonian Museum</a:t>
            </a:r>
            <a:endParaRPr lang="en-US" sz="2000" i="1" dirty="0">
              <a:solidFill>
                <a:srgbClr val="101820"/>
              </a:solidFill>
              <a:effectLst/>
              <a:latin typeface="Gotham booik"/>
            </a:endParaRPr>
          </a:p>
        </p:txBody>
      </p:sp>
      <p:pic>
        <p:nvPicPr>
          <p:cNvPr id="2050" name="Picture 2" descr="A photograph of 4 Texas Rangers. Three are on horseback, 2 of which have rifles in their hands. One is standing next to his horse. ">
            <a:extLst>
              <a:ext uri="{FF2B5EF4-FFF2-40B4-BE49-F238E27FC236}">
                <a16:creationId xmlns:a16="http://schemas.microsoft.com/office/drawing/2014/main" id="{0EF600BC-8C38-01DF-F48D-1FFC579024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15589" r="-348"/>
          <a:stretch/>
        </p:blipFill>
        <p:spPr bwMode="auto">
          <a:xfrm>
            <a:off x="6072330" y="1023257"/>
            <a:ext cx="5964283" cy="39477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469A1EB-36A4-3BFD-709E-AB29E6D69E8C}"/>
              </a:ext>
            </a:extLst>
          </p:cNvPr>
          <p:cNvSpPr txBox="1"/>
          <p:nvPr/>
        </p:nvSpPr>
        <p:spPr>
          <a:xfrm>
            <a:off x="6096000" y="4970969"/>
            <a:ext cx="5802086" cy="707886"/>
          </a:xfrm>
          <a:prstGeom prst="rect">
            <a:avLst/>
          </a:prstGeom>
          <a:noFill/>
        </p:spPr>
        <p:txBody>
          <a:bodyPr wrap="square" rtlCol="0">
            <a:spAutoFit/>
          </a:bodyPr>
          <a:lstStyle/>
          <a:p>
            <a:pPr algn="ctr"/>
            <a:r>
              <a:rPr lang="en-US" sz="2000" i="1" dirty="0">
                <a:latin typeface="Gotham book"/>
              </a:rPr>
              <a:t>A group of Texas Rangers</a:t>
            </a:r>
          </a:p>
          <a:p>
            <a:pPr algn="ctr"/>
            <a:r>
              <a:rPr lang="en-US" sz="2000" i="1" dirty="0">
                <a:latin typeface="Gotham book"/>
              </a:rPr>
              <a:t>The Portal to Texas History</a:t>
            </a:r>
          </a:p>
        </p:txBody>
      </p:sp>
    </p:spTree>
    <p:extLst>
      <p:ext uri="{BB962C8B-B14F-4D97-AF65-F5344CB8AC3E}">
        <p14:creationId xmlns:p14="http://schemas.microsoft.com/office/powerpoint/2010/main" val="71163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FEC8722-F57E-0BDE-D441-4A9E4713C63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1A26F0C-7281-6E2C-E4D8-6ECF2AFA4DB1}"/>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79469B75-1C3B-B131-6865-3DBD20F6052B}"/>
              </a:ext>
            </a:extLst>
          </p:cNvPr>
          <p:cNvSpPr txBox="1"/>
          <p:nvPr/>
        </p:nvSpPr>
        <p:spPr>
          <a:xfrm>
            <a:off x="2462927" y="1543463"/>
            <a:ext cx="4329760" cy="507831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A02B93"/>
                </a:solidFill>
                <a:effectLst/>
                <a:uLnTx/>
                <a:uFillTx/>
                <a:latin typeface="Aptos" panose="02110004020202020204"/>
                <a:ea typeface="+mn-ea"/>
                <a:cs typeface="+mn-cs"/>
              </a:rPr>
              <a:t>Make observations and inferences about the information in the map to answer the questions on your warm-up. </a:t>
            </a:r>
            <a:endParaRPr kumimoji="0" lang="en-US" sz="3600" b="0" i="0" u="none" strike="noStrike" kern="1200" cap="none" spc="0" normalizeH="0" baseline="0" noProof="0" dirty="0">
              <a:ln>
                <a:noFill/>
              </a:ln>
              <a:solidFill>
                <a:srgbClr val="A02B93"/>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Aptos" panose="02110004020202020204"/>
                <a:ea typeface="+mn-ea"/>
                <a:cs typeface="+mn-cs"/>
              </a:rPr>
              <a:t>Discuss with a partner  </a:t>
            </a:r>
          </a:p>
        </p:txBody>
      </p:sp>
      <p:pic>
        <p:nvPicPr>
          <p:cNvPr id="5" name="Graphic 4">
            <a:extLst>
              <a:ext uri="{FF2B5EF4-FFF2-40B4-BE49-F238E27FC236}">
                <a16:creationId xmlns:a16="http://schemas.microsoft.com/office/drawing/2014/main" id="{81E03777-1BDF-CDD3-9AC7-A16A62C6CC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8805" y="1629769"/>
            <a:ext cx="1071092" cy="1071092"/>
          </a:xfrm>
          <a:prstGeom prst="rect">
            <a:avLst/>
          </a:prstGeom>
        </p:spPr>
      </p:pic>
      <p:pic>
        <p:nvPicPr>
          <p:cNvPr id="6" name="Graphic 5">
            <a:extLst>
              <a:ext uri="{FF2B5EF4-FFF2-40B4-BE49-F238E27FC236}">
                <a16:creationId xmlns:a16="http://schemas.microsoft.com/office/drawing/2014/main" id="{D15E263A-2B45-55AD-8001-3BD3454B2AD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84104" y="3735525"/>
            <a:ext cx="925793" cy="925793"/>
          </a:xfrm>
          <a:prstGeom prst="rect">
            <a:avLst/>
          </a:prstGeom>
        </p:spPr>
      </p:pic>
      <p:pic>
        <p:nvPicPr>
          <p:cNvPr id="7" name="Graphic 6">
            <a:extLst>
              <a:ext uri="{FF2B5EF4-FFF2-40B4-BE49-F238E27FC236}">
                <a16:creationId xmlns:a16="http://schemas.microsoft.com/office/drawing/2014/main" id="{777A5A50-3C75-BD92-2373-F82E2114572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4104" y="5585690"/>
            <a:ext cx="842453" cy="842453"/>
          </a:xfrm>
          <a:prstGeom prst="rect">
            <a:avLst/>
          </a:prstGeom>
        </p:spPr>
      </p:pic>
    </p:spTree>
    <p:extLst>
      <p:ext uri="{BB962C8B-B14F-4D97-AF65-F5344CB8AC3E}">
        <p14:creationId xmlns:p14="http://schemas.microsoft.com/office/powerpoint/2010/main" val="113342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8090798-3B4D-778B-FC8B-B6711202566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3EE71BA-01F1-C6D0-7BF9-56A02054F9A6}"/>
              </a:ext>
            </a:extLst>
          </p:cNvPr>
          <p:cNvSpPr txBox="1">
            <a:spLocks noGrp="1"/>
          </p:cNvSpPr>
          <p:nvPr>
            <p:ph type="title" idx="4294967295"/>
          </p:nvPr>
        </p:nvSpPr>
        <p:spPr>
          <a:xfrm>
            <a:off x="1680707" y="133433"/>
            <a:ext cx="9096150"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54A7756-E7CA-3F82-1BB8-34DAE3F96177}"/>
              </a:ext>
            </a:extLst>
          </p:cNvPr>
          <p:cNvSpPr/>
          <p:nvPr/>
        </p:nvSpPr>
        <p:spPr>
          <a:xfrm>
            <a:off x="2819668" y="2275585"/>
            <a:ext cx="8523513" cy="2503713"/>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One true statement from the exit ticket about the Council House Fight was that _____________</a:t>
            </a:r>
          </a:p>
        </p:txBody>
      </p:sp>
      <p:pic>
        <p:nvPicPr>
          <p:cNvPr id="4" name="Graphic 3">
            <a:extLst>
              <a:ext uri="{FF2B5EF4-FFF2-40B4-BE49-F238E27FC236}">
                <a16:creationId xmlns:a16="http://schemas.microsoft.com/office/drawing/2014/main" id="{C46DCEAA-9C53-8770-636E-462AE7D6F6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490" y="3201343"/>
            <a:ext cx="1370657" cy="1370657"/>
          </a:xfrm>
          <a:prstGeom prst="rect">
            <a:avLst/>
          </a:prstGeom>
        </p:spPr>
      </p:pic>
    </p:spTree>
    <p:extLst>
      <p:ext uri="{BB962C8B-B14F-4D97-AF65-F5344CB8AC3E}">
        <p14:creationId xmlns:p14="http://schemas.microsoft.com/office/powerpoint/2010/main" val="19862668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148</TotalTime>
  <Words>542</Words>
  <Application>Microsoft Office PowerPoint</Application>
  <PresentationFormat>Widescreen</PresentationFormat>
  <Paragraphs>39</Paragraphs>
  <Slides>9</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Aptos</vt:lpstr>
      <vt:lpstr>Aptos Display</vt:lpstr>
      <vt:lpstr>Arial</vt:lpstr>
      <vt:lpstr>Calibri</vt:lpstr>
      <vt:lpstr>Gotham booik</vt:lpstr>
      <vt:lpstr>Gotham book</vt:lpstr>
      <vt:lpstr>Gotham Medium</vt:lpstr>
      <vt:lpstr>Josefin Sans</vt:lpstr>
      <vt:lpstr>Lato</vt:lpstr>
      <vt:lpstr>minion-pro</vt:lpstr>
      <vt:lpstr>Times New Roman</vt:lpstr>
      <vt:lpstr>1_Office Theme</vt:lpstr>
      <vt:lpstr>Unit 6: The Republic of Texas</vt:lpstr>
      <vt:lpstr>Warm-up Follow the directions to complete your warm-up</vt:lpstr>
      <vt:lpstr>Share with the class</vt:lpstr>
      <vt:lpstr>Essential Questions</vt:lpstr>
      <vt:lpstr>In today’s lesson…</vt:lpstr>
      <vt:lpstr>The Council House Fight</vt:lpstr>
      <vt:lpstr>Mary Maverick and the Council House Fight</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2</cp:revision>
  <dcterms:created xsi:type="dcterms:W3CDTF">2025-05-22T17:59:50Z</dcterms:created>
  <dcterms:modified xsi:type="dcterms:W3CDTF">2025-06-06T16:08:20Z</dcterms:modified>
</cp:coreProperties>
</file>