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313" r:id="rId3"/>
    <p:sldId id="315" r:id="rId4"/>
    <p:sldId id="316" r:id="rId5"/>
    <p:sldId id="317" r:id="rId6"/>
    <p:sldId id="319" r:id="rId7"/>
    <p:sldId id="318" r:id="rId8"/>
    <p:sldId id="320" r:id="rId9"/>
    <p:sldId id="321" r:id="rId10"/>
    <p:sldId id="324" r:id="rId11"/>
    <p:sldId id="323" r:id="rId12"/>
    <p:sldId id="325" r:id="rId13"/>
    <p:sldId id="326" r:id="rId14"/>
    <p:sldId id="327" r:id="rId15"/>
    <p:sldId id="330" r:id="rId16"/>
    <p:sldId id="331" r:id="rId17"/>
    <p:sldId id="328" r:id="rId18"/>
    <p:sldId id="329" r:id="rId19"/>
    <p:sldId id="333" r:id="rId20"/>
    <p:sldId id="334" r:id="rId21"/>
    <p:sldId id="335" r:id="rId22"/>
    <p:sldId id="332" r:id="rId23"/>
    <p:sldId id="337" r:id="rId24"/>
    <p:sldId id="338" r:id="rId25"/>
    <p:sldId id="33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8265B-FA0F-4FCD-B2D5-679B3501C8C3}"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D1A22-7163-44E4-A4D0-FC963B0AB6A0}" type="slidenum">
              <a:rPr lang="en-US" smtClean="0"/>
              <a:t>‹#›</a:t>
            </a:fld>
            <a:endParaRPr lang="en-US"/>
          </a:p>
        </p:txBody>
      </p:sp>
    </p:spTree>
    <p:extLst>
      <p:ext uri="{BB962C8B-B14F-4D97-AF65-F5344CB8AC3E}">
        <p14:creationId xmlns:p14="http://schemas.microsoft.com/office/powerpoint/2010/main" val="266192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90294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exashistory.unt.edu/ark:/67531/metapth872377/"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exashistory.unt.edu/ark:/67531/metapth30051/"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spb.texas.gov/prop/tc/tc-collection/governors/index.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User:Golbez"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creativecommons.org/licenses/by-sa/3.0/deed.en" TargetMode="External"/><Relationship Id="rId4" Type="http://schemas.openxmlformats.org/officeDocument/2006/relationships/hyperlink" Target="https://en.wikipedia.org/wiki/en:Creative_Common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spb.texas.gov/prop/tc/tc-collection/governors/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90294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spb.texas.gov/prop/tc/tc-collection/governors/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mericanart.si.edu/artwork/comanche-meeting-dragoons-400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xashistory.unt.edu/ark:/67531/metapth1152/"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exashistory.unt.edu/ark:/67531/metapth3293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None/>
            </a:pPr>
            <a:r>
              <a:rPr lang="en-US" sz="1800" b="0" i="0" u="none" strike="noStrike" dirty="0">
                <a:solidFill>
                  <a:srgbClr val="757575"/>
                </a:solidFill>
                <a:effectLst/>
                <a:latin typeface="Arial" panose="020B0604020202020204" pitchFamily="34" charset="0"/>
              </a:rPr>
              <a:t>Texas. Legislature. Legislative Council. The Texas Capitol: A History of the Lone Star Statehouse, book, 2016; Austin, Texas. (</a:t>
            </a:r>
            <a:r>
              <a:rPr lang="en-US" sz="1800" b="0" i="0" u="none" strike="noStrike" dirty="0">
                <a:solidFill>
                  <a:srgbClr val="0277BD"/>
                </a:solidFill>
                <a:effectLst/>
                <a:latin typeface="Arial" panose="020B0604020202020204" pitchFamily="34" charset="0"/>
                <a:hlinkClick r:id="rId3"/>
              </a:rPr>
              <a:t>https://texashistory.unt.edu/ark:/67531/metapth902948/</a:t>
            </a:r>
            <a:r>
              <a:rPr lang="en-US" sz="1800" b="0" i="0" u="none" strike="noStrike" dirty="0">
                <a:solidFill>
                  <a:srgbClr val="757575"/>
                </a:solidFill>
                <a:effectLst/>
                <a:latin typeface="Arial" panose="020B0604020202020204" pitchFamily="34" charset="0"/>
              </a:rPr>
              <a:t>: accessed April 24, 2025),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UNT Libraries Government Documents Department.</a:t>
            </a:r>
            <a:endParaRPr lang="en-US" b="0" dirty="0">
              <a:effectLst/>
            </a:endParaRPr>
          </a:p>
          <a:p>
            <a:pPr>
              <a:buNone/>
            </a:pP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[Letter from General Adrián Woll to the Laredo Ayuntamiento, October 31, 1842], letter, 1842-10~; (</a:t>
            </a:r>
            <a:r>
              <a:rPr lang="en-US" b="0" i="0" u="none" strike="noStrike" dirty="0">
                <a:solidFill>
                  <a:srgbClr val="0277BD"/>
                </a:solidFill>
                <a:effectLst/>
                <a:latin typeface="Josefin Sans" pitchFamily="2" charset="0"/>
                <a:hlinkClick r:id="rId3"/>
              </a:rPr>
              <a:t>https://texashistory.unt.edu/ark:/67531/metapth872377/</a:t>
            </a:r>
            <a:r>
              <a:rPr lang="en-US" b="0" i="0" dirty="0">
                <a:solidFill>
                  <a:srgbClr val="757575"/>
                </a:solidFill>
                <a:effectLst/>
                <a:latin typeface="Josefin Sans" pitchFamily="2" charset="0"/>
              </a:rPr>
              <a:t>: accessed April 29,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 Mary's University Louis J. Blume Library.</a:t>
            </a:r>
            <a:endParaRPr lang="en-US" dirty="0"/>
          </a:p>
        </p:txBody>
      </p:sp>
      <p:sp>
        <p:nvSpPr>
          <p:cNvPr id="4" name="Slide Number Placeholder 3"/>
          <p:cNvSpPr>
            <a:spLocks noGrp="1"/>
          </p:cNvSpPr>
          <p:nvPr>
            <p:ph type="sldNum" sz="quarter" idx="5"/>
          </p:nvPr>
        </p:nvSpPr>
        <p:spPr/>
        <p:txBody>
          <a:bodyPr/>
          <a:lstStyle/>
          <a:p>
            <a:fld id="{669D1A22-7163-44E4-A4D0-FC963B0AB6A0}" type="slidenum">
              <a:rPr lang="en-US" smtClean="0"/>
              <a:t>17</a:t>
            </a:fld>
            <a:endParaRPr lang="en-US" dirty="0"/>
          </a:p>
        </p:txBody>
      </p:sp>
    </p:spTree>
    <p:extLst>
      <p:ext uri="{BB962C8B-B14F-4D97-AF65-F5344CB8AC3E}">
        <p14:creationId xmlns:p14="http://schemas.microsoft.com/office/powerpoint/2010/main" val="393215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2B21D-0355-B72B-007D-A0936EE55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E890C-DD77-BC6F-3DF5-7A515E0CF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C69F4-728A-7836-9B75-8B2B0DE15FBB}"/>
              </a:ext>
            </a:extLst>
          </p:cNvPr>
          <p:cNvSpPr>
            <a:spLocks noGrp="1"/>
          </p:cNvSpPr>
          <p:nvPr>
            <p:ph type="body" idx="1"/>
          </p:nvPr>
        </p:nvSpPr>
        <p:spPr/>
        <p:txBody>
          <a:bodyPr/>
          <a:lstStyle/>
          <a:p>
            <a:r>
              <a:rPr lang="en-US" b="0" i="0" dirty="0">
                <a:solidFill>
                  <a:srgbClr val="757575"/>
                </a:solidFill>
                <a:effectLst/>
                <a:latin typeface="Josefin Sans" pitchFamily="2" charset="0"/>
              </a:rPr>
              <a:t>Photograph of Sam Houston, photograph, Date Unknown; (</a:t>
            </a:r>
            <a:r>
              <a:rPr lang="en-US" b="0" i="0" u="none" strike="noStrike" dirty="0">
                <a:solidFill>
                  <a:srgbClr val="0277BD"/>
                </a:solidFill>
                <a:effectLst/>
                <a:latin typeface="Josefin Sans" pitchFamily="2" charset="0"/>
                <a:hlinkClick r:id="rId3"/>
              </a:rPr>
              <a:t>https://texashistory.unt.edu/ark:/67531/metapth30051/</a:t>
            </a:r>
            <a:r>
              <a:rPr lang="en-US" b="0" i="0" dirty="0">
                <a:solidFill>
                  <a:srgbClr val="757575"/>
                </a:solidFill>
                <a:effectLst/>
                <a:latin typeface="Josefin Sans" pitchFamily="2" charset="0"/>
              </a:rPr>
              <a:t>: accessed April 29,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endParaRPr lang="en-US" dirty="0"/>
          </a:p>
        </p:txBody>
      </p:sp>
      <p:sp>
        <p:nvSpPr>
          <p:cNvPr id="4" name="Slide Number Placeholder 3">
            <a:extLst>
              <a:ext uri="{FF2B5EF4-FFF2-40B4-BE49-F238E27FC236}">
                <a16:creationId xmlns:a16="http://schemas.microsoft.com/office/drawing/2014/main" id="{4F0E24CB-934F-38AF-1478-9970A61FC4CA}"/>
              </a:ext>
            </a:extLst>
          </p:cNvPr>
          <p:cNvSpPr>
            <a:spLocks noGrp="1"/>
          </p:cNvSpPr>
          <p:nvPr>
            <p:ph type="sldNum" sz="quarter" idx="5"/>
          </p:nvPr>
        </p:nvSpPr>
        <p:spPr/>
        <p:txBody>
          <a:bodyPr/>
          <a:lstStyle/>
          <a:p>
            <a:fld id="{669D1A22-7163-44E4-A4D0-FC963B0AB6A0}" type="slidenum">
              <a:rPr lang="en-US" smtClean="0"/>
              <a:t>19</a:t>
            </a:fld>
            <a:endParaRPr lang="en-US" dirty="0"/>
          </a:p>
        </p:txBody>
      </p:sp>
    </p:spTree>
    <p:extLst>
      <p:ext uri="{BB962C8B-B14F-4D97-AF65-F5344CB8AC3E}">
        <p14:creationId xmlns:p14="http://schemas.microsoft.com/office/powerpoint/2010/main" val="515173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FD8E5-E097-2840-9DC9-CD6E62A87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33A71-D702-E5EE-7EA8-DA65D479F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310D24-6760-4E0C-F7B7-5FAA138BEE26}"/>
              </a:ext>
            </a:extLst>
          </p:cNvPr>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Huddle, William H. </a:t>
            </a:r>
            <a:r>
              <a:rPr lang="en-US" sz="1800" b="0" i="1" u="none" strike="noStrike" dirty="0">
                <a:solidFill>
                  <a:srgbClr val="000000"/>
                </a:solidFill>
                <a:effectLst/>
                <a:latin typeface="Times New Roman" panose="02020603050405020304" pitchFamily="18" charset="0"/>
              </a:rPr>
              <a:t>Anson Jones</a:t>
            </a:r>
            <a:r>
              <a:rPr lang="en-US" sz="1800" b="0" i="0" u="none" strike="noStrike" dirty="0">
                <a:solidFill>
                  <a:srgbClr val="000000"/>
                </a:solidFill>
                <a:effectLst/>
                <a:latin typeface="Times New Roman" panose="02020603050405020304" pitchFamily="18" charset="0"/>
              </a:rPr>
              <a:t>. 1888. Oil on canvas. Capitol Historical Artifact Collection, State Preservation Board. </a:t>
            </a:r>
            <a:r>
              <a:rPr lang="en-US" sz="1800" b="0" i="0" u="sng" strike="noStrike" dirty="0">
                <a:solidFill>
                  <a:srgbClr val="1155CC"/>
                </a:solidFill>
                <a:effectLst/>
                <a:latin typeface="Times New Roman" panose="02020603050405020304" pitchFamily="18" charset="0"/>
                <a:hlinkClick r:id="rId3"/>
              </a:rPr>
              <a:t>https://tspb.texas.gov/prop/tc/tc-collection/governors/index.html</a:t>
            </a:r>
            <a:endParaRPr lang="en-US" dirty="0"/>
          </a:p>
        </p:txBody>
      </p:sp>
      <p:sp>
        <p:nvSpPr>
          <p:cNvPr id="4" name="Slide Number Placeholder 3">
            <a:extLst>
              <a:ext uri="{FF2B5EF4-FFF2-40B4-BE49-F238E27FC236}">
                <a16:creationId xmlns:a16="http://schemas.microsoft.com/office/drawing/2014/main" id="{0663233D-AF96-FD7F-7600-380259DD1DFD}"/>
              </a:ext>
            </a:extLst>
          </p:cNvPr>
          <p:cNvSpPr>
            <a:spLocks noGrp="1"/>
          </p:cNvSpPr>
          <p:nvPr>
            <p:ph type="sldNum" sz="quarter" idx="5"/>
          </p:nvPr>
        </p:nvSpPr>
        <p:spPr/>
        <p:txBody>
          <a:bodyPr/>
          <a:lstStyle/>
          <a:p>
            <a:fld id="{669D1A22-7163-44E4-A4D0-FC963B0AB6A0}" type="slidenum">
              <a:rPr lang="en-US" smtClean="0"/>
              <a:t>21</a:t>
            </a:fld>
            <a:endParaRPr lang="en-US" dirty="0"/>
          </a:p>
        </p:txBody>
      </p:sp>
    </p:spTree>
    <p:extLst>
      <p:ext uri="{BB962C8B-B14F-4D97-AF65-F5344CB8AC3E}">
        <p14:creationId xmlns:p14="http://schemas.microsoft.com/office/powerpoint/2010/main" val="315076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United States of America 1846. </a:t>
            </a:r>
            <a:r>
              <a:rPr lang="en-US" b="0" i="0" dirty="0">
                <a:solidFill>
                  <a:srgbClr val="202122"/>
                </a:solidFill>
                <a:effectLst/>
                <a:latin typeface="Arial" panose="020B0604020202020204" pitchFamily="34" charset="0"/>
              </a:rPr>
              <a:t>Map of the states and territories of the United States as it was from December 1845 to June 1846. On December 29 1845, the Republic of Texas and all of its claimed lands were admitted as the state of Texas, including Miller County. On June 18 1846, Oregon Country below the 49th parallel, excluding Vancouver Island, was incorporated in to the United States as unorganized territory. Made by </a:t>
            </a:r>
            <a:r>
              <a:rPr lang="en-US" b="0" i="0" u="none" strike="noStrike" dirty="0" err="1">
                <a:solidFill>
                  <a:srgbClr val="3366CC"/>
                </a:solidFill>
                <a:effectLst/>
                <a:latin typeface="Arial" panose="020B0604020202020204" pitchFamily="34" charset="0"/>
                <a:hlinkClick r:id="rId3" tooltip="User:Golbez"/>
              </a:rPr>
              <a:t>User:Golbez</a:t>
            </a:r>
            <a:r>
              <a:rPr lang="en-US" b="0" i="0" u="none" strike="noStrike" dirty="0">
                <a:solidFill>
                  <a:srgbClr val="3366CC"/>
                </a:solidFill>
                <a:effectLst/>
                <a:latin typeface="Arial" panose="020B0604020202020204" pitchFamily="34" charset="0"/>
              </a:rPr>
              <a:t>  </a:t>
            </a:r>
            <a:r>
              <a:rPr lang="en-US" dirty="0">
                <a:effectLst/>
              </a:rPr>
              <a:t>Own work, attribution required (Multi-license with GFDL and Creative Commons CC-BY 2.5) </a:t>
            </a:r>
            <a:r>
              <a:rPr lang="en-US" dirty="0"/>
              <a:t>This file is licensed under the </a:t>
            </a:r>
            <a:r>
              <a:rPr lang="en-US" u="none" strike="noStrike" dirty="0">
                <a:solidFill>
                  <a:srgbClr val="3366CC"/>
                </a:solidFill>
                <a:effectLst/>
                <a:hlinkClick r:id="rId4" tooltip="w:en:Creative Commons"/>
              </a:rPr>
              <a:t>Creative Commons</a:t>
            </a:r>
            <a:r>
              <a:rPr lang="en-US" dirty="0"/>
              <a:t> </a:t>
            </a:r>
            <a:r>
              <a:rPr lang="en-US" u="none" strike="noStrike" dirty="0">
                <a:solidFill>
                  <a:srgbClr val="3366CC"/>
                </a:solidFill>
                <a:effectLst/>
                <a:hlinkClick r:id="rId5" tooltip="creativecommons:by-sa/3.0/deed.en"/>
              </a:rPr>
              <a:t>Attribution-Share Alike 3.0 </a:t>
            </a:r>
            <a:r>
              <a:rPr lang="en-US" u="none" strike="noStrike" dirty="0" err="1">
                <a:solidFill>
                  <a:srgbClr val="3366CC"/>
                </a:solidFill>
                <a:effectLst/>
                <a:hlinkClick r:id="rId5" tooltip="creativecommons:by-sa/3.0/deed.en"/>
              </a:rPr>
              <a:t>Unported</a:t>
            </a:r>
            <a:r>
              <a:rPr lang="en-US" dirty="0"/>
              <a:t> license. https://commons.wikimedia.org/wiki/File:United_States_1845-12-1846-06.png </a:t>
            </a:r>
          </a:p>
        </p:txBody>
      </p:sp>
      <p:sp>
        <p:nvSpPr>
          <p:cNvPr id="4" name="Slide Number Placeholder 3"/>
          <p:cNvSpPr>
            <a:spLocks noGrp="1"/>
          </p:cNvSpPr>
          <p:nvPr>
            <p:ph type="sldNum" sz="quarter" idx="5"/>
          </p:nvPr>
        </p:nvSpPr>
        <p:spPr/>
        <p:txBody>
          <a:bodyPr/>
          <a:lstStyle/>
          <a:p>
            <a:fld id="{669D1A22-7163-44E4-A4D0-FC963B0AB6A0}" type="slidenum">
              <a:rPr lang="en-US" smtClean="0"/>
              <a:t>23</a:t>
            </a:fld>
            <a:endParaRPr lang="en-US"/>
          </a:p>
        </p:txBody>
      </p:sp>
    </p:spTree>
    <p:extLst>
      <p:ext uri="{BB962C8B-B14F-4D97-AF65-F5344CB8AC3E}">
        <p14:creationId xmlns:p14="http://schemas.microsoft.com/office/powerpoint/2010/main" val="25881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Huddle, William H. </a:t>
            </a:r>
            <a:r>
              <a:rPr lang="en-US" sz="1800" b="0" i="1" u="none" strike="noStrike" dirty="0">
                <a:solidFill>
                  <a:srgbClr val="000000"/>
                </a:solidFill>
                <a:effectLst/>
                <a:latin typeface="Times New Roman" panose="02020603050405020304" pitchFamily="18" charset="0"/>
              </a:rPr>
              <a:t>Sam Houston</a:t>
            </a:r>
            <a:r>
              <a:rPr lang="en-US" sz="1800" b="0" i="0" u="none" strike="noStrike" dirty="0">
                <a:solidFill>
                  <a:srgbClr val="000000"/>
                </a:solidFill>
                <a:effectLst/>
                <a:latin typeface="Times New Roman" panose="02020603050405020304" pitchFamily="18" charset="0"/>
              </a:rPr>
              <a:t>. 1888. Oil on canvas. Capitol Historical Artifact Collection, State Preservation Board.  </a:t>
            </a:r>
            <a:r>
              <a:rPr lang="en-US" sz="1800" b="0" i="0" u="sng" strike="noStrike" dirty="0">
                <a:solidFill>
                  <a:srgbClr val="1155CC"/>
                </a:solidFill>
                <a:effectLst/>
                <a:latin typeface="Times New Roman" panose="02020603050405020304" pitchFamily="18" charset="0"/>
                <a:hlinkClick r:id="rId3"/>
              </a:rPr>
              <a:t>https://tspb.texas.gov/prop/tc/tc-collection/governors/index.html</a:t>
            </a:r>
            <a:endParaRPr lang="en-US" dirty="0"/>
          </a:p>
        </p:txBody>
      </p:sp>
      <p:sp>
        <p:nvSpPr>
          <p:cNvPr id="4" name="Slide Number Placeholder 3"/>
          <p:cNvSpPr>
            <a:spLocks noGrp="1"/>
          </p:cNvSpPr>
          <p:nvPr>
            <p:ph type="sldNum" sz="quarter" idx="5"/>
          </p:nvPr>
        </p:nvSpPr>
        <p:spPr/>
        <p:txBody>
          <a:bodyPr/>
          <a:lstStyle/>
          <a:p>
            <a:fld id="{669D1A22-7163-44E4-A4D0-FC963B0AB6A0}" type="slidenum">
              <a:rPr lang="en-US" smtClean="0"/>
              <a:t>7</a:t>
            </a:fld>
            <a:endParaRPr lang="en-US" dirty="0"/>
          </a:p>
        </p:txBody>
      </p:sp>
    </p:spTree>
    <p:extLst>
      <p:ext uri="{BB962C8B-B14F-4D97-AF65-F5344CB8AC3E}">
        <p14:creationId xmlns:p14="http://schemas.microsoft.com/office/powerpoint/2010/main" val="3295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Blank Map of Texas, edited to show significant locations related to the Republic of Texas and the Cordova Rebellion. https://commons.wikimedia.org/wiki/File:Texas_blank_map.svg </a:t>
            </a:r>
          </a:p>
        </p:txBody>
      </p:sp>
      <p:sp>
        <p:nvSpPr>
          <p:cNvPr id="4" name="Slide Number Placeholder 3"/>
          <p:cNvSpPr>
            <a:spLocks noGrp="1"/>
          </p:cNvSpPr>
          <p:nvPr>
            <p:ph type="sldNum" sz="quarter" idx="5"/>
          </p:nvPr>
        </p:nvSpPr>
        <p:spPr/>
        <p:txBody>
          <a:bodyPr/>
          <a:lstStyle/>
          <a:p>
            <a:fld id="{669D1A22-7163-44E4-A4D0-FC963B0AB6A0}" type="slidenum">
              <a:rPr lang="en-US" smtClean="0"/>
              <a:t>8</a:t>
            </a:fld>
            <a:endParaRPr lang="en-US" dirty="0"/>
          </a:p>
        </p:txBody>
      </p:sp>
    </p:spTree>
    <p:extLst>
      <p:ext uri="{BB962C8B-B14F-4D97-AF65-F5344CB8AC3E}">
        <p14:creationId xmlns:p14="http://schemas.microsoft.com/office/powerpoint/2010/main" val="44802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Texas. Legislature. Legislative Council. The Texas Capitol: A History of the Lone Star Statehouse, book, 2016; Austin, Texas. (</a:t>
            </a:r>
            <a:r>
              <a:rPr lang="en-US" sz="1800" b="0" i="0" u="none" strike="noStrike" dirty="0">
                <a:solidFill>
                  <a:srgbClr val="0277BD"/>
                </a:solidFill>
                <a:effectLst/>
                <a:latin typeface="Arial" panose="020B0604020202020204" pitchFamily="34" charset="0"/>
                <a:hlinkClick r:id="rId3"/>
              </a:rPr>
              <a:t>https://texashistory.unt.edu/ark:/67531/metapth902948/</a:t>
            </a:r>
            <a:r>
              <a:rPr lang="en-US" sz="1800" b="0" i="0" u="none" strike="noStrike" dirty="0">
                <a:solidFill>
                  <a:srgbClr val="757575"/>
                </a:solidFill>
                <a:effectLst/>
                <a:latin typeface="Arial" panose="020B0604020202020204" pitchFamily="34" charset="0"/>
              </a:rPr>
              <a:t>: accessed April 24, 2025),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UNT Libraries Government Documents Department.</a:t>
            </a:r>
            <a:endParaRPr lang="en-US" dirty="0"/>
          </a:p>
        </p:txBody>
      </p:sp>
      <p:sp>
        <p:nvSpPr>
          <p:cNvPr id="4" name="Slide Number Placeholder 3"/>
          <p:cNvSpPr>
            <a:spLocks noGrp="1"/>
          </p:cNvSpPr>
          <p:nvPr>
            <p:ph type="sldNum" sz="quarter" idx="5"/>
          </p:nvPr>
        </p:nvSpPr>
        <p:spPr/>
        <p:txBody>
          <a:bodyPr/>
          <a:lstStyle/>
          <a:p>
            <a:fld id="{669D1A22-7163-44E4-A4D0-FC963B0AB6A0}" type="slidenum">
              <a:rPr lang="en-US" smtClean="0"/>
              <a:t>9</a:t>
            </a:fld>
            <a:endParaRPr lang="en-US" dirty="0"/>
          </a:p>
        </p:txBody>
      </p:sp>
    </p:spTree>
    <p:extLst>
      <p:ext uri="{BB962C8B-B14F-4D97-AF65-F5344CB8AC3E}">
        <p14:creationId xmlns:p14="http://schemas.microsoft.com/office/powerpoint/2010/main" val="201543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Huddle, William H. </a:t>
            </a:r>
            <a:r>
              <a:rPr lang="en-US" sz="1800" b="0" i="1" u="none" strike="noStrike" dirty="0">
                <a:solidFill>
                  <a:srgbClr val="000000"/>
                </a:solidFill>
                <a:effectLst/>
                <a:latin typeface="Times New Roman" panose="02020603050405020304" pitchFamily="18" charset="0"/>
              </a:rPr>
              <a:t>Mirabeau B. Lamar</a:t>
            </a:r>
            <a:r>
              <a:rPr lang="en-US" sz="1800" b="0" i="0" u="none" strike="noStrike" dirty="0">
                <a:solidFill>
                  <a:srgbClr val="000000"/>
                </a:solidFill>
                <a:effectLst/>
                <a:latin typeface="Times New Roman" panose="02020603050405020304" pitchFamily="18" charset="0"/>
              </a:rPr>
              <a:t>. 1888. Oil on canvas. Capitol Historical Artifact Collection, State Preservation Board. </a:t>
            </a:r>
            <a:r>
              <a:rPr lang="en-US" sz="1800" b="0" i="0" u="sng" strike="noStrike" dirty="0">
                <a:solidFill>
                  <a:srgbClr val="1155CC"/>
                </a:solidFill>
                <a:effectLst/>
                <a:latin typeface="Times New Roman" panose="02020603050405020304" pitchFamily="18" charset="0"/>
                <a:hlinkClick r:id="rId3"/>
              </a:rPr>
              <a:t>https://tspb.texas.gov/prop/tc/tc-collection/governors/index.html</a:t>
            </a:r>
            <a:endParaRPr lang="en-US" dirty="0"/>
          </a:p>
        </p:txBody>
      </p:sp>
      <p:sp>
        <p:nvSpPr>
          <p:cNvPr id="4" name="Slide Number Placeholder 3"/>
          <p:cNvSpPr>
            <a:spLocks noGrp="1"/>
          </p:cNvSpPr>
          <p:nvPr>
            <p:ph type="sldNum" sz="quarter" idx="5"/>
          </p:nvPr>
        </p:nvSpPr>
        <p:spPr/>
        <p:txBody>
          <a:bodyPr/>
          <a:lstStyle/>
          <a:p>
            <a:fld id="{669D1A22-7163-44E4-A4D0-FC963B0AB6A0}" type="slidenum">
              <a:rPr lang="en-US" smtClean="0"/>
              <a:t>11</a:t>
            </a:fld>
            <a:endParaRPr lang="en-US" dirty="0"/>
          </a:p>
        </p:txBody>
      </p:sp>
    </p:spTree>
    <p:extLst>
      <p:ext uri="{BB962C8B-B14F-4D97-AF65-F5344CB8AC3E}">
        <p14:creationId xmlns:p14="http://schemas.microsoft.com/office/powerpoint/2010/main" val="1818105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Catlin, George. </a:t>
            </a:r>
            <a:r>
              <a:rPr lang="en-US" sz="1800" b="0" i="1" u="none" strike="noStrike" dirty="0">
                <a:solidFill>
                  <a:srgbClr val="000000"/>
                </a:solidFill>
                <a:effectLst/>
                <a:latin typeface="Times New Roman" panose="02020603050405020304" pitchFamily="18" charset="0"/>
              </a:rPr>
              <a:t>Comanche Meeting the Dragoons</a:t>
            </a:r>
            <a:r>
              <a:rPr lang="en-US" sz="1800" b="0" i="0" u="none" strike="noStrike" dirty="0">
                <a:solidFill>
                  <a:srgbClr val="000000"/>
                </a:solidFill>
                <a:effectLst/>
                <a:latin typeface="Times New Roman" panose="02020603050405020304" pitchFamily="18" charset="0"/>
              </a:rPr>
              <a:t>. ca. 1834-1835. Oil on canvas, 24 x 29 in. (60.9 x 73.7 cm). Smithsonian American Art Museum, Gift of Mrs. Joseph Harrison, Jr., 1985.66.488. </a:t>
            </a:r>
            <a:r>
              <a:rPr lang="en-US" sz="1800" b="0" i="0" u="sng" strike="noStrike" dirty="0">
                <a:solidFill>
                  <a:srgbClr val="1155CC"/>
                </a:solidFill>
                <a:effectLst/>
                <a:latin typeface="Times New Roman" panose="02020603050405020304" pitchFamily="18" charset="0"/>
                <a:hlinkClick r:id="rId3"/>
              </a:rPr>
              <a:t>https://americanart.si.edu/artwork/comanche-meeting-dragoons-4009</a:t>
            </a:r>
            <a:endParaRPr lang="en-US" dirty="0"/>
          </a:p>
        </p:txBody>
      </p:sp>
      <p:sp>
        <p:nvSpPr>
          <p:cNvPr id="4" name="Slide Number Placeholder 3"/>
          <p:cNvSpPr>
            <a:spLocks noGrp="1"/>
          </p:cNvSpPr>
          <p:nvPr>
            <p:ph type="sldNum" sz="quarter" idx="5"/>
          </p:nvPr>
        </p:nvSpPr>
        <p:spPr/>
        <p:txBody>
          <a:bodyPr/>
          <a:lstStyle/>
          <a:p>
            <a:fld id="{669D1A22-7163-44E4-A4D0-FC963B0AB6A0}" type="slidenum">
              <a:rPr lang="en-US" smtClean="0"/>
              <a:t>12</a:t>
            </a:fld>
            <a:endParaRPr lang="en-US" dirty="0"/>
          </a:p>
        </p:txBody>
      </p:sp>
    </p:spTree>
    <p:extLst>
      <p:ext uri="{BB962C8B-B14F-4D97-AF65-F5344CB8AC3E}">
        <p14:creationId xmlns:p14="http://schemas.microsoft.com/office/powerpoint/2010/main" val="128009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F3A34"/>
                </a:solidFill>
                <a:effectLst/>
                <a:latin typeface="system-ui"/>
              </a:rPr>
              <a:t>Rare Book Division, The New York Public Library. "Arrival of the Caravan at Santa Fe" </a:t>
            </a:r>
            <a:r>
              <a:rPr lang="en-US" b="0" i="1" dirty="0">
                <a:solidFill>
                  <a:srgbClr val="3F3A34"/>
                </a:solidFill>
                <a:effectLst/>
                <a:latin typeface="system-ui"/>
              </a:rPr>
              <a:t>The New York Public Library Digital Collections</a:t>
            </a:r>
            <a:r>
              <a:rPr lang="en-US" b="0" i="0" dirty="0">
                <a:solidFill>
                  <a:srgbClr val="3F3A34"/>
                </a:solidFill>
                <a:effectLst/>
                <a:latin typeface="system-ui"/>
              </a:rPr>
              <a:t>. 1844. https://digitalcollections.nypl.org/items/8c6008a5-10ff-4b1f-e040-e00a1806055a</a:t>
            </a:r>
            <a:endParaRPr lang="en-US" dirty="0"/>
          </a:p>
        </p:txBody>
      </p:sp>
      <p:sp>
        <p:nvSpPr>
          <p:cNvPr id="4" name="Slide Number Placeholder 3"/>
          <p:cNvSpPr>
            <a:spLocks noGrp="1"/>
          </p:cNvSpPr>
          <p:nvPr>
            <p:ph type="sldNum" sz="quarter" idx="5"/>
          </p:nvPr>
        </p:nvSpPr>
        <p:spPr/>
        <p:txBody>
          <a:bodyPr/>
          <a:lstStyle/>
          <a:p>
            <a:fld id="{669D1A22-7163-44E4-A4D0-FC963B0AB6A0}" type="slidenum">
              <a:rPr lang="en-US" smtClean="0"/>
              <a:t>13</a:t>
            </a:fld>
            <a:endParaRPr lang="en-US" dirty="0"/>
          </a:p>
        </p:txBody>
      </p:sp>
    </p:spTree>
    <p:extLst>
      <p:ext uri="{BB962C8B-B14F-4D97-AF65-F5344CB8AC3E}">
        <p14:creationId xmlns:p14="http://schemas.microsoft.com/office/powerpoint/2010/main" val="15641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[Illustration of Mirabeau B. Lamar], physical object, 1936; (</a:t>
            </a:r>
            <a:r>
              <a:rPr lang="en-US" b="0" i="0" u="none" strike="noStrike" dirty="0">
                <a:solidFill>
                  <a:srgbClr val="0277BD"/>
                </a:solidFill>
                <a:effectLst/>
                <a:latin typeface="Josefin Sans" pitchFamily="2" charset="0"/>
                <a:hlinkClick r:id="rId3"/>
              </a:rPr>
              <a:t>https://texashistory.unt.edu/ark:/67531/metapth1152/</a:t>
            </a:r>
            <a:r>
              <a:rPr lang="en-US" b="0" i="0" dirty="0">
                <a:solidFill>
                  <a:srgbClr val="757575"/>
                </a:solidFill>
                <a:effectLst/>
                <a:latin typeface="Josefin Sans" pitchFamily="2" charset="0"/>
              </a:rPr>
              <a:t>: accessed April 29,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Fort Bend Museum.</a:t>
            </a:r>
            <a:endParaRPr lang="en-US" dirty="0"/>
          </a:p>
        </p:txBody>
      </p:sp>
      <p:sp>
        <p:nvSpPr>
          <p:cNvPr id="4" name="Slide Number Placeholder 3"/>
          <p:cNvSpPr>
            <a:spLocks noGrp="1"/>
          </p:cNvSpPr>
          <p:nvPr>
            <p:ph type="sldNum" sz="quarter" idx="5"/>
          </p:nvPr>
        </p:nvSpPr>
        <p:spPr/>
        <p:txBody>
          <a:bodyPr/>
          <a:lstStyle/>
          <a:p>
            <a:fld id="{669D1A22-7163-44E4-A4D0-FC963B0AB6A0}" type="slidenum">
              <a:rPr lang="en-US" smtClean="0"/>
              <a:t>14</a:t>
            </a:fld>
            <a:endParaRPr lang="en-US" dirty="0"/>
          </a:p>
        </p:txBody>
      </p:sp>
    </p:spTree>
    <p:extLst>
      <p:ext uri="{BB962C8B-B14F-4D97-AF65-F5344CB8AC3E}">
        <p14:creationId xmlns:p14="http://schemas.microsoft.com/office/powerpoint/2010/main" val="277868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0E87C-02A5-2A0A-C989-DC49F4506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85883-8F28-C8B8-AD41-7C099264F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0350C-1054-BE70-15F3-D53FB722568C}"/>
              </a:ext>
            </a:extLst>
          </p:cNvPr>
          <p:cNvSpPr>
            <a:spLocks noGrp="1"/>
          </p:cNvSpPr>
          <p:nvPr>
            <p:ph type="body" idx="1"/>
          </p:nvPr>
        </p:nvSpPr>
        <p:spPr/>
        <p:txBody>
          <a:bodyPr/>
          <a:lstStyle/>
          <a:p>
            <a:r>
              <a:rPr lang="en-US" b="0" i="0" dirty="0">
                <a:solidFill>
                  <a:srgbClr val="757575"/>
                </a:solidFill>
                <a:effectLst/>
                <a:latin typeface="Josefin Sans" pitchFamily="2" charset="0"/>
              </a:rPr>
              <a:t>Sam Houston, physical object, Date Unknown; (</a:t>
            </a:r>
            <a:r>
              <a:rPr lang="en-US" b="0" i="0" u="none" strike="noStrike" dirty="0">
                <a:solidFill>
                  <a:srgbClr val="0277BD"/>
                </a:solidFill>
                <a:effectLst/>
                <a:latin typeface="Josefin Sans" pitchFamily="2" charset="0"/>
                <a:hlinkClick r:id="rId3"/>
              </a:rPr>
              <a:t>https://texashistory.unt.edu/ark:/67531/metapth32932/</a:t>
            </a:r>
            <a:r>
              <a:rPr lang="en-US" b="0" i="0" dirty="0">
                <a:solidFill>
                  <a:srgbClr val="757575"/>
                </a:solidFill>
                <a:effectLst/>
                <a:latin typeface="Josefin Sans" pitchFamily="2" charset="0"/>
              </a:rPr>
              <a:t>: accessed April 29,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endParaRPr lang="en-US" dirty="0"/>
          </a:p>
        </p:txBody>
      </p:sp>
      <p:sp>
        <p:nvSpPr>
          <p:cNvPr id="4" name="Slide Number Placeholder 3">
            <a:extLst>
              <a:ext uri="{FF2B5EF4-FFF2-40B4-BE49-F238E27FC236}">
                <a16:creationId xmlns:a16="http://schemas.microsoft.com/office/drawing/2014/main" id="{F88F5592-B0C2-B1D5-0B0C-5296B188D91B}"/>
              </a:ext>
            </a:extLst>
          </p:cNvPr>
          <p:cNvSpPr>
            <a:spLocks noGrp="1"/>
          </p:cNvSpPr>
          <p:nvPr>
            <p:ph type="sldNum" sz="quarter" idx="5"/>
          </p:nvPr>
        </p:nvSpPr>
        <p:spPr/>
        <p:txBody>
          <a:bodyPr/>
          <a:lstStyle/>
          <a:p>
            <a:fld id="{669D1A22-7163-44E4-A4D0-FC963B0AB6A0}" type="slidenum">
              <a:rPr lang="en-US" smtClean="0"/>
              <a:t>16</a:t>
            </a:fld>
            <a:endParaRPr lang="en-US" dirty="0"/>
          </a:p>
        </p:txBody>
      </p:sp>
    </p:spTree>
    <p:extLst>
      <p:ext uri="{BB962C8B-B14F-4D97-AF65-F5344CB8AC3E}">
        <p14:creationId xmlns:p14="http://schemas.microsoft.com/office/powerpoint/2010/main" val="254961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5/21/2025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77103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5/21/2025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38059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5/21/2025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39081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5/21/2025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9708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5/21/2025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255724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5/21/2025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72022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5/21/2025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86649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5/21/2025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05310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5/21/2025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41620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5/21/2025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60932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5/21/2025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3169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5/21/2025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2197983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A photograph of the Republic of Texas capital building in Houston. It is a two-story bulding with numerous windows along the top floor. A covered porch runs the lenght of the front. Wagons, horses, and people are out in front.">
            <a:extLst>
              <a:ext uri="{FF2B5EF4-FFF2-40B4-BE49-F238E27FC236}">
                <a16:creationId xmlns:a16="http://schemas.microsoft.com/office/drawing/2014/main" id="{3D2BB1AC-93FE-C511-207E-04544C22D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233" b="17128"/>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25657" y="547504"/>
            <a:ext cx="3973385" cy="3692028"/>
          </a:xfrm>
          <a:noFill/>
        </p:spPr>
        <p:txBody>
          <a:bodyPr>
            <a:normAutofit/>
          </a:bodyPr>
          <a:lstStyle/>
          <a:p>
            <a:pPr algn="l"/>
            <a:r>
              <a:rPr lang="en-US" sz="5200" b="1" i="1" dirty="0">
                <a:solidFill>
                  <a:schemeClr val="tx1">
                    <a:lumMod val="65000"/>
                    <a:lumOff val="35000"/>
                  </a:schemeClr>
                </a:solidFill>
                <a:latin typeface="Gotham book"/>
              </a:rPr>
              <a:t>Unit 6:</a:t>
            </a:r>
            <a:br>
              <a:rPr lang="en-US" sz="5200" b="1" i="1" dirty="0">
                <a:latin typeface="Gotham book"/>
              </a:rPr>
            </a:br>
            <a:r>
              <a:rPr lang="en-US" sz="5200" b="1" i="1" dirty="0">
                <a:latin typeface="Gotham book"/>
              </a:rPr>
              <a:t>The Republic of Texas</a:t>
            </a:r>
            <a:endParaRPr lang="en-US" sz="5200" b="1" dirty="0">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25656" y="4911221"/>
            <a:ext cx="3973386" cy="1485319"/>
          </a:xfrm>
          <a:noFill/>
        </p:spPr>
        <p:txBody>
          <a:bodyPr>
            <a:normAutofit/>
          </a:bodyPr>
          <a:lstStyle/>
          <a:p>
            <a:pPr algn="l"/>
            <a:r>
              <a:rPr lang="en-US" sz="3200" b="1" i="1" dirty="0">
                <a:solidFill>
                  <a:schemeClr val="tx1">
                    <a:lumMod val="65000"/>
                    <a:lumOff val="35000"/>
                  </a:schemeClr>
                </a:solidFill>
                <a:latin typeface="Gotham book"/>
              </a:rPr>
              <a:t>Lesson 6: </a:t>
            </a:r>
          </a:p>
          <a:p>
            <a:pPr algn="l"/>
            <a:r>
              <a:rPr lang="en-US" sz="3200" b="1" i="1" dirty="0">
                <a:latin typeface="Gotham book"/>
              </a:rPr>
              <a:t>Events of the Republic</a:t>
            </a:r>
          </a:p>
        </p:txBody>
      </p:sp>
      <p:sp>
        <p:nvSpPr>
          <p:cNvPr id="9" name="TextBox 8">
            <a:extLst>
              <a:ext uri="{FF2B5EF4-FFF2-40B4-BE49-F238E27FC236}">
                <a16:creationId xmlns:a16="http://schemas.microsoft.com/office/drawing/2014/main" id="{E88E3CEA-AE21-5522-6243-2969D99AD8E6}"/>
              </a:ext>
            </a:extLst>
          </p:cNvPr>
          <p:cNvSpPr txBox="1"/>
          <p:nvPr/>
        </p:nvSpPr>
        <p:spPr>
          <a:xfrm>
            <a:off x="4942114" y="6049239"/>
            <a:ext cx="7246837" cy="1046440"/>
          </a:xfrm>
          <a:prstGeom prst="rect">
            <a:avLst/>
          </a:prstGeom>
          <a:noFill/>
        </p:spPr>
        <p:txBody>
          <a:bodyPr wrap="square" rtlCol="0">
            <a:spAutoFit/>
          </a:bodyPr>
          <a:lstStyle/>
          <a:p>
            <a:pPr algn="ctr" rtl="0">
              <a:buNone/>
            </a:pPr>
            <a:r>
              <a:rPr lang="en-US" sz="2200" b="0" i="1" u="none" strike="noStrike" dirty="0">
                <a:solidFill>
                  <a:schemeClr val="bg1"/>
                </a:solidFill>
                <a:effectLst/>
                <a:latin typeface="Gotham book"/>
              </a:rPr>
              <a:t>Republic of Texas Capital in Houston, 1837 – 1839</a:t>
            </a:r>
          </a:p>
          <a:p>
            <a:pPr algn="ctr" rtl="0">
              <a:buNone/>
            </a:pPr>
            <a:r>
              <a:rPr lang="en-US" sz="2200" i="1" dirty="0">
                <a:solidFill>
                  <a:schemeClr val="bg1"/>
                </a:solidFill>
                <a:latin typeface="Gotham book"/>
              </a:rPr>
              <a:t>The Portal to Texas History</a:t>
            </a:r>
            <a:r>
              <a:rPr lang="en-US" sz="2200" b="0" i="1" u="none" strike="noStrike" dirty="0">
                <a:solidFill>
                  <a:schemeClr val="bg1"/>
                </a:solidFill>
                <a:effectLst/>
                <a:latin typeface="Gotham book"/>
              </a:rPr>
              <a:t> </a:t>
            </a:r>
            <a:endParaRPr lang="en-US" sz="2200" b="0" i="1" dirty="0">
              <a:solidFill>
                <a:schemeClr val="bg1"/>
              </a:solidFill>
              <a:effectLst/>
              <a:latin typeface="Gotham book"/>
            </a:endParaRPr>
          </a:p>
          <a:p>
            <a:pPr>
              <a:buNone/>
            </a:pPr>
            <a:endParaRPr lang="en-US" dirty="0"/>
          </a:p>
        </p:txBody>
      </p:sp>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95AE63-741F-465C-763D-247797CE23F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AEA9279-CD76-855B-A40A-4FBB4E3D2773}"/>
              </a:ext>
            </a:extLst>
          </p:cNvPr>
          <p:cNvSpPr txBox="1">
            <a:spLocks noGrp="1"/>
          </p:cNvSpPr>
          <p:nvPr>
            <p:ph type="title" idx="4294967295"/>
          </p:nvPr>
        </p:nvSpPr>
        <p:spPr>
          <a:xfrm>
            <a:off x="2100943" y="2161832"/>
            <a:ext cx="8540733" cy="22468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700" dirty="0">
                <a:solidFill>
                  <a:schemeClr val="accent2">
                    <a:lumMod val="20000"/>
                    <a:lumOff val="80000"/>
                  </a:schemeClr>
                </a:solidFill>
                <a:latin typeface="Gotham Medium"/>
              </a:rPr>
              <a:t>Mirabeau Lamar’s </a:t>
            </a:r>
            <a:r>
              <a:rPr kumimoji="0" lang="en-US" sz="67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Administration</a:t>
            </a:r>
            <a:br>
              <a:rPr kumimoji="0" lang="en-US" sz="6000" b="0" i="0" u="none" strike="noStrike" kern="1200" cap="none" spc="0" normalizeH="0" baseline="0" noProof="0" dirty="0">
                <a:ln>
                  <a:noFill/>
                </a:ln>
                <a:solidFill>
                  <a:schemeClr val="bg1"/>
                </a:solidFill>
                <a:effectLst/>
                <a:uLnTx/>
                <a:uFillTx/>
                <a:latin typeface="Gotham Medium"/>
                <a:ea typeface="+mj-ea"/>
                <a:cs typeface="+mj-cs"/>
              </a:rPr>
            </a:br>
            <a:r>
              <a:rPr lang="en-US" sz="4900" dirty="0">
                <a:solidFill>
                  <a:schemeClr val="accent1">
                    <a:lumMod val="40000"/>
                    <a:lumOff val="60000"/>
                  </a:schemeClr>
                </a:solidFill>
                <a:latin typeface="Gotham Medium"/>
              </a:rPr>
              <a:t>Dec. 10</a:t>
            </a:r>
            <a:r>
              <a:rPr kumimoji="0" lang="en-US" sz="4900" b="0" i="0" u="none" strike="noStrike" kern="1200" cap="none" spc="0" normalizeH="0" baseline="0" noProof="0" dirty="0">
                <a:ln>
                  <a:noFill/>
                </a:ln>
                <a:solidFill>
                  <a:schemeClr val="accent1">
                    <a:lumMod val="40000"/>
                    <a:lumOff val="60000"/>
                  </a:schemeClr>
                </a:solidFill>
                <a:effectLst/>
                <a:uLnTx/>
                <a:uFillTx/>
                <a:latin typeface="Gotham Medium"/>
                <a:ea typeface="+mj-ea"/>
                <a:cs typeface="+mj-cs"/>
              </a:rPr>
              <a:t>, 1838 – Dec. 13, 1841</a:t>
            </a:r>
            <a:endParaRPr kumimoji="0" lang="en-US" sz="6000" b="0" i="0" u="none" strike="noStrike" kern="1200" cap="none" spc="0" normalizeH="0" baseline="0" noProof="0" dirty="0">
              <a:ln>
                <a:noFill/>
              </a:ln>
              <a:solidFill>
                <a:schemeClr val="accent1">
                  <a:lumMod val="40000"/>
                  <a:lumOff val="60000"/>
                </a:schemeClr>
              </a:solidFill>
              <a:effectLst/>
              <a:uLnTx/>
              <a:uFillTx/>
              <a:latin typeface="Gotham Medium"/>
              <a:ea typeface="+mj-ea"/>
              <a:cs typeface="+mj-cs"/>
            </a:endParaRPr>
          </a:p>
        </p:txBody>
      </p:sp>
    </p:spTree>
    <p:extLst>
      <p:ext uri="{BB962C8B-B14F-4D97-AF65-F5344CB8AC3E}">
        <p14:creationId xmlns:p14="http://schemas.microsoft.com/office/powerpoint/2010/main" val="69915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1F1D4BB-EE7A-F3DB-9FC5-528368139D5C}"/>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D81BCE57-5296-5958-48D7-E73B18D76162}"/>
              </a:ext>
            </a:extLst>
          </p:cNvPr>
          <p:cNvSpPr txBox="1">
            <a:spLocks noGrp="1"/>
          </p:cNvSpPr>
          <p:nvPr>
            <p:ph type="title" idx="4294967295"/>
          </p:nvPr>
        </p:nvSpPr>
        <p:spPr>
          <a:xfrm>
            <a:off x="1687287" y="-79957"/>
            <a:ext cx="10276114" cy="1669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400" b="1" i="0" u="none" strike="noStrike" kern="1200" cap="none" spc="0" normalizeH="0" baseline="0" noProof="0" dirty="0">
                <a:ln>
                  <a:noFill/>
                </a:ln>
                <a:solidFill>
                  <a:schemeClr val="tx1"/>
                </a:solidFill>
                <a:effectLst/>
                <a:uLnTx/>
                <a:uFillTx/>
                <a:latin typeface="Gotham book"/>
                <a:ea typeface="+mj-ea"/>
                <a:cs typeface="+mj-cs"/>
              </a:rPr>
              <a:t>Goals</a:t>
            </a:r>
            <a:br>
              <a:rPr kumimoji="0" lang="en-US" sz="8800" b="1" i="0" u="none" strike="noStrike" kern="1200" cap="none" spc="0" normalizeH="0" baseline="0" noProof="0" dirty="0">
                <a:ln>
                  <a:noFill/>
                </a:ln>
                <a:solidFill>
                  <a:schemeClr val="tx1"/>
                </a:solidFill>
                <a:effectLst/>
                <a:uLnTx/>
                <a:uFillTx/>
                <a:latin typeface="Gotham book"/>
                <a:ea typeface="+mj-ea"/>
                <a:cs typeface="+mj-cs"/>
              </a:rPr>
            </a:br>
            <a:r>
              <a:rPr kumimoji="0" lang="en-US" sz="3600" b="0" i="1" u="none" strike="noStrike" kern="1200" cap="none" spc="0" normalizeH="0" baseline="0" noProof="0" dirty="0">
                <a:ln>
                  <a:noFill/>
                </a:ln>
                <a:solidFill>
                  <a:schemeClr val="tx1"/>
                </a:solidFill>
                <a:effectLst/>
                <a:uLnTx/>
                <a:uFillTx/>
                <a:latin typeface="Gotham book"/>
                <a:ea typeface="+mj-ea"/>
                <a:cs typeface="+mj-cs"/>
              </a:rPr>
              <a:t>The Lamar Administration</a:t>
            </a:r>
            <a:endParaRPr kumimoji="0" lang="en-US" sz="48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42AB2B56-DE64-B33A-D825-25E6CB28EC92}"/>
              </a:ext>
            </a:extLst>
          </p:cNvPr>
          <p:cNvSpPr txBox="1"/>
          <p:nvPr/>
        </p:nvSpPr>
        <p:spPr>
          <a:xfrm>
            <a:off x="1675309" y="1651184"/>
            <a:ext cx="6179277"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accent6">
                    <a:lumMod val="75000"/>
                  </a:schemeClr>
                </a:solidFill>
                <a:latin typeface="Gotham book"/>
              </a:rPr>
              <a:t>Maintain Texas’ independence</a:t>
            </a:r>
          </a:p>
          <a:p>
            <a:pPr marL="285750" indent="-285750">
              <a:buFont typeface="Arial" panose="020B0604020202020204" pitchFamily="34" charset="0"/>
              <a:buChar char="•"/>
            </a:pPr>
            <a:r>
              <a:rPr lang="en-US" sz="3600" dirty="0">
                <a:solidFill>
                  <a:schemeClr val="accent2">
                    <a:lumMod val="75000"/>
                  </a:schemeClr>
                </a:solidFill>
                <a:latin typeface="Gotham book"/>
              </a:rPr>
              <a:t>Remove Indians from Texas: “War of Extermination”</a:t>
            </a:r>
          </a:p>
          <a:p>
            <a:pPr marL="285750" indent="-285750">
              <a:buFont typeface="Arial" panose="020B0604020202020204" pitchFamily="34" charset="0"/>
              <a:buChar char="•"/>
            </a:pPr>
            <a:r>
              <a:rPr lang="en-US" sz="3600" dirty="0">
                <a:solidFill>
                  <a:schemeClr val="accent5">
                    <a:lumMod val="75000"/>
                  </a:schemeClr>
                </a:solidFill>
                <a:latin typeface="Gotham book"/>
              </a:rPr>
              <a:t>Gain diplomatic recognition from other countries</a:t>
            </a:r>
          </a:p>
          <a:p>
            <a:pPr marL="285750" indent="-285750">
              <a:buFont typeface="Arial" panose="020B0604020202020204" pitchFamily="34" charset="0"/>
              <a:buChar char="•"/>
            </a:pPr>
            <a:r>
              <a:rPr lang="en-US" sz="3600" dirty="0">
                <a:solidFill>
                  <a:srgbClr val="0070C0"/>
                </a:solidFill>
                <a:latin typeface="Gotham book"/>
              </a:rPr>
              <a:t>Establish commercial relationships with other countries</a:t>
            </a:r>
          </a:p>
          <a:p>
            <a:pPr marL="285750" indent="-285750">
              <a:buFont typeface="Arial" panose="020B0604020202020204" pitchFamily="34" charset="0"/>
              <a:buChar char="•"/>
            </a:pPr>
            <a:r>
              <a:rPr lang="en-US" sz="3600" dirty="0">
                <a:solidFill>
                  <a:schemeClr val="accent6">
                    <a:lumMod val="75000"/>
                  </a:schemeClr>
                </a:solidFill>
                <a:latin typeface="Gotham book"/>
              </a:rPr>
              <a:t>Establish new capital city</a:t>
            </a:r>
          </a:p>
        </p:txBody>
      </p:sp>
      <p:pic>
        <p:nvPicPr>
          <p:cNvPr id="2050" name="Picture 2" descr="A portrait of Mirabeau Lamar">
            <a:extLst>
              <a:ext uri="{FF2B5EF4-FFF2-40B4-BE49-F238E27FC236}">
                <a16:creationId xmlns:a16="http://schemas.microsoft.com/office/drawing/2014/main" id="{75CDC5A0-CBE0-52AE-D01A-B0D5E903F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903" y="207644"/>
            <a:ext cx="4043498" cy="499039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356655-DEE4-00AA-5768-8D882071200C}"/>
              </a:ext>
            </a:extLst>
          </p:cNvPr>
          <p:cNvSpPr txBox="1"/>
          <p:nvPr/>
        </p:nvSpPr>
        <p:spPr>
          <a:xfrm>
            <a:off x="7919903" y="5312227"/>
            <a:ext cx="4043498" cy="769441"/>
          </a:xfrm>
          <a:prstGeom prst="rect">
            <a:avLst/>
          </a:prstGeom>
          <a:noFill/>
        </p:spPr>
        <p:txBody>
          <a:bodyPr wrap="square" rtlCol="0">
            <a:spAutoFit/>
          </a:bodyPr>
          <a:lstStyle/>
          <a:p>
            <a:pPr algn="ctr"/>
            <a:r>
              <a:rPr lang="en-US" sz="2200" i="1" dirty="0">
                <a:latin typeface="Gotham book"/>
              </a:rPr>
              <a:t>Mirabeau Lamar</a:t>
            </a:r>
          </a:p>
          <a:p>
            <a:pPr algn="ctr"/>
            <a:r>
              <a:rPr lang="en-US" sz="2200" i="1" dirty="0">
                <a:latin typeface="Gotham book"/>
              </a:rPr>
              <a:t>Texas State Preservation Board</a:t>
            </a:r>
          </a:p>
        </p:txBody>
      </p:sp>
    </p:spTree>
    <p:extLst>
      <p:ext uri="{BB962C8B-B14F-4D97-AF65-F5344CB8AC3E}">
        <p14:creationId xmlns:p14="http://schemas.microsoft.com/office/powerpoint/2010/main" val="178070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1679BB8-760C-BFA8-43E8-5B33F9CC2578}"/>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6490ED02-3D00-0B24-F832-17E79559579C}"/>
              </a:ext>
            </a:extLst>
          </p:cNvPr>
          <p:cNvSpPr txBox="1">
            <a:spLocks noGrp="1"/>
          </p:cNvSpPr>
          <p:nvPr>
            <p:ph type="title" idx="4294967295"/>
          </p:nvPr>
        </p:nvSpPr>
        <p:spPr>
          <a:xfrm>
            <a:off x="1774372" y="-79956"/>
            <a:ext cx="10657114" cy="13862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Gotham book"/>
                <a:ea typeface="+mj-ea"/>
                <a:cs typeface="+mj-cs"/>
              </a:rPr>
              <a:t>The “War of Extermination”</a:t>
            </a:r>
            <a:br>
              <a:rPr kumimoji="0" lang="en-US" sz="6600" b="1" i="0" u="none" strike="noStrike" kern="1200" cap="none" spc="0" normalizeH="0" baseline="0" noProof="0" dirty="0">
                <a:ln>
                  <a:noFill/>
                </a:ln>
                <a:solidFill>
                  <a:schemeClr val="tx1"/>
                </a:solidFill>
                <a:effectLst/>
                <a:uLnTx/>
                <a:uFillTx/>
                <a:latin typeface="Gotham book"/>
                <a:ea typeface="+mj-ea"/>
                <a:cs typeface="+mj-cs"/>
              </a:rPr>
            </a:br>
            <a:r>
              <a:rPr kumimoji="0" lang="en-US" sz="3200" b="0" i="1" u="none" strike="noStrike" kern="1200" cap="none" spc="0" normalizeH="0" baseline="0" noProof="0" dirty="0">
                <a:ln>
                  <a:noFill/>
                </a:ln>
                <a:solidFill>
                  <a:schemeClr val="tx1"/>
                </a:solidFill>
                <a:effectLst/>
                <a:uLnTx/>
                <a:uFillTx/>
                <a:latin typeface="Gotham book"/>
                <a:ea typeface="+mj-ea"/>
                <a:cs typeface="+mj-cs"/>
              </a:rPr>
              <a:t>The Lamar Administration</a:t>
            </a:r>
            <a:endParaRPr kumimoji="0" lang="en-US" sz="5200" b="1" i="1" u="none" strike="noStrike" kern="1200" cap="none" spc="0" normalizeH="0" baseline="0" noProof="0" dirty="0">
              <a:ln>
                <a:noFill/>
              </a:ln>
              <a:solidFill>
                <a:schemeClr val="tx1"/>
              </a:solidFill>
              <a:effectLst/>
              <a:uLnTx/>
              <a:uFillTx/>
              <a:latin typeface="Gotham book"/>
              <a:ea typeface="+mj-ea"/>
              <a:cs typeface="+mj-cs"/>
            </a:endParaRPr>
          </a:p>
        </p:txBody>
      </p:sp>
      <p:sp>
        <p:nvSpPr>
          <p:cNvPr id="4" name="TextBox 3">
            <a:extLst>
              <a:ext uri="{FF2B5EF4-FFF2-40B4-BE49-F238E27FC236}">
                <a16:creationId xmlns:a16="http://schemas.microsoft.com/office/drawing/2014/main" id="{FE9257FE-0E3A-096C-3CE5-2819A5F74F1C}"/>
              </a:ext>
            </a:extLst>
          </p:cNvPr>
          <p:cNvSpPr txBox="1"/>
          <p:nvPr/>
        </p:nvSpPr>
        <p:spPr>
          <a:xfrm>
            <a:off x="1719943" y="1447801"/>
            <a:ext cx="6052457" cy="5078313"/>
          </a:xfrm>
          <a:prstGeom prst="rect">
            <a:avLst/>
          </a:prstGeom>
          <a:noFill/>
        </p:spPr>
        <p:txBody>
          <a:bodyPr wrap="square" rtlCol="0">
            <a:spAutoFit/>
          </a:bodyPr>
          <a:lstStyle/>
          <a:p>
            <a:pPr marL="285750" indent="-285750">
              <a:buFont typeface="Arial" panose="020B0604020202020204" pitchFamily="34" charset="0"/>
              <a:buChar char="•"/>
            </a:pPr>
            <a:r>
              <a:rPr lang="en-US" sz="3600" b="1" u="sng" dirty="0">
                <a:solidFill>
                  <a:schemeClr val="accent2">
                    <a:lumMod val="75000"/>
                  </a:schemeClr>
                </a:solidFill>
                <a:latin typeface="Gotham book"/>
              </a:rPr>
              <a:t>Battle of the Neches</a:t>
            </a:r>
            <a:r>
              <a:rPr lang="en-US" sz="3600" dirty="0">
                <a:solidFill>
                  <a:schemeClr val="accent2">
                    <a:lumMod val="75000"/>
                  </a:schemeClr>
                </a:solidFill>
                <a:latin typeface="Gotham book"/>
              </a:rPr>
              <a:t>: Drove the Cherokee out of Texas </a:t>
            </a:r>
          </a:p>
          <a:p>
            <a:pPr marL="285750" indent="-285750">
              <a:buFont typeface="Arial" panose="020B0604020202020204" pitchFamily="34" charset="0"/>
              <a:buChar char="•"/>
            </a:pPr>
            <a:r>
              <a:rPr lang="en-US" sz="3600" b="1" u="sng" dirty="0">
                <a:solidFill>
                  <a:schemeClr val="accent5">
                    <a:lumMod val="75000"/>
                  </a:schemeClr>
                </a:solidFill>
                <a:latin typeface="Gotham book"/>
              </a:rPr>
              <a:t>Council House Fight</a:t>
            </a:r>
            <a:r>
              <a:rPr lang="en-US" sz="3600" dirty="0">
                <a:solidFill>
                  <a:schemeClr val="accent5">
                    <a:lumMod val="75000"/>
                  </a:schemeClr>
                </a:solidFill>
                <a:latin typeface="Gotham book"/>
              </a:rPr>
              <a:t>: Killed or captured 60 Comanches in San Antonio, Mar. 19, 1840</a:t>
            </a:r>
            <a:endParaRPr lang="en-US" sz="3600" b="1" u="sng" dirty="0">
              <a:solidFill>
                <a:schemeClr val="accent5">
                  <a:lumMod val="75000"/>
                </a:schemeClr>
              </a:solidFill>
              <a:latin typeface="Gotham book"/>
            </a:endParaRPr>
          </a:p>
          <a:p>
            <a:pPr marL="285750" indent="-285750">
              <a:buFont typeface="Arial" panose="020B0604020202020204" pitchFamily="34" charset="0"/>
              <a:buChar char="•"/>
            </a:pPr>
            <a:r>
              <a:rPr lang="en-US" sz="3600" dirty="0">
                <a:solidFill>
                  <a:srgbClr val="0070C0"/>
                </a:solidFill>
                <a:latin typeface="Gotham book"/>
              </a:rPr>
              <a:t>Comanches raided Linnville and Victoria in retaliation</a:t>
            </a:r>
          </a:p>
          <a:p>
            <a:pPr marL="285750" indent="-285750">
              <a:buFont typeface="Arial" panose="020B0604020202020204" pitchFamily="34" charset="0"/>
              <a:buChar char="•"/>
            </a:pPr>
            <a:r>
              <a:rPr lang="en-US" sz="3600" dirty="0">
                <a:solidFill>
                  <a:schemeClr val="accent6">
                    <a:lumMod val="75000"/>
                  </a:schemeClr>
                </a:solidFill>
                <a:latin typeface="Gotham book"/>
              </a:rPr>
              <a:t>Wars against Texas Indians significantly increased debt.</a:t>
            </a:r>
          </a:p>
        </p:txBody>
      </p:sp>
      <p:pic>
        <p:nvPicPr>
          <p:cNvPr id="3074" name="Picture 2" descr="A painting of a Comanche warrior riding a horse at the head of a line of other Comanches while the Texas Ranger approach. ">
            <a:extLst>
              <a:ext uri="{FF2B5EF4-FFF2-40B4-BE49-F238E27FC236}">
                <a16:creationId xmlns:a16="http://schemas.microsoft.com/office/drawing/2014/main" id="{B8571E8D-E4F7-2E58-7631-1F1F0EFAC1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5385"/>
          <a:stretch/>
        </p:blipFill>
        <p:spPr bwMode="auto">
          <a:xfrm>
            <a:off x="7783288" y="1433151"/>
            <a:ext cx="4234543" cy="366512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0383D6-33B8-2B67-B2FA-21D7D02E91E7}"/>
              </a:ext>
            </a:extLst>
          </p:cNvPr>
          <p:cNvSpPr txBox="1"/>
          <p:nvPr/>
        </p:nvSpPr>
        <p:spPr>
          <a:xfrm>
            <a:off x="7826829" y="5181600"/>
            <a:ext cx="4169229" cy="769441"/>
          </a:xfrm>
          <a:prstGeom prst="rect">
            <a:avLst/>
          </a:prstGeom>
          <a:noFill/>
        </p:spPr>
        <p:txBody>
          <a:bodyPr wrap="square" rtlCol="0">
            <a:spAutoFit/>
          </a:bodyPr>
          <a:lstStyle/>
          <a:p>
            <a:pPr algn="ctr"/>
            <a:r>
              <a:rPr lang="en-US" sz="2200" i="1" dirty="0">
                <a:latin typeface="Gotham book"/>
              </a:rPr>
              <a:t>A Comanche Warrior</a:t>
            </a:r>
          </a:p>
          <a:p>
            <a:pPr algn="ctr"/>
            <a:r>
              <a:rPr lang="en-US" sz="2200" i="1" dirty="0">
                <a:latin typeface="Gotham book"/>
              </a:rPr>
              <a:t>The Smithsonian Art Museum</a:t>
            </a:r>
          </a:p>
        </p:txBody>
      </p:sp>
    </p:spTree>
    <p:extLst>
      <p:ext uri="{BB962C8B-B14F-4D97-AF65-F5344CB8AC3E}">
        <p14:creationId xmlns:p14="http://schemas.microsoft.com/office/powerpoint/2010/main" val="361158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E9EB688-FC8F-9504-73D1-9D33A3D75125}"/>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F43D77A3-6562-948A-1BDA-1B1B1F5C0C2C}"/>
              </a:ext>
            </a:extLst>
          </p:cNvPr>
          <p:cNvSpPr txBox="1">
            <a:spLocks noGrp="1"/>
          </p:cNvSpPr>
          <p:nvPr>
            <p:ph type="title" idx="4294967295"/>
          </p:nvPr>
        </p:nvSpPr>
        <p:spPr>
          <a:xfrm>
            <a:off x="1774372" y="-79956"/>
            <a:ext cx="10657114" cy="13862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Gotham book"/>
                <a:ea typeface="+mj-ea"/>
                <a:cs typeface="+mj-cs"/>
              </a:rPr>
              <a:t>The Santa Fe Expedition</a:t>
            </a:r>
            <a:br>
              <a:rPr kumimoji="0" lang="en-US" sz="6600" b="1" i="0" u="none" strike="noStrike" kern="1200" cap="none" spc="0" normalizeH="0" baseline="0" noProof="0" dirty="0">
                <a:ln>
                  <a:noFill/>
                </a:ln>
                <a:solidFill>
                  <a:schemeClr val="tx1"/>
                </a:solidFill>
                <a:effectLst/>
                <a:uLnTx/>
                <a:uFillTx/>
                <a:latin typeface="Gotham book"/>
                <a:ea typeface="+mj-ea"/>
                <a:cs typeface="+mj-cs"/>
              </a:rPr>
            </a:br>
            <a:r>
              <a:rPr kumimoji="0" lang="en-US" sz="3200" b="0" i="1" u="none" strike="noStrike" kern="1200" cap="none" spc="0" normalizeH="0" baseline="0" noProof="0" dirty="0">
                <a:ln>
                  <a:noFill/>
                </a:ln>
                <a:solidFill>
                  <a:schemeClr val="tx1"/>
                </a:solidFill>
                <a:effectLst/>
                <a:uLnTx/>
                <a:uFillTx/>
                <a:latin typeface="Gotham book"/>
                <a:ea typeface="+mj-ea"/>
                <a:cs typeface="+mj-cs"/>
              </a:rPr>
              <a:t>The Lamar Administration</a:t>
            </a:r>
            <a:endParaRPr kumimoji="0" lang="en-US" sz="5200" b="1" i="1" u="none" strike="noStrike" kern="1200" cap="none" spc="0" normalizeH="0" baseline="0" noProof="0" dirty="0">
              <a:ln>
                <a:noFill/>
              </a:ln>
              <a:solidFill>
                <a:schemeClr val="tx1"/>
              </a:solidFill>
              <a:effectLst/>
              <a:uLnTx/>
              <a:uFillTx/>
              <a:latin typeface="Gotham book"/>
              <a:ea typeface="+mj-ea"/>
              <a:cs typeface="+mj-cs"/>
            </a:endParaRPr>
          </a:p>
        </p:txBody>
      </p:sp>
      <p:sp>
        <p:nvSpPr>
          <p:cNvPr id="4" name="TextBox 3">
            <a:extLst>
              <a:ext uri="{FF2B5EF4-FFF2-40B4-BE49-F238E27FC236}">
                <a16:creationId xmlns:a16="http://schemas.microsoft.com/office/drawing/2014/main" id="{C642B065-6A62-5796-D0D5-0173D1E1ED87}"/>
              </a:ext>
            </a:extLst>
          </p:cNvPr>
          <p:cNvSpPr txBox="1"/>
          <p:nvPr/>
        </p:nvSpPr>
        <p:spPr>
          <a:xfrm>
            <a:off x="1649187" y="1415142"/>
            <a:ext cx="5338590" cy="5324535"/>
          </a:xfrm>
          <a:prstGeom prst="rect">
            <a:avLst/>
          </a:prstGeom>
          <a:noFill/>
        </p:spPr>
        <p:txBody>
          <a:bodyPr wrap="square" rtlCol="0">
            <a:spAutoFit/>
          </a:bodyPr>
          <a:lstStyle/>
          <a:p>
            <a:pPr marL="285750" indent="-285750">
              <a:buFont typeface="Arial" panose="020B0604020202020204" pitchFamily="34" charset="0"/>
              <a:buChar char="•"/>
            </a:pPr>
            <a:r>
              <a:rPr lang="en-US" sz="3400" dirty="0">
                <a:solidFill>
                  <a:schemeClr val="accent2">
                    <a:lumMod val="75000"/>
                  </a:schemeClr>
                </a:solidFill>
                <a:latin typeface="Gotham book"/>
              </a:rPr>
              <a:t>June – October 1841</a:t>
            </a:r>
          </a:p>
          <a:p>
            <a:pPr marL="285750" indent="-285750">
              <a:buFont typeface="Arial" panose="020B0604020202020204" pitchFamily="34" charset="0"/>
              <a:buChar char="•"/>
            </a:pPr>
            <a:r>
              <a:rPr lang="en-US" sz="3400" dirty="0">
                <a:solidFill>
                  <a:schemeClr val="accent5">
                    <a:lumMod val="75000"/>
                  </a:schemeClr>
                </a:solidFill>
                <a:latin typeface="Gotham book"/>
              </a:rPr>
              <a:t>An expedition to establish trade with Santa Fe and ask New Mexico to join the Republic of Texas.</a:t>
            </a:r>
          </a:p>
          <a:p>
            <a:pPr marL="285750" indent="-285750">
              <a:buFont typeface="Arial" panose="020B0604020202020204" pitchFamily="34" charset="0"/>
              <a:buChar char="•"/>
            </a:pPr>
            <a:r>
              <a:rPr lang="en-US" sz="3400" dirty="0">
                <a:solidFill>
                  <a:srgbClr val="0070C0"/>
                </a:solidFill>
                <a:latin typeface="Gotham book"/>
              </a:rPr>
              <a:t>Expedition members arrested and imprisoned on arrival.</a:t>
            </a:r>
          </a:p>
          <a:p>
            <a:pPr marL="285750" indent="-285750">
              <a:buFont typeface="Arial" panose="020B0604020202020204" pitchFamily="34" charset="0"/>
              <a:buChar char="•"/>
            </a:pPr>
            <a:r>
              <a:rPr lang="en-US" sz="3400" dirty="0">
                <a:solidFill>
                  <a:schemeClr val="accent6">
                    <a:lumMod val="75000"/>
                  </a:schemeClr>
                </a:solidFill>
                <a:latin typeface="Gotham book"/>
              </a:rPr>
              <a:t>National embarrassment for Republic of Texas.</a:t>
            </a:r>
          </a:p>
        </p:txBody>
      </p:sp>
      <p:pic>
        <p:nvPicPr>
          <p:cNvPr id="4098" name="Picture 2" descr="Artwork depicting the arrival of the caravan at Santa Fe. There are rolling hills and low mountains in the background. A wagon train led by men on horses is making its way toward Santa Fe as people stand and look on by the side of the road. ">
            <a:extLst>
              <a:ext uri="{FF2B5EF4-FFF2-40B4-BE49-F238E27FC236}">
                <a16:creationId xmlns:a16="http://schemas.microsoft.com/office/drawing/2014/main" id="{294B3FEA-650A-7740-DB4D-A592E23E6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114" y="1578428"/>
            <a:ext cx="4849586" cy="326709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3DF782-BD24-65D9-0A90-F6F73E196BBB}"/>
              </a:ext>
            </a:extLst>
          </p:cNvPr>
          <p:cNvSpPr txBox="1"/>
          <p:nvPr/>
        </p:nvSpPr>
        <p:spPr>
          <a:xfrm>
            <a:off x="6987777" y="5116286"/>
            <a:ext cx="5089923" cy="769441"/>
          </a:xfrm>
          <a:prstGeom prst="rect">
            <a:avLst/>
          </a:prstGeom>
          <a:noFill/>
        </p:spPr>
        <p:txBody>
          <a:bodyPr wrap="square" rtlCol="0">
            <a:spAutoFit/>
          </a:bodyPr>
          <a:lstStyle/>
          <a:p>
            <a:pPr algn="ctr"/>
            <a:r>
              <a:rPr lang="en-US" sz="2200" i="1" dirty="0">
                <a:latin typeface="Gotham book"/>
              </a:rPr>
              <a:t>The Arrival of the Caravan at Santa Fe</a:t>
            </a:r>
          </a:p>
          <a:p>
            <a:pPr algn="ctr"/>
            <a:r>
              <a:rPr lang="en-US" sz="2200" i="1" dirty="0">
                <a:latin typeface="Gotham book"/>
              </a:rPr>
              <a:t>The New York Public Library</a:t>
            </a:r>
          </a:p>
        </p:txBody>
      </p:sp>
    </p:spTree>
    <p:extLst>
      <p:ext uri="{BB962C8B-B14F-4D97-AF65-F5344CB8AC3E}">
        <p14:creationId xmlns:p14="http://schemas.microsoft.com/office/powerpoint/2010/main" val="216356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B87B86F-D1C4-124D-AF42-8C872A712492}"/>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4EB998C1-4217-AAA6-BE52-DD1B2F58031D}"/>
              </a:ext>
            </a:extLst>
          </p:cNvPr>
          <p:cNvSpPr txBox="1">
            <a:spLocks noGrp="1"/>
          </p:cNvSpPr>
          <p:nvPr>
            <p:ph type="title" idx="4294967295"/>
          </p:nvPr>
        </p:nvSpPr>
        <p:spPr>
          <a:xfrm>
            <a:off x="1567543" y="-79957"/>
            <a:ext cx="10624457" cy="9290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322E50"/>
                </a:solidFill>
                <a:effectLst/>
                <a:uLnTx/>
                <a:uFillTx/>
                <a:latin typeface="Gotham Medium" pitchFamily="2" charset="0"/>
                <a:ea typeface="+mj-ea"/>
                <a:cs typeface="+mj-cs"/>
              </a:rPr>
              <a:t>Significance of Lamar’s Administration</a:t>
            </a:r>
            <a:endParaRPr kumimoji="0" lang="en-US" sz="40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E639121B-3F3D-D07B-B5D9-750C888AF1D0}"/>
              </a:ext>
            </a:extLst>
          </p:cNvPr>
          <p:cNvSpPr txBox="1"/>
          <p:nvPr/>
        </p:nvSpPr>
        <p:spPr>
          <a:xfrm>
            <a:off x="1916286" y="1267680"/>
            <a:ext cx="5649286"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accent6">
                    <a:lumMod val="75000"/>
                  </a:schemeClr>
                </a:solidFill>
                <a:latin typeface="Gotham book"/>
              </a:rPr>
              <a:t>Debt increased to $10 million due to:</a:t>
            </a:r>
          </a:p>
          <a:p>
            <a:pPr marL="742950" lvl="1" indent="-285750">
              <a:buFont typeface="Arial" panose="020B0604020202020204" pitchFamily="34" charset="0"/>
              <a:buChar char="•"/>
            </a:pPr>
            <a:r>
              <a:rPr lang="en-US" sz="3600" dirty="0">
                <a:solidFill>
                  <a:srgbClr val="0070C0"/>
                </a:solidFill>
                <a:latin typeface="Gotham book"/>
              </a:rPr>
              <a:t>Wars against Texas Indians </a:t>
            </a:r>
          </a:p>
          <a:p>
            <a:pPr marL="742950" lvl="1" indent="-285750">
              <a:buFont typeface="Arial" panose="020B0604020202020204" pitchFamily="34" charset="0"/>
              <a:buChar char="•"/>
            </a:pPr>
            <a:r>
              <a:rPr lang="en-US" sz="3600" dirty="0">
                <a:solidFill>
                  <a:srgbClr val="C00000"/>
                </a:solidFill>
                <a:latin typeface="Gotham book"/>
              </a:rPr>
              <a:t>Relocation of the capital to Austin</a:t>
            </a:r>
          </a:p>
          <a:p>
            <a:pPr marL="742950" lvl="1" indent="-285750">
              <a:buFont typeface="Arial" panose="020B0604020202020204" pitchFamily="34" charset="0"/>
              <a:buChar char="•"/>
            </a:pPr>
            <a:r>
              <a:rPr lang="en-US" sz="3600" dirty="0">
                <a:solidFill>
                  <a:srgbClr val="002060"/>
                </a:solidFill>
                <a:latin typeface="Gotham book"/>
              </a:rPr>
              <a:t>Purchase of navy ships </a:t>
            </a:r>
          </a:p>
          <a:p>
            <a:pPr marL="285750" indent="-285750">
              <a:buFont typeface="Arial" panose="020B0604020202020204" pitchFamily="34" charset="0"/>
              <a:buChar char="•"/>
            </a:pPr>
            <a:r>
              <a:rPr lang="en-US" sz="3600" dirty="0">
                <a:solidFill>
                  <a:schemeClr val="accent5">
                    <a:lumMod val="75000"/>
                  </a:schemeClr>
                </a:solidFill>
                <a:latin typeface="Gotham book"/>
              </a:rPr>
              <a:t>Gained French and Dutch diplomatic recognition</a:t>
            </a:r>
          </a:p>
        </p:txBody>
      </p:sp>
      <p:pic>
        <p:nvPicPr>
          <p:cNvPr id="6" name="Picture 5" descr="A drawing of the bust of Mirabeau Lamar">
            <a:extLst>
              <a:ext uri="{FF2B5EF4-FFF2-40B4-BE49-F238E27FC236}">
                <a16:creationId xmlns:a16="http://schemas.microsoft.com/office/drawing/2014/main" id="{6BA50107-E480-B312-D156-BC1CE8D65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567" y="849086"/>
            <a:ext cx="4945433" cy="4524315"/>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181C6974-5BFE-EEBA-03D6-81D478FC72C6}"/>
              </a:ext>
            </a:extLst>
          </p:cNvPr>
          <p:cNvSpPr txBox="1"/>
          <p:nvPr/>
        </p:nvSpPr>
        <p:spPr>
          <a:xfrm>
            <a:off x="7246567" y="5373401"/>
            <a:ext cx="4931229" cy="769441"/>
          </a:xfrm>
          <a:prstGeom prst="rect">
            <a:avLst/>
          </a:prstGeom>
          <a:noFill/>
        </p:spPr>
        <p:txBody>
          <a:bodyPr wrap="square" rtlCol="0">
            <a:spAutoFit/>
          </a:bodyPr>
          <a:lstStyle/>
          <a:p>
            <a:pPr algn="ctr"/>
            <a:r>
              <a:rPr lang="en-US" sz="2200" i="1" dirty="0">
                <a:latin typeface="Gotham book"/>
              </a:rPr>
              <a:t>Mirabeau Lamar</a:t>
            </a:r>
          </a:p>
          <a:p>
            <a:pPr algn="ctr"/>
            <a:r>
              <a:rPr lang="en-US" sz="2200" i="1" dirty="0">
                <a:latin typeface="Gotham book"/>
              </a:rPr>
              <a:t>The Portal to Texas History</a:t>
            </a:r>
          </a:p>
        </p:txBody>
      </p:sp>
    </p:spTree>
    <p:extLst>
      <p:ext uri="{BB962C8B-B14F-4D97-AF65-F5344CB8AC3E}">
        <p14:creationId xmlns:p14="http://schemas.microsoft.com/office/powerpoint/2010/main" val="100367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095D8B-A956-EF26-E114-7C732573744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2B1C61F-5F41-8E13-899A-9E5EAE23953B}"/>
              </a:ext>
            </a:extLst>
          </p:cNvPr>
          <p:cNvSpPr txBox="1">
            <a:spLocks noGrp="1"/>
          </p:cNvSpPr>
          <p:nvPr>
            <p:ph type="title" idx="4294967295"/>
          </p:nvPr>
        </p:nvSpPr>
        <p:spPr>
          <a:xfrm>
            <a:off x="2100943" y="2161832"/>
            <a:ext cx="8540733" cy="22468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7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Houston’s Second Administration</a:t>
            </a:r>
            <a:br>
              <a:rPr kumimoji="0" lang="en-US" sz="6000" b="0" i="0" u="none" strike="noStrike" kern="1200" cap="none" spc="0" normalizeH="0" baseline="0" noProof="0" dirty="0">
                <a:ln>
                  <a:noFill/>
                </a:ln>
                <a:solidFill>
                  <a:schemeClr val="bg1"/>
                </a:solidFill>
                <a:effectLst/>
                <a:uLnTx/>
                <a:uFillTx/>
                <a:latin typeface="Gotham Medium"/>
                <a:ea typeface="+mj-ea"/>
                <a:cs typeface="+mj-cs"/>
              </a:rPr>
            </a:br>
            <a:r>
              <a:rPr lang="en-US" sz="4900" dirty="0">
                <a:solidFill>
                  <a:schemeClr val="accent1">
                    <a:lumMod val="40000"/>
                    <a:lumOff val="60000"/>
                  </a:schemeClr>
                </a:solidFill>
                <a:latin typeface="Gotham Medium"/>
              </a:rPr>
              <a:t>Dec. 13</a:t>
            </a:r>
            <a:r>
              <a:rPr kumimoji="0" lang="en-US" sz="4900" b="0" i="0" u="none" strike="noStrike" kern="1200" cap="none" spc="0" normalizeH="0" baseline="0" noProof="0" dirty="0">
                <a:ln>
                  <a:noFill/>
                </a:ln>
                <a:solidFill>
                  <a:schemeClr val="accent1">
                    <a:lumMod val="40000"/>
                    <a:lumOff val="60000"/>
                  </a:schemeClr>
                </a:solidFill>
                <a:effectLst/>
                <a:uLnTx/>
                <a:uFillTx/>
                <a:latin typeface="Gotham Medium"/>
                <a:ea typeface="+mj-ea"/>
                <a:cs typeface="+mj-cs"/>
              </a:rPr>
              <a:t>, 1841 – Dec. </a:t>
            </a:r>
            <a:r>
              <a:rPr lang="en-US" sz="4900" dirty="0">
                <a:solidFill>
                  <a:schemeClr val="accent1">
                    <a:lumMod val="40000"/>
                    <a:lumOff val="60000"/>
                  </a:schemeClr>
                </a:solidFill>
                <a:latin typeface="Gotham Medium"/>
              </a:rPr>
              <a:t>9</a:t>
            </a:r>
            <a:r>
              <a:rPr kumimoji="0" lang="en-US" sz="4900" b="0" i="0" u="none" strike="noStrike" kern="1200" cap="none" spc="0" normalizeH="0" baseline="0" noProof="0" dirty="0">
                <a:ln>
                  <a:noFill/>
                </a:ln>
                <a:solidFill>
                  <a:schemeClr val="accent1">
                    <a:lumMod val="40000"/>
                    <a:lumOff val="60000"/>
                  </a:schemeClr>
                </a:solidFill>
                <a:effectLst/>
                <a:uLnTx/>
                <a:uFillTx/>
                <a:latin typeface="Gotham Medium"/>
                <a:ea typeface="+mj-ea"/>
                <a:cs typeface="+mj-cs"/>
              </a:rPr>
              <a:t>, 1844</a:t>
            </a:r>
            <a:endParaRPr kumimoji="0" lang="en-US" sz="6000" b="0" i="0" u="none" strike="noStrike" kern="1200" cap="none" spc="0" normalizeH="0" baseline="0" noProof="0" dirty="0">
              <a:ln>
                <a:noFill/>
              </a:ln>
              <a:solidFill>
                <a:schemeClr val="accent1">
                  <a:lumMod val="40000"/>
                  <a:lumOff val="60000"/>
                </a:schemeClr>
              </a:solidFill>
              <a:effectLst/>
              <a:uLnTx/>
              <a:uFillTx/>
              <a:latin typeface="Gotham Medium"/>
              <a:ea typeface="+mj-ea"/>
              <a:cs typeface="+mj-cs"/>
            </a:endParaRPr>
          </a:p>
        </p:txBody>
      </p:sp>
    </p:spTree>
    <p:extLst>
      <p:ext uri="{BB962C8B-B14F-4D97-AF65-F5344CB8AC3E}">
        <p14:creationId xmlns:p14="http://schemas.microsoft.com/office/powerpoint/2010/main" val="3815174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D627660-27BE-A71A-6EB8-114A19A576C7}"/>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419DCE27-FD17-0229-4CD7-CA54C6C766FA}"/>
              </a:ext>
            </a:extLst>
          </p:cNvPr>
          <p:cNvSpPr txBox="1">
            <a:spLocks noGrp="1"/>
          </p:cNvSpPr>
          <p:nvPr>
            <p:ph type="title" idx="4294967295"/>
          </p:nvPr>
        </p:nvSpPr>
        <p:spPr>
          <a:xfrm>
            <a:off x="1687287" y="-79957"/>
            <a:ext cx="10276114" cy="1669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400" b="1" i="0" u="none" strike="noStrike" kern="1200" cap="none" spc="0" normalizeH="0" baseline="0" noProof="0" dirty="0">
                <a:ln>
                  <a:noFill/>
                </a:ln>
                <a:solidFill>
                  <a:schemeClr val="tx1"/>
                </a:solidFill>
                <a:effectLst/>
                <a:uLnTx/>
                <a:uFillTx/>
                <a:latin typeface="Gotham book"/>
                <a:ea typeface="+mj-ea"/>
                <a:cs typeface="+mj-cs"/>
              </a:rPr>
              <a:t>Goals</a:t>
            </a:r>
            <a:br>
              <a:rPr kumimoji="0" lang="en-US" sz="8800" b="1" i="0" u="none" strike="noStrike" kern="1200" cap="none" spc="0" normalizeH="0" baseline="0" noProof="0" dirty="0">
                <a:ln>
                  <a:noFill/>
                </a:ln>
                <a:solidFill>
                  <a:schemeClr val="tx1"/>
                </a:solidFill>
                <a:effectLst/>
                <a:uLnTx/>
                <a:uFillTx/>
                <a:latin typeface="Gotham book"/>
                <a:ea typeface="+mj-ea"/>
                <a:cs typeface="+mj-cs"/>
              </a:rPr>
            </a:br>
            <a:r>
              <a:rPr kumimoji="0" lang="en-US" sz="3600" b="0" i="1" u="none" strike="noStrike" kern="1200" cap="none" spc="0" normalizeH="0" baseline="0" noProof="0" dirty="0">
                <a:ln>
                  <a:noFill/>
                </a:ln>
                <a:solidFill>
                  <a:schemeClr val="tx1"/>
                </a:solidFill>
                <a:effectLst/>
                <a:uLnTx/>
                <a:uFillTx/>
                <a:latin typeface="Gotham book"/>
                <a:ea typeface="+mj-ea"/>
                <a:cs typeface="+mj-cs"/>
              </a:rPr>
              <a:t>The Second Houston Administration</a:t>
            </a:r>
            <a:endParaRPr kumimoji="0" lang="en-US" sz="48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CD27D362-DE04-9A5E-AA47-45919CADB56A}"/>
              </a:ext>
            </a:extLst>
          </p:cNvPr>
          <p:cNvSpPr txBox="1"/>
          <p:nvPr/>
        </p:nvSpPr>
        <p:spPr>
          <a:xfrm>
            <a:off x="2092072" y="1836241"/>
            <a:ext cx="5649686" cy="4401205"/>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chemeClr val="accent2">
                    <a:lumMod val="75000"/>
                  </a:schemeClr>
                </a:solidFill>
                <a:latin typeface="Gotham book"/>
              </a:rPr>
              <a:t>Reduce spending</a:t>
            </a:r>
          </a:p>
          <a:p>
            <a:pPr marL="285750" indent="-285750">
              <a:buFont typeface="Arial" panose="020B0604020202020204" pitchFamily="34" charset="0"/>
              <a:buChar char="•"/>
            </a:pPr>
            <a:r>
              <a:rPr lang="en-US" sz="4000" dirty="0">
                <a:solidFill>
                  <a:schemeClr val="accent5">
                    <a:lumMod val="75000"/>
                  </a:schemeClr>
                </a:solidFill>
                <a:latin typeface="Gotham book"/>
              </a:rPr>
              <a:t>Re-establish peace with Texas Indians</a:t>
            </a:r>
          </a:p>
          <a:p>
            <a:pPr marL="285750" indent="-285750">
              <a:buFont typeface="Arial" panose="020B0604020202020204" pitchFamily="34" charset="0"/>
              <a:buChar char="•"/>
            </a:pPr>
            <a:r>
              <a:rPr lang="en-US" sz="4000" dirty="0">
                <a:solidFill>
                  <a:srgbClr val="0070C0"/>
                </a:solidFill>
                <a:latin typeface="Gotham book"/>
              </a:rPr>
              <a:t>Establish commercial and diplomatic relationships</a:t>
            </a:r>
          </a:p>
          <a:p>
            <a:pPr marL="285750" indent="-285750">
              <a:buFont typeface="Arial" panose="020B0604020202020204" pitchFamily="34" charset="0"/>
              <a:buChar char="•"/>
            </a:pPr>
            <a:r>
              <a:rPr lang="en-US" sz="4000" dirty="0">
                <a:solidFill>
                  <a:schemeClr val="accent6">
                    <a:lumMod val="75000"/>
                  </a:schemeClr>
                </a:solidFill>
                <a:latin typeface="Gotham book"/>
              </a:rPr>
              <a:t>Annexation with the U.S.</a:t>
            </a:r>
          </a:p>
        </p:txBody>
      </p:sp>
      <p:pic>
        <p:nvPicPr>
          <p:cNvPr id="5122" name="Picture 2" descr="A portrait of Sam Houston in his later years">
            <a:extLst>
              <a:ext uri="{FF2B5EF4-FFF2-40B4-BE49-F238E27FC236}">
                <a16:creationId xmlns:a16="http://schemas.microsoft.com/office/drawing/2014/main" id="{9097A570-1461-C311-1E87-BDA21443B7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70" t="3491" r="8023" b="4551"/>
          <a:stretch/>
        </p:blipFill>
        <p:spPr bwMode="auto">
          <a:xfrm>
            <a:off x="8469085" y="921677"/>
            <a:ext cx="3197899" cy="426212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4A1306-5D1A-CD76-FB22-3CBADBB61FD3}"/>
              </a:ext>
            </a:extLst>
          </p:cNvPr>
          <p:cNvSpPr txBox="1"/>
          <p:nvPr/>
        </p:nvSpPr>
        <p:spPr>
          <a:xfrm>
            <a:off x="8307814" y="5209019"/>
            <a:ext cx="3520440" cy="769441"/>
          </a:xfrm>
          <a:prstGeom prst="rect">
            <a:avLst/>
          </a:prstGeom>
          <a:noFill/>
        </p:spPr>
        <p:txBody>
          <a:bodyPr wrap="square" rtlCol="0">
            <a:spAutoFit/>
          </a:bodyPr>
          <a:lstStyle/>
          <a:p>
            <a:pPr algn="ctr"/>
            <a:r>
              <a:rPr lang="en-US" sz="2200" i="1" dirty="0">
                <a:latin typeface="Gotham book"/>
              </a:rPr>
              <a:t>Sam Houston</a:t>
            </a:r>
          </a:p>
          <a:p>
            <a:pPr algn="ctr"/>
            <a:r>
              <a:rPr lang="en-US" sz="2200" i="1" dirty="0">
                <a:latin typeface="Gotham book"/>
              </a:rPr>
              <a:t>The Portal to Texas History</a:t>
            </a:r>
          </a:p>
        </p:txBody>
      </p:sp>
    </p:spTree>
    <p:extLst>
      <p:ext uri="{BB962C8B-B14F-4D97-AF65-F5344CB8AC3E}">
        <p14:creationId xmlns:p14="http://schemas.microsoft.com/office/powerpoint/2010/main" val="81410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70A53C2-54A7-FE6A-094D-625BACFCF95B}"/>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DEF6E98A-49EC-9982-275D-58B970D74353}"/>
              </a:ext>
            </a:extLst>
          </p:cNvPr>
          <p:cNvSpPr txBox="1">
            <a:spLocks noGrp="1"/>
          </p:cNvSpPr>
          <p:nvPr>
            <p:ph type="title" idx="4294967295"/>
          </p:nvPr>
        </p:nvSpPr>
        <p:spPr>
          <a:xfrm>
            <a:off x="1687286" y="0"/>
            <a:ext cx="10373024" cy="1669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800" b="1" i="0" u="none" strike="noStrike" kern="1200" cap="none" spc="0" normalizeH="0" baseline="0" noProof="0" dirty="0">
                <a:ln>
                  <a:noFill/>
                </a:ln>
                <a:solidFill>
                  <a:schemeClr val="tx1"/>
                </a:solidFill>
                <a:effectLst/>
                <a:uLnTx/>
                <a:uFillTx/>
                <a:latin typeface="Gotham book"/>
                <a:ea typeface="+mj-ea"/>
                <a:cs typeface="+mj-cs"/>
              </a:rPr>
              <a:t>Mexico’s Invasions</a:t>
            </a:r>
            <a:br>
              <a:rPr kumimoji="0" lang="en-US" sz="8800" b="1" i="0" u="none" strike="noStrike" kern="1200" cap="none" spc="0" normalizeH="0" baseline="0" noProof="0" dirty="0">
                <a:ln>
                  <a:noFill/>
                </a:ln>
                <a:solidFill>
                  <a:schemeClr val="tx1"/>
                </a:solidFill>
                <a:effectLst/>
                <a:uLnTx/>
                <a:uFillTx/>
                <a:latin typeface="Gotham book"/>
                <a:ea typeface="+mj-ea"/>
                <a:cs typeface="+mj-cs"/>
              </a:rPr>
            </a:br>
            <a:r>
              <a:rPr kumimoji="0" lang="en-US" sz="3600" b="0" i="1" u="none" strike="noStrike" kern="1200" cap="none" spc="0" normalizeH="0" baseline="0" noProof="0" dirty="0">
                <a:ln>
                  <a:noFill/>
                </a:ln>
                <a:solidFill>
                  <a:schemeClr val="tx1"/>
                </a:solidFill>
                <a:effectLst/>
                <a:uLnTx/>
                <a:uFillTx/>
                <a:latin typeface="Gotham book"/>
                <a:ea typeface="+mj-ea"/>
                <a:cs typeface="+mj-cs"/>
              </a:rPr>
              <a:t>The Second Houston Administration</a:t>
            </a:r>
            <a:endParaRPr kumimoji="0" lang="en-US" sz="48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CBDD7A87-6B75-9748-F3E6-A80430CA2E30}"/>
              </a:ext>
            </a:extLst>
          </p:cNvPr>
          <p:cNvSpPr txBox="1"/>
          <p:nvPr/>
        </p:nvSpPr>
        <p:spPr>
          <a:xfrm>
            <a:off x="1936595" y="1854328"/>
            <a:ext cx="6075291" cy="4401205"/>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chemeClr val="accent2">
                    <a:lumMod val="75000"/>
                  </a:schemeClr>
                </a:solidFill>
                <a:latin typeface="Gotham book"/>
              </a:rPr>
              <a:t>March &amp; September 1842</a:t>
            </a:r>
          </a:p>
          <a:p>
            <a:pPr marL="285750" indent="-285750">
              <a:buFont typeface="Arial" panose="020B0604020202020204" pitchFamily="34" charset="0"/>
              <a:buChar char="•"/>
            </a:pPr>
            <a:r>
              <a:rPr lang="en-US" sz="4000" dirty="0">
                <a:solidFill>
                  <a:schemeClr val="accent5">
                    <a:lumMod val="75000"/>
                  </a:schemeClr>
                </a:solidFill>
                <a:latin typeface="Gotham book"/>
              </a:rPr>
              <a:t>Mexican military invaded and occupied San Antonio.</a:t>
            </a:r>
          </a:p>
          <a:p>
            <a:pPr marL="285750" indent="-285750">
              <a:buFont typeface="Arial" panose="020B0604020202020204" pitchFamily="34" charset="0"/>
              <a:buChar char="•"/>
            </a:pPr>
            <a:r>
              <a:rPr lang="en-US" sz="4000" b="1" u="sng" dirty="0">
                <a:solidFill>
                  <a:srgbClr val="0070C0"/>
                </a:solidFill>
                <a:latin typeface="Gotham book"/>
              </a:rPr>
              <a:t>Battle of Salado Creek:  </a:t>
            </a:r>
            <a:r>
              <a:rPr lang="en-US" sz="4000" dirty="0">
                <a:solidFill>
                  <a:srgbClr val="0070C0"/>
                </a:solidFill>
                <a:latin typeface="Gotham book"/>
              </a:rPr>
              <a:t>Sept. 1842 - Texas Rangers chased the Mexican army out of Texas.</a:t>
            </a:r>
          </a:p>
        </p:txBody>
      </p:sp>
      <p:pic>
        <p:nvPicPr>
          <p:cNvPr id="7170" name="Picture 2" descr="Primary view of object titled '[Letter from General Adrián Woll to the Laredo Ayuntamiento, October 31, 1842]'. It is a letter written on faded paper. The script is illegible from the photocopy image.">
            <a:extLst>
              <a:ext uri="{FF2B5EF4-FFF2-40B4-BE49-F238E27FC236}">
                <a16:creationId xmlns:a16="http://schemas.microsoft.com/office/drawing/2014/main" id="{B1B2580A-3EEE-4E83-9F89-275662D8D2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45" t="2334" r="2993" b="2334"/>
          <a:stretch/>
        </p:blipFill>
        <p:spPr bwMode="auto">
          <a:xfrm>
            <a:off x="8542937" y="331961"/>
            <a:ext cx="3308599" cy="440120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C3BA31-6293-D35C-A54F-FED277DA3BD4}"/>
              </a:ext>
            </a:extLst>
          </p:cNvPr>
          <p:cNvSpPr txBox="1"/>
          <p:nvPr/>
        </p:nvSpPr>
        <p:spPr>
          <a:xfrm>
            <a:off x="8281351" y="4733167"/>
            <a:ext cx="3897085" cy="1323439"/>
          </a:xfrm>
          <a:prstGeom prst="rect">
            <a:avLst/>
          </a:prstGeom>
          <a:noFill/>
        </p:spPr>
        <p:txBody>
          <a:bodyPr wrap="square" rtlCol="0">
            <a:spAutoFit/>
          </a:bodyPr>
          <a:lstStyle/>
          <a:p>
            <a:pPr algn="ctr"/>
            <a:r>
              <a:rPr lang="en-US" sz="2000" i="1" dirty="0">
                <a:latin typeface="Gotham book"/>
              </a:rPr>
              <a:t>Mexican General </a:t>
            </a:r>
            <a:r>
              <a:rPr lang="en-US" sz="2000" b="0" i="1" dirty="0">
                <a:solidFill>
                  <a:srgbClr val="000000"/>
                </a:solidFill>
                <a:effectLst/>
                <a:latin typeface="Gotham book"/>
              </a:rPr>
              <a:t>Adrián Woll led the first occupation of San Antonio. This is a letter he wrote about it.</a:t>
            </a:r>
          </a:p>
          <a:p>
            <a:pPr algn="ctr"/>
            <a:r>
              <a:rPr lang="en-US" sz="2000" i="1" dirty="0">
                <a:solidFill>
                  <a:srgbClr val="000000"/>
                </a:solidFill>
                <a:latin typeface="Gotham book"/>
              </a:rPr>
              <a:t>The Portal to Texas History</a:t>
            </a:r>
            <a:r>
              <a:rPr lang="en-US" sz="2000" i="1" dirty="0">
                <a:latin typeface="Gotham book"/>
              </a:rPr>
              <a:t> </a:t>
            </a:r>
          </a:p>
        </p:txBody>
      </p:sp>
    </p:spTree>
    <p:extLst>
      <p:ext uri="{BB962C8B-B14F-4D97-AF65-F5344CB8AC3E}">
        <p14:creationId xmlns:p14="http://schemas.microsoft.com/office/powerpoint/2010/main" val="3860451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F41E1F0-7E99-716B-A058-0159A46FF738}"/>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565DD839-32E3-59B7-AC07-88D790A01023}"/>
              </a:ext>
            </a:extLst>
          </p:cNvPr>
          <p:cNvSpPr txBox="1">
            <a:spLocks noGrp="1"/>
          </p:cNvSpPr>
          <p:nvPr>
            <p:ph type="title" idx="4294967295"/>
          </p:nvPr>
        </p:nvSpPr>
        <p:spPr>
          <a:xfrm>
            <a:off x="1697110" y="-76200"/>
            <a:ext cx="10276114" cy="1669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tx1"/>
                </a:solidFill>
                <a:effectLst/>
                <a:uLnTx/>
                <a:uFillTx/>
                <a:latin typeface="Gotham book"/>
                <a:ea typeface="+mj-ea"/>
                <a:cs typeface="+mj-cs"/>
              </a:rPr>
              <a:t>Texas’ Response</a:t>
            </a:r>
            <a:br>
              <a:rPr kumimoji="0" lang="en-US" sz="8800" b="1" i="0" u="none" strike="noStrike" kern="1200" cap="none" spc="0" normalizeH="0" baseline="0" noProof="0" dirty="0">
                <a:ln>
                  <a:noFill/>
                </a:ln>
                <a:solidFill>
                  <a:schemeClr val="tx1"/>
                </a:solidFill>
                <a:effectLst/>
                <a:uLnTx/>
                <a:uFillTx/>
                <a:latin typeface="Gotham book"/>
                <a:ea typeface="+mj-ea"/>
                <a:cs typeface="+mj-cs"/>
              </a:rPr>
            </a:br>
            <a:r>
              <a:rPr kumimoji="0" lang="en-US" sz="3600" b="0" i="1" u="none" strike="noStrike" kern="1200" cap="none" spc="0" normalizeH="0" baseline="0" noProof="0" dirty="0">
                <a:ln>
                  <a:noFill/>
                </a:ln>
                <a:solidFill>
                  <a:schemeClr val="tx1"/>
                </a:solidFill>
                <a:effectLst/>
                <a:uLnTx/>
                <a:uFillTx/>
                <a:latin typeface="Gotham book"/>
                <a:ea typeface="+mj-ea"/>
                <a:cs typeface="+mj-cs"/>
              </a:rPr>
              <a:t>The Second Houston Administration</a:t>
            </a:r>
            <a:endParaRPr kumimoji="0" lang="en-US" sz="48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47045440-17EF-90E4-01B3-45F7C4D1A4AB}"/>
              </a:ext>
            </a:extLst>
          </p:cNvPr>
          <p:cNvSpPr txBox="1"/>
          <p:nvPr/>
        </p:nvSpPr>
        <p:spPr>
          <a:xfrm>
            <a:off x="2090057" y="1691042"/>
            <a:ext cx="8632372" cy="5386090"/>
          </a:xfrm>
          <a:prstGeom prst="rect">
            <a:avLst/>
          </a:prstGeom>
          <a:noFill/>
        </p:spPr>
        <p:txBody>
          <a:bodyPr wrap="square" rtlCol="0">
            <a:spAutoFit/>
          </a:bodyPr>
          <a:lstStyle/>
          <a:p>
            <a:pPr marL="285750" indent="-285750">
              <a:buFont typeface="Arial" panose="020B0604020202020204" pitchFamily="34" charset="0"/>
              <a:buChar char="•"/>
            </a:pPr>
            <a:r>
              <a:rPr lang="en-US" sz="3800" b="1" u="sng" dirty="0">
                <a:solidFill>
                  <a:schemeClr val="accent2">
                    <a:lumMod val="75000"/>
                  </a:schemeClr>
                </a:solidFill>
                <a:latin typeface="Gotham book"/>
              </a:rPr>
              <a:t>Somervell Expedition</a:t>
            </a:r>
            <a:r>
              <a:rPr lang="en-US" sz="3800" dirty="0">
                <a:solidFill>
                  <a:schemeClr val="accent2">
                    <a:lumMod val="75000"/>
                  </a:schemeClr>
                </a:solidFill>
                <a:latin typeface="Gotham book"/>
              </a:rPr>
              <a:t>: Nov. – Dec. 1842, Alexander Somervell led a militia that captured Laredo and Guerrero. </a:t>
            </a:r>
          </a:p>
          <a:p>
            <a:pPr marL="285750" indent="-285750">
              <a:buFont typeface="Arial" panose="020B0604020202020204" pitchFamily="34" charset="0"/>
              <a:buChar char="•"/>
            </a:pPr>
            <a:r>
              <a:rPr lang="en-US" sz="3800" b="1" u="sng" dirty="0">
                <a:solidFill>
                  <a:schemeClr val="accent5">
                    <a:lumMod val="75000"/>
                  </a:schemeClr>
                </a:solidFill>
                <a:latin typeface="Gotham book"/>
              </a:rPr>
              <a:t>Mier Fight:</a:t>
            </a:r>
            <a:r>
              <a:rPr lang="en-US" sz="3800" dirty="0">
                <a:solidFill>
                  <a:schemeClr val="accent5">
                    <a:lumMod val="75000"/>
                  </a:schemeClr>
                </a:solidFill>
                <a:latin typeface="Gotham book"/>
              </a:rPr>
              <a:t> Dec. 1842, Some Texans under William S. Fisher continued to Mier, Mexico, and fought the Mexican army. They were defeated, captured, and imprisoned in Mexico.</a:t>
            </a:r>
            <a:endParaRPr lang="en-US" sz="3800" b="1" u="sng" dirty="0">
              <a:solidFill>
                <a:srgbClr val="0070C0"/>
              </a:solidFill>
              <a:latin typeface="Gotham book"/>
            </a:endParaRPr>
          </a:p>
          <a:p>
            <a:pPr marL="285750" indent="-285750">
              <a:buFont typeface="Arial" panose="020B0604020202020204" pitchFamily="34" charset="0"/>
              <a:buChar char="•"/>
            </a:pPr>
            <a:endParaRPr lang="en-US" sz="4000" dirty="0">
              <a:solidFill>
                <a:schemeClr val="accent6">
                  <a:lumMod val="75000"/>
                </a:schemeClr>
              </a:solidFill>
              <a:latin typeface="Gotham book"/>
            </a:endParaRPr>
          </a:p>
        </p:txBody>
      </p:sp>
    </p:spTree>
    <p:extLst>
      <p:ext uri="{BB962C8B-B14F-4D97-AF65-F5344CB8AC3E}">
        <p14:creationId xmlns:p14="http://schemas.microsoft.com/office/powerpoint/2010/main" val="1769653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64B0B8D-383B-E7D8-6E63-2C6FBB6B96E6}"/>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9136EBC7-366C-C027-1A1B-1A0459714A60}"/>
              </a:ext>
            </a:extLst>
          </p:cNvPr>
          <p:cNvSpPr txBox="1">
            <a:spLocks noGrp="1"/>
          </p:cNvSpPr>
          <p:nvPr>
            <p:ph type="title" idx="4294967295"/>
          </p:nvPr>
        </p:nvSpPr>
        <p:spPr>
          <a:xfrm>
            <a:off x="1567543" y="-79957"/>
            <a:ext cx="10624457" cy="9290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22E50"/>
                </a:solidFill>
                <a:effectLst/>
                <a:uLnTx/>
                <a:uFillTx/>
                <a:latin typeface="Gotham Medium" pitchFamily="2" charset="0"/>
                <a:ea typeface="+mj-ea"/>
                <a:cs typeface="+mj-cs"/>
              </a:rPr>
              <a:t>Significance of Houston’s Second Administration</a:t>
            </a:r>
            <a:endParaRPr kumimoji="0" lang="en-US" sz="32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82AB79EB-1DBF-9D40-E048-6D9407FC3441}"/>
              </a:ext>
            </a:extLst>
          </p:cNvPr>
          <p:cNvSpPr txBox="1"/>
          <p:nvPr/>
        </p:nvSpPr>
        <p:spPr>
          <a:xfrm>
            <a:off x="1883629" y="1088571"/>
            <a:ext cx="5202971"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accent6">
                    <a:lumMod val="75000"/>
                  </a:schemeClr>
                </a:solidFill>
                <a:latin typeface="Gotham book"/>
              </a:rPr>
              <a:t>Houston attempted to relocate the capital  again = unpopular</a:t>
            </a:r>
          </a:p>
          <a:p>
            <a:pPr marL="285750" indent="-285750">
              <a:buFont typeface="Arial" panose="020B0604020202020204" pitchFamily="34" charset="0"/>
              <a:buChar char="•"/>
            </a:pPr>
            <a:r>
              <a:rPr lang="en-US" sz="3600" dirty="0">
                <a:solidFill>
                  <a:schemeClr val="accent5">
                    <a:lumMod val="75000"/>
                  </a:schemeClr>
                </a:solidFill>
                <a:latin typeface="Gotham book"/>
              </a:rPr>
              <a:t>Sold the Texas navy</a:t>
            </a:r>
          </a:p>
          <a:p>
            <a:pPr marL="285750" indent="-285750">
              <a:buFont typeface="Arial" panose="020B0604020202020204" pitchFamily="34" charset="0"/>
              <a:buChar char="•"/>
            </a:pPr>
            <a:r>
              <a:rPr lang="en-US" sz="3600" dirty="0">
                <a:solidFill>
                  <a:srgbClr val="C00000"/>
                </a:solidFill>
                <a:latin typeface="Gotham book"/>
              </a:rPr>
              <a:t>Gained British diplomatic recognition</a:t>
            </a:r>
          </a:p>
          <a:p>
            <a:pPr marL="285750" indent="-285750">
              <a:buFont typeface="Arial" panose="020B0604020202020204" pitchFamily="34" charset="0"/>
              <a:buChar char="•"/>
            </a:pPr>
            <a:r>
              <a:rPr lang="en-US" sz="3600" dirty="0">
                <a:solidFill>
                  <a:srgbClr val="0070C0"/>
                </a:solidFill>
                <a:latin typeface="Gotham book"/>
              </a:rPr>
              <a:t>U.S. denied Texas 2</a:t>
            </a:r>
            <a:r>
              <a:rPr lang="en-US" sz="3600" baseline="30000" dirty="0">
                <a:solidFill>
                  <a:srgbClr val="0070C0"/>
                </a:solidFill>
                <a:latin typeface="Gotham book"/>
              </a:rPr>
              <a:t>nd</a:t>
            </a:r>
            <a:r>
              <a:rPr lang="en-US" sz="3600" dirty="0">
                <a:solidFill>
                  <a:srgbClr val="0070C0"/>
                </a:solidFill>
                <a:latin typeface="Gotham book"/>
              </a:rPr>
              <a:t> annexation application.</a:t>
            </a:r>
          </a:p>
          <a:p>
            <a:pPr marL="285750" indent="-285750">
              <a:buFont typeface="Arial" panose="020B0604020202020204" pitchFamily="34" charset="0"/>
              <a:buChar char="•"/>
            </a:pPr>
            <a:r>
              <a:rPr lang="en-US" sz="3600" dirty="0">
                <a:solidFill>
                  <a:schemeClr val="accent3">
                    <a:lumMod val="75000"/>
                  </a:schemeClr>
                </a:solidFill>
                <a:latin typeface="Gotham book"/>
              </a:rPr>
              <a:t>Debt grew to $12 million</a:t>
            </a:r>
          </a:p>
        </p:txBody>
      </p:sp>
      <p:pic>
        <p:nvPicPr>
          <p:cNvPr id="8194" name="Picture 2" descr="A photograph of Sam Houston in his later years. ">
            <a:extLst>
              <a:ext uri="{FF2B5EF4-FFF2-40B4-BE49-F238E27FC236}">
                <a16:creationId xmlns:a16="http://schemas.microsoft.com/office/drawing/2014/main" id="{2F14CB04-BF5C-424D-CF85-A6FF9B2FF0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02" t="1833" r="3168" b="2334"/>
          <a:stretch/>
        </p:blipFill>
        <p:spPr bwMode="auto">
          <a:xfrm>
            <a:off x="7490316" y="952498"/>
            <a:ext cx="3508294" cy="452628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AE1CD07-0EDB-4CD8-49B9-E74C3EEF323C}"/>
              </a:ext>
            </a:extLst>
          </p:cNvPr>
          <p:cNvSpPr txBox="1"/>
          <p:nvPr/>
        </p:nvSpPr>
        <p:spPr>
          <a:xfrm>
            <a:off x="7261171" y="5508169"/>
            <a:ext cx="3842256" cy="769441"/>
          </a:xfrm>
          <a:prstGeom prst="rect">
            <a:avLst/>
          </a:prstGeom>
          <a:noFill/>
        </p:spPr>
        <p:txBody>
          <a:bodyPr wrap="square" rtlCol="0">
            <a:spAutoFit/>
          </a:bodyPr>
          <a:lstStyle/>
          <a:p>
            <a:pPr algn="ctr"/>
            <a:r>
              <a:rPr lang="en-US" sz="2200" i="1" dirty="0">
                <a:latin typeface="Gotham book"/>
              </a:rPr>
              <a:t>Sam Houston</a:t>
            </a:r>
          </a:p>
          <a:p>
            <a:pPr algn="ctr"/>
            <a:r>
              <a:rPr lang="en-US" sz="2200" i="1" dirty="0">
                <a:latin typeface="Gotham book"/>
              </a:rPr>
              <a:t>The Portal to Texas History</a:t>
            </a:r>
          </a:p>
        </p:txBody>
      </p:sp>
    </p:spTree>
    <p:extLst>
      <p:ext uri="{BB962C8B-B14F-4D97-AF65-F5344CB8AC3E}">
        <p14:creationId xmlns:p14="http://schemas.microsoft.com/office/powerpoint/2010/main" val="395038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3214040" y="1803405"/>
            <a:ext cx="5244160" cy="424731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02060"/>
                </a:solidFill>
                <a:effectLst/>
                <a:uLnTx/>
                <a:uFillTx/>
                <a:latin typeface="Aptos" panose="02110004020202020204"/>
                <a:ea typeface="+mn-ea"/>
                <a:cs typeface="+mn-cs"/>
              </a:rPr>
              <a:t>Complete the graphic organizer by explaining the cause, effect, and details of one significant event we have learned so far in this unit.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Aptos" panose="02110004020202020204"/>
                <a:ea typeface="+mn-ea"/>
                <a:cs typeface="+mn-cs"/>
              </a:rPr>
              <a:t>Discuss with a partner  </a:t>
            </a:r>
          </a:p>
        </p:txBody>
      </p:sp>
      <p:pic>
        <p:nvPicPr>
          <p:cNvPr id="4" name="Graphic 3">
            <a:extLst>
              <a:ext uri="{FF2B5EF4-FFF2-40B4-BE49-F238E27FC236}">
                <a16:creationId xmlns:a16="http://schemas.microsoft.com/office/drawing/2014/main" id="{6DED67C7-0792-4B9F-7363-A38519E264F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8319" y="2004228"/>
            <a:ext cx="925793" cy="925793"/>
          </a:xfrm>
          <a:prstGeom prst="rect">
            <a:avLst/>
          </a:prstGeom>
        </p:spPr>
      </p:pic>
      <p:pic>
        <p:nvPicPr>
          <p:cNvPr id="5" name="Graphic 4">
            <a:extLst>
              <a:ext uri="{FF2B5EF4-FFF2-40B4-BE49-F238E27FC236}">
                <a16:creationId xmlns:a16="http://schemas.microsoft.com/office/drawing/2014/main" id="{E6A8841C-BF40-640D-1241-163D2006B89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8319" y="4967566"/>
            <a:ext cx="842453" cy="842453"/>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4E2E100-3900-E746-41DC-B6EB25EF705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5D2A2B2-3160-D225-0D17-063E600606D5}"/>
              </a:ext>
            </a:extLst>
          </p:cNvPr>
          <p:cNvSpPr txBox="1">
            <a:spLocks noGrp="1"/>
          </p:cNvSpPr>
          <p:nvPr>
            <p:ph type="title" idx="4294967295"/>
          </p:nvPr>
        </p:nvSpPr>
        <p:spPr>
          <a:xfrm>
            <a:off x="2100943" y="2161832"/>
            <a:ext cx="8540733" cy="22468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7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Anson Jones’ Administration</a:t>
            </a:r>
            <a:br>
              <a:rPr kumimoji="0" lang="en-US" sz="6000" b="0" i="0" u="none" strike="noStrike" kern="1200" cap="none" spc="0" normalizeH="0" baseline="0" noProof="0" dirty="0">
                <a:ln>
                  <a:noFill/>
                </a:ln>
                <a:solidFill>
                  <a:schemeClr val="bg1"/>
                </a:solidFill>
                <a:effectLst/>
                <a:uLnTx/>
                <a:uFillTx/>
                <a:latin typeface="Gotham Medium"/>
                <a:ea typeface="+mj-ea"/>
                <a:cs typeface="+mj-cs"/>
              </a:rPr>
            </a:br>
            <a:r>
              <a:rPr lang="en-US" sz="4900" dirty="0">
                <a:solidFill>
                  <a:schemeClr val="accent1">
                    <a:lumMod val="40000"/>
                    <a:lumOff val="60000"/>
                  </a:schemeClr>
                </a:solidFill>
                <a:latin typeface="Gotham Medium"/>
              </a:rPr>
              <a:t>Dec. 9</a:t>
            </a:r>
            <a:r>
              <a:rPr kumimoji="0" lang="en-US" sz="4900" b="0" i="0" u="none" strike="noStrike" kern="1200" cap="none" spc="0" normalizeH="0" baseline="0" noProof="0" dirty="0">
                <a:ln>
                  <a:noFill/>
                </a:ln>
                <a:solidFill>
                  <a:schemeClr val="accent1">
                    <a:lumMod val="40000"/>
                    <a:lumOff val="60000"/>
                  </a:schemeClr>
                </a:solidFill>
                <a:effectLst/>
                <a:uLnTx/>
                <a:uFillTx/>
                <a:latin typeface="Gotham Medium"/>
                <a:ea typeface="+mj-ea"/>
                <a:cs typeface="+mj-cs"/>
              </a:rPr>
              <a:t>, 1844 – Dec. 1</a:t>
            </a:r>
            <a:r>
              <a:rPr lang="en-US" sz="4900" dirty="0">
                <a:solidFill>
                  <a:schemeClr val="accent1">
                    <a:lumMod val="40000"/>
                    <a:lumOff val="60000"/>
                  </a:schemeClr>
                </a:solidFill>
                <a:latin typeface="Gotham Medium"/>
              </a:rPr>
              <a:t>9</a:t>
            </a:r>
            <a:r>
              <a:rPr kumimoji="0" lang="en-US" sz="4900" b="0" i="0" u="none" strike="noStrike" kern="1200" cap="none" spc="0" normalizeH="0" baseline="0" noProof="0" dirty="0">
                <a:ln>
                  <a:noFill/>
                </a:ln>
                <a:solidFill>
                  <a:schemeClr val="accent1">
                    <a:lumMod val="40000"/>
                    <a:lumOff val="60000"/>
                  </a:schemeClr>
                </a:solidFill>
                <a:effectLst/>
                <a:uLnTx/>
                <a:uFillTx/>
                <a:latin typeface="Gotham Medium"/>
                <a:ea typeface="+mj-ea"/>
                <a:cs typeface="+mj-cs"/>
              </a:rPr>
              <a:t>, 1846</a:t>
            </a:r>
            <a:endParaRPr kumimoji="0" lang="en-US" sz="6000" b="0" i="0" u="none" strike="noStrike" kern="1200" cap="none" spc="0" normalizeH="0" baseline="0" noProof="0" dirty="0">
              <a:ln>
                <a:noFill/>
              </a:ln>
              <a:solidFill>
                <a:schemeClr val="accent1">
                  <a:lumMod val="40000"/>
                  <a:lumOff val="60000"/>
                </a:schemeClr>
              </a:solidFill>
              <a:effectLst/>
              <a:uLnTx/>
              <a:uFillTx/>
              <a:latin typeface="Gotham Medium"/>
              <a:ea typeface="+mj-ea"/>
              <a:cs typeface="+mj-cs"/>
            </a:endParaRPr>
          </a:p>
        </p:txBody>
      </p:sp>
    </p:spTree>
    <p:extLst>
      <p:ext uri="{BB962C8B-B14F-4D97-AF65-F5344CB8AC3E}">
        <p14:creationId xmlns:p14="http://schemas.microsoft.com/office/powerpoint/2010/main" val="2500658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E12815A-6613-4E53-A6DA-86470DC73403}"/>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0B88A890-4516-7B59-92F9-F28747BE9989}"/>
              </a:ext>
            </a:extLst>
          </p:cNvPr>
          <p:cNvSpPr txBox="1">
            <a:spLocks noGrp="1"/>
          </p:cNvSpPr>
          <p:nvPr>
            <p:ph type="title" idx="4294967295"/>
          </p:nvPr>
        </p:nvSpPr>
        <p:spPr>
          <a:xfrm>
            <a:off x="1687287" y="-79957"/>
            <a:ext cx="10276114" cy="1669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400" b="1" i="0" u="none" strike="noStrike" kern="1200" cap="none" spc="0" normalizeH="0" baseline="0" noProof="0" dirty="0">
                <a:ln>
                  <a:noFill/>
                </a:ln>
                <a:solidFill>
                  <a:schemeClr val="tx1"/>
                </a:solidFill>
                <a:effectLst/>
                <a:uLnTx/>
                <a:uFillTx/>
                <a:latin typeface="Gotham book"/>
                <a:ea typeface="+mj-ea"/>
                <a:cs typeface="+mj-cs"/>
              </a:rPr>
              <a:t>Goals</a:t>
            </a:r>
            <a:br>
              <a:rPr kumimoji="0" lang="en-US" sz="8800" b="1" i="0" u="none" strike="noStrike" kern="1200" cap="none" spc="0" normalizeH="0" baseline="0" noProof="0" dirty="0">
                <a:ln>
                  <a:noFill/>
                </a:ln>
                <a:solidFill>
                  <a:schemeClr val="tx1"/>
                </a:solidFill>
                <a:effectLst/>
                <a:uLnTx/>
                <a:uFillTx/>
                <a:latin typeface="Gotham book"/>
                <a:ea typeface="+mj-ea"/>
                <a:cs typeface="+mj-cs"/>
              </a:rPr>
            </a:br>
            <a:r>
              <a:rPr kumimoji="0" lang="en-US" sz="3600" b="0" i="1" u="none" strike="noStrike" kern="1200" cap="none" spc="0" normalizeH="0" baseline="0" noProof="0" dirty="0">
                <a:ln>
                  <a:noFill/>
                </a:ln>
                <a:solidFill>
                  <a:schemeClr val="tx1"/>
                </a:solidFill>
                <a:effectLst/>
                <a:uLnTx/>
                <a:uFillTx/>
                <a:latin typeface="Gotham book"/>
                <a:ea typeface="+mj-ea"/>
                <a:cs typeface="+mj-cs"/>
              </a:rPr>
              <a:t>The Jones Administration</a:t>
            </a:r>
            <a:endParaRPr kumimoji="0" lang="en-US" sz="48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18E52730-F516-572D-0633-BDEB6E56EA3E}"/>
              </a:ext>
            </a:extLst>
          </p:cNvPr>
          <p:cNvSpPr txBox="1"/>
          <p:nvPr/>
        </p:nvSpPr>
        <p:spPr>
          <a:xfrm>
            <a:off x="1886496" y="2032184"/>
            <a:ext cx="5345974" cy="4401205"/>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chemeClr val="accent2">
                    <a:lumMod val="75000"/>
                  </a:schemeClr>
                </a:solidFill>
                <a:latin typeface="Gotham book"/>
              </a:rPr>
              <a:t>Reduce spending</a:t>
            </a:r>
          </a:p>
          <a:p>
            <a:pPr marL="285750" indent="-285750">
              <a:buFont typeface="Arial" panose="020B0604020202020204" pitchFamily="34" charset="0"/>
              <a:buChar char="•"/>
            </a:pPr>
            <a:r>
              <a:rPr lang="en-US" sz="4000" dirty="0">
                <a:solidFill>
                  <a:schemeClr val="accent5">
                    <a:lumMod val="75000"/>
                  </a:schemeClr>
                </a:solidFill>
                <a:latin typeface="Gotham book"/>
              </a:rPr>
              <a:t>Maintain peace with Texas Indians</a:t>
            </a:r>
          </a:p>
          <a:p>
            <a:pPr marL="285750" indent="-285750">
              <a:buFont typeface="Arial" panose="020B0604020202020204" pitchFamily="34" charset="0"/>
              <a:buChar char="•"/>
            </a:pPr>
            <a:r>
              <a:rPr lang="en-US" sz="4000" dirty="0">
                <a:solidFill>
                  <a:schemeClr val="accent6">
                    <a:lumMod val="75000"/>
                  </a:schemeClr>
                </a:solidFill>
                <a:latin typeface="Gotham book"/>
              </a:rPr>
              <a:t>Diplomatic relationship with Mexico and Britain OR annexation with the U.S.</a:t>
            </a:r>
          </a:p>
        </p:txBody>
      </p:sp>
      <p:pic>
        <p:nvPicPr>
          <p:cNvPr id="10242" name="Picture 2" descr="A portrait of Anson Jones">
            <a:extLst>
              <a:ext uri="{FF2B5EF4-FFF2-40B4-BE49-F238E27FC236}">
                <a16:creationId xmlns:a16="http://schemas.microsoft.com/office/drawing/2014/main" id="{7AB0FA5C-DB21-5D32-4E64-238E65563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312" y="400348"/>
            <a:ext cx="3891098" cy="482990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8D5F14-C4A7-D13A-ED50-D5FDCB635525}"/>
              </a:ext>
            </a:extLst>
          </p:cNvPr>
          <p:cNvSpPr txBox="1"/>
          <p:nvPr/>
        </p:nvSpPr>
        <p:spPr>
          <a:xfrm>
            <a:off x="7390312" y="5230251"/>
            <a:ext cx="3891098" cy="769441"/>
          </a:xfrm>
          <a:prstGeom prst="rect">
            <a:avLst/>
          </a:prstGeom>
          <a:noFill/>
        </p:spPr>
        <p:txBody>
          <a:bodyPr wrap="square" rtlCol="0">
            <a:spAutoFit/>
          </a:bodyPr>
          <a:lstStyle/>
          <a:p>
            <a:pPr algn="ctr"/>
            <a:r>
              <a:rPr lang="en-US" sz="2200" i="1" dirty="0">
                <a:latin typeface="Gotham book"/>
              </a:rPr>
              <a:t>Anson Jones</a:t>
            </a:r>
          </a:p>
          <a:p>
            <a:pPr algn="ctr"/>
            <a:r>
              <a:rPr lang="en-US" sz="2200" i="1" dirty="0">
                <a:latin typeface="Gotham book"/>
              </a:rPr>
              <a:t>Texas State Preservation Board</a:t>
            </a:r>
          </a:p>
        </p:txBody>
      </p:sp>
    </p:spTree>
    <p:extLst>
      <p:ext uri="{BB962C8B-B14F-4D97-AF65-F5344CB8AC3E}">
        <p14:creationId xmlns:p14="http://schemas.microsoft.com/office/powerpoint/2010/main" val="3691449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9B39E6-92B7-344A-C8D0-99555813AD5A}"/>
            </a:ext>
          </a:extLst>
        </p:cNvPr>
        <p:cNvGrpSpPr/>
        <p:nvPr/>
      </p:nvGrpSpPr>
      <p:grpSpPr>
        <a:xfrm>
          <a:off x="0" y="0"/>
          <a:ext cx="0" cy="0"/>
          <a:chOff x="0" y="0"/>
          <a:chExt cx="0" cy="0"/>
        </a:xfrm>
      </p:grpSpPr>
      <p:sp>
        <p:nvSpPr>
          <p:cNvPr id="3" name="Title 5">
            <a:extLst>
              <a:ext uri="{FF2B5EF4-FFF2-40B4-BE49-F238E27FC236}">
                <a16:creationId xmlns:a16="http://schemas.microsoft.com/office/drawing/2014/main" id="{CDC00120-9F9D-2727-000E-45A5114C031F}"/>
              </a:ext>
            </a:extLst>
          </p:cNvPr>
          <p:cNvSpPr txBox="1">
            <a:spLocks noGrp="1"/>
          </p:cNvSpPr>
          <p:nvPr>
            <p:ph type="title" idx="4294967295"/>
          </p:nvPr>
        </p:nvSpPr>
        <p:spPr>
          <a:xfrm>
            <a:off x="1687287" y="-79957"/>
            <a:ext cx="10276114" cy="1669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7400" b="1" dirty="0">
                <a:latin typeface="Gotham book"/>
              </a:rPr>
              <a:t>The</a:t>
            </a:r>
            <a:r>
              <a:rPr kumimoji="0" lang="en-US" sz="7400" b="1" i="0" u="none" strike="noStrike" kern="1200" cap="none" spc="0" normalizeH="0" baseline="0" noProof="0" dirty="0">
                <a:ln>
                  <a:noFill/>
                </a:ln>
                <a:solidFill>
                  <a:schemeClr val="tx1"/>
                </a:solidFill>
                <a:effectLst/>
                <a:uLnTx/>
                <a:uFillTx/>
                <a:latin typeface="Gotham book"/>
                <a:ea typeface="+mj-ea"/>
                <a:cs typeface="+mj-cs"/>
              </a:rPr>
              <a:t> Annexation</a:t>
            </a:r>
            <a:r>
              <a:rPr lang="en-US" sz="8800" b="1" dirty="0">
                <a:latin typeface="Gotham book"/>
              </a:rPr>
              <a:t> of Texas</a:t>
            </a:r>
            <a:br>
              <a:rPr lang="en-US" sz="8800" b="1" dirty="0">
                <a:latin typeface="Gotham book"/>
              </a:rPr>
            </a:br>
            <a:r>
              <a:rPr kumimoji="0" lang="en-US" sz="3600" b="0" i="1" u="none" strike="noStrike" kern="1200" cap="none" spc="0" normalizeH="0" baseline="0" noProof="0" dirty="0">
                <a:ln>
                  <a:noFill/>
                </a:ln>
                <a:solidFill>
                  <a:schemeClr val="tx1"/>
                </a:solidFill>
                <a:effectLst/>
                <a:uLnTx/>
                <a:uFillTx/>
                <a:latin typeface="Gotham book"/>
                <a:ea typeface="+mj-ea"/>
                <a:cs typeface="+mj-cs"/>
              </a:rPr>
              <a:t>The Jones Administration</a:t>
            </a:r>
            <a:endParaRPr kumimoji="0" lang="en-US" sz="48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4" name="TextBox 3">
            <a:extLst>
              <a:ext uri="{FF2B5EF4-FFF2-40B4-BE49-F238E27FC236}">
                <a16:creationId xmlns:a16="http://schemas.microsoft.com/office/drawing/2014/main" id="{7910CD77-9709-31FE-E337-AAF7EE8496FD}"/>
              </a:ext>
            </a:extLst>
          </p:cNvPr>
          <p:cNvSpPr txBox="1"/>
          <p:nvPr/>
        </p:nvSpPr>
        <p:spPr>
          <a:xfrm>
            <a:off x="2286000" y="1564099"/>
            <a:ext cx="8991600" cy="5016758"/>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chemeClr val="accent2">
                    <a:lumMod val="75000"/>
                  </a:schemeClr>
                </a:solidFill>
                <a:latin typeface="Gotham book"/>
              </a:rPr>
              <a:t>Officially annexed on Dec. 29, 1845</a:t>
            </a:r>
          </a:p>
          <a:p>
            <a:pPr marL="285750" indent="-285750">
              <a:buFont typeface="Arial" panose="020B0604020202020204" pitchFamily="34" charset="0"/>
              <a:buChar char="•"/>
            </a:pPr>
            <a:r>
              <a:rPr lang="en-US" sz="4000" dirty="0">
                <a:solidFill>
                  <a:schemeClr val="accent5">
                    <a:lumMod val="75000"/>
                  </a:schemeClr>
                </a:solidFill>
                <a:latin typeface="Gotham book"/>
              </a:rPr>
              <a:t>TX became a U.S. state (not a territory)</a:t>
            </a:r>
          </a:p>
          <a:p>
            <a:pPr marL="285750" indent="-285750">
              <a:buFont typeface="Arial" panose="020B0604020202020204" pitchFamily="34" charset="0"/>
              <a:buChar char="•"/>
            </a:pPr>
            <a:r>
              <a:rPr lang="en-US" sz="4000" dirty="0">
                <a:solidFill>
                  <a:schemeClr val="accent6">
                    <a:lumMod val="75000"/>
                  </a:schemeClr>
                </a:solidFill>
                <a:latin typeface="Gotham book"/>
              </a:rPr>
              <a:t>TX kept ownership of its public lands</a:t>
            </a:r>
          </a:p>
          <a:p>
            <a:pPr marL="285750" indent="-285750">
              <a:buFont typeface="Arial" panose="020B0604020202020204" pitchFamily="34" charset="0"/>
              <a:buChar char="•"/>
            </a:pPr>
            <a:r>
              <a:rPr lang="en-US" sz="4000" dirty="0">
                <a:solidFill>
                  <a:srgbClr val="7030A0"/>
                </a:solidFill>
                <a:latin typeface="Gotham book"/>
              </a:rPr>
              <a:t>TX gave its public buildings and military property to U.S. government</a:t>
            </a:r>
          </a:p>
          <a:p>
            <a:pPr marL="285750" indent="-285750">
              <a:buFont typeface="Arial" panose="020B0604020202020204" pitchFamily="34" charset="0"/>
              <a:buChar char="•"/>
            </a:pPr>
            <a:r>
              <a:rPr lang="en-US" sz="4000" dirty="0">
                <a:solidFill>
                  <a:srgbClr val="C00000"/>
                </a:solidFill>
                <a:latin typeface="Gotham book"/>
              </a:rPr>
              <a:t>U.S. supported TX boundary disputes with Mexico</a:t>
            </a:r>
          </a:p>
          <a:p>
            <a:pPr marL="285750" indent="-285750">
              <a:buFont typeface="Arial" panose="020B0604020202020204" pitchFamily="34" charset="0"/>
              <a:buChar char="•"/>
            </a:pPr>
            <a:r>
              <a:rPr lang="en-US" sz="4000" dirty="0">
                <a:solidFill>
                  <a:srgbClr val="0070C0"/>
                </a:solidFill>
                <a:latin typeface="Gotham book"/>
              </a:rPr>
              <a:t>TX can divide into 5 total states</a:t>
            </a:r>
          </a:p>
        </p:txBody>
      </p:sp>
    </p:spTree>
    <p:extLst>
      <p:ext uri="{BB962C8B-B14F-4D97-AF65-F5344CB8AC3E}">
        <p14:creationId xmlns:p14="http://schemas.microsoft.com/office/powerpoint/2010/main" val="3691316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E137A0C-A125-4E47-4863-0752BB30A86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5E11C52-12C0-E96E-CE34-3258A83093CB}"/>
              </a:ext>
            </a:extLst>
          </p:cNvPr>
          <p:cNvSpPr txBox="1">
            <a:spLocks noGrp="1"/>
          </p:cNvSpPr>
          <p:nvPr>
            <p:ph type="title" idx="4294967295"/>
          </p:nvPr>
        </p:nvSpPr>
        <p:spPr>
          <a:xfrm>
            <a:off x="1784196" y="-79957"/>
            <a:ext cx="10331604" cy="10956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The United States of America, 1846</a:t>
            </a:r>
          </a:p>
        </p:txBody>
      </p:sp>
      <p:pic>
        <p:nvPicPr>
          <p:cNvPr id="4" name="Picture 3" descr="A map of the political borders of North America 1846. The United States comprised all of the eastern states. West of Iowa, Missouri, and Arkansas is unorganized territory. The borders of Texas include all of modern-day Texas and extend west into New Mexico and part of Colorado. The Pacific northwest is labeled Oregon Country (shared with the United Kingdom). The southwest including all the land to present-day California is labeled Mexico.">
            <a:extLst>
              <a:ext uri="{FF2B5EF4-FFF2-40B4-BE49-F238E27FC236}">
                <a16:creationId xmlns:a16="http://schemas.microsoft.com/office/drawing/2014/main" id="{297AFC15-8919-33B5-3963-AA702EEB7C20}"/>
              </a:ext>
            </a:extLst>
          </p:cNvPr>
          <p:cNvPicPr>
            <a:picLocks noChangeAspect="1"/>
          </p:cNvPicPr>
          <p:nvPr/>
        </p:nvPicPr>
        <p:blipFill>
          <a:blip r:embed="rId4"/>
          <a:stretch>
            <a:fillRect/>
          </a:stretch>
        </p:blipFill>
        <p:spPr>
          <a:xfrm>
            <a:off x="2694155" y="939521"/>
            <a:ext cx="8006503" cy="5417733"/>
          </a:xfrm>
          <a:prstGeom prst="rect">
            <a:avLst/>
          </a:prstGeom>
        </p:spPr>
      </p:pic>
    </p:spTree>
    <p:extLst>
      <p:ext uri="{BB962C8B-B14F-4D97-AF65-F5344CB8AC3E}">
        <p14:creationId xmlns:p14="http://schemas.microsoft.com/office/powerpoint/2010/main" val="78229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0C1315A-9724-8862-C6BA-CB63DF3CC36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A8582B8-80E8-3ACA-93CE-3EA5F4C9FFC5}"/>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9294C905-22D1-A900-01DB-C0BFF1FD654C}"/>
              </a:ext>
            </a:extLst>
          </p:cNvPr>
          <p:cNvSpPr txBox="1"/>
          <p:nvPr/>
        </p:nvSpPr>
        <p:spPr>
          <a:xfrm>
            <a:off x="3214040" y="1803405"/>
            <a:ext cx="5102646" cy="458587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02060"/>
                </a:solidFill>
                <a:effectLst/>
                <a:uLnTx/>
                <a:uFillTx/>
                <a:latin typeface="Aptos" panose="02110004020202020204"/>
                <a:ea typeface="+mn-ea"/>
                <a:cs typeface="+mn-cs"/>
              </a:rPr>
              <a:t>Complete the graphic organizer by </a:t>
            </a:r>
            <a:r>
              <a:rPr lang="en-US" sz="3400" dirty="0">
                <a:solidFill>
                  <a:srgbClr val="002060"/>
                </a:solidFill>
                <a:latin typeface="Aptos" panose="02110004020202020204"/>
              </a:rPr>
              <a:t>creating a True or False question about one significant piece of information we learned today. </a:t>
            </a:r>
            <a:endParaRPr kumimoji="0" lang="en-US" sz="34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Aptos" panose="02110004020202020204"/>
                <a:ea typeface="+mn-ea"/>
                <a:cs typeface="+mn-cs"/>
              </a:rPr>
              <a:t>Discuss with a partner  </a:t>
            </a:r>
          </a:p>
        </p:txBody>
      </p:sp>
      <p:pic>
        <p:nvPicPr>
          <p:cNvPr id="4" name="Graphic 3">
            <a:extLst>
              <a:ext uri="{FF2B5EF4-FFF2-40B4-BE49-F238E27FC236}">
                <a16:creationId xmlns:a16="http://schemas.microsoft.com/office/drawing/2014/main" id="{060F8EB0-12F5-1956-2D4A-0E5A5752D8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8319" y="2004228"/>
            <a:ext cx="925793" cy="925793"/>
          </a:xfrm>
          <a:prstGeom prst="rect">
            <a:avLst/>
          </a:prstGeom>
        </p:spPr>
      </p:pic>
      <p:pic>
        <p:nvPicPr>
          <p:cNvPr id="5" name="Graphic 4">
            <a:extLst>
              <a:ext uri="{FF2B5EF4-FFF2-40B4-BE49-F238E27FC236}">
                <a16:creationId xmlns:a16="http://schemas.microsoft.com/office/drawing/2014/main" id="{ACDCEC02-BDDC-9097-6888-732A3D13711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8319" y="4967566"/>
            <a:ext cx="842453" cy="842453"/>
          </a:xfrm>
          <a:prstGeom prst="rect">
            <a:avLst/>
          </a:prstGeom>
        </p:spPr>
      </p:pic>
    </p:spTree>
    <p:extLst>
      <p:ext uri="{BB962C8B-B14F-4D97-AF65-F5344CB8AC3E}">
        <p14:creationId xmlns:p14="http://schemas.microsoft.com/office/powerpoint/2010/main" val="160715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00B77BC-B2E8-49FC-900B-1C794733606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E600272-1FE1-B07F-899E-83CF36502930}"/>
              </a:ext>
            </a:extLst>
          </p:cNvPr>
          <p:cNvSpPr txBox="1">
            <a:spLocks noGrp="1"/>
          </p:cNvSpPr>
          <p:nvPr>
            <p:ph type="title" idx="4294967295"/>
          </p:nvPr>
        </p:nvSpPr>
        <p:spPr>
          <a:xfrm>
            <a:off x="1680707" y="133433"/>
            <a:ext cx="8987293"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A422957E-28ED-FE10-0EE2-33FDB1D63F9C}"/>
              </a:ext>
            </a:extLst>
          </p:cNvPr>
          <p:cNvSpPr/>
          <p:nvPr/>
        </p:nvSpPr>
        <p:spPr>
          <a:xfrm>
            <a:off x="2953725" y="2174484"/>
            <a:ext cx="8817429" cy="3235715"/>
          </a:xfrm>
          <a:prstGeom prst="wedgeRoundRectCallout">
            <a:avLst>
              <a:gd name="adj1" fmla="val -60462"/>
              <a:gd name="adj2" fmla="val 33918"/>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1"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(Read your True or False question to the class. </a:t>
            </a:r>
            <a:r>
              <a:rPr lang="en-US" sz="4000" i="1" dirty="0">
                <a:solidFill>
                  <a:srgbClr val="C00000"/>
                </a:solidFill>
                <a:latin typeface="Gotham book"/>
                <a:ea typeface="Times New Roman" panose="02020603050405020304" pitchFamily="18" charset="0"/>
                <a:cs typeface="Times New Roman" panose="02020603050405020304" pitchFamily="18" charset="0"/>
              </a:rPr>
              <a:t>Allow the class to answer your question before giving the correct answer.)</a:t>
            </a:r>
            <a:endParaRPr kumimoji="0" lang="en-US" sz="4000" b="0" i="1"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1379EBE0-30BB-A34C-C651-4AB57AE782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846" y="3890650"/>
            <a:ext cx="1259861" cy="1259861"/>
          </a:xfrm>
          <a:prstGeom prst="rect">
            <a:avLst/>
          </a:prstGeom>
        </p:spPr>
      </p:pic>
    </p:spTree>
    <p:extLst>
      <p:ext uri="{BB962C8B-B14F-4D97-AF65-F5344CB8AC3E}">
        <p14:creationId xmlns:p14="http://schemas.microsoft.com/office/powerpoint/2010/main" val="176021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2383971" y="1735553"/>
            <a:ext cx="9307286" cy="1621971"/>
          </a:xfrm>
          <a:prstGeom prst="wedgeRoundRectCallout">
            <a:avLst>
              <a:gd name="adj1" fmla="val -60462"/>
              <a:gd name="adj2" fmla="val 33918"/>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One significant event of the Republic of Texas era is ________. </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832" y="1986867"/>
            <a:ext cx="1259861" cy="1259861"/>
          </a:xfrm>
          <a:prstGeom prst="rect">
            <a:avLst/>
          </a:prstGeom>
        </p:spPr>
      </p:pic>
      <p:sp>
        <p:nvSpPr>
          <p:cNvPr id="6" name="Speech Bubble: Rectangle with Corners Rounded 5">
            <a:extLst>
              <a:ext uri="{FF2B5EF4-FFF2-40B4-BE49-F238E27FC236}">
                <a16:creationId xmlns:a16="http://schemas.microsoft.com/office/drawing/2014/main" id="{802C5518-3089-ABEB-E56B-29566BF4F645}"/>
              </a:ext>
            </a:extLst>
          </p:cNvPr>
          <p:cNvSpPr/>
          <p:nvPr/>
        </p:nvSpPr>
        <p:spPr>
          <a:xfrm>
            <a:off x="261257" y="3611272"/>
            <a:ext cx="10145486" cy="1112409"/>
          </a:xfrm>
          <a:prstGeom prst="wedgeRoundRectCallout">
            <a:avLst>
              <a:gd name="adj1" fmla="val 55844"/>
              <a:gd name="adj2" fmla="val 30757"/>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What happened during this event was ____</a:t>
            </a:r>
          </a:p>
        </p:txBody>
      </p:sp>
      <p:pic>
        <p:nvPicPr>
          <p:cNvPr id="7" name="Graphic 6">
            <a:extLst>
              <a:ext uri="{FF2B5EF4-FFF2-40B4-BE49-F238E27FC236}">
                <a16:creationId xmlns:a16="http://schemas.microsoft.com/office/drawing/2014/main" id="{78D29170-6DC5-C7BC-C8CA-1B4DB08E53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50991" y="3579333"/>
            <a:ext cx="1341009" cy="1341009"/>
          </a:xfrm>
          <a:prstGeom prst="rect">
            <a:avLst/>
          </a:prstGeom>
        </p:spPr>
      </p:pic>
      <p:sp>
        <p:nvSpPr>
          <p:cNvPr id="8" name="Speech Bubble: Rectangle with Corners Rounded 7">
            <a:extLst>
              <a:ext uri="{FF2B5EF4-FFF2-40B4-BE49-F238E27FC236}">
                <a16:creationId xmlns:a16="http://schemas.microsoft.com/office/drawing/2014/main" id="{0EC08771-A3A7-0AF5-E992-D03B3B7E9A2C}"/>
              </a:ext>
            </a:extLst>
          </p:cNvPr>
          <p:cNvSpPr/>
          <p:nvPr/>
        </p:nvSpPr>
        <p:spPr>
          <a:xfrm>
            <a:off x="2188028" y="5166134"/>
            <a:ext cx="9670822" cy="1112409"/>
          </a:xfrm>
          <a:prstGeom prst="wedgeRoundRectCallout">
            <a:avLst>
              <a:gd name="adj1" fmla="val -57588"/>
              <a:gd name="adj2" fmla="val 34671"/>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This event was significant because ______</a:t>
            </a:r>
          </a:p>
        </p:txBody>
      </p:sp>
      <p:pic>
        <p:nvPicPr>
          <p:cNvPr id="9" name="Graphic 8">
            <a:extLst>
              <a:ext uri="{FF2B5EF4-FFF2-40B4-BE49-F238E27FC236}">
                <a16:creationId xmlns:a16="http://schemas.microsoft.com/office/drawing/2014/main" id="{9C8027B9-23F6-F500-0192-9C84CC5AC54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831" y="5088225"/>
            <a:ext cx="1259861" cy="1259861"/>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979714" y="1894115"/>
            <a:ext cx="10570029"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kern="0" dirty="0">
                <a:solidFill>
                  <a:srgbClr val="C00000"/>
                </a:solidFill>
                <a:effectLst/>
                <a:latin typeface="Gotham Book"/>
                <a:ea typeface="Times New Roman" panose="02020603050405020304" pitchFamily="18" charset="0"/>
                <a:cs typeface="Times New Roman" panose="02020603050405020304" pitchFamily="18" charset="0"/>
              </a:rPr>
              <a:t>What is the most significant information related to the key events of the Republic of Texas era?</a:t>
            </a:r>
            <a:endParaRPr kumimoji="0" lang="en-US" sz="199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936172" y="1785257"/>
            <a:ext cx="10448960" cy="3520964"/>
          </a:xfrm>
          <a:prstGeom prst="rect">
            <a:avLst/>
          </a:prstGeom>
          <a:noFill/>
        </p:spPr>
        <p:txBody>
          <a:bodyPr wrap="square" rtlCol="0">
            <a:spAutoFit/>
          </a:bodyPr>
          <a:lstStyle/>
          <a:p>
            <a:pPr marL="342900" marR="0" lvl="0" indent="-342900">
              <a:lnSpc>
                <a:spcPct val="110000"/>
              </a:lnSpc>
              <a:spcAft>
                <a:spcPts val="600"/>
              </a:spcAft>
              <a:buFont typeface="+mj-lt"/>
              <a:buAutoNum type="arabicPeriod"/>
              <a:tabLst>
                <a:tab pos="457200" algn="l"/>
              </a:tabLst>
            </a:pPr>
            <a:r>
              <a:rPr lang="en-US" sz="4000" b="1" i="1" dirty="0">
                <a:solidFill>
                  <a:srgbClr val="C00000"/>
                </a:solidFill>
                <a:latin typeface="Gotham book"/>
                <a:ea typeface="Times New Roman" panose="02020603050405020304" pitchFamily="18" charset="0"/>
                <a:cs typeface="Times New Roman" panose="02020603050405020304" pitchFamily="18" charset="0"/>
              </a:rPr>
              <a:t> </a:t>
            </a:r>
            <a:r>
              <a:rPr lang="en-US" sz="4000" b="1" i="1" u="sng" dirty="0">
                <a:solidFill>
                  <a:srgbClr val="C00000"/>
                </a:solidFill>
                <a:effectLst/>
                <a:latin typeface="Gotham book"/>
                <a:ea typeface="Times New Roman" panose="02020603050405020304" pitchFamily="18" charset="0"/>
                <a:cs typeface="Times New Roman" panose="02020603050405020304" pitchFamily="18" charset="0"/>
              </a:rPr>
              <a:t>We will</a:t>
            </a:r>
            <a:r>
              <a:rPr lang="en-US" sz="4000" dirty="0">
                <a:solidFill>
                  <a:srgbClr val="C00000"/>
                </a:solidFill>
                <a:effectLst/>
                <a:latin typeface="Gotham book"/>
                <a:ea typeface="Times New Roman" panose="02020603050405020304" pitchFamily="18" charset="0"/>
                <a:cs typeface="Times New Roman" panose="02020603050405020304" pitchFamily="18" charset="0"/>
              </a:rPr>
              <a:t> identify important information about key events of the Republic of Texas era. </a:t>
            </a:r>
          </a:p>
          <a:p>
            <a:pPr marL="342900" marR="0" lvl="0" indent="-342900">
              <a:lnSpc>
                <a:spcPct val="110000"/>
              </a:lnSpc>
              <a:spcAft>
                <a:spcPts val="600"/>
              </a:spcAft>
              <a:buFont typeface="+mj-lt"/>
              <a:buAutoNum type="arabicPeriod"/>
              <a:tabLst>
                <a:tab pos="457200" algn="l"/>
              </a:tabLst>
            </a:pPr>
            <a:r>
              <a:rPr lang="en-US" sz="4000" b="1" i="1" dirty="0">
                <a:solidFill>
                  <a:srgbClr val="7030A0"/>
                </a:solidFill>
                <a:effectLst/>
                <a:latin typeface="Gotham book"/>
                <a:ea typeface="Times New Roman" panose="02020603050405020304" pitchFamily="18" charset="0"/>
                <a:cs typeface="Times New Roman" panose="02020603050405020304" pitchFamily="18" charset="0"/>
              </a:rPr>
              <a:t> </a:t>
            </a:r>
            <a:r>
              <a:rPr lang="en-US" sz="4000" b="1" i="1" u="sng" dirty="0">
                <a:solidFill>
                  <a:srgbClr val="7030A0"/>
                </a:solidFill>
                <a:effectLst/>
                <a:latin typeface="Gotham book"/>
                <a:ea typeface="Times New Roman" panose="02020603050405020304" pitchFamily="18" charset="0"/>
                <a:cs typeface="Times New Roman" panose="02020603050405020304" pitchFamily="18" charset="0"/>
              </a:rPr>
              <a:t>I will</a:t>
            </a:r>
            <a:r>
              <a:rPr lang="en-US" sz="4000" dirty="0">
                <a:solidFill>
                  <a:srgbClr val="7030A0"/>
                </a:solidFill>
                <a:effectLst/>
                <a:latin typeface="Gotham book"/>
                <a:ea typeface="Times New Roman" panose="02020603050405020304" pitchFamily="18" charset="0"/>
                <a:cs typeface="Times New Roman" panose="02020603050405020304" pitchFamily="18" charset="0"/>
              </a:rPr>
              <a:t> take notes about the date, location, details, and significance of each event on my worksheet using a graphic organizer. </a:t>
            </a: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2AF68C-B3EF-A7A7-0951-CDA88509C09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70D560E-8A04-4023-5CDD-F2E7AE9AF0DF}"/>
              </a:ext>
            </a:extLst>
          </p:cNvPr>
          <p:cNvSpPr txBox="1">
            <a:spLocks noGrp="1"/>
          </p:cNvSpPr>
          <p:nvPr>
            <p:ph type="title" idx="4294967295"/>
          </p:nvPr>
        </p:nvSpPr>
        <p:spPr>
          <a:xfrm>
            <a:off x="2100943" y="2161832"/>
            <a:ext cx="8540733" cy="22468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700" b="0" i="0" u="none" strike="noStrike" kern="1200" cap="none" spc="0" normalizeH="0" baseline="0" noProof="0" dirty="0">
                <a:ln>
                  <a:noFill/>
                </a:ln>
                <a:solidFill>
                  <a:schemeClr val="accent2">
                    <a:lumMod val="20000"/>
                    <a:lumOff val="80000"/>
                  </a:schemeClr>
                </a:solidFill>
                <a:effectLst/>
                <a:uLnTx/>
                <a:uFillTx/>
                <a:latin typeface="Gotham Medium"/>
                <a:ea typeface="+mj-ea"/>
                <a:cs typeface="+mj-cs"/>
              </a:rPr>
              <a:t>Sam Houston’s Administration</a:t>
            </a:r>
            <a:br>
              <a:rPr kumimoji="0" lang="en-US" sz="6000" b="0" i="0" u="none" strike="noStrike" kern="1200" cap="none" spc="0" normalizeH="0" baseline="0" noProof="0" dirty="0">
                <a:ln>
                  <a:noFill/>
                </a:ln>
                <a:solidFill>
                  <a:schemeClr val="bg1"/>
                </a:solidFill>
                <a:effectLst/>
                <a:uLnTx/>
                <a:uFillTx/>
                <a:latin typeface="Gotham Medium"/>
                <a:ea typeface="+mj-ea"/>
                <a:cs typeface="+mj-cs"/>
              </a:rPr>
            </a:br>
            <a:r>
              <a:rPr kumimoji="0" lang="en-US" sz="4900" b="0" i="0" u="none" strike="noStrike" kern="1200" cap="none" spc="0" normalizeH="0" baseline="0" noProof="0" dirty="0">
                <a:ln>
                  <a:noFill/>
                </a:ln>
                <a:solidFill>
                  <a:schemeClr val="accent1">
                    <a:lumMod val="40000"/>
                    <a:lumOff val="60000"/>
                  </a:schemeClr>
                </a:solidFill>
                <a:effectLst/>
                <a:uLnTx/>
                <a:uFillTx/>
                <a:latin typeface="Gotham Medium"/>
                <a:ea typeface="+mj-ea"/>
                <a:cs typeface="+mj-cs"/>
              </a:rPr>
              <a:t>Oct. 22, 1836 – Dec. 10, 1838</a:t>
            </a:r>
            <a:endParaRPr kumimoji="0" lang="en-US" sz="6000" b="0" i="0" u="none" strike="noStrike" kern="1200" cap="none" spc="0" normalizeH="0" baseline="0" noProof="0" dirty="0">
              <a:ln>
                <a:noFill/>
              </a:ln>
              <a:solidFill>
                <a:schemeClr val="accent1">
                  <a:lumMod val="40000"/>
                  <a:lumOff val="60000"/>
                </a:schemeClr>
              </a:solidFill>
              <a:effectLst/>
              <a:uLnTx/>
              <a:uFillTx/>
              <a:latin typeface="Gotham Medium"/>
              <a:ea typeface="+mj-ea"/>
              <a:cs typeface="+mj-cs"/>
            </a:endParaRPr>
          </a:p>
        </p:txBody>
      </p:sp>
    </p:spTree>
    <p:extLst>
      <p:ext uri="{BB962C8B-B14F-4D97-AF65-F5344CB8AC3E}">
        <p14:creationId xmlns:p14="http://schemas.microsoft.com/office/powerpoint/2010/main" val="321713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E137A0C-A125-4E47-4863-0752BB30A86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5E11C52-12C0-E96E-CE34-3258A83093CB}"/>
              </a:ext>
            </a:extLst>
          </p:cNvPr>
          <p:cNvSpPr txBox="1">
            <a:spLocks noGrp="1"/>
          </p:cNvSpPr>
          <p:nvPr>
            <p:ph type="title" idx="4294967295"/>
          </p:nvPr>
        </p:nvSpPr>
        <p:spPr>
          <a:xfrm>
            <a:off x="1687287" y="-79957"/>
            <a:ext cx="10276114" cy="1669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8000" b="1" dirty="0">
                <a:latin typeface="Gotham book"/>
              </a:rPr>
              <a:t>Goals</a:t>
            </a:r>
            <a:br>
              <a:rPr lang="en-US" sz="8800" b="1" dirty="0">
                <a:latin typeface="Gotham book"/>
              </a:rPr>
            </a:br>
            <a:r>
              <a:rPr lang="en-US" sz="3600" i="1" dirty="0">
                <a:latin typeface="Gotham book"/>
              </a:rPr>
              <a:t>The Houston Administration</a:t>
            </a:r>
            <a:endParaRPr kumimoji="0" lang="en-US" sz="48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35AA9B47-0AA1-5F93-C177-56FD5881DD20}"/>
              </a:ext>
            </a:extLst>
          </p:cNvPr>
          <p:cNvSpPr txBox="1"/>
          <p:nvPr/>
        </p:nvSpPr>
        <p:spPr>
          <a:xfrm>
            <a:off x="1872343" y="1654630"/>
            <a:ext cx="5943600"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accent2">
                    <a:lumMod val="75000"/>
                  </a:schemeClr>
                </a:solidFill>
                <a:latin typeface="Gotham book"/>
              </a:rPr>
              <a:t>Establish peace agreements with Texas Indian tribes</a:t>
            </a:r>
          </a:p>
          <a:p>
            <a:pPr marL="285750" indent="-285750">
              <a:buFont typeface="Arial" panose="020B0604020202020204" pitchFamily="34" charset="0"/>
              <a:buChar char="•"/>
            </a:pPr>
            <a:r>
              <a:rPr lang="en-US" sz="3600" dirty="0">
                <a:solidFill>
                  <a:schemeClr val="accent5">
                    <a:lumMod val="75000"/>
                  </a:schemeClr>
                </a:solidFill>
                <a:latin typeface="Gotham book"/>
              </a:rPr>
              <a:t>Gain diplomatic recognition from other countries</a:t>
            </a:r>
          </a:p>
          <a:p>
            <a:pPr marL="285750" indent="-285750">
              <a:buFont typeface="Arial" panose="020B0604020202020204" pitchFamily="34" charset="0"/>
              <a:buChar char="•"/>
            </a:pPr>
            <a:r>
              <a:rPr lang="en-US" sz="3600" dirty="0">
                <a:solidFill>
                  <a:srgbClr val="0070C0"/>
                </a:solidFill>
                <a:latin typeface="Gotham book"/>
              </a:rPr>
              <a:t>Establish commercial relationships with other countries</a:t>
            </a:r>
          </a:p>
          <a:p>
            <a:pPr marL="285750" indent="-285750">
              <a:buFont typeface="Arial" panose="020B0604020202020204" pitchFamily="34" charset="0"/>
              <a:buChar char="•"/>
            </a:pPr>
            <a:r>
              <a:rPr lang="en-US" sz="3600" dirty="0">
                <a:solidFill>
                  <a:schemeClr val="accent6">
                    <a:lumMod val="75000"/>
                  </a:schemeClr>
                </a:solidFill>
                <a:latin typeface="Gotham book"/>
              </a:rPr>
              <a:t>Save money and improve the economy</a:t>
            </a:r>
          </a:p>
        </p:txBody>
      </p:sp>
      <p:pic>
        <p:nvPicPr>
          <p:cNvPr id="5" name="Picture 4" descr="A portrait of Sam Houston in his later years. ">
            <a:extLst>
              <a:ext uri="{FF2B5EF4-FFF2-40B4-BE49-F238E27FC236}">
                <a16:creationId xmlns:a16="http://schemas.microsoft.com/office/drawing/2014/main" id="{7EEDB659-657F-594F-1B90-3D7E9A32B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5943" y="125057"/>
            <a:ext cx="3898088" cy="4914219"/>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33EF1694-7104-8234-3528-C02E6A7800E4}"/>
              </a:ext>
            </a:extLst>
          </p:cNvPr>
          <p:cNvSpPr txBox="1"/>
          <p:nvPr/>
        </p:nvSpPr>
        <p:spPr>
          <a:xfrm>
            <a:off x="7707085" y="5039276"/>
            <a:ext cx="3898088" cy="769441"/>
          </a:xfrm>
          <a:prstGeom prst="rect">
            <a:avLst/>
          </a:prstGeom>
          <a:noFill/>
        </p:spPr>
        <p:txBody>
          <a:bodyPr wrap="square" rtlCol="0">
            <a:spAutoFit/>
          </a:bodyPr>
          <a:lstStyle/>
          <a:p>
            <a:pPr algn="ctr"/>
            <a:r>
              <a:rPr lang="en-US" sz="2200" i="1" dirty="0">
                <a:latin typeface="Gotham book"/>
              </a:rPr>
              <a:t>Sam Houston</a:t>
            </a:r>
          </a:p>
          <a:p>
            <a:pPr algn="ctr"/>
            <a:r>
              <a:rPr lang="en-US" sz="2200" i="1" dirty="0">
                <a:latin typeface="Gotham book"/>
              </a:rPr>
              <a:t>The State Preservation Board</a:t>
            </a:r>
          </a:p>
        </p:txBody>
      </p:sp>
    </p:spTree>
    <p:extLst>
      <p:ext uri="{BB962C8B-B14F-4D97-AF65-F5344CB8AC3E}">
        <p14:creationId xmlns:p14="http://schemas.microsoft.com/office/powerpoint/2010/main" val="67070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E137A0C-A125-4E47-4863-0752BB30A86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5E11C52-12C0-E96E-CE34-3258A83093CB}"/>
              </a:ext>
            </a:extLst>
          </p:cNvPr>
          <p:cNvSpPr txBox="1">
            <a:spLocks noGrp="1"/>
          </p:cNvSpPr>
          <p:nvPr>
            <p:ph type="title" idx="4294967295"/>
          </p:nvPr>
        </p:nvSpPr>
        <p:spPr>
          <a:xfrm>
            <a:off x="1784196" y="-79956"/>
            <a:ext cx="9345759" cy="13862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200" b="1" i="0" dirty="0">
                <a:effectLst/>
                <a:latin typeface="Gotham book"/>
              </a:rPr>
              <a:t>The Córdova</a:t>
            </a:r>
            <a:r>
              <a:rPr lang="en-US" sz="5200" b="1" dirty="0">
                <a:latin typeface="Gotham book"/>
              </a:rPr>
              <a:t> Rebellion</a:t>
            </a:r>
            <a:br>
              <a:rPr lang="en-US" sz="5200" b="1" dirty="0">
                <a:latin typeface="Gotham book"/>
              </a:rPr>
            </a:br>
            <a:r>
              <a:rPr lang="en-US" sz="3200" i="1" dirty="0">
                <a:latin typeface="Gotham book"/>
              </a:rPr>
              <a:t>The Houston Administration</a:t>
            </a:r>
            <a:endParaRPr kumimoji="0" lang="en-US" sz="5200" b="1" i="1" u="none" strike="noStrike" kern="1200" cap="none" spc="0" normalizeH="0" baseline="0" noProof="0" dirty="0">
              <a:ln>
                <a:noFill/>
              </a:ln>
              <a:effectLst/>
              <a:uLnTx/>
              <a:uFillTx/>
              <a:latin typeface="Gotham book"/>
            </a:endParaRPr>
          </a:p>
        </p:txBody>
      </p:sp>
      <p:sp>
        <p:nvSpPr>
          <p:cNvPr id="3" name="TextBox 2">
            <a:extLst>
              <a:ext uri="{FF2B5EF4-FFF2-40B4-BE49-F238E27FC236}">
                <a16:creationId xmlns:a16="http://schemas.microsoft.com/office/drawing/2014/main" id="{D8FF451A-5EFB-3A27-9DEE-021C5822CD3E}"/>
              </a:ext>
            </a:extLst>
          </p:cNvPr>
          <p:cNvSpPr txBox="1"/>
          <p:nvPr/>
        </p:nvSpPr>
        <p:spPr>
          <a:xfrm>
            <a:off x="1717821" y="1306286"/>
            <a:ext cx="5910939" cy="5386090"/>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accent2">
                    <a:lumMod val="75000"/>
                  </a:schemeClr>
                </a:solidFill>
                <a:latin typeface="Gotham book"/>
              </a:rPr>
              <a:t>August – October 1838</a:t>
            </a:r>
          </a:p>
          <a:p>
            <a:pPr marL="285750" indent="-285750">
              <a:buFont typeface="Arial" panose="020B0604020202020204" pitchFamily="34" charset="0"/>
              <a:buChar char="•"/>
            </a:pPr>
            <a:r>
              <a:rPr lang="en-US" sz="3600" dirty="0">
                <a:solidFill>
                  <a:schemeClr val="accent5">
                    <a:lumMod val="75000"/>
                  </a:schemeClr>
                </a:solidFill>
                <a:latin typeface="Gotham book"/>
              </a:rPr>
              <a:t>Nacogdoches</a:t>
            </a:r>
          </a:p>
          <a:p>
            <a:pPr marL="285750" indent="-285750">
              <a:buFont typeface="Arial" panose="020B0604020202020204" pitchFamily="34" charset="0"/>
              <a:buChar char="•"/>
            </a:pPr>
            <a:r>
              <a:rPr lang="en-US" sz="3400" dirty="0">
                <a:solidFill>
                  <a:schemeClr val="accent6">
                    <a:lumMod val="75000"/>
                  </a:schemeClr>
                </a:solidFill>
                <a:latin typeface="Gotham book"/>
              </a:rPr>
              <a:t>Vicente </a:t>
            </a:r>
            <a:r>
              <a:rPr lang="en-US" sz="3400" b="0" i="0" dirty="0">
                <a:solidFill>
                  <a:schemeClr val="accent6">
                    <a:lumMod val="75000"/>
                  </a:schemeClr>
                </a:solidFill>
                <a:effectLst/>
                <a:latin typeface="Gotham book"/>
              </a:rPr>
              <a:t>Córdova led a rebellion of Tejanos and Indians against Texas.</a:t>
            </a:r>
          </a:p>
          <a:p>
            <a:pPr marL="285750" indent="-285750">
              <a:buFont typeface="Arial" panose="020B0604020202020204" pitchFamily="34" charset="0"/>
              <a:buChar char="•"/>
            </a:pPr>
            <a:r>
              <a:rPr lang="en-US" sz="3400" dirty="0">
                <a:solidFill>
                  <a:srgbClr val="0070C0"/>
                </a:solidFill>
                <a:latin typeface="Gotham book"/>
              </a:rPr>
              <a:t>Thomas J. Rusk led a militia to end the rebellion and force  the Caddo out of Texas.</a:t>
            </a:r>
          </a:p>
          <a:p>
            <a:pPr marL="285750" indent="-285750">
              <a:buFont typeface="Arial" panose="020B0604020202020204" pitchFamily="34" charset="0"/>
              <a:buChar char="•"/>
            </a:pPr>
            <a:r>
              <a:rPr lang="en-US" sz="3400" dirty="0">
                <a:solidFill>
                  <a:srgbClr val="C00000"/>
                </a:solidFill>
                <a:latin typeface="Gotham book"/>
              </a:rPr>
              <a:t>Increased distrust between Anglos, Tejanos, and Indians.</a:t>
            </a:r>
          </a:p>
        </p:txBody>
      </p:sp>
      <p:pic>
        <p:nvPicPr>
          <p:cNvPr id="5" name="Picture 4" descr="A map of the Republic of Texas and surrounding areas. The map shows the borders of Texas according to Texas and the modern borders of Texas. The cities of Austin, San Antonio, Houston, and Nacogdoches are labeled. The area surrounding Nacogdoches is encircled by a dotted line showing the location of the Cordova Rebellion.">
            <a:extLst>
              <a:ext uri="{FF2B5EF4-FFF2-40B4-BE49-F238E27FC236}">
                <a16:creationId xmlns:a16="http://schemas.microsoft.com/office/drawing/2014/main" id="{D6BAD5B3-C65A-D8CF-1B48-13C14500F46A}"/>
              </a:ext>
            </a:extLst>
          </p:cNvPr>
          <p:cNvPicPr>
            <a:picLocks noChangeAspect="1"/>
          </p:cNvPicPr>
          <p:nvPr/>
        </p:nvPicPr>
        <p:blipFill>
          <a:blip r:embed="rId4"/>
          <a:srcRect t="1478" r="1497"/>
          <a:stretch/>
        </p:blipFill>
        <p:spPr>
          <a:xfrm>
            <a:off x="7544777" y="1208314"/>
            <a:ext cx="4451280" cy="4506008"/>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81811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96B75D1-3D9E-81B6-D841-2C6B1D56B68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37749E8-3CCF-9E4A-942D-AB73E5B16948}"/>
              </a:ext>
            </a:extLst>
          </p:cNvPr>
          <p:cNvSpPr txBox="1">
            <a:spLocks noGrp="1"/>
          </p:cNvSpPr>
          <p:nvPr>
            <p:ph type="title" idx="4294967295"/>
          </p:nvPr>
        </p:nvSpPr>
        <p:spPr>
          <a:xfrm>
            <a:off x="1567543" y="-79957"/>
            <a:ext cx="10624457" cy="9290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4800" b="1" dirty="0">
                <a:solidFill>
                  <a:srgbClr val="322E50"/>
                </a:solidFill>
                <a:latin typeface="Gotham Medium" pitchFamily="2" charset="0"/>
              </a:rPr>
              <a:t>Significance of Houston’s Administration</a:t>
            </a:r>
            <a:endParaRPr kumimoji="0" lang="en-US" sz="40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34F3D8C5-9DAA-3DEE-6E4B-BD35FA556A37}"/>
              </a:ext>
            </a:extLst>
          </p:cNvPr>
          <p:cNvSpPr txBox="1"/>
          <p:nvPr/>
        </p:nvSpPr>
        <p:spPr>
          <a:xfrm>
            <a:off x="1807029" y="1001486"/>
            <a:ext cx="6280854" cy="5940088"/>
          </a:xfrm>
          <a:prstGeom prst="rect">
            <a:avLst/>
          </a:prstGeom>
          <a:noFill/>
        </p:spPr>
        <p:txBody>
          <a:bodyPr wrap="square" rtlCol="0">
            <a:spAutoFit/>
          </a:bodyPr>
          <a:lstStyle/>
          <a:p>
            <a:pPr marL="457200" indent="-457200">
              <a:buFont typeface="Arial" panose="020B0604020202020204" pitchFamily="34" charset="0"/>
              <a:buChar char="•"/>
            </a:pPr>
            <a:r>
              <a:rPr lang="en-US" sz="3500" dirty="0">
                <a:solidFill>
                  <a:srgbClr val="C00000"/>
                </a:solidFill>
                <a:latin typeface="Gotham book"/>
              </a:rPr>
              <a:t>Established peace agreements with most Indian tribes</a:t>
            </a:r>
          </a:p>
          <a:p>
            <a:pPr marL="457200" indent="-457200">
              <a:buFont typeface="Arial" panose="020B0604020202020204" pitchFamily="34" charset="0"/>
              <a:buChar char="•"/>
            </a:pPr>
            <a:r>
              <a:rPr lang="en-US" sz="3500" dirty="0">
                <a:solidFill>
                  <a:srgbClr val="0070C0"/>
                </a:solidFill>
                <a:latin typeface="Gotham book"/>
              </a:rPr>
              <a:t>Diplomatic recognition only from the U.S.</a:t>
            </a:r>
          </a:p>
          <a:p>
            <a:pPr marL="457200" indent="-457200">
              <a:buFont typeface="Arial" panose="020B0604020202020204" pitchFamily="34" charset="0"/>
              <a:buChar char="•"/>
            </a:pPr>
            <a:r>
              <a:rPr lang="en-US" sz="3500" dirty="0">
                <a:solidFill>
                  <a:srgbClr val="00B050"/>
                </a:solidFill>
                <a:latin typeface="Gotham book"/>
              </a:rPr>
              <a:t>Debt increased to approximately $3 million</a:t>
            </a:r>
          </a:p>
          <a:p>
            <a:pPr marL="457200" indent="-457200">
              <a:buFont typeface="Arial" panose="020B0604020202020204" pitchFamily="34" charset="0"/>
              <a:buChar char="•"/>
            </a:pPr>
            <a:r>
              <a:rPr lang="en-US" sz="3500" dirty="0">
                <a:solidFill>
                  <a:srgbClr val="7030A0"/>
                </a:solidFill>
                <a:latin typeface="Gotham book"/>
              </a:rPr>
              <a:t>Disbanded army to save money</a:t>
            </a:r>
          </a:p>
          <a:p>
            <a:pPr marL="457200" indent="-457200">
              <a:buFont typeface="Arial" panose="020B0604020202020204" pitchFamily="34" charset="0"/>
              <a:buChar char="•"/>
            </a:pPr>
            <a:r>
              <a:rPr lang="en-US" sz="3500" dirty="0">
                <a:solidFill>
                  <a:srgbClr val="0070C0"/>
                </a:solidFill>
                <a:latin typeface="Gotham book"/>
              </a:rPr>
              <a:t>Relocated capital to Houston</a:t>
            </a:r>
          </a:p>
          <a:p>
            <a:pPr marL="457200" indent="-457200">
              <a:buFont typeface="Arial" panose="020B0604020202020204" pitchFamily="34" charset="0"/>
              <a:buChar char="•"/>
            </a:pPr>
            <a:r>
              <a:rPr lang="en-US" sz="3500" dirty="0">
                <a:solidFill>
                  <a:schemeClr val="accent2">
                    <a:lumMod val="75000"/>
                  </a:schemeClr>
                </a:solidFill>
                <a:latin typeface="Gotham book"/>
              </a:rPr>
              <a:t>Passed high taxes</a:t>
            </a:r>
          </a:p>
          <a:p>
            <a:pPr marL="457200" indent="-457200">
              <a:buFont typeface="Arial" panose="020B0604020202020204" pitchFamily="34" charset="0"/>
              <a:buChar char="•"/>
            </a:pPr>
            <a:endParaRPr lang="en-US" sz="3000" dirty="0">
              <a:latin typeface="Gotham book"/>
            </a:endParaRPr>
          </a:p>
        </p:txBody>
      </p:sp>
      <p:pic>
        <p:nvPicPr>
          <p:cNvPr id="1026" name="Picture 2" descr="A painting of Sam Houston seated in a high backed chair. He is wearing a suit wit what appears to be a Native American robe over it. He is holding a cane in one hand and a cowboy hat in the other. ">
            <a:extLst>
              <a:ext uri="{FF2B5EF4-FFF2-40B4-BE49-F238E27FC236}">
                <a16:creationId xmlns:a16="http://schemas.microsoft.com/office/drawing/2014/main" id="{8EFB39B7-3F36-2C01-AE57-08831C86C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7883" y="942295"/>
            <a:ext cx="3703250" cy="448627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56B3A5-ECB1-269C-C702-58E0173C198F}"/>
              </a:ext>
            </a:extLst>
          </p:cNvPr>
          <p:cNvSpPr txBox="1"/>
          <p:nvPr/>
        </p:nvSpPr>
        <p:spPr>
          <a:xfrm>
            <a:off x="8087883" y="5428570"/>
            <a:ext cx="3829050" cy="769441"/>
          </a:xfrm>
          <a:prstGeom prst="rect">
            <a:avLst/>
          </a:prstGeom>
          <a:noFill/>
        </p:spPr>
        <p:txBody>
          <a:bodyPr wrap="square" rtlCol="0">
            <a:spAutoFit/>
          </a:bodyPr>
          <a:lstStyle/>
          <a:p>
            <a:pPr algn="ctr"/>
            <a:r>
              <a:rPr lang="en-US" sz="2200" i="1" dirty="0">
                <a:latin typeface="Gotham book"/>
              </a:rPr>
              <a:t>Sam Houston</a:t>
            </a:r>
          </a:p>
          <a:p>
            <a:pPr algn="ctr"/>
            <a:r>
              <a:rPr lang="en-US" sz="2200" i="1" dirty="0">
                <a:latin typeface="Gotham book"/>
              </a:rPr>
              <a:t>The Portal to Texas History</a:t>
            </a:r>
          </a:p>
        </p:txBody>
      </p:sp>
    </p:spTree>
    <p:extLst>
      <p:ext uri="{BB962C8B-B14F-4D97-AF65-F5344CB8AC3E}">
        <p14:creationId xmlns:p14="http://schemas.microsoft.com/office/powerpoint/2010/main" val="358886527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959</TotalTime>
  <Words>1745</Words>
  <Application>Microsoft Office PowerPoint</Application>
  <PresentationFormat>Widescreen</PresentationFormat>
  <Paragraphs>146</Paragraphs>
  <Slides>25</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Aptos</vt:lpstr>
      <vt:lpstr>Aptos Display</vt:lpstr>
      <vt:lpstr>Arial</vt:lpstr>
      <vt:lpstr>Calibri</vt:lpstr>
      <vt:lpstr>Gotham Book</vt:lpstr>
      <vt:lpstr>Gotham Book</vt:lpstr>
      <vt:lpstr>Gotham Medium</vt:lpstr>
      <vt:lpstr>Josefin Sans</vt:lpstr>
      <vt:lpstr>system-ui</vt:lpstr>
      <vt:lpstr>Times New Roman</vt:lpstr>
      <vt:lpstr>1_Office Theme</vt:lpstr>
      <vt:lpstr>Unit 6: The Republic of Texas</vt:lpstr>
      <vt:lpstr>Warm-up Follow the directions to complete your warm-up</vt:lpstr>
      <vt:lpstr>Share with the class</vt:lpstr>
      <vt:lpstr>Essential Question</vt:lpstr>
      <vt:lpstr>In today’s lesson…</vt:lpstr>
      <vt:lpstr>Sam Houston’s Administration Oct. 22, 1836 – Dec. 10, 1838</vt:lpstr>
      <vt:lpstr>Goals The Houston Administration</vt:lpstr>
      <vt:lpstr>The Córdova Rebellion The Houston Administration</vt:lpstr>
      <vt:lpstr>Significance of Houston’s Administration</vt:lpstr>
      <vt:lpstr>Mirabeau Lamar’s Administration Dec. 10, 1838 – Dec. 13, 1841</vt:lpstr>
      <vt:lpstr>Goals The Lamar Administration</vt:lpstr>
      <vt:lpstr>The “War of Extermination” The Lamar Administration</vt:lpstr>
      <vt:lpstr>The Santa Fe Expedition The Lamar Administration</vt:lpstr>
      <vt:lpstr>Significance of Lamar’s Administration</vt:lpstr>
      <vt:lpstr>Houston’s Second Administration Dec. 13, 1841 – Dec. 9, 1844</vt:lpstr>
      <vt:lpstr>Goals The Second Houston Administration</vt:lpstr>
      <vt:lpstr>Mexico’s Invasions The Second Houston Administration</vt:lpstr>
      <vt:lpstr>Texas’ Response The Second Houston Administration</vt:lpstr>
      <vt:lpstr>Significance of Houston’s Second Administration</vt:lpstr>
      <vt:lpstr>Anson Jones’ Administration Dec. 9, 1844 – Dec. 19, 1846</vt:lpstr>
      <vt:lpstr>Goals The Jones Administration</vt:lpstr>
      <vt:lpstr>The Annexation of Texas The Jones Administration</vt:lpstr>
      <vt:lpstr>The United States of America, 1846</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7</cp:revision>
  <dcterms:created xsi:type="dcterms:W3CDTF">2025-04-28T16:38:36Z</dcterms:created>
  <dcterms:modified xsi:type="dcterms:W3CDTF">2025-05-21T17:25:09Z</dcterms:modified>
</cp:coreProperties>
</file>