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5"/>
  </p:notesMasterIdLst>
  <p:sldIdLst>
    <p:sldId id="326" r:id="rId4"/>
    <p:sldId id="330" r:id="rId5"/>
    <p:sldId id="331" r:id="rId6"/>
    <p:sldId id="332" r:id="rId7"/>
    <p:sldId id="333" r:id="rId8"/>
    <p:sldId id="334" r:id="rId9"/>
    <p:sldId id="340" r:id="rId10"/>
    <p:sldId id="343" r:id="rId11"/>
    <p:sldId id="344" r:id="rId12"/>
    <p:sldId id="345" r:id="rId13"/>
    <p:sldId id="34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DA2545-DD89-42DC-9F5F-A6A5B76C125F}" type="datetimeFigureOut">
              <a:rPr lang="en-US" smtClean="0"/>
              <a:t>4/23/2025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12E22-4621-40BB-8CE7-1239FFA31A99}" type="slidenum">
              <a:rPr lang="en-US" smtClean="0"/>
              <a:t>‹#›</a:t>
            </a:fld>
            <a:endParaRPr lang="en-US"/>
          </a:p>
        </p:txBody>
      </p:sp>
    </p:spTree>
    <p:extLst>
      <p:ext uri="{BB962C8B-B14F-4D97-AF65-F5344CB8AC3E}">
        <p14:creationId xmlns:p14="http://schemas.microsoft.com/office/powerpoint/2010/main" val="1295387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29462/"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indagrave.com/cgi-bin/fg.cgi?page=gr&amp;GRid=61907315"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tshaonline.org/handbook/entries/kleberg-rosalie-von-roeder" TargetMode="External"/><Relationship Id="rId4" Type="http://schemas.openxmlformats.org/officeDocument/2006/relationships/hyperlink" Target="https://www.law.cornell.edu/uscode/text/17/107"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80506/"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Houston, Sam. [Copy of letter from Sam Houston to Joseph Ellis, June 12, 1847], letter, June 12, 1847; (</a:t>
            </a:r>
            <a:r>
              <a:rPr lang="en-US" b="0" i="0" u="none" strike="noStrike" dirty="0">
                <a:solidFill>
                  <a:srgbClr val="0277BD"/>
                </a:solidFill>
                <a:effectLst/>
                <a:latin typeface="Josefin Sans" pitchFamily="2" charset="0"/>
                <a:hlinkClick r:id="rId3"/>
              </a:rPr>
              <a:t>https://texashistory.unt.edu/ark:/67531/metapth29462/</a:t>
            </a:r>
            <a:r>
              <a:rPr lang="en-US" b="0" i="0" dirty="0">
                <a:solidFill>
                  <a:srgbClr val="757575"/>
                </a:solidFill>
                <a:effectLst/>
                <a:latin typeface="Josefin Sans" pitchFamily="2" charset="0"/>
              </a:rPr>
              <a:t>: accessed April 17,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Denton Public Library.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529"/>
                </a:solidFill>
                <a:effectLst/>
                <a:latin typeface="Open Sans" panose="020B0606030504020204" pitchFamily="34" charset="0"/>
              </a:rPr>
              <a:t>Photograph, Portrait of Rosalie von Roeder Kleberg. Image available on the </a:t>
            </a:r>
            <a:r>
              <a:rPr lang="en-US" b="0" i="0" u="sng" dirty="0">
                <a:solidFill>
                  <a:srgbClr val="0A44EE"/>
                </a:solidFill>
                <a:effectLst/>
                <a:latin typeface="Open Sans" panose="020B0606030504020204" pitchFamily="34" charset="0"/>
                <a:hlinkClick r:id="rId3"/>
              </a:rPr>
              <a:t>Internet</a:t>
            </a:r>
            <a:r>
              <a:rPr lang="en-US" b="0" i="0" dirty="0">
                <a:solidFill>
                  <a:srgbClr val="212529"/>
                </a:solidFill>
                <a:effectLst/>
                <a:latin typeface="Open Sans" panose="020B0606030504020204" pitchFamily="34" charset="0"/>
              </a:rPr>
              <a:t> and included in accordance with </a:t>
            </a:r>
            <a:r>
              <a:rPr lang="en-US" b="0" i="0" u="sng" dirty="0">
                <a:solidFill>
                  <a:srgbClr val="0A44EE"/>
                </a:solidFill>
                <a:effectLst/>
                <a:latin typeface="Open Sans" panose="020B0606030504020204" pitchFamily="34" charset="0"/>
                <a:hlinkClick r:id="rId4"/>
              </a:rPr>
              <a:t>Title 17 U.S.C. Section 107</a:t>
            </a:r>
            <a:r>
              <a:rPr lang="en-US" b="0" i="0" dirty="0">
                <a:solidFill>
                  <a:srgbClr val="212529"/>
                </a:solidFill>
                <a:effectLst/>
                <a:latin typeface="Open Sans" panose="020B0606030504020204" pitchFamily="34" charset="0"/>
              </a:rPr>
              <a:t>. Located at the Texas State Historical Association webpage: </a:t>
            </a:r>
            <a:r>
              <a:rPr lang="en-US" b="0" i="0" dirty="0">
                <a:solidFill>
                  <a:srgbClr val="0F1F6B"/>
                </a:solidFill>
                <a:effectLst/>
                <a:latin typeface="Open Sans" panose="020B0606030504020204" pitchFamily="34" charset="0"/>
              </a:rPr>
              <a:t>Kleberg, Rosalie Von Roeder  </a:t>
            </a:r>
            <a:r>
              <a:rPr lang="en-US" dirty="0">
                <a:hlinkClick r:id="rId5"/>
              </a:rPr>
              <a:t>Kleberg, Rosalie Von Roeder</a:t>
            </a:r>
            <a:endParaRPr lang="en-US" b="0" i="0" dirty="0">
              <a:solidFill>
                <a:srgbClr val="0F1F6B"/>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7E812E22-4621-40BB-8CE7-1239FFA31A99}" type="slidenum">
              <a:rPr lang="en-US" smtClean="0"/>
              <a:t>7</a:t>
            </a:fld>
            <a:endParaRPr lang="en-US"/>
          </a:p>
        </p:txBody>
      </p:sp>
    </p:spTree>
    <p:extLst>
      <p:ext uri="{BB962C8B-B14F-4D97-AF65-F5344CB8AC3E}">
        <p14:creationId xmlns:p14="http://schemas.microsoft.com/office/powerpoint/2010/main" val="2518393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De Morse, Charles. The Northern Standard. (Clarksville, Tex.), Vol. 2, No. 5, Ed. 1, Saturday, December 2, 1843, newspaper, December 2, 1843; Clarksville, Texas.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https://texashistory.unt.edu/ark:/67531/metapth80506/</a:t>
            </a:r>
            <a:r>
              <a:rPr lang="en-US" sz="1800" dirty="0">
                <a:effectLst/>
                <a:latin typeface="Gotham Book"/>
                <a:ea typeface="Times New Roman" panose="02020603050405020304" pitchFamily="18" charset="0"/>
                <a:cs typeface="Times New Roman" panose="02020603050405020304" pitchFamily="18" charset="0"/>
              </a:rPr>
              <a:t>: accessed April 16, 2025), University of North Texas Libraries, The Portal to Texas History,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4"/>
              </a:rPr>
              <a:t>https://texashistory.unt.edu</a:t>
            </a:r>
            <a:r>
              <a:rPr lang="en-US" sz="1800" dirty="0">
                <a:effectLst/>
                <a:latin typeface="Gotham Book"/>
                <a:ea typeface="Times New Roman" panose="02020603050405020304" pitchFamily="18" charset="0"/>
                <a:cs typeface="Times New Roman" panose="02020603050405020304" pitchFamily="18" charset="0"/>
              </a:rPr>
              <a:t>; crediting The Dolph Briscoe Center for American History.</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E812E22-4621-40BB-8CE7-1239FFA31A99}" type="slidenum">
              <a:rPr lang="en-US" smtClean="0"/>
              <a:t>8</a:t>
            </a:fld>
            <a:endParaRPr lang="en-US"/>
          </a:p>
        </p:txBody>
      </p:sp>
    </p:spTree>
    <p:extLst>
      <p:ext uri="{BB962C8B-B14F-4D97-AF65-F5344CB8AC3E}">
        <p14:creationId xmlns:p14="http://schemas.microsoft.com/office/powerpoint/2010/main" val="3010144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latin typeface="Open Sans" panose="020B0606030504020204" pitchFamily="34" charset="0"/>
              </a:rPr>
              <a:t>Endicott &amp; Swett, Publisher, Copyright Claimant Endicott &amp; Swett, and William James Hubard. </a:t>
            </a:r>
            <a:r>
              <a:rPr lang="en-US" b="0" i="1" dirty="0">
                <a:solidFill>
                  <a:srgbClr val="242424"/>
                </a:solidFill>
                <a:effectLst/>
                <a:latin typeface="Open Sans" panose="020B0606030504020204" pitchFamily="34" charset="0"/>
              </a:rPr>
              <a:t>Henry Clay / lithog. &amp; published by Endicott &amp; Swett, N. York ; from the original picture by W.J. Hubard</a:t>
            </a:r>
            <a:r>
              <a:rPr lang="en-US" b="0" i="0" dirty="0">
                <a:solidFill>
                  <a:srgbClr val="242424"/>
                </a:solidFill>
                <a:effectLst/>
                <a:latin typeface="Open Sans" panose="020B0606030504020204" pitchFamily="34" charset="0"/>
              </a:rPr>
              <a:t>. , ca. 1832. [N. York: Published by Endicott &amp; Swett, 1832? June 27] Photograph. https://www.loc.gov/item/2009633654/</a:t>
            </a:r>
            <a:endParaRPr lang="en-US" dirty="0"/>
          </a:p>
        </p:txBody>
      </p:sp>
      <p:sp>
        <p:nvSpPr>
          <p:cNvPr id="4" name="Slide Number Placeholder 3"/>
          <p:cNvSpPr>
            <a:spLocks noGrp="1"/>
          </p:cNvSpPr>
          <p:nvPr>
            <p:ph type="sldNum" sz="quarter" idx="5"/>
          </p:nvPr>
        </p:nvSpPr>
        <p:spPr/>
        <p:txBody>
          <a:bodyPr/>
          <a:lstStyle/>
          <a:p>
            <a:fld id="{7E812E22-4621-40BB-8CE7-1239FFA31A99}" type="slidenum">
              <a:rPr lang="en-US" smtClean="0"/>
              <a:t>9</a:t>
            </a:fld>
            <a:endParaRPr lang="en-US"/>
          </a:p>
        </p:txBody>
      </p:sp>
    </p:spTree>
    <p:extLst>
      <p:ext uri="{BB962C8B-B14F-4D97-AF65-F5344CB8AC3E}">
        <p14:creationId xmlns:p14="http://schemas.microsoft.com/office/powerpoint/2010/main" val="1093357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69B3-6D04-C28B-A630-33F6891ED9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94E7E3-49E3-BC70-FA8C-41664BEB14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C453FD-B6B6-9B9A-E0F1-E170B448A9E9}"/>
              </a:ext>
            </a:extLst>
          </p:cNvPr>
          <p:cNvSpPr>
            <a:spLocks noGrp="1"/>
          </p:cNvSpPr>
          <p:nvPr>
            <p:ph type="dt" sz="half" idx="10"/>
          </p:nvPr>
        </p:nvSpPr>
        <p:spPr/>
        <p:txBody>
          <a:bodyPr/>
          <a:lstStyle/>
          <a:p>
            <a:fld id="{13530139-F86D-4B04-94A0-F3E1B4A86819}" type="datetimeFigureOut">
              <a:rPr lang="en-US" smtClean="0"/>
              <a:t>4/23/2025</a:t>
            </a:fld>
            <a:endParaRPr lang="en-US"/>
          </a:p>
        </p:txBody>
      </p:sp>
      <p:sp>
        <p:nvSpPr>
          <p:cNvPr id="5" name="Footer Placeholder 4">
            <a:extLst>
              <a:ext uri="{FF2B5EF4-FFF2-40B4-BE49-F238E27FC236}">
                <a16:creationId xmlns:a16="http://schemas.microsoft.com/office/drawing/2014/main" id="{917E1C01-8F80-7EC3-A645-1B7163DFA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954656-6F29-49D3-092F-765AC612E67B}"/>
              </a:ext>
            </a:extLst>
          </p:cNvPr>
          <p:cNvSpPr>
            <a:spLocks noGrp="1"/>
          </p:cNvSpPr>
          <p:nvPr>
            <p:ph type="sldNum" sz="quarter" idx="12"/>
          </p:nvPr>
        </p:nvSpPr>
        <p:spPr/>
        <p:txBody>
          <a:bodyPr/>
          <a:lstStyle/>
          <a:p>
            <a:fld id="{3DCF5BCC-D4B9-46D3-AD2E-3BD9890809E3}" type="slidenum">
              <a:rPr lang="en-US" smtClean="0"/>
              <a:t>‹#›</a:t>
            </a:fld>
            <a:endParaRPr lang="en-US"/>
          </a:p>
        </p:txBody>
      </p:sp>
    </p:spTree>
    <p:extLst>
      <p:ext uri="{BB962C8B-B14F-4D97-AF65-F5344CB8AC3E}">
        <p14:creationId xmlns:p14="http://schemas.microsoft.com/office/powerpoint/2010/main" val="3572462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A6C24-2E9A-C822-4115-1CD7357DCD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C11B3E-FEFD-8751-880E-E2DFBC9BB4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6A3C3-70FF-23D0-3238-C9B576A57C93}"/>
              </a:ext>
            </a:extLst>
          </p:cNvPr>
          <p:cNvSpPr>
            <a:spLocks noGrp="1"/>
          </p:cNvSpPr>
          <p:nvPr>
            <p:ph type="dt" sz="half" idx="10"/>
          </p:nvPr>
        </p:nvSpPr>
        <p:spPr/>
        <p:txBody>
          <a:bodyPr/>
          <a:lstStyle/>
          <a:p>
            <a:fld id="{13530139-F86D-4B04-94A0-F3E1B4A86819}" type="datetimeFigureOut">
              <a:rPr lang="en-US" smtClean="0"/>
              <a:t>4/23/2025</a:t>
            </a:fld>
            <a:endParaRPr lang="en-US"/>
          </a:p>
        </p:txBody>
      </p:sp>
      <p:sp>
        <p:nvSpPr>
          <p:cNvPr id="5" name="Footer Placeholder 4">
            <a:extLst>
              <a:ext uri="{FF2B5EF4-FFF2-40B4-BE49-F238E27FC236}">
                <a16:creationId xmlns:a16="http://schemas.microsoft.com/office/drawing/2014/main" id="{A3AC1BA4-8FFC-69E6-D0F5-57EF8988BE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488866-B439-594B-87EC-CD0042C017C3}"/>
              </a:ext>
            </a:extLst>
          </p:cNvPr>
          <p:cNvSpPr>
            <a:spLocks noGrp="1"/>
          </p:cNvSpPr>
          <p:nvPr>
            <p:ph type="sldNum" sz="quarter" idx="12"/>
          </p:nvPr>
        </p:nvSpPr>
        <p:spPr/>
        <p:txBody>
          <a:bodyPr/>
          <a:lstStyle/>
          <a:p>
            <a:fld id="{3DCF5BCC-D4B9-46D3-AD2E-3BD9890809E3}" type="slidenum">
              <a:rPr lang="en-US" smtClean="0"/>
              <a:t>‹#›</a:t>
            </a:fld>
            <a:endParaRPr lang="en-US"/>
          </a:p>
        </p:txBody>
      </p:sp>
    </p:spTree>
    <p:extLst>
      <p:ext uri="{BB962C8B-B14F-4D97-AF65-F5344CB8AC3E}">
        <p14:creationId xmlns:p14="http://schemas.microsoft.com/office/powerpoint/2010/main" val="3632853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342041-9E69-FA61-3366-FCBB87A804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BCAC22-47D7-8079-BEE0-BEFFF5C731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3506C2-517A-C126-CE5D-41B8F4B6473E}"/>
              </a:ext>
            </a:extLst>
          </p:cNvPr>
          <p:cNvSpPr>
            <a:spLocks noGrp="1"/>
          </p:cNvSpPr>
          <p:nvPr>
            <p:ph type="dt" sz="half" idx="10"/>
          </p:nvPr>
        </p:nvSpPr>
        <p:spPr/>
        <p:txBody>
          <a:bodyPr/>
          <a:lstStyle/>
          <a:p>
            <a:fld id="{13530139-F86D-4B04-94A0-F3E1B4A86819}" type="datetimeFigureOut">
              <a:rPr lang="en-US" smtClean="0"/>
              <a:t>4/23/2025</a:t>
            </a:fld>
            <a:endParaRPr lang="en-US"/>
          </a:p>
        </p:txBody>
      </p:sp>
      <p:sp>
        <p:nvSpPr>
          <p:cNvPr id="5" name="Footer Placeholder 4">
            <a:extLst>
              <a:ext uri="{FF2B5EF4-FFF2-40B4-BE49-F238E27FC236}">
                <a16:creationId xmlns:a16="http://schemas.microsoft.com/office/drawing/2014/main" id="{64BB553C-9986-1D31-7F7B-A72EAC541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C6D773-85E4-6255-B826-F64CC6AC4A73}"/>
              </a:ext>
            </a:extLst>
          </p:cNvPr>
          <p:cNvSpPr>
            <a:spLocks noGrp="1"/>
          </p:cNvSpPr>
          <p:nvPr>
            <p:ph type="sldNum" sz="quarter" idx="12"/>
          </p:nvPr>
        </p:nvSpPr>
        <p:spPr/>
        <p:txBody>
          <a:bodyPr/>
          <a:lstStyle/>
          <a:p>
            <a:fld id="{3DCF5BCC-D4B9-46D3-AD2E-3BD9890809E3}" type="slidenum">
              <a:rPr lang="en-US" smtClean="0"/>
              <a:t>‹#›</a:t>
            </a:fld>
            <a:endParaRPr lang="en-US"/>
          </a:p>
        </p:txBody>
      </p:sp>
    </p:spTree>
    <p:extLst>
      <p:ext uri="{BB962C8B-B14F-4D97-AF65-F5344CB8AC3E}">
        <p14:creationId xmlns:p14="http://schemas.microsoft.com/office/powerpoint/2010/main" val="4038444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4/23/2025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214570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4/23/2025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842571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4/23/2025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329605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4/23/2025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707531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4/23/2025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83547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4/23/2025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081296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4/23/2025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465482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4/23/2025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729083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0EBAC-4273-F23C-2492-2CDCD64F26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D40446-32FB-94F4-EA37-9264C58F27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CC5F43-DFBD-E24A-D424-81DB1269E02A}"/>
              </a:ext>
            </a:extLst>
          </p:cNvPr>
          <p:cNvSpPr>
            <a:spLocks noGrp="1"/>
          </p:cNvSpPr>
          <p:nvPr>
            <p:ph type="dt" sz="half" idx="10"/>
          </p:nvPr>
        </p:nvSpPr>
        <p:spPr/>
        <p:txBody>
          <a:bodyPr/>
          <a:lstStyle/>
          <a:p>
            <a:fld id="{13530139-F86D-4B04-94A0-F3E1B4A86819}" type="datetimeFigureOut">
              <a:rPr lang="en-US" smtClean="0"/>
              <a:t>4/23/2025</a:t>
            </a:fld>
            <a:endParaRPr lang="en-US"/>
          </a:p>
        </p:txBody>
      </p:sp>
      <p:sp>
        <p:nvSpPr>
          <p:cNvPr id="5" name="Footer Placeholder 4">
            <a:extLst>
              <a:ext uri="{FF2B5EF4-FFF2-40B4-BE49-F238E27FC236}">
                <a16:creationId xmlns:a16="http://schemas.microsoft.com/office/drawing/2014/main" id="{CA25F158-4D06-9336-71E2-DCAB6C6184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C6530-F157-7E24-55B9-EC0226D3A057}"/>
              </a:ext>
            </a:extLst>
          </p:cNvPr>
          <p:cNvSpPr>
            <a:spLocks noGrp="1"/>
          </p:cNvSpPr>
          <p:nvPr>
            <p:ph type="sldNum" sz="quarter" idx="12"/>
          </p:nvPr>
        </p:nvSpPr>
        <p:spPr/>
        <p:txBody>
          <a:bodyPr/>
          <a:lstStyle/>
          <a:p>
            <a:fld id="{3DCF5BCC-D4B9-46D3-AD2E-3BD9890809E3}" type="slidenum">
              <a:rPr lang="en-US" smtClean="0"/>
              <a:t>‹#›</a:t>
            </a:fld>
            <a:endParaRPr lang="en-US"/>
          </a:p>
        </p:txBody>
      </p:sp>
    </p:spTree>
    <p:extLst>
      <p:ext uri="{BB962C8B-B14F-4D97-AF65-F5344CB8AC3E}">
        <p14:creationId xmlns:p14="http://schemas.microsoft.com/office/powerpoint/2010/main" val="4256503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4/23/2025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887462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4/23/2025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658348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4/23/2025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590162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4/23/2025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52631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4/23/2025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389626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4/23/2025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976690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4/23/2025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142164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4/23/2025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926311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4/23/2025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093550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4/23/2025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18989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5B6A-4B9E-F5EA-57DC-4A599DB812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CC5CF3-F0A7-CB13-9FA3-99A4D0C43A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A5C80D-139E-7B83-157F-0C97470A86EB}"/>
              </a:ext>
            </a:extLst>
          </p:cNvPr>
          <p:cNvSpPr>
            <a:spLocks noGrp="1"/>
          </p:cNvSpPr>
          <p:nvPr>
            <p:ph type="dt" sz="half" idx="10"/>
          </p:nvPr>
        </p:nvSpPr>
        <p:spPr/>
        <p:txBody>
          <a:bodyPr/>
          <a:lstStyle/>
          <a:p>
            <a:fld id="{13530139-F86D-4B04-94A0-F3E1B4A86819}" type="datetimeFigureOut">
              <a:rPr lang="en-US" smtClean="0"/>
              <a:t>4/23/2025</a:t>
            </a:fld>
            <a:endParaRPr lang="en-US"/>
          </a:p>
        </p:txBody>
      </p:sp>
      <p:sp>
        <p:nvSpPr>
          <p:cNvPr id="5" name="Footer Placeholder 4">
            <a:extLst>
              <a:ext uri="{FF2B5EF4-FFF2-40B4-BE49-F238E27FC236}">
                <a16:creationId xmlns:a16="http://schemas.microsoft.com/office/drawing/2014/main" id="{D26E354C-01B4-A169-B6FF-3165C324B3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A0083-8674-7FA6-3F12-E8B3573EC8E5}"/>
              </a:ext>
            </a:extLst>
          </p:cNvPr>
          <p:cNvSpPr>
            <a:spLocks noGrp="1"/>
          </p:cNvSpPr>
          <p:nvPr>
            <p:ph type="sldNum" sz="quarter" idx="12"/>
          </p:nvPr>
        </p:nvSpPr>
        <p:spPr/>
        <p:txBody>
          <a:bodyPr/>
          <a:lstStyle/>
          <a:p>
            <a:fld id="{3DCF5BCC-D4B9-46D3-AD2E-3BD9890809E3}" type="slidenum">
              <a:rPr lang="en-US" smtClean="0"/>
              <a:t>‹#›</a:t>
            </a:fld>
            <a:endParaRPr lang="en-US"/>
          </a:p>
        </p:txBody>
      </p:sp>
    </p:spTree>
    <p:extLst>
      <p:ext uri="{BB962C8B-B14F-4D97-AF65-F5344CB8AC3E}">
        <p14:creationId xmlns:p14="http://schemas.microsoft.com/office/powerpoint/2010/main" val="21098764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4/23/2025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033550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4/23/2025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70380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4/23/2025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632040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4/23/2025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24029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CF554-38C0-2BD0-C201-03C26FBA1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E94875-0165-311D-5617-09B1AC296C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F4E082-9BF1-54E3-38A6-2134285601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0159E1-6422-6BFF-ED28-DA315B781E31}"/>
              </a:ext>
            </a:extLst>
          </p:cNvPr>
          <p:cNvSpPr>
            <a:spLocks noGrp="1"/>
          </p:cNvSpPr>
          <p:nvPr>
            <p:ph type="dt" sz="half" idx="10"/>
          </p:nvPr>
        </p:nvSpPr>
        <p:spPr/>
        <p:txBody>
          <a:bodyPr/>
          <a:lstStyle/>
          <a:p>
            <a:fld id="{13530139-F86D-4B04-94A0-F3E1B4A86819}" type="datetimeFigureOut">
              <a:rPr lang="en-US" smtClean="0"/>
              <a:t>4/23/2025</a:t>
            </a:fld>
            <a:endParaRPr lang="en-US"/>
          </a:p>
        </p:txBody>
      </p:sp>
      <p:sp>
        <p:nvSpPr>
          <p:cNvPr id="6" name="Footer Placeholder 5">
            <a:extLst>
              <a:ext uri="{FF2B5EF4-FFF2-40B4-BE49-F238E27FC236}">
                <a16:creationId xmlns:a16="http://schemas.microsoft.com/office/drawing/2014/main" id="{C44EFC14-2A84-06A0-5766-4F243AFD24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FA3B2D-3EB4-078E-1C3D-BA41ADD16557}"/>
              </a:ext>
            </a:extLst>
          </p:cNvPr>
          <p:cNvSpPr>
            <a:spLocks noGrp="1"/>
          </p:cNvSpPr>
          <p:nvPr>
            <p:ph type="sldNum" sz="quarter" idx="12"/>
          </p:nvPr>
        </p:nvSpPr>
        <p:spPr/>
        <p:txBody>
          <a:bodyPr/>
          <a:lstStyle/>
          <a:p>
            <a:fld id="{3DCF5BCC-D4B9-46D3-AD2E-3BD9890809E3}" type="slidenum">
              <a:rPr lang="en-US" smtClean="0"/>
              <a:t>‹#›</a:t>
            </a:fld>
            <a:endParaRPr lang="en-US"/>
          </a:p>
        </p:txBody>
      </p:sp>
    </p:spTree>
    <p:extLst>
      <p:ext uri="{BB962C8B-B14F-4D97-AF65-F5344CB8AC3E}">
        <p14:creationId xmlns:p14="http://schemas.microsoft.com/office/powerpoint/2010/main" val="194834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2CA07-6ECD-B9A2-20FF-D00F719C22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672A71-3ABE-2BE7-26F5-A0AE79C6B2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CE0504-FE7E-B003-3EE5-B24D84EC1D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30CAEA-6042-27ED-1250-FD88B1031D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33F820-76F5-1C3B-7C56-AFB570642F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DAABF2-970D-C000-079A-2E6A9695A71F}"/>
              </a:ext>
            </a:extLst>
          </p:cNvPr>
          <p:cNvSpPr>
            <a:spLocks noGrp="1"/>
          </p:cNvSpPr>
          <p:nvPr>
            <p:ph type="dt" sz="half" idx="10"/>
          </p:nvPr>
        </p:nvSpPr>
        <p:spPr/>
        <p:txBody>
          <a:bodyPr/>
          <a:lstStyle/>
          <a:p>
            <a:fld id="{13530139-F86D-4B04-94A0-F3E1B4A86819}" type="datetimeFigureOut">
              <a:rPr lang="en-US" smtClean="0"/>
              <a:t>4/23/2025</a:t>
            </a:fld>
            <a:endParaRPr lang="en-US"/>
          </a:p>
        </p:txBody>
      </p:sp>
      <p:sp>
        <p:nvSpPr>
          <p:cNvPr id="8" name="Footer Placeholder 7">
            <a:extLst>
              <a:ext uri="{FF2B5EF4-FFF2-40B4-BE49-F238E27FC236}">
                <a16:creationId xmlns:a16="http://schemas.microsoft.com/office/drawing/2014/main" id="{8A5997DE-D0D5-A06B-6CCA-E4A1186628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270DD8-1B61-2C5C-699A-4845B6456DED}"/>
              </a:ext>
            </a:extLst>
          </p:cNvPr>
          <p:cNvSpPr>
            <a:spLocks noGrp="1"/>
          </p:cNvSpPr>
          <p:nvPr>
            <p:ph type="sldNum" sz="quarter" idx="12"/>
          </p:nvPr>
        </p:nvSpPr>
        <p:spPr/>
        <p:txBody>
          <a:bodyPr/>
          <a:lstStyle/>
          <a:p>
            <a:fld id="{3DCF5BCC-D4B9-46D3-AD2E-3BD9890809E3}" type="slidenum">
              <a:rPr lang="en-US" smtClean="0"/>
              <a:t>‹#›</a:t>
            </a:fld>
            <a:endParaRPr lang="en-US"/>
          </a:p>
        </p:txBody>
      </p:sp>
    </p:spTree>
    <p:extLst>
      <p:ext uri="{BB962C8B-B14F-4D97-AF65-F5344CB8AC3E}">
        <p14:creationId xmlns:p14="http://schemas.microsoft.com/office/powerpoint/2010/main" val="12099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C12E8-6498-25F3-1E14-B2D1F52C14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2E66E4-B478-C1FF-B6F2-B39265127997}"/>
              </a:ext>
            </a:extLst>
          </p:cNvPr>
          <p:cNvSpPr>
            <a:spLocks noGrp="1"/>
          </p:cNvSpPr>
          <p:nvPr>
            <p:ph type="dt" sz="half" idx="10"/>
          </p:nvPr>
        </p:nvSpPr>
        <p:spPr/>
        <p:txBody>
          <a:bodyPr/>
          <a:lstStyle/>
          <a:p>
            <a:fld id="{13530139-F86D-4B04-94A0-F3E1B4A86819}" type="datetimeFigureOut">
              <a:rPr lang="en-US" smtClean="0"/>
              <a:t>4/23/2025</a:t>
            </a:fld>
            <a:endParaRPr lang="en-US"/>
          </a:p>
        </p:txBody>
      </p:sp>
      <p:sp>
        <p:nvSpPr>
          <p:cNvPr id="4" name="Footer Placeholder 3">
            <a:extLst>
              <a:ext uri="{FF2B5EF4-FFF2-40B4-BE49-F238E27FC236}">
                <a16:creationId xmlns:a16="http://schemas.microsoft.com/office/drawing/2014/main" id="{51601AB8-5A8E-8590-9F2A-0D5527C99A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977EC7-B3CE-3507-8BFE-25CB46C45184}"/>
              </a:ext>
            </a:extLst>
          </p:cNvPr>
          <p:cNvSpPr>
            <a:spLocks noGrp="1"/>
          </p:cNvSpPr>
          <p:nvPr>
            <p:ph type="sldNum" sz="quarter" idx="12"/>
          </p:nvPr>
        </p:nvSpPr>
        <p:spPr/>
        <p:txBody>
          <a:bodyPr/>
          <a:lstStyle/>
          <a:p>
            <a:fld id="{3DCF5BCC-D4B9-46D3-AD2E-3BD9890809E3}" type="slidenum">
              <a:rPr lang="en-US" smtClean="0"/>
              <a:t>‹#›</a:t>
            </a:fld>
            <a:endParaRPr lang="en-US"/>
          </a:p>
        </p:txBody>
      </p:sp>
    </p:spTree>
    <p:extLst>
      <p:ext uri="{BB962C8B-B14F-4D97-AF65-F5344CB8AC3E}">
        <p14:creationId xmlns:p14="http://schemas.microsoft.com/office/powerpoint/2010/main" val="326908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3FF1AC-AF75-1803-06E6-F0A52C6D5329}"/>
              </a:ext>
            </a:extLst>
          </p:cNvPr>
          <p:cNvSpPr>
            <a:spLocks noGrp="1"/>
          </p:cNvSpPr>
          <p:nvPr>
            <p:ph type="dt" sz="half" idx="10"/>
          </p:nvPr>
        </p:nvSpPr>
        <p:spPr/>
        <p:txBody>
          <a:bodyPr/>
          <a:lstStyle/>
          <a:p>
            <a:fld id="{13530139-F86D-4B04-94A0-F3E1B4A86819}" type="datetimeFigureOut">
              <a:rPr lang="en-US" smtClean="0"/>
              <a:t>4/23/2025</a:t>
            </a:fld>
            <a:endParaRPr lang="en-US"/>
          </a:p>
        </p:txBody>
      </p:sp>
      <p:sp>
        <p:nvSpPr>
          <p:cNvPr id="3" name="Footer Placeholder 2">
            <a:extLst>
              <a:ext uri="{FF2B5EF4-FFF2-40B4-BE49-F238E27FC236}">
                <a16:creationId xmlns:a16="http://schemas.microsoft.com/office/drawing/2014/main" id="{65E97321-7382-8CEB-A286-73F33D3CDC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7F10E6-ACF7-AE51-BC25-044C2021CEF8}"/>
              </a:ext>
            </a:extLst>
          </p:cNvPr>
          <p:cNvSpPr>
            <a:spLocks noGrp="1"/>
          </p:cNvSpPr>
          <p:nvPr>
            <p:ph type="sldNum" sz="quarter" idx="12"/>
          </p:nvPr>
        </p:nvSpPr>
        <p:spPr/>
        <p:txBody>
          <a:bodyPr/>
          <a:lstStyle/>
          <a:p>
            <a:fld id="{3DCF5BCC-D4B9-46D3-AD2E-3BD9890809E3}" type="slidenum">
              <a:rPr lang="en-US" smtClean="0"/>
              <a:t>‹#›</a:t>
            </a:fld>
            <a:endParaRPr lang="en-US"/>
          </a:p>
        </p:txBody>
      </p:sp>
    </p:spTree>
    <p:extLst>
      <p:ext uri="{BB962C8B-B14F-4D97-AF65-F5344CB8AC3E}">
        <p14:creationId xmlns:p14="http://schemas.microsoft.com/office/powerpoint/2010/main" val="161819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1CA1C-849D-A4F5-222E-48A9B068CF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1ECFF9-8C13-B5E4-0B4E-86AFAF989A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B79DDF-9FC0-901E-DA3C-3677E79A0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3CB89-38ED-4F5A-2E23-C5130A2FBA71}"/>
              </a:ext>
            </a:extLst>
          </p:cNvPr>
          <p:cNvSpPr>
            <a:spLocks noGrp="1"/>
          </p:cNvSpPr>
          <p:nvPr>
            <p:ph type="dt" sz="half" idx="10"/>
          </p:nvPr>
        </p:nvSpPr>
        <p:spPr/>
        <p:txBody>
          <a:bodyPr/>
          <a:lstStyle/>
          <a:p>
            <a:fld id="{13530139-F86D-4B04-94A0-F3E1B4A86819}" type="datetimeFigureOut">
              <a:rPr lang="en-US" smtClean="0"/>
              <a:t>4/23/2025</a:t>
            </a:fld>
            <a:endParaRPr lang="en-US"/>
          </a:p>
        </p:txBody>
      </p:sp>
      <p:sp>
        <p:nvSpPr>
          <p:cNvPr id="6" name="Footer Placeholder 5">
            <a:extLst>
              <a:ext uri="{FF2B5EF4-FFF2-40B4-BE49-F238E27FC236}">
                <a16:creationId xmlns:a16="http://schemas.microsoft.com/office/drawing/2014/main" id="{392B9A78-BB62-21BB-DAD0-E33BF46449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CB5461-769D-BC22-4106-F5DF3D0C2A8E}"/>
              </a:ext>
            </a:extLst>
          </p:cNvPr>
          <p:cNvSpPr>
            <a:spLocks noGrp="1"/>
          </p:cNvSpPr>
          <p:nvPr>
            <p:ph type="sldNum" sz="quarter" idx="12"/>
          </p:nvPr>
        </p:nvSpPr>
        <p:spPr/>
        <p:txBody>
          <a:bodyPr/>
          <a:lstStyle/>
          <a:p>
            <a:fld id="{3DCF5BCC-D4B9-46D3-AD2E-3BD9890809E3}" type="slidenum">
              <a:rPr lang="en-US" smtClean="0"/>
              <a:t>‹#›</a:t>
            </a:fld>
            <a:endParaRPr lang="en-US"/>
          </a:p>
        </p:txBody>
      </p:sp>
    </p:spTree>
    <p:extLst>
      <p:ext uri="{BB962C8B-B14F-4D97-AF65-F5344CB8AC3E}">
        <p14:creationId xmlns:p14="http://schemas.microsoft.com/office/powerpoint/2010/main" val="514983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DCE9E-B026-1B65-0E14-9046A2FC2F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9C6DD7-F4B3-C181-DAFB-4BB6EE3478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9443C8-11D4-CC1C-D2FF-05CC03918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15302C-8776-41B8-1C97-58B0EB8AEF1E}"/>
              </a:ext>
            </a:extLst>
          </p:cNvPr>
          <p:cNvSpPr>
            <a:spLocks noGrp="1"/>
          </p:cNvSpPr>
          <p:nvPr>
            <p:ph type="dt" sz="half" idx="10"/>
          </p:nvPr>
        </p:nvSpPr>
        <p:spPr/>
        <p:txBody>
          <a:bodyPr/>
          <a:lstStyle/>
          <a:p>
            <a:fld id="{13530139-F86D-4B04-94A0-F3E1B4A86819}" type="datetimeFigureOut">
              <a:rPr lang="en-US" smtClean="0"/>
              <a:t>4/23/2025</a:t>
            </a:fld>
            <a:endParaRPr lang="en-US"/>
          </a:p>
        </p:txBody>
      </p:sp>
      <p:sp>
        <p:nvSpPr>
          <p:cNvPr id="6" name="Footer Placeholder 5">
            <a:extLst>
              <a:ext uri="{FF2B5EF4-FFF2-40B4-BE49-F238E27FC236}">
                <a16:creationId xmlns:a16="http://schemas.microsoft.com/office/drawing/2014/main" id="{89F04AF5-BB29-28B4-6D38-8E5136FD23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9BCA68-7983-99EB-20F8-948FC0FC36B5}"/>
              </a:ext>
            </a:extLst>
          </p:cNvPr>
          <p:cNvSpPr>
            <a:spLocks noGrp="1"/>
          </p:cNvSpPr>
          <p:nvPr>
            <p:ph type="sldNum" sz="quarter" idx="12"/>
          </p:nvPr>
        </p:nvSpPr>
        <p:spPr/>
        <p:txBody>
          <a:bodyPr/>
          <a:lstStyle/>
          <a:p>
            <a:fld id="{3DCF5BCC-D4B9-46D3-AD2E-3BD9890809E3}" type="slidenum">
              <a:rPr lang="en-US" smtClean="0"/>
              <a:t>‹#›</a:t>
            </a:fld>
            <a:endParaRPr lang="en-US"/>
          </a:p>
        </p:txBody>
      </p:sp>
    </p:spTree>
    <p:extLst>
      <p:ext uri="{BB962C8B-B14F-4D97-AF65-F5344CB8AC3E}">
        <p14:creationId xmlns:p14="http://schemas.microsoft.com/office/powerpoint/2010/main" val="3801331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87F049-81D6-68D2-01DA-D986C3E901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18ECF2-3735-117F-6A8D-99BA7F078F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90F39-4C73-3F3C-571B-553107A17B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530139-F86D-4B04-94A0-F3E1B4A86819}" type="datetimeFigureOut">
              <a:rPr lang="en-US" smtClean="0"/>
              <a:t>4/23/2025</a:t>
            </a:fld>
            <a:endParaRPr lang="en-US"/>
          </a:p>
        </p:txBody>
      </p:sp>
      <p:sp>
        <p:nvSpPr>
          <p:cNvPr id="5" name="Footer Placeholder 4">
            <a:extLst>
              <a:ext uri="{FF2B5EF4-FFF2-40B4-BE49-F238E27FC236}">
                <a16:creationId xmlns:a16="http://schemas.microsoft.com/office/drawing/2014/main" id="{E3184032-B8E5-547C-312E-90A50AF55E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99A4B1C-AA2B-0808-FBEB-A28BCD874E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CF5BCC-D4B9-46D3-AD2E-3BD9890809E3}" type="slidenum">
              <a:rPr lang="en-US" smtClean="0"/>
              <a:t>‹#›</a:t>
            </a:fld>
            <a:endParaRPr lang="en-US"/>
          </a:p>
        </p:txBody>
      </p:sp>
    </p:spTree>
    <p:extLst>
      <p:ext uri="{BB962C8B-B14F-4D97-AF65-F5344CB8AC3E}">
        <p14:creationId xmlns:p14="http://schemas.microsoft.com/office/powerpoint/2010/main" val="2056880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4/23/2025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2538808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4/23/2025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15769787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43468" y="643468"/>
            <a:ext cx="4620584" cy="3655178"/>
          </a:xfrm>
        </p:spPr>
        <p:txBody>
          <a:bodyPr>
            <a:normAutofit/>
          </a:bodyPr>
          <a:lstStyle/>
          <a:p>
            <a:pPr algn="l"/>
            <a:r>
              <a:rPr lang="en-US" sz="5400" b="1" i="1" dirty="0">
                <a:solidFill>
                  <a:schemeClr val="tx1">
                    <a:lumMod val="75000"/>
                    <a:lumOff val="25000"/>
                  </a:schemeClr>
                </a:solidFill>
                <a:latin typeface="Gotham book"/>
              </a:rPr>
              <a:t>Unit 6: </a:t>
            </a:r>
            <a:br>
              <a:rPr lang="en-US" sz="5400" b="1" i="1" dirty="0">
                <a:latin typeface="Gotham book"/>
              </a:rPr>
            </a:br>
            <a:r>
              <a:rPr lang="en-US" sz="5400" b="1" dirty="0">
                <a:solidFill>
                  <a:srgbClr val="0070C0"/>
                </a:solidFill>
                <a:latin typeface="Gotham book"/>
              </a:rPr>
              <a:t>The Republic of Texas</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43468" y="4659084"/>
            <a:ext cx="5962785" cy="1272419"/>
          </a:xfrm>
        </p:spPr>
        <p:txBody>
          <a:bodyPr>
            <a:noAutofit/>
          </a:bodyPr>
          <a:lstStyle/>
          <a:p>
            <a:pPr algn="l"/>
            <a:r>
              <a:rPr lang="en-US" sz="3200" b="1" i="1" dirty="0">
                <a:solidFill>
                  <a:schemeClr val="tx1">
                    <a:lumMod val="75000"/>
                    <a:lumOff val="25000"/>
                  </a:schemeClr>
                </a:solidFill>
                <a:latin typeface="Gotham book"/>
              </a:rPr>
              <a:t>Lesson 2: </a:t>
            </a:r>
          </a:p>
          <a:p>
            <a:pPr algn="l"/>
            <a:r>
              <a:rPr lang="en-US" sz="3200" b="1" i="1" dirty="0">
                <a:solidFill>
                  <a:srgbClr val="0070C0"/>
                </a:solidFill>
                <a:latin typeface="Gotham book"/>
              </a:rPr>
              <a:t>How do we know what we know?</a:t>
            </a:r>
          </a:p>
        </p:txBody>
      </p:sp>
      <p:sp>
        <p:nvSpPr>
          <p:cNvPr id="5" name="TextBox 4">
            <a:extLst>
              <a:ext uri="{FF2B5EF4-FFF2-40B4-BE49-F238E27FC236}">
                <a16:creationId xmlns:a16="http://schemas.microsoft.com/office/drawing/2014/main" id="{BC3EBE11-EBEE-668B-D5BC-3CD2680EE6E2}"/>
              </a:ext>
            </a:extLst>
          </p:cNvPr>
          <p:cNvSpPr txBox="1"/>
          <p:nvPr/>
        </p:nvSpPr>
        <p:spPr>
          <a:xfrm>
            <a:off x="4184532" y="6093358"/>
            <a:ext cx="2862943" cy="646331"/>
          </a:xfrm>
          <a:prstGeom prst="rect">
            <a:avLst/>
          </a:prstGeom>
          <a:noFill/>
        </p:spPr>
        <p:txBody>
          <a:bodyPr wrap="square" rtlCol="0">
            <a:spAutoFit/>
          </a:bodyPr>
          <a:lstStyle/>
          <a:p>
            <a:pPr algn="ctr"/>
            <a:r>
              <a:rPr lang="en-US" i="1" dirty="0">
                <a:latin typeface="Gotham book"/>
              </a:rPr>
              <a:t>Letter from Sam Houston</a:t>
            </a:r>
          </a:p>
          <a:p>
            <a:pPr algn="ctr"/>
            <a:r>
              <a:rPr lang="en-US" i="1" dirty="0">
                <a:latin typeface="Gotham book"/>
              </a:rPr>
              <a:t>The Portal to Texas History</a:t>
            </a:r>
          </a:p>
        </p:txBody>
      </p:sp>
      <p:pic>
        <p:nvPicPr>
          <p:cNvPr id="1026" name="Picture 2" descr="Primary view of object titled '[Copy of letter from Sam Houston to Joseph Ellis, June 12, 1847]'.">
            <a:extLst>
              <a:ext uri="{FF2B5EF4-FFF2-40B4-BE49-F238E27FC236}">
                <a16:creationId xmlns:a16="http://schemas.microsoft.com/office/drawing/2014/main" id="{80B64E26-1D2B-0096-1AAD-CDED3E79E0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852"/>
          <a:stretch/>
        </p:blipFill>
        <p:spPr bwMode="auto">
          <a:xfrm>
            <a:off x="6229215" y="74767"/>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D7E79E-9C0D-FCF2-6C1B-7B2716C78DA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8C654B7-8167-D9C6-09CA-A5F53BC9CD51}"/>
              </a:ext>
            </a:extLst>
          </p:cNvPr>
          <p:cNvSpPr txBox="1">
            <a:spLocks noGrp="1"/>
          </p:cNvSpPr>
          <p:nvPr>
            <p:ph type="title" idx="4294967295"/>
          </p:nvPr>
        </p:nvSpPr>
        <p:spPr>
          <a:xfrm>
            <a:off x="1767522" y="13062"/>
            <a:ext cx="10424478"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Exit Ticket: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B58A4F4F-BF83-1553-68E9-407056A12EC5}"/>
              </a:ext>
            </a:extLst>
          </p:cNvPr>
          <p:cNvSpPr txBox="1"/>
          <p:nvPr/>
        </p:nvSpPr>
        <p:spPr>
          <a:xfrm>
            <a:off x="3222171" y="1632857"/>
            <a:ext cx="4931229" cy="427809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005EA4"/>
                </a:solidFill>
                <a:effectLst/>
                <a:uLnTx/>
                <a:uFillTx/>
                <a:latin typeface="Gotham book"/>
                <a:ea typeface="+mn-ea"/>
                <a:cs typeface="+mn-cs"/>
              </a:rPr>
              <a:t>Choose one of the points of view provided in the graphic organizer.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4EA72E">
                    <a:lumMod val="75000"/>
                  </a:srgbClr>
                </a:solidFill>
                <a:effectLst/>
                <a:uLnTx/>
                <a:uFillTx/>
                <a:latin typeface="Gotham book"/>
                <a:ea typeface="+mn-ea"/>
                <a:cs typeface="+mn-cs"/>
              </a:rPr>
              <a:t>Write a short journal entry of the Republic of Texas </a:t>
            </a:r>
            <a:r>
              <a:rPr lang="en-US" sz="3400" dirty="0">
                <a:solidFill>
                  <a:srgbClr val="4EA72E">
                    <a:lumMod val="75000"/>
                  </a:srgbClr>
                </a:solidFill>
                <a:latin typeface="Gotham book"/>
              </a:rPr>
              <a:t>from 1836 to 1845 from that point of view.</a:t>
            </a:r>
            <a:endParaRPr kumimoji="0" lang="en-US" sz="3400" b="0" i="0" u="none" strike="noStrike" kern="1200" cap="none" spc="0" normalizeH="0" baseline="0" noProof="0" dirty="0">
              <a:ln>
                <a:noFill/>
              </a:ln>
              <a:solidFill>
                <a:srgbClr val="4EA72E">
                  <a:lumMod val="75000"/>
                </a:srgbClr>
              </a:solidFill>
              <a:effectLst/>
              <a:uLnTx/>
              <a:uFillTx/>
              <a:latin typeface="Gotham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C00000"/>
                </a:solidFill>
                <a:effectLst/>
                <a:uLnTx/>
                <a:uFillTx/>
                <a:latin typeface="Gotham book"/>
                <a:ea typeface="+mn-ea"/>
                <a:cs typeface="+mn-cs"/>
              </a:rPr>
              <a:t>Share with a partner.</a:t>
            </a:r>
          </a:p>
        </p:txBody>
      </p:sp>
      <p:pic>
        <p:nvPicPr>
          <p:cNvPr id="5" name="Graphic 4">
            <a:extLst>
              <a:ext uri="{FF2B5EF4-FFF2-40B4-BE49-F238E27FC236}">
                <a16:creationId xmlns:a16="http://schemas.microsoft.com/office/drawing/2014/main" id="{1A053771-73B2-D6BA-8B02-DA0282F86CD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40059" y="3429000"/>
            <a:ext cx="925793" cy="925793"/>
          </a:xfrm>
          <a:prstGeom prst="rect">
            <a:avLst/>
          </a:prstGeom>
        </p:spPr>
      </p:pic>
      <p:pic>
        <p:nvPicPr>
          <p:cNvPr id="6" name="Graphic 5">
            <a:extLst>
              <a:ext uri="{FF2B5EF4-FFF2-40B4-BE49-F238E27FC236}">
                <a16:creationId xmlns:a16="http://schemas.microsoft.com/office/drawing/2014/main" id="{BB6DF48E-FCC9-2D30-A465-F9CDCA149DA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98794" y="1496992"/>
            <a:ext cx="1208326" cy="1208326"/>
          </a:xfrm>
          <a:prstGeom prst="rect">
            <a:avLst/>
          </a:prstGeom>
        </p:spPr>
      </p:pic>
      <p:pic>
        <p:nvPicPr>
          <p:cNvPr id="7" name="Graphic 6">
            <a:extLst>
              <a:ext uri="{FF2B5EF4-FFF2-40B4-BE49-F238E27FC236}">
                <a16:creationId xmlns:a16="http://schemas.microsoft.com/office/drawing/2014/main" id="{2EFB7649-F265-1620-7ACC-2BC47A4647B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81728" y="5240160"/>
            <a:ext cx="842453" cy="842453"/>
          </a:xfrm>
          <a:prstGeom prst="rect">
            <a:avLst/>
          </a:prstGeom>
        </p:spPr>
      </p:pic>
    </p:spTree>
    <p:extLst>
      <p:ext uri="{BB962C8B-B14F-4D97-AF65-F5344CB8AC3E}">
        <p14:creationId xmlns:p14="http://schemas.microsoft.com/office/powerpoint/2010/main" val="2009419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BBEEF3F-F48E-FFC4-8543-5A68EFA98F8B}"/>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14D99F7-6DBC-D29B-EB3E-C6C9ABD2AE9F}"/>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5400" b="1" i="0" u="none" strike="noStrike" kern="1200" cap="none" spc="0" normalizeH="0" baseline="0" noProof="0" dirty="0">
                <a:ln>
                  <a:noFill/>
                </a:ln>
                <a:solidFill>
                  <a:schemeClr val="bg1"/>
                </a:solidFill>
                <a:effectLst/>
                <a:uLnTx/>
                <a:uFillTx/>
                <a:latin typeface="Gotham Medium"/>
                <a:ea typeface="+mj-ea"/>
                <a:cs typeface="+mj-cs"/>
              </a:rPr>
              <a:t>2</a:t>
            </a:r>
            <a:endParaRPr kumimoji="0" lang="en-US" sz="54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B37298F2-C6FA-87DD-0324-A25D6F56C144}"/>
              </a:ext>
            </a:extLst>
          </p:cNvPr>
          <p:cNvSpPr/>
          <p:nvPr/>
        </p:nvSpPr>
        <p:spPr>
          <a:xfrm>
            <a:off x="5061857" y="1644157"/>
            <a:ext cx="6215744" cy="2503300"/>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i="1" dirty="0">
                <a:solidFill>
                  <a:schemeClr val="bg1">
                    <a:lumMod val="95000"/>
                  </a:schemeClr>
                </a:solidFill>
                <a:latin typeface="Gotham book"/>
              </a:rPr>
              <a:t>(Share your journal entry with the class) </a:t>
            </a:r>
            <a:endParaRPr kumimoji="0" lang="en-US" sz="4000" b="0" i="1" u="none" strike="noStrike" kern="1200" cap="none" spc="0" normalizeH="0" baseline="0" noProof="0" dirty="0">
              <a:ln>
                <a:noFill/>
              </a:ln>
              <a:solidFill>
                <a:schemeClr val="bg1">
                  <a:lumMod val="95000"/>
                </a:schemeClr>
              </a:solidFill>
              <a:effectLst/>
              <a:uLnTx/>
              <a:uFillTx/>
              <a:latin typeface="Gotham book"/>
              <a:ea typeface="+mn-ea"/>
              <a:cs typeface="+mn-cs"/>
            </a:endParaRPr>
          </a:p>
        </p:txBody>
      </p:sp>
      <p:pic>
        <p:nvPicPr>
          <p:cNvPr id="4" name="Graphic 3">
            <a:extLst>
              <a:ext uri="{FF2B5EF4-FFF2-40B4-BE49-F238E27FC236}">
                <a16:creationId xmlns:a16="http://schemas.microsoft.com/office/drawing/2014/main" id="{225279E8-A0A8-5CB4-857C-F53C5BC3239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3006" y="2362341"/>
            <a:ext cx="1488022" cy="1488022"/>
          </a:xfrm>
          <a:prstGeom prst="rect">
            <a:avLst/>
          </a:prstGeom>
        </p:spPr>
      </p:pic>
    </p:spTree>
    <p:extLst>
      <p:ext uri="{BB962C8B-B14F-4D97-AF65-F5344CB8AC3E}">
        <p14:creationId xmlns:p14="http://schemas.microsoft.com/office/powerpoint/2010/main" val="3552732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CB9B7FF-B0EA-9D2C-94CA-39F34CCB5645}"/>
              </a:ext>
            </a:extLst>
          </p:cNvPr>
          <p:cNvSpPr txBox="1">
            <a:spLocks noGrp="1"/>
          </p:cNvSpPr>
          <p:nvPr>
            <p:ph type="title" idx="4294967295"/>
          </p:nvPr>
        </p:nvSpPr>
        <p:spPr>
          <a:xfrm>
            <a:off x="2011509" y="2008584"/>
            <a:ext cx="8240486" cy="24654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900" i="1" dirty="0">
                <a:solidFill>
                  <a:schemeClr val="bg1">
                    <a:lumMod val="85000"/>
                  </a:schemeClr>
                </a:solidFill>
                <a:latin typeface="Gotham Medium"/>
              </a:rPr>
              <a:t>How do we know what we know?</a:t>
            </a:r>
            <a:br>
              <a:rPr kumimoji="0" lang="en-US" sz="6000" b="0" i="0" u="none" strike="noStrike" kern="1200" cap="none" spc="0" normalizeH="0" baseline="0" noProof="0" dirty="0">
                <a:ln>
                  <a:noFill/>
                </a:ln>
                <a:solidFill>
                  <a:schemeClr val="tx1"/>
                </a:solidFill>
                <a:effectLst/>
                <a:uLnTx/>
                <a:uFillTx/>
                <a:latin typeface="Gotham Medium"/>
                <a:ea typeface="+mj-ea"/>
                <a:cs typeface="+mj-cs"/>
              </a:rPr>
            </a:br>
            <a:r>
              <a:rPr kumimoji="0" lang="en-US" sz="11500" b="1" i="0" u="none" strike="noStrike" kern="1200" cap="none" spc="0" normalizeH="0" baseline="0" noProof="0" dirty="0">
                <a:ln>
                  <a:noFill/>
                </a:ln>
                <a:solidFill>
                  <a:schemeClr val="bg1"/>
                </a:solidFill>
                <a:effectLst/>
                <a:uLnTx/>
                <a:uFillTx/>
                <a:latin typeface="Gotham Medium"/>
                <a:ea typeface="+mj-ea"/>
                <a:cs typeface="+mj-cs"/>
              </a:rPr>
              <a:t>Warm-up</a:t>
            </a:r>
            <a:endParaRPr kumimoji="0" lang="en-US" sz="6000" b="1" i="0" u="none" strike="noStrike" kern="1200" cap="none" spc="0" normalizeH="0" baseline="0" noProof="0" dirty="0">
              <a:ln>
                <a:noFill/>
              </a:ln>
              <a:solidFill>
                <a:schemeClr val="bg1"/>
              </a:solidFill>
              <a:effectLst/>
              <a:uLnTx/>
              <a:uFillTx/>
              <a:latin typeface="Gotham Medium"/>
              <a:ea typeface="+mj-ea"/>
              <a:cs typeface="+mj-cs"/>
            </a:endParaRPr>
          </a:p>
        </p:txBody>
      </p:sp>
    </p:spTree>
    <p:extLst>
      <p:ext uri="{BB962C8B-B14F-4D97-AF65-F5344CB8AC3E}">
        <p14:creationId xmlns:p14="http://schemas.microsoft.com/office/powerpoint/2010/main" val="3532366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6B42A4E-4727-C868-B633-69B1B7D7E12C}"/>
              </a:ext>
            </a:extLst>
          </p:cNvPr>
          <p:cNvSpPr txBox="1">
            <a:spLocks noGrp="1"/>
          </p:cNvSpPr>
          <p:nvPr>
            <p:ph type="title" idx="4294967295"/>
          </p:nvPr>
        </p:nvSpPr>
        <p:spPr>
          <a:xfrm>
            <a:off x="1767522" y="13062"/>
            <a:ext cx="10249705"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Warm-up: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A1CDAC48-FF91-7E25-14C4-D49720F32951}"/>
              </a:ext>
            </a:extLst>
          </p:cNvPr>
          <p:cNvSpPr txBox="1"/>
          <p:nvPr/>
        </p:nvSpPr>
        <p:spPr>
          <a:xfrm>
            <a:off x="3222171" y="1632857"/>
            <a:ext cx="4931229" cy="4801314"/>
          </a:xfrm>
          <a:prstGeom prst="rect">
            <a:avLst/>
          </a:prstGeom>
          <a:noFill/>
        </p:spPr>
        <p:txBody>
          <a:bodyPr wrap="square" rtlCol="0">
            <a:spAutoFit/>
          </a:bodyPr>
          <a:lstStyle/>
          <a:p>
            <a:pPr marL="285750" indent="-285750">
              <a:buFont typeface="Arial" panose="020B0604020202020204" pitchFamily="34" charset="0"/>
              <a:buChar char="•"/>
            </a:pPr>
            <a:r>
              <a:rPr lang="en-US" sz="3400" dirty="0">
                <a:solidFill>
                  <a:srgbClr val="005EA4"/>
                </a:solidFill>
                <a:latin typeface="Gotham book"/>
              </a:rPr>
              <a:t>Read the primary source excerpt from a German immigrant woman living with her family in Texas.</a:t>
            </a:r>
          </a:p>
          <a:p>
            <a:pPr marL="285750" indent="-285750">
              <a:buFont typeface="Arial" panose="020B0604020202020204" pitchFamily="34" charset="0"/>
              <a:buChar char="•"/>
            </a:pPr>
            <a:r>
              <a:rPr lang="en-US" sz="3400" dirty="0">
                <a:solidFill>
                  <a:schemeClr val="accent6">
                    <a:lumMod val="75000"/>
                  </a:schemeClr>
                </a:solidFill>
                <a:latin typeface="Gotham book"/>
              </a:rPr>
              <a:t>What can you infer about life in Texas after the Revolution based on the excerpt?</a:t>
            </a:r>
          </a:p>
          <a:p>
            <a:pPr marL="285750" indent="-285750">
              <a:buFont typeface="Arial" panose="020B0604020202020204" pitchFamily="34" charset="0"/>
              <a:buChar char="•"/>
            </a:pPr>
            <a:r>
              <a:rPr lang="en-US" sz="3400" dirty="0">
                <a:solidFill>
                  <a:srgbClr val="C00000"/>
                </a:solidFill>
                <a:latin typeface="Gotham book"/>
              </a:rPr>
              <a:t>Share with a partner.</a:t>
            </a:r>
          </a:p>
        </p:txBody>
      </p:sp>
      <p:pic>
        <p:nvPicPr>
          <p:cNvPr id="4" name="Graphic 3">
            <a:extLst>
              <a:ext uri="{FF2B5EF4-FFF2-40B4-BE49-F238E27FC236}">
                <a16:creationId xmlns:a16="http://schemas.microsoft.com/office/drawing/2014/main" id="{0AEA68E6-BD02-1F39-257F-E10833728B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5038" y="3399191"/>
            <a:ext cx="1071092" cy="1071092"/>
          </a:xfrm>
          <a:prstGeom prst="rect">
            <a:avLst/>
          </a:prstGeom>
        </p:spPr>
      </p:pic>
      <p:pic>
        <p:nvPicPr>
          <p:cNvPr id="5" name="Graphic 4">
            <a:extLst>
              <a:ext uri="{FF2B5EF4-FFF2-40B4-BE49-F238E27FC236}">
                <a16:creationId xmlns:a16="http://schemas.microsoft.com/office/drawing/2014/main" id="{B0788C91-04C0-2D21-0F61-4B1062C78F9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27687" y="4653582"/>
            <a:ext cx="925793" cy="925793"/>
          </a:xfrm>
          <a:prstGeom prst="rect">
            <a:avLst/>
          </a:prstGeom>
        </p:spPr>
      </p:pic>
      <p:pic>
        <p:nvPicPr>
          <p:cNvPr id="6" name="Graphic 5">
            <a:extLst>
              <a:ext uri="{FF2B5EF4-FFF2-40B4-BE49-F238E27FC236}">
                <a16:creationId xmlns:a16="http://schemas.microsoft.com/office/drawing/2014/main" id="{071EAE1E-E203-9692-E224-9E4340806CF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98794" y="1496992"/>
            <a:ext cx="1208326" cy="1208326"/>
          </a:xfrm>
          <a:prstGeom prst="rect">
            <a:avLst/>
          </a:prstGeom>
        </p:spPr>
      </p:pic>
      <p:pic>
        <p:nvPicPr>
          <p:cNvPr id="7" name="Graphic 6">
            <a:extLst>
              <a:ext uri="{FF2B5EF4-FFF2-40B4-BE49-F238E27FC236}">
                <a16:creationId xmlns:a16="http://schemas.microsoft.com/office/drawing/2014/main" id="{0970F898-0C42-F557-6951-DCC9B1C0BA8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81730" y="5762674"/>
            <a:ext cx="842453" cy="842453"/>
          </a:xfrm>
          <a:prstGeom prst="rect">
            <a:avLst/>
          </a:prstGeom>
        </p:spPr>
      </p:pic>
    </p:spTree>
    <p:extLst>
      <p:ext uri="{BB962C8B-B14F-4D97-AF65-F5344CB8AC3E}">
        <p14:creationId xmlns:p14="http://schemas.microsoft.com/office/powerpoint/2010/main" val="384067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4C55181-3134-E6B1-C1CF-DF870231187A}"/>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09526335-7570-50B3-B09A-2D2C5481D8F9}"/>
              </a:ext>
            </a:extLst>
          </p:cNvPr>
          <p:cNvSpPr/>
          <p:nvPr/>
        </p:nvSpPr>
        <p:spPr>
          <a:xfrm>
            <a:off x="5044612" y="1611500"/>
            <a:ext cx="5960846" cy="3635000"/>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otham book"/>
              </a:rPr>
              <a:t>Based on the primary source excerpt, I can infer that life in Texas after the Revolution was ______________</a:t>
            </a:r>
          </a:p>
        </p:txBody>
      </p:sp>
      <p:pic>
        <p:nvPicPr>
          <p:cNvPr id="4" name="Graphic 3">
            <a:extLst>
              <a:ext uri="{FF2B5EF4-FFF2-40B4-BE49-F238E27FC236}">
                <a16:creationId xmlns:a16="http://schemas.microsoft.com/office/drawing/2014/main" id="{0C94B596-B6BB-6A16-7DB5-471E0A514A8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2749" y="3167884"/>
            <a:ext cx="1488022" cy="1488022"/>
          </a:xfrm>
          <a:prstGeom prst="rect">
            <a:avLst/>
          </a:prstGeom>
        </p:spPr>
      </p:pic>
    </p:spTree>
    <p:extLst>
      <p:ext uri="{BB962C8B-B14F-4D97-AF65-F5344CB8AC3E}">
        <p14:creationId xmlns:p14="http://schemas.microsoft.com/office/powerpoint/2010/main" val="2484308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A3BEE04-4757-C2F5-C482-47D8F8A292CD}"/>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Questions</a:t>
            </a:r>
          </a:p>
        </p:txBody>
      </p:sp>
      <p:sp>
        <p:nvSpPr>
          <p:cNvPr id="3" name="TextBox 2">
            <a:extLst>
              <a:ext uri="{FF2B5EF4-FFF2-40B4-BE49-F238E27FC236}">
                <a16:creationId xmlns:a16="http://schemas.microsoft.com/office/drawing/2014/main" id="{C6972DD2-9631-36AD-15F5-1E1A9FB07975}"/>
              </a:ext>
            </a:extLst>
          </p:cNvPr>
          <p:cNvSpPr txBox="1"/>
          <p:nvPr/>
        </p:nvSpPr>
        <p:spPr>
          <a:xfrm>
            <a:off x="1098396" y="1937657"/>
            <a:ext cx="10363200" cy="3307957"/>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What primary source materials do historians use to learn about the Republic of Texas era? What can we learn from these</a:t>
            </a:r>
            <a:r>
              <a:rPr lang="en-US" sz="4800" dirty="0">
                <a:solidFill>
                  <a:srgbClr val="0070C0"/>
                </a:solidFill>
                <a:latin typeface="Gotham Book"/>
                <a:ea typeface="Times New Roman" panose="02020603050405020304" pitchFamily="18" charset="0"/>
                <a:cs typeface="Times New Roman" panose="02020603050405020304" pitchFamily="18" charset="0"/>
              </a:rPr>
              <a:t> materials?</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913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6A6384D-8638-DF6D-AE9F-F5B475FA0ACB}"/>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546FC1A7-A711-E44B-2B9F-92E44778AF23}"/>
              </a:ext>
            </a:extLst>
          </p:cNvPr>
          <p:cNvSpPr txBox="1"/>
          <p:nvPr/>
        </p:nvSpPr>
        <p:spPr>
          <a:xfrm>
            <a:off x="587829" y="1785257"/>
            <a:ext cx="11332028" cy="4126258"/>
          </a:xfrm>
          <a:prstGeom prst="rect">
            <a:avLst/>
          </a:prstGeom>
          <a:noFill/>
        </p:spPr>
        <p:txBody>
          <a:bodyPr wrap="square" rtlCol="0">
            <a:spAutoFit/>
          </a:bodyPr>
          <a:lstStyle/>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 </a:t>
            </a:r>
            <a:r>
              <a:rPr kumimoji="0" lang="en-US" sz="4000" b="1" i="1" u="sng"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We will</a:t>
            </a:r>
            <a:r>
              <a:rPr kumimoji="0" lang="en-US" sz="4000" i="1"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 </a:t>
            </a:r>
            <a:r>
              <a:rPr kumimoji="0" lang="en-US" sz="4000"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examine three different primary source materials to learn about life in Texas after the Texas Revolution.</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a:t>
            </a:r>
            <a:r>
              <a:rPr kumimoji="0" lang="en-US" sz="4000" b="1" i="1" u="sng"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I will</a:t>
            </a:r>
            <a:r>
              <a:rPr kumimoji="0" lang="en-US" sz="4000"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analyze each source to identify challenges the Republic of Texas faced and how the government of the Republic hoped to address these challenges.  </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830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A2DDDE3-5B12-072C-1ACD-E8D75AE48075}"/>
              </a:ext>
            </a:extLst>
          </p:cNvPr>
          <p:cNvSpPr txBox="1">
            <a:spLocks noGrp="1"/>
          </p:cNvSpPr>
          <p:nvPr>
            <p:ph type="title" idx="4294967295"/>
          </p:nvPr>
        </p:nvSpPr>
        <p:spPr>
          <a:xfrm>
            <a:off x="1426029" y="13062"/>
            <a:ext cx="9459685" cy="10755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Gotham Medium"/>
                <a:ea typeface="+mj-ea"/>
                <a:cs typeface="+mj-cs"/>
              </a:rPr>
              <a:t>Part I: Life After the Revolution</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5" name="TextBox 4">
            <a:extLst>
              <a:ext uri="{FF2B5EF4-FFF2-40B4-BE49-F238E27FC236}">
                <a16:creationId xmlns:a16="http://schemas.microsoft.com/office/drawing/2014/main" id="{4DC97374-F901-1D77-DFB2-78DEA0F73D2F}"/>
              </a:ext>
            </a:extLst>
          </p:cNvPr>
          <p:cNvSpPr txBox="1"/>
          <p:nvPr/>
        </p:nvSpPr>
        <p:spPr>
          <a:xfrm>
            <a:off x="337456" y="2144486"/>
            <a:ext cx="6912429" cy="1415772"/>
          </a:xfrm>
          <a:prstGeom prst="rect">
            <a:avLst/>
          </a:prstGeom>
          <a:noFill/>
        </p:spPr>
        <p:txBody>
          <a:bodyPr wrap="square" rtlCol="0">
            <a:spAutoFit/>
          </a:bodyPr>
          <a:lstStyle/>
          <a:p>
            <a:pPr algn="ctr"/>
            <a:r>
              <a:rPr lang="en-US" sz="3800" dirty="0">
                <a:latin typeface="Gotham book"/>
              </a:rPr>
              <a:t>Rosa Kleberg in her later years</a:t>
            </a:r>
          </a:p>
          <a:p>
            <a:pPr algn="ctr"/>
            <a:r>
              <a:rPr lang="en-US" sz="3000" i="1" dirty="0">
                <a:latin typeface="Gotham book"/>
              </a:rPr>
              <a:t>The Texas State Historical Association</a:t>
            </a:r>
          </a:p>
          <a:p>
            <a:endParaRPr lang="en-US" dirty="0"/>
          </a:p>
        </p:txBody>
      </p:sp>
      <p:sp>
        <p:nvSpPr>
          <p:cNvPr id="6" name="TextBox 5">
            <a:extLst>
              <a:ext uri="{FF2B5EF4-FFF2-40B4-BE49-F238E27FC236}">
                <a16:creationId xmlns:a16="http://schemas.microsoft.com/office/drawing/2014/main" id="{9495341F-0D1A-8BE8-4DCC-DB6EEF5AF1B2}"/>
              </a:ext>
            </a:extLst>
          </p:cNvPr>
          <p:cNvSpPr txBox="1"/>
          <p:nvPr/>
        </p:nvSpPr>
        <p:spPr>
          <a:xfrm>
            <a:off x="1404262" y="3396971"/>
            <a:ext cx="4748895" cy="3323987"/>
          </a:xfrm>
          <a:prstGeom prst="rect">
            <a:avLst/>
          </a:prstGeom>
          <a:noFill/>
        </p:spPr>
        <p:txBody>
          <a:bodyPr wrap="square" rtlCol="0">
            <a:spAutoFit/>
          </a:bodyPr>
          <a:lstStyle/>
          <a:p>
            <a:r>
              <a:rPr lang="en-US" sz="3200" dirty="0">
                <a:solidFill>
                  <a:srgbClr val="005EA4"/>
                </a:solidFill>
                <a:latin typeface="Gotham book"/>
              </a:rPr>
              <a:t>The Klebergs later moved to DeWitt County where they lived and raised their seven surviving children. Rosa passed away in 1907 at the age of 94.</a:t>
            </a:r>
          </a:p>
          <a:p>
            <a:endParaRPr lang="en-US" dirty="0"/>
          </a:p>
        </p:txBody>
      </p:sp>
      <p:pic>
        <p:nvPicPr>
          <p:cNvPr id="4" name="Picture 3" descr="A photograph of Rosa Kleberg in her later years. She is dressed in a black dress with a black bonnet. There is a light colored shawl around her shoulders. She is looking off into the distance. ">
            <a:extLst>
              <a:ext uri="{FF2B5EF4-FFF2-40B4-BE49-F238E27FC236}">
                <a16:creationId xmlns:a16="http://schemas.microsoft.com/office/drawing/2014/main" id="{366A97EF-3B93-29D2-FAE1-082C84A5C7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9220" y="719817"/>
            <a:ext cx="5003619" cy="5642379"/>
          </a:xfrm>
          <a:prstGeom prst="rect">
            <a:avLst/>
          </a:prstGeom>
        </p:spPr>
      </p:pic>
    </p:spTree>
    <p:extLst>
      <p:ext uri="{BB962C8B-B14F-4D97-AF65-F5344CB8AC3E}">
        <p14:creationId xmlns:p14="http://schemas.microsoft.com/office/powerpoint/2010/main" val="2266080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028D06D-6EBD-CA64-6DAF-73CDAE10B977}"/>
              </a:ext>
            </a:extLst>
          </p:cNvPr>
          <p:cNvSpPr txBox="1">
            <a:spLocks noGrp="1"/>
          </p:cNvSpPr>
          <p:nvPr>
            <p:ph type="title" idx="4294967295"/>
          </p:nvPr>
        </p:nvSpPr>
        <p:spPr>
          <a:xfrm>
            <a:off x="1589315" y="13062"/>
            <a:ext cx="10341428" cy="9993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Gotham Medium"/>
                <a:ea typeface="+mj-ea"/>
                <a:cs typeface="+mj-cs"/>
              </a:rPr>
              <a:t>Part II: Hope for the Republic of Texas</a:t>
            </a:r>
          </a:p>
        </p:txBody>
      </p:sp>
      <p:pic>
        <p:nvPicPr>
          <p:cNvPr id="4" name="Picture 3" descr="A photocopy of the front page of The Northern Standard from Clarksville Texas, December 2, 1842. ">
            <a:extLst>
              <a:ext uri="{FF2B5EF4-FFF2-40B4-BE49-F238E27FC236}">
                <a16:creationId xmlns:a16="http://schemas.microsoft.com/office/drawing/2014/main" id="{42442258-D1DE-9098-1DDC-49E29FCBD7F0}"/>
              </a:ext>
            </a:extLst>
          </p:cNvPr>
          <p:cNvPicPr>
            <a:picLocks noChangeAspect="1"/>
          </p:cNvPicPr>
          <p:nvPr/>
        </p:nvPicPr>
        <p:blipFill>
          <a:blip r:embed="rId4">
            <a:extLst>
              <a:ext uri="{28A0092B-C50C-407E-A947-70E740481C1C}">
                <a14:useLocalDpi xmlns:a14="http://schemas.microsoft.com/office/drawing/2010/main" val="0"/>
              </a:ext>
            </a:extLst>
          </a:blip>
          <a:srcRect b="5530"/>
          <a:stretch/>
        </p:blipFill>
        <p:spPr>
          <a:xfrm>
            <a:off x="2637338" y="903514"/>
            <a:ext cx="8254088" cy="4778829"/>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B5440764-3842-C2C6-FACF-C0E5660F7F3A}"/>
              </a:ext>
            </a:extLst>
          </p:cNvPr>
          <p:cNvSpPr txBox="1"/>
          <p:nvPr/>
        </p:nvSpPr>
        <p:spPr>
          <a:xfrm>
            <a:off x="2637338" y="5780315"/>
            <a:ext cx="8052434" cy="707886"/>
          </a:xfrm>
          <a:prstGeom prst="rect">
            <a:avLst/>
          </a:prstGeom>
          <a:noFill/>
        </p:spPr>
        <p:txBody>
          <a:bodyPr wrap="square" rtlCol="0">
            <a:spAutoFit/>
          </a:bodyPr>
          <a:lstStyle/>
          <a:p>
            <a:pPr algn="ctr"/>
            <a:r>
              <a:rPr lang="en-US" sz="2000" i="1" dirty="0">
                <a:latin typeface="Gotham book"/>
              </a:rPr>
              <a:t>The Northern Standard newspaper of Clarksville, Texas, December 2, 1842</a:t>
            </a:r>
          </a:p>
          <a:p>
            <a:pPr algn="ctr"/>
            <a:r>
              <a:rPr lang="en-US" sz="2000" i="1" dirty="0">
                <a:latin typeface="Gotham book"/>
              </a:rPr>
              <a:t>The Portal to Texas History</a:t>
            </a:r>
          </a:p>
        </p:txBody>
      </p:sp>
    </p:spTree>
    <p:extLst>
      <p:ext uri="{BB962C8B-B14F-4D97-AF65-F5344CB8AC3E}">
        <p14:creationId xmlns:p14="http://schemas.microsoft.com/office/powerpoint/2010/main" val="80646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A2DDDE3-5B12-072C-1ACD-E8D75AE48075}"/>
              </a:ext>
            </a:extLst>
          </p:cNvPr>
          <p:cNvSpPr txBox="1">
            <a:spLocks noGrp="1"/>
          </p:cNvSpPr>
          <p:nvPr>
            <p:ph type="title" idx="4294967295"/>
          </p:nvPr>
        </p:nvSpPr>
        <p:spPr>
          <a:xfrm>
            <a:off x="1677410" y="13061"/>
            <a:ext cx="8240486" cy="13362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500" b="0" i="0" u="none" strike="noStrike" kern="1200" cap="none" spc="0" normalizeH="0" baseline="0" noProof="0" dirty="0">
                <a:ln>
                  <a:noFill/>
                </a:ln>
                <a:solidFill>
                  <a:schemeClr val="bg1"/>
                </a:solidFill>
                <a:effectLst/>
                <a:uLnTx/>
                <a:uFillTx/>
                <a:latin typeface="Gotham Medium"/>
                <a:ea typeface="+mj-ea"/>
                <a:cs typeface="+mj-cs"/>
              </a:rPr>
              <a:t>Part III: An American Point of View on Texas Annexation</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6" name="TextBox 5">
            <a:extLst>
              <a:ext uri="{FF2B5EF4-FFF2-40B4-BE49-F238E27FC236}">
                <a16:creationId xmlns:a16="http://schemas.microsoft.com/office/drawing/2014/main" id="{2713EDDC-2126-B7F2-7A18-85E42F4351A4}"/>
              </a:ext>
            </a:extLst>
          </p:cNvPr>
          <p:cNvSpPr txBox="1"/>
          <p:nvPr/>
        </p:nvSpPr>
        <p:spPr>
          <a:xfrm>
            <a:off x="436363" y="1957932"/>
            <a:ext cx="6378094" cy="1200329"/>
          </a:xfrm>
          <a:prstGeom prst="rect">
            <a:avLst/>
          </a:prstGeom>
          <a:noFill/>
        </p:spPr>
        <p:txBody>
          <a:bodyPr wrap="square" rtlCol="0">
            <a:spAutoFit/>
          </a:bodyPr>
          <a:lstStyle/>
          <a:p>
            <a:pPr algn="ctr"/>
            <a:r>
              <a:rPr lang="en-US" sz="3600" i="1" dirty="0">
                <a:latin typeface="Gotham book"/>
              </a:rPr>
              <a:t>A portrait of Henry Clay</a:t>
            </a:r>
          </a:p>
          <a:p>
            <a:pPr algn="ctr"/>
            <a:r>
              <a:rPr lang="en-US" sz="3600" i="1" dirty="0">
                <a:latin typeface="Gotham book"/>
              </a:rPr>
              <a:t>The Library of Congress</a:t>
            </a:r>
          </a:p>
        </p:txBody>
      </p:sp>
      <p:sp>
        <p:nvSpPr>
          <p:cNvPr id="5" name="TextBox 4">
            <a:extLst>
              <a:ext uri="{FF2B5EF4-FFF2-40B4-BE49-F238E27FC236}">
                <a16:creationId xmlns:a16="http://schemas.microsoft.com/office/drawing/2014/main" id="{1ECA2255-BA77-FF32-41B8-F14B469D0DE9}"/>
              </a:ext>
            </a:extLst>
          </p:cNvPr>
          <p:cNvSpPr txBox="1"/>
          <p:nvPr/>
        </p:nvSpPr>
        <p:spPr>
          <a:xfrm>
            <a:off x="283029" y="3349333"/>
            <a:ext cx="7206343" cy="3046988"/>
          </a:xfrm>
          <a:prstGeom prst="rect">
            <a:avLst/>
          </a:prstGeom>
          <a:noFill/>
        </p:spPr>
        <p:txBody>
          <a:bodyPr wrap="square" rtlCol="0">
            <a:spAutoFit/>
          </a:bodyPr>
          <a:lstStyle/>
          <a:p>
            <a:r>
              <a:rPr lang="en-US" sz="3200" dirty="0">
                <a:solidFill>
                  <a:srgbClr val="005EA4"/>
                </a:solidFill>
                <a:latin typeface="Gotham book"/>
              </a:rPr>
              <a:t>Henry Clay was an American lawyer and politician who represented Kentucky in the United States House of Representatives and the Senate. He unsuccessfully ran for president of the U.S. three times, in 1824, 1832, and 1844. </a:t>
            </a:r>
          </a:p>
        </p:txBody>
      </p:sp>
      <p:pic>
        <p:nvPicPr>
          <p:cNvPr id="4" name="Picture 3" descr="An artist's portrait of the American politician, Henry Clay. He is dressed in a 3 piece suit. ">
            <a:extLst>
              <a:ext uri="{FF2B5EF4-FFF2-40B4-BE49-F238E27FC236}">
                <a16:creationId xmlns:a16="http://schemas.microsoft.com/office/drawing/2014/main" id="{D1EA8EFC-C49A-670D-6171-AF0E3A86E7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42193"/>
            <a:ext cx="6378094" cy="6314567"/>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441021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237</TotalTime>
  <Words>686</Words>
  <Application>Microsoft Office PowerPoint</Application>
  <PresentationFormat>Widescreen</PresentationFormat>
  <Paragraphs>42</Paragraphs>
  <Slides>11</Slides>
  <Notes>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11</vt:i4>
      </vt:variant>
    </vt:vector>
  </HeadingPairs>
  <TitlesOfParts>
    <vt:vector size="24" baseType="lpstr">
      <vt:lpstr>Aptos</vt:lpstr>
      <vt:lpstr>Aptos Display</vt:lpstr>
      <vt:lpstr>Arial</vt:lpstr>
      <vt:lpstr>Calibri</vt:lpstr>
      <vt:lpstr>Calibri Light</vt:lpstr>
      <vt:lpstr>Gotham Book</vt:lpstr>
      <vt:lpstr>Gotham Book</vt:lpstr>
      <vt:lpstr>Gotham Medium</vt:lpstr>
      <vt:lpstr>Josefin Sans</vt:lpstr>
      <vt:lpstr>Open Sans</vt:lpstr>
      <vt:lpstr>Office Theme</vt:lpstr>
      <vt:lpstr>1_Office Theme</vt:lpstr>
      <vt:lpstr>2_Office Theme</vt:lpstr>
      <vt:lpstr>Unit 6:  The Republic of Texas</vt:lpstr>
      <vt:lpstr>How do we know what we know? Warm-up</vt:lpstr>
      <vt:lpstr>Warm-up:  Follow the directions to complete your warm-up</vt:lpstr>
      <vt:lpstr>Share with the class</vt:lpstr>
      <vt:lpstr>Essential Questions</vt:lpstr>
      <vt:lpstr>In today’s lesson…</vt:lpstr>
      <vt:lpstr>Part I: Life After the Revolution</vt:lpstr>
      <vt:lpstr>Part II: Hope for the Republic of Texas</vt:lpstr>
      <vt:lpstr>Part III: An American Point of View on Texas Annexation</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5</cp:revision>
  <dcterms:created xsi:type="dcterms:W3CDTF">2025-04-17T15:14:12Z</dcterms:created>
  <dcterms:modified xsi:type="dcterms:W3CDTF">2025-04-23T18:52:49Z</dcterms:modified>
</cp:coreProperties>
</file>