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26" r:id="rId3"/>
    <p:sldId id="331" r:id="rId4"/>
    <p:sldId id="332" r:id="rId5"/>
    <p:sldId id="333" r:id="rId6"/>
    <p:sldId id="334" r:id="rId7"/>
    <p:sldId id="363" r:id="rId8"/>
    <p:sldId id="362" r:id="rId9"/>
    <p:sldId id="356" r:id="rId10"/>
    <p:sldId id="357" r:id="rId11"/>
    <p:sldId id="360" r:id="rId12"/>
    <p:sldId id="361" r:id="rId13"/>
    <p:sldId id="364" r:id="rId14"/>
    <p:sldId id="365" r:id="rId15"/>
    <p:sldId id="3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8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3FFE5-1A49-4E46-929F-9183C90AAF19}"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CD9FA-F19E-49E2-9C25-5DBA7B715EDB}" type="slidenum">
              <a:rPr lang="en-US" smtClean="0"/>
              <a:t>‹#›</a:t>
            </a:fld>
            <a:endParaRPr lang="en-US"/>
          </a:p>
        </p:txBody>
      </p:sp>
    </p:spTree>
    <p:extLst>
      <p:ext uri="{BB962C8B-B14F-4D97-AF65-F5344CB8AC3E}">
        <p14:creationId xmlns:p14="http://schemas.microsoft.com/office/powerpoint/2010/main" val="253870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11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29683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dl.loc.gov/loc.mss/ms009193.mss42440.009"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texasmaps.com/object/9715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9250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To Arms! To Arms! Volunteers for the Mexican War!</a:t>
            </a:r>
            <a:r>
              <a:rPr lang="en-US" sz="1200" b="0" i="0" u="none" strike="noStrike" kern="1200" dirty="0">
                <a:solidFill>
                  <a:schemeClr val="tx1"/>
                </a:solidFill>
                <a:effectLst/>
                <a:latin typeface="+mn-lt"/>
                <a:ea typeface="+mn-ea"/>
                <a:cs typeface="+mn-cs"/>
              </a:rPr>
              <a:t>. December 5, 1846. Poster. University of North Texas Libraries, The Portal to Texas History; crediting Star of the Republic Museum. </a:t>
            </a:r>
            <a:r>
              <a:rPr lang="en-US" sz="1200" b="0" i="0" u="sng" strike="noStrike" kern="1200" dirty="0">
                <a:solidFill>
                  <a:schemeClr val="tx1"/>
                </a:solidFill>
                <a:effectLst/>
                <a:latin typeface="+mn-lt"/>
                <a:ea typeface="+mn-ea"/>
                <a:cs typeface="+mn-cs"/>
                <a:hlinkClick r:id="rId3"/>
              </a:rPr>
              <a:t>https://texashistory.unt.edu/ark:/67531/metapth31112</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1845 – 1846. </a:t>
            </a:r>
            <a:r>
              <a:rPr lang="en-US" sz="1200" b="0" i="0" kern="1200" dirty="0">
                <a:solidFill>
                  <a:schemeClr val="tx1"/>
                </a:solidFill>
                <a:effectLst/>
                <a:latin typeface="+mn-lt"/>
                <a:ea typeface="+mn-ea"/>
                <a:cs typeface="+mn-cs"/>
              </a:rPr>
              <a:t>Map of the states and territories of the United States as it was from December 1845 to June 1846. On December 29 1845, the Republic of Texas and all of its claimed lands were admitted as the state of Texas, including Miller County. On June 18 1846, Oregon Country below the 49th parallel, excluding Vancouver Island, was incorporated in to the United States as unorganized territory. 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3.0/deed.en"/>
              </a:rPr>
              <a:t>Attribution-Share Alike 3.0 </a:t>
            </a:r>
            <a:r>
              <a:rPr lang="en-US" sz="1200" b="0" i="0" u="none" strike="noStrike" kern="1200" dirty="0" err="1">
                <a:solidFill>
                  <a:schemeClr val="tx1"/>
                </a:solidFill>
                <a:effectLst/>
                <a:latin typeface="+mn-lt"/>
                <a:ea typeface="+mn-ea"/>
                <a:cs typeface="+mn-cs"/>
                <a:hlinkClick r:id="rId4" tooltip="creativecommons:by-sa/3.0/deed.en"/>
              </a:rPr>
              <a:t>Unported</a:t>
            </a:r>
            <a:r>
              <a:rPr lang="en-US" sz="1200" b="0" i="0" kern="1200" dirty="0">
                <a:solidFill>
                  <a:schemeClr val="tx1"/>
                </a:solidFill>
                <a:effectLst/>
                <a:latin typeface="+mn-lt"/>
                <a:ea typeface="+mn-ea"/>
                <a:cs typeface="+mn-cs"/>
              </a:rPr>
              <a:t> license. https://commons.wikimedia.org/wiki/File:United_States_1845-12-1846-06.png </a:t>
            </a:r>
            <a:endParaRPr lang="en-US" dirty="0"/>
          </a:p>
        </p:txBody>
      </p:sp>
      <p:sp>
        <p:nvSpPr>
          <p:cNvPr id="4" name="Slide Number Placeholder 3"/>
          <p:cNvSpPr>
            <a:spLocks noGrp="1"/>
          </p:cNvSpPr>
          <p:nvPr>
            <p:ph type="sldNum" sz="quarter" idx="5"/>
          </p:nvPr>
        </p:nvSpPr>
        <p:spPr/>
        <p:txBody>
          <a:bodyPr/>
          <a:lstStyle/>
          <a:p>
            <a:fld id="{956CD9FA-F19E-49E2-9C25-5DBA7B715EDB}" type="slidenum">
              <a:rPr lang="en-US" smtClean="0"/>
              <a:t>7</a:t>
            </a:fld>
            <a:endParaRPr lang="en-US"/>
          </a:p>
        </p:txBody>
      </p:sp>
    </p:spTree>
    <p:extLst>
      <p:ext uri="{BB962C8B-B14F-4D97-AF65-F5344CB8AC3E}">
        <p14:creationId xmlns:p14="http://schemas.microsoft.com/office/powerpoint/2010/main" val="34652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Jackson, Jack, 1941-2006 &amp; Almonte, Juan Nepomuceno, 1803-1869. Almonte's Texas: Juan N. Almonte's 1834 Inspection, Secret Report &amp; Role in the 1836 Campaign, book, 2003; Austin, Texas. (</a:t>
            </a:r>
            <a:r>
              <a:rPr lang="en-US" sz="1200" b="0" i="0" u="none" strike="noStrike" kern="1200" dirty="0">
                <a:solidFill>
                  <a:schemeClr val="tx1"/>
                </a:solidFill>
                <a:effectLst/>
                <a:latin typeface="+mn-lt"/>
                <a:ea typeface="+mn-ea"/>
                <a:cs typeface="+mn-cs"/>
                <a:hlinkClick r:id="rId3"/>
              </a:rPr>
              <a:t>https://texashistory.unt.edu/ark:/67531/metapth296837/</a:t>
            </a:r>
            <a:r>
              <a:rPr lang="en-US" sz="1200" b="0" i="0" u="none" strike="noStrike" kern="1200" dirty="0">
                <a:solidFill>
                  <a:schemeClr val="tx1"/>
                </a:solidFill>
                <a:effectLst/>
                <a:latin typeface="+mn-lt"/>
                <a:ea typeface="+mn-ea"/>
                <a:cs typeface="+mn-cs"/>
              </a:rPr>
              <a:t>: accessed June 2,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Texas State Historical Association.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956CD9FA-F19E-49E2-9C25-5DBA7B715EDB}" type="slidenum">
              <a:rPr lang="en-US" smtClean="0"/>
              <a:t>8</a:t>
            </a:fld>
            <a:endParaRPr lang="en-US"/>
          </a:p>
        </p:txBody>
      </p:sp>
    </p:spTree>
    <p:extLst>
      <p:ext uri="{BB962C8B-B14F-4D97-AF65-F5344CB8AC3E}">
        <p14:creationId xmlns:p14="http://schemas.microsoft.com/office/powerpoint/2010/main" val="424685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Portrait of Zachary Taylor. Zachary Taylor Papers: Series 6, Additions, 1820-1863; 2014 Addition; Engraved portrait, 1863. Library of Congress. </a:t>
            </a:r>
            <a:r>
              <a:rPr lang="en-US" sz="1200" b="0" i="0" u="sng" kern="1200" dirty="0">
                <a:solidFill>
                  <a:schemeClr val="tx1"/>
                </a:solidFill>
                <a:effectLst/>
                <a:latin typeface="+mn-lt"/>
                <a:ea typeface="+mn-ea"/>
                <a:cs typeface="+mn-cs"/>
                <a:hlinkClick r:id="rId3"/>
              </a:rPr>
              <a:t>http://hdl.loc.gov/loc.mss/ms009193.mss42440.009</a:t>
            </a: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United States Central map 1846-06-15 to 1846-12-28. This file is licensed under the </a:t>
            </a:r>
            <a:r>
              <a:rPr lang="en-US" sz="1200" b="0" i="0" u="none" strike="noStrike" kern="1200" dirty="0">
                <a:solidFill>
                  <a:schemeClr val="tx1"/>
                </a:solidFill>
                <a:effectLst/>
                <a:latin typeface="+mn-lt"/>
                <a:ea typeface="+mn-ea"/>
                <a:cs typeface="+mn-cs"/>
                <a:hlinkClick r:id="rId4"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creativecommons:by-sa/4.0/deed.en"/>
              </a:rPr>
              <a:t>Attribution-Share Alike 4.0 International</a:t>
            </a:r>
            <a:r>
              <a:rPr lang="en-US" sz="1200" b="0" i="0" kern="1200" dirty="0">
                <a:solidFill>
                  <a:schemeClr val="tx1"/>
                </a:solidFill>
                <a:effectLst/>
                <a:latin typeface="+mn-lt"/>
                <a:ea typeface="+mn-ea"/>
                <a:cs typeface="+mn-cs"/>
              </a:rPr>
              <a:t> license. https://commons.wikimedia.org/wiki/File:United_States_Central_map_1846-06-15_to_1846-12-28.png</a:t>
            </a:r>
          </a:p>
          <a:p>
            <a:endParaRPr lang="en-US" dirty="0"/>
          </a:p>
        </p:txBody>
      </p:sp>
      <p:sp>
        <p:nvSpPr>
          <p:cNvPr id="4" name="Slide Number Placeholder 3"/>
          <p:cNvSpPr>
            <a:spLocks noGrp="1"/>
          </p:cNvSpPr>
          <p:nvPr>
            <p:ph type="sldNum" sz="quarter" idx="5"/>
          </p:nvPr>
        </p:nvSpPr>
        <p:spPr/>
        <p:txBody>
          <a:bodyPr/>
          <a:lstStyle/>
          <a:p>
            <a:fld id="{956CD9FA-F19E-49E2-9C25-5DBA7B715EDB}" type="slidenum">
              <a:rPr lang="en-US" smtClean="0"/>
              <a:t>10</a:t>
            </a:fld>
            <a:endParaRPr lang="en-US"/>
          </a:p>
        </p:txBody>
      </p:sp>
    </p:spTree>
    <p:extLst>
      <p:ext uri="{BB962C8B-B14F-4D97-AF65-F5344CB8AC3E}">
        <p14:creationId xmlns:p14="http://schemas.microsoft.com/office/powerpoint/2010/main" val="58853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Taylor, Zachary. </a:t>
            </a:r>
            <a:r>
              <a:rPr lang="en-US" sz="1200" b="0" i="1" kern="1200" dirty="0">
                <a:solidFill>
                  <a:schemeClr val="tx1"/>
                </a:solidFill>
                <a:effectLst/>
                <a:latin typeface="+mn-lt"/>
                <a:ea typeface="+mn-ea"/>
                <a:cs typeface="+mn-cs"/>
              </a:rPr>
              <a:t>Zachary Taylor Papers: Series 6, Additions, -1863; 2014 Addition; Engraved portrait, 1863</a:t>
            </a:r>
            <a:r>
              <a:rPr lang="en-US" sz="1200" b="0" i="0" kern="1200" dirty="0">
                <a:solidFill>
                  <a:schemeClr val="tx1"/>
                </a:solidFill>
                <a:effectLst/>
                <a:latin typeface="+mn-lt"/>
                <a:ea typeface="+mn-ea"/>
                <a:cs typeface="+mn-cs"/>
              </a:rPr>
              <a:t>. 1863. Manuscript/Mixed Material. https://www.loc.gov/item/mss42440009/ </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Northern Mexico Campaign of the U.S. - Mexico War, 1846 -1847. GIS Educational Maps. Ellyson Wong (Compiler) Lila Rakoczy (Compiler) "Disputed Territory Between Mexico and the United States" (97129) and “Disputed Territory Between Mexico and the United States, 1845 – 1854” (97251) Texas General Land Office. </a:t>
            </a:r>
            <a:r>
              <a:rPr lang="en-US" sz="1200" b="0" i="0" u="sng" strike="noStrike" kern="1200" dirty="0">
                <a:solidFill>
                  <a:schemeClr val="tx1"/>
                </a:solidFill>
                <a:effectLst/>
                <a:latin typeface="+mn-lt"/>
                <a:ea typeface="+mn-ea"/>
                <a:cs typeface="+mn-cs"/>
                <a:hlinkClick r:id="rId3"/>
              </a:rPr>
              <a:t>https://historictexasmaps.com/object/97152</a:t>
            </a:r>
            <a:r>
              <a:rPr lang="en-US"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6CD9FA-F19E-49E2-9C25-5DBA7B715EDB}" type="slidenum">
              <a:rPr lang="en-US" smtClean="0"/>
              <a:t>11</a:t>
            </a:fld>
            <a:endParaRPr lang="en-US"/>
          </a:p>
        </p:txBody>
      </p:sp>
    </p:spTree>
    <p:extLst>
      <p:ext uri="{BB962C8B-B14F-4D97-AF65-F5344CB8AC3E}">
        <p14:creationId xmlns:p14="http://schemas.microsoft.com/office/powerpoint/2010/main" val="21913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Edward Weber &amp; Co. Battle of Resaca de la Palma, 9th May 1846 [and the] Battle of Palo Alto, 8th May 1846., map, 1846; Baltimore. (</a:t>
            </a:r>
            <a:r>
              <a:rPr lang="en-US" sz="1200" b="0" i="0" u="none" strike="noStrike" kern="1200" dirty="0">
                <a:solidFill>
                  <a:schemeClr val="tx1"/>
                </a:solidFill>
                <a:effectLst/>
                <a:latin typeface="+mn-lt"/>
                <a:ea typeface="+mn-ea"/>
                <a:cs typeface="+mn-cs"/>
                <a:hlinkClick r:id="rId3"/>
              </a:rPr>
              <a:t>https://texashistory.unt.edu/ark:/67531/metapth192504/</a:t>
            </a:r>
            <a:r>
              <a:rPr lang="en-US" sz="1200" b="0" i="0" kern="1200" dirty="0">
                <a:solidFill>
                  <a:schemeClr val="tx1"/>
                </a:solidFill>
                <a:effectLst/>
                <a:latin typeface="+mn-lt"/>
                <a:ea typeface="+mn-ea"/>
                <a:cs typeface="+mn-cs"/>
              </a:rPr>
              <a:t>: accessed June 5,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fld id="{956CD9FA-F19E-49E2-9C25-5DBA7B715EDB}" type="slidenum">
              <a:rPr lang="en-US" smtClean="0"/>
              <a:t>12</a:t>
            </a:fld>
            <a:endParaRPr lang="en-US"/>
          </a:p>
        </p:txBody>
      </p:sp>
    </p:spTree>
    <p:extLst>
      <p:ext uri="{BB962C8B-B14F-4D97-AF65-F5344CB8AC3E}">
        <p14:creationId xmlns:p14="http://schemas.microsoft.com/office/powerpoint/2010/main" val="109325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1627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4890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7786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3959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259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68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7888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6995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1665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0010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106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3708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4122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7216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6509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2254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40877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7829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7451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2739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3478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438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422814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632355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297762" y="640080"/>
            <a:ext cx="6251110" cy="3566160"/>
          </a:xfrm>
        </p:spPr>
        <p:txBody>
          <a:bodyPr anchor="b">
            <a:normAutofit/>
          </a:bodyPr>
          <a:lstStyle/>
          <a:p>
            <a:pPr algn="l"/>
            <a:r>
              <a:rPr lang="en-US" b="1" i="1" dirty="0">
                <a:solidFill>
                  <a:schemeClr val="tx1">
                    <a:lumMod val="50000"/>
                    <a:lumOff val="50000"/>
                  </a:schemeClr>
                </a:solidFill>
                <a:latin typeface="Gotham Book"/>
              </a:rPr>
              <a:t>Unit 6: </a:t>
            </a:r>
            <a:br>
              <a:rPr lang="en-US" b="1" i="1" dirty="0">
                <a:latin typeface="Gotham Book"/>
              </a:rPr>
            </a:br>
            <a:r>
              <a:rPr lang="en-US" b="1" dirty="0">
                <a:solidFill>
                  <a:srgbClr val="0070C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297760" y="4636008"/>
            <a:ext cx="6251111" cy="1572768"/>
          </a:xfrm>
        </p:spPr>
        <p:txBody>
          <a:bodyPr>
            <a:normAutofit/>
          </a:bodyPr>
          <a:lstStyle/>
          <a:p>
            <a:pPr algn="l"/>
            <a:r>
              <a:rPr lang="en-US" sz="4000" b="1" i="1" dirty="0">
                <a:solidFill>
                  <a:schemeClr val="tx1">
                    <a:lumMod val="50000"/>
                    <a:lumOff val="50000"/>
                  </a:schemeClr>
                </a:solidFill>
                <a:latin typeface="Gotham Book"/>
              </a:rPr>
              <a:t>Lesson 8: </a:t>
            </a:r>
          </a:p>
          <a:p>
            <a:pPr algn="l"/>
            <a:r>
              <a:rPr lang="en-US" sz="4000" b="1" i="1" dirty="0">
                <a:solidFill>
                  <a:srgbClr val="0070C0"/>
                </a:solidFill>
                <a:latin typeface="Gotham Book"/>
              </a:rPr>
              <a:t>Looking Ahead</a:t>
            </a:r>
          </a:p>
        </p:txBody>
      </p:sp>
      <p:pic>
        <p:nvPicPr>
          <p:cNvPr id="1026" name="Picture 2" descr="A primary source poster announcing the beginning of the U.S. - Mexico War. It reads, &quot;To arms! To arms! Volunteers for the Mexican War!&quot; The remainder of the writing is very small. ">
            <a:extLst>
              <a:ext uri="{FF2B5EF4-FFF2-40B4-BE49-F238E27FC236}">
                <a16:creationId xmlns:a16="http://schemas.microsoft.com/office/drawing/2014/main" id="{B75C2DF1-E8A4-FE58-A390-CF960EC54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005"/>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5F2C820-F6BF-FFE6-8CBE-9073D066BE5D}"/>
              </a:ext>
            </a:extLst>
          </p:cNvPr>
          <p:cNvSpPr txBox="1">
            <a:spLocks noGrp="1"/>
          </p:cNvSpPr>
          <p:nvPr>
            <p:ph type="title" idx="4294967295"/>
          </p:nvPr>
        </p:nvSpPr>
        <p:spPr>
          <a:xfrm>
            <a:off x="1863066" y="198119"/>
            <a:ext cx="10132674" cy="14020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otham Medium"/>
                <a:ea typeface="+mj-ea"/>
                <a:cs typeface="+mj-cs"/>
              </a:rPr>
              <a:t>James K. Polk</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200" b="0" i="0" u="none" strike="noStrike" kern="1200" cap="none" spc="0" normalizeH="0" baseline="0" noProof="0" dirty="0">
                <a:ln>
                  <a:noFill/>
                </a:ln>
                <a:solidFill>
                  <a:prstClr val="black"/>
                </a:solidFill>
                <a:effectLst/>
                <a:uLnTx/>
                <a:uFillTx/>
                <a:latin typeface="Gotham Medium"/>
                <a:ea typeface="+mj-ea"/>
                <a:cs typeface="+mj-cs"/>
              </a:rPr>
              <a:t>U.S. President 1845 - 1849</a:t>
            </a:r>
          </a:p>
        </p:txBody>
      </p:sp>
      <p:pic>
        <p:nvPicPr>
          <p:cNvPr id="3" name="Picture 2" descr="A black and white portrait of President James K. Polk">
            <a:extLst>
              <a:ext uri="{FF2B5EF4-FFF2-40B4-BE49-F238E27FC236}">
                <a16:creationId xmlns:a16="http://schemas.microsoft.com/office/drawing/2014/main" id="{1E738A8F-8976-50AD-F4E2-6FC4892E1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727" y="1455808"/>
            <a:ext cx="3638158" cy="4839674"/>
          </a:xfrm>
          <a:prstGeom prst="rect">
            <a:avLst/>
          </a:prstGeom>
          <a:effectLst>
            <a:outerShdw blurRad="50800" dist="50800" dir="7920000" algn="ctr" rotWithShape="0">
              <a:srgbClr val="000000">
                <a:alpha val="43137"/>
              </a:srgbClr>
            </a:outerShdw>
          </a:effectLst>
        </p:spPr>
      </p:pic>
      <p:sp>
        <p:nvSpPr>
          <p:cNvPr id="4" name="Title 4">
            <a:extLst>
              <a:ext uri="{FF2B5EF4-FFF2-40B4-BE49-F238E27FC236}">
                <a16:creationId xmlns:a16="http://schemas.microsoft.com/office/drawing/2014/main" id="{1B0222E1-590E-03B7-64BD-C8E1EE09B8DC}"/>
              </a:ext>
            </a:extLst>
          </p:cNvPr>
          <p:cNvSpPr txBox="1">
            <a:spLocks/>
          </p:cNvSpPr>
          <p:nvPr/>
        </p:nvSpPr>
        <p:spPr>
          <a:xfrm>
            <a:off x="1675917" y="6295482"/>
            <a:ext cx="4374696"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2200" i="1">
                <a:latin typeface="Gotham Book"/>
                <a:ea typeface="+mn-ea"/>
                <a:cs typeface="+mn-cs"/>
              </a:rPr>
              <a:t>Library of Congress</a:t>
            </a:r>
            <a:endParaRPr lang="en-US" sz="2200" i="1" dirty="0">
              <a:latin typeface="Gotham Book"/>
              <a:ea typeface="+mn-ea"/>
              <a:cs typeface="+mn-cs"/>
            </a:endParaRPr>
          </a:p>
        </p:txBody>
      </p:sp>
      <p:pic>
        <p:nvPicPr>
          <p:cNvPr id="5" name="Picture 2" descr="A political map of the borders of countries in North America 1846. It shows the United States - which includes all territory in the east, including Texas, and its territories in central North America. The land in the west is shaded gray to represent it belonging to Mexico. ">
            <a:extLst>
              <a:ext uri="{FF2B5EF4-FFF2-40B4-BE49-F238E27FC236}">
                <a16:creationId xmlns:a16="http://schemas.microsoft.com/office/drawing/2014/main" id="{42785D33-FDF3-036E-5F3B-970FF14176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06"/>
          <a:stretch>
            <a:fillRect/>
          </a:stretch>
        </p:blipFill>
        <p:spPr bwMode="auto">
          <a:xfrm>
            <a:off x="5945221" y="1811689"/>
            <a:ext cx="6055055" cy="387065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436569-5401-6E7E-8E8C-E9889EA65D56}"/>
              </a:ext>
            </a:extLst>
          </p:cNvPr>
          <p:cNvSpPr txBox="1"/>
          <p:nvPr/>
        </p:nvSpPr>
        <p:spPr>
          <a:xfrm>
            <a:off x="6776880" y="5768026"/>
            <a:ext cx="4374696" cy="430887"/>
          </a:xfrm>
          <a:prstGeom prst="rect">
            <a:avLst/>
          </a:prstGeom>
          <a:noFill/>
        </p:spPr>
        <p:txBody>
          <a:bodyPr wrap="square" rtlCol="0">
            <a:spAutoFit/>
          </a:bodyPr>
          <a:lstStyle/>
          <a:p>
            <a:pPr algn="ctr"/>
            <a:r>
              <a:rPr lang="en-US" sz="2200" i="1" dirty="0">
                <a:latin typeface="Gotham Book"/>
              </a:rPr>
              <a:t>The United States 1846</a:t>
            </a:r>
          </a:p>
        </p:txBody>
      </p:sp>
    </p:spTree>
    <p:extLst>
      <p:ext uri="{BB962C8B-B14F-4D97-AF65-F5344CB8AC3E}">
        <p14:creationId xmlns:p14="http://schemas.microsoft.com/office/powerpoint/2010/main" val="132858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5F2C820-F6BF-FFE6-8CBE-9073D066BE5D}"/>
              </a:ext>
            </a:extLst>
          </p:cNvPr>
          <p:cNvSpPr txBox="1">
            <a:spLocks noGrp="1"/>
          </p:cNvSpPr>
          <p:nvPr>
            <p:ph type="title" idx="4294967295"/>
          </p:nvPr>
        </p:nvSpPr>
        <p:spPr>
          <a:xfrm>
            <a:off x="5812970" y="-30487"/>
            <a:ext cx="6172201" cy="2076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Zachary Taylor</a:t>
            </a:r>
            <a:br>
              <a:rPr kumimoji="0" lang="en-US" sz="5400" b="1" i="0" u="none" strike="noStrike" kern="1200" cap="none" spc="0" normalizeH="0" baseline="0" noProof="0" dirty="0">
                <a:ln>
                  <a:noFill/>
                </a:ln>
                <a:solidFill>
                  <a:schemeClr val="tx1"/>
                </a:solidFill>
                <a:effectLst/>
                <a:uLnTx/>
                <a:uFillTx/>
                <a:latin typeface="Gotham Medium"/>
                <a:ea typeface="+mj-ea"/>
                <a:cs typeface="+mj-cs"/>
              </a:rPr>
            </a:br>
            <a:r>
              <a:rPr kumimoji="0" lang="en-US" sz="3600" i="0" u="none" strike="noStrike" kern="1200" cap="none" spc="0" normalizeH="0" baseline="0" noProof="0" dirty="0">
                <a:ln>
                  <a:noFill/>
                </a:ln>
                <a:solidFill>
                  <a:schemeClr val="tx1"/>
                </a:solidFill>
                <a:effectLst/>
                <a:uLnTx/>
                <a:uFillTx/>
                <a:latin typeface="Gotham Medium"/>
                <a:ea typeface="+mj-ea"/>
                <a:cs typeface="+mj-cs"/>
              </a:rPr>
              <a:t>General of the American Army in the U.S. – Mexico War</a:t>
            </a:r>
            <a:endParaRPr kumimoji="0" lang="en-US" sz="540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full-body portrait of Zachary Taylor. He is seated on a chair, dressed in his military uniform with his hand resting on his sword. In the background, American Indian teepees are visible, as well as a cannon, and 2 military men talking.">
            <a:extLst>
              <a:ext uri="{FF2B5EF4-FFF2-40B4-BE49-F238E27FC236}">
                <a16:creationId xmlns:a16="http://schemas.microsoft.com/office/drawing/2014/main" id="{673E0553-E18B-70F7-85F5-47956019D716}"/>
              </a:ext>
            </a:extLst>
          </p:cNvPr>
          <p:cNvPicPr>
            <a:picLocks noChangeAspect="1"/>
          </p:cNvPicPr>
          <p:nvPr/>
        </p:nvPicPr>
        <p:blipFill>
          <a:blip r:embed="rId4"/>
          <a:stretch>
            <a:fillRect/>
          </a:stretch>
        </p:blipFill>
        <p:spPr>
          <a:xfrm>
            <a:off x="1838687" y="198119"/>
            <a:ext cx="3974283" cy="6087698"/>
          </a:xfrm>
          <a:prstGeom prst="rect">
            <a:avLst/>
          </a:prstGeom>
          <a:effectLst>
            <a:outerShdw blurRad="50800" dist="50800" dir="7920000" algn="ctr" rotWithShape="0">
              <a:srgbClr val="000000">
                <a:alpha val="43137"/>
              </a:srgbClr>
            </a:outerShdw>
          </a:effectLst>
        </p:spPr>
      </p:pic>
      <p:pic>
        <p:nvPicPr>
          <p:cNvPr id="5" name="Picture 4" descr="An image of the southern border of Texas along the Rio Grande. Arrows depict U.S. troop movements from Corpus Christi to Palo Alto. An orange symbol of an explosion labels the Battle of Palo Alto in 1846.">
            <a:extLst>
              <a:ext uri="{FF2B5EF4-FFF2-40B4-BE49-F238E27FC236}">
                <a16:creationId xmlns:a16="http://schemas.microsoft.com/office/drawing/2014/main" id="{10644851-561F-1610-939D-DE57B49ADD49}"/>
              </a:ext>
            </a:extLst>
          </p:cNvPr>
          <p:cNvPicPr>
            <a:picLocks noChangeAspect="1"/>
          </p:cNvPicPr>
          <p:nvPr/>
        </p:nvPicPr>
        <p:blipFill>
          <a:blip r:embed="rId5"/>
          <a:srcRect t="40830" r="24202"/>
          <a:stretch>
            <a:fillRect/>
          </a:stretch>
        </p:blipFill>
        <p:spPr>
          <a:xfrm>
            <a:off x="6019801" y="2075759"/>
            <a:ext cx="5951770" cy="3609257"/>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57FAB025-2B67-6307-43F3-057B0EA96D87}"/>
              </a:ext>
            </a:extLst>
          </p:cNvPr>
          <p:cNvSpPr txBox="1"/>
          <p:nvPr/>
        </p:nvSpPr>
        <p:spPr>
          <a:xfrm>
            <a:off x="1937657" y="6368143"/>
            <a:ext cx="3875313" cy="430887"/>
          </a:xfrm>
          <a:prstGeom prst="rect">
            <a:avLst/>
          </a:prstGeom>
          <a:noFill/>
        </p:spPr>
        <p:txBody>
          <a:bodyPr wrap="square" rtlCol="0">
            <a:spAutoFit/>
          </a:bodyPr>
          <a:lstStyle/>
          <a:p>
            <a:pPr algn="ctr"/>
            <a:r>
              <a:rPr lang="en-US" sz="2200" i="1" dirty="0">
                <a:latin typeface="Gotham Book"/>
              </a:rPr>
              <a:t>Library of Congress</a:t>
            </a:r>
          </a:p>
        </p:txBody>
      </p:sp>
      <p:sp>
        <p:nvSpPr>
          <p:cNvPr id="8" name="TextBox 7">
            <a:extLst>
              <a:ext uri="{FF2B5EF4-FFF2-40B4-BE49-F238E27FC236}">
                <a16:creationId xmlns:a16="http://schemas.microsoft.com/office/drawing/2014/main" id="{FF179064-80F3-2343-DB92-C790EAD0313B}"/>
              </a:ext>
            </a:extLst>
          </p:cNvPr>
          <p:cNvSpPr txBox="1"/>
          <p:nvPr/>
        </p:nvSpPr>
        <p:spPr>
          <a:xfrm>
            <a:off x="6961413" y="5714267"/>
            <a:ext cx="3875313" cy="430887"/>
          </a:xfrm>
          <a:prstGeom prst="rect">
            <a:avLst/>
          </a:prstGeom>
          <a:noFill/>
        </p:spPr>
        <p:txBody>
          <a:bodyPr wrap="square" rtlCol="0">
            <a:spAutoFit/>
          </a:bodyPr>
          <a:lstStyle/>
          <a:p>
            <a:pPr algn="ctr"/>
            <a:r>
              <a:rPr lang="en-US" sz="2200" i="1" dirty="0">
                <a:latin typeface="Gotham Book"/>
              </a:rPr>
              <a:t>Texas General Land Office</a:t>
            </a:r>
          </a:p>
        </p:txBody>
      </p:sp>
    </p:spTree>
    <p:extLst>
      <p:ext uri="{BB962C8B-B14F-4D97-AF65-F5344CB8AC3E}">
        <p14:creationId xmlns:p14="http://schemas.microsoft.com/office/powerpoint/2010/main" val="711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5F2C820-F6BF-FFE6-8CBE-9073D066BE5D}"/>
              </a:ext>
            </a:extLst>
          </p:cNvPr>
          <p:cNvSpPr txBox="1">
            <a:spLocks noGrp="1"/>
          </p:cNvSpPr>
          <p:nvPr>
            <p:ph type="title" idx="4294967295"/>
          </p:nvPr>
        </p:nvSpPr>
        <p:spPr>
          <a:xfrm>
            <a:off x="6596746" y="-95801"/>
            <a:ext cx="5301340" cy="18466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Gotham Medium"/>
                <a:ea typeface="+mj-ea"/>
                <a:cs typeface="+mj-cs"/>
              </a:rPr>
              <a:t>Battle of </a:t>
            </a:r>
            <a:br>
              <a:rPr kumimoji="0" lang="en-US" b="1" i="0" u="none" strike="noStrike" kern="1200" cap="none" spc="0" normalizeH="0" baseline="0" noProof="0" dirty="0">
                <a:ln>
                  <a:noFill/>
                </a:ln>
                <a:solidFill>
                  <a:schemeClr val="tx1"/>
                </a:solidFill>
                <a:effectLst/>
                <a:uLnTx/>
                <a:uFillTx/>
                <a:latin typeface="Gotham Medium"/>
                <a:ea typeface="+mj-ea"/>
                <a:cs typeface="+mj-cs"/>
              </a:rPr>
            </a:br>
            <a:r>
              <a:rPr kumimoji="0" lang="en-US" b="1" i="0" u="none" strike="noStrike" kern="1200" cap="none" spc="0" normalizeH="0" baseline="0" noProof="0" dirty="0">
                <a:ln>
                  <a:noFill/>
                </a:ln>
                <a:solidFill>
                  <a:schemeClr val="tx1"/>
                </a:solidFill>
                <a:effectLst/>
                <a:uLnTx/>
                <a:uFillTx/>
                <a:latin typeface="Gotham Medium"/>
                <a:ea typeface="+mj-ea"/>
                <a:cs typeface="+mj-cs"/>
              </a:rPr>
              <a:t>Palo Alto</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map that depicts the position of Mexican and American troops during the Battle of Palo Alto. Specifics of the map are difficult to view. There is a clear line of Mexican troops with brush or trees behind them. Across a prairie there are the United States troops.">
            <a:extLst>
              <a:ext uri="{FF2B5EF4-FFF2-40B4-BE49-F238E27FC236}">
                <a16:creationId xmlns:a16="http://schemas.microsoft.com/office/drawing/2014/main" id="{D8E59FF9-7737-278C-2440-04F238FB627E}"/>
              </a:ext>
            </a:extLst>
          </p:cNvPr>
          <p:cNvPicPr>
            <a:picLocks noChangeAspect="1"/>
          </p:cNvPicPr>
          <p:nvPr/>
        </p:nvPicPr>
        <p:blipFill>
          <a:blip r:embed="rId4"/>
          <a:stretch>
            <a:fillRect/>
          </a:stretch>
        </p:blipFill>
        <p:spPr>
          <a:xfrm>
            <a:off x="2069893" y="169854"/>
            <a:ext cx="4980784" cy="6518291"/>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F9722A0A-4D56-1367-0661-4E92B7D8C595}"/>
              </a:ext>
            </a:extLst>
          </p:cNvPr>
          <p:cNvSpPr txBox="1"/>
          <p:nvPr/>
        </p:nvSpPr>
        <p:spPr>
          <a:xfrm>
            <a:off x="7075714" y="2950029"/>
            <a:ext cx="4637314" cy="1846659"/>
          </a:xfrm>
          <a:prstGeom prst="rect">
            <a:avLst/>
          </a:prstGeom>
          <a:noFill/>
        </p:spPr>
        <p:txBody>
          <a:bodyPr wrap="square" rtlCol="0">
            <a:spAutoFit/>
          </a:bodyPr>
          <a:lstStyle/>
          <a:p>
            <a:pPr algn="ctr"/>
            <a:r>
              <a:rPr lang="en-US" sz="3600" dirty="0"/>
              <a:t>Map of the Battle of Palo Alto, 1846</a:t>
            </a:r>
          </a:p>
          <a:p>
            <a:endParaRPr lang="en-US" dirty="0"/>
          </a:p>
          <a:p>
            <a:pPr algn="ctr"/>
            <a:r>
              <a:rPr lang="en-US" sz="2400" i="1" dirty="0"/>
              <a:t>The Portal to Texas History</a:t>
            </a:r>
          </a:p>
        </p:txBody>
      </p:sp>
    </p:spTree>
    <p:extLst>
      <p:ext uri="{BB962C8B-B14F-4D97-AF65-F5344CB8AC3E}">
        <p14:creationId xmlns:p14="http://schemas.microsoft.com/office/powerpoint/2010/main" val="337983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128BD8-32FF-EFBE-DF10-8F39D9BB813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01058E1-64B3-7940-72A7-447291E85FA2}"/>
              </a:ext>
            </a:extLst>
          </p:cNvPr>
          <p:cNvSpPr txBox="1">
            <a:spLocks noGrp="1"/>
          </p:cNvSpPr>
          <p:nvPr>
            <p:ph type="title" idx="4294967295"/>
          </p:nvPr>
        </p:nvSpPr>
        <p:spPr>
          <a:xfrm>
            <a:off x="1767522" y="13062"/>
            <a:ext cx="10511564"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1883B75B-8746-80D7-E8FA-B6AEB3F8CE42}"/>
              </a:ext>
            </a:extLst>
          </p:cNvPr>
          <p:cNvSpPr txBox="1"/>
          <p:nvPr/>
        </p:nvSpPr>
        <p:spPr>
          <a:xfrm>
            <a:off x="2917372" y="1578429"/>
            <a:ext cx="5421085"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4EA72E">
                    <a:lumMod val="75000"/>
                  </a:srgbClr>
                </a:solidFill>
                <a:effectLst/>
                <a:uLnTx/>
                <a:uFillTx/>
                <a:latin typeface="Gotham Book"/>
                <a:ea typeface="+mn-ea"/>
                <a:cs typeface="+mn-cs"/>
              </a:rPr>
              <a:t>Create a True or False question based on information from today’s lesson.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7030A0"/>
                </a:solidFill>
                <a:effectLst/>
                <a:uLnTx/>
                <a:uFillTx/>
                <a:latin typeface="Gotham Book"/>
                <a:ea typeface="+mn-ea"/>
                <a:cs typeface="+mn-cs"/>
              </a:rPr>
              <a:t>Be prepared to explain your answer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70C0"/>
                </a:solidFill>
                <a:effectLst/>
                <a:uLnTx/>
                <a:uFillTx/>
                <a:latin typeface="Gotham Book"/>
                <a:ea typeface="+mn-ea"/>
                <a:cs typeface="+mn-cs"/>
              </a:rPr>
              <a:t>Discuss with a partner.</a:t>
            </a:r>
          </a:p>
        </p:txBody>
      </p:sp>
      <p:pic>
        <p:nvPicPr>
          <p:cNvPr id="4" name="Graphic 3">
            <a:extLst>
              <a:ext uri="{FF2B5EF4-FFF2-40B4-BE49-F238E27FC236}">
                <a16:creationId xmlns:a16="http://schemas.microsoft.com/office/drawing/2014/main" id="{82815A90-8FB1-EBDE-CC8D-9F6E7AC6C3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1139" y="1478257"/>
            <a:ext cx="1071092" cy="1071092"/>
          </a:xfrm>
          <a:prstGeom prst="rect">
            <a:avLst/>
          </a:prstGeom>
        </p:spPr>
      </p:pic>
      <p:pic>
        <p:nvPicPr>
          <p:cNvPr id="5" name="Graphic 4">
            <a:extLst>
              <a:ext uri="{FF2B5EF4-FFF2-40B4-BE49-F238E27FC236}">
                <a16:creationId xmlns:a16="http://schemas.microsoft.com/office/drawing/2014/main" id="{C8501ABB-9625-1B4B-6FAE-7A2CC8F529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232" y="3011868"/>
            <a:ext cx="925793" cy="925793"/>
          </a:xfrm>
          <a:prstGeom prst="rect">
            <a:avLst/>
          </a:prstGeom>
        </p:spPr>
      </p:pic>
      <p:pic>
        <p:nvPicPr>
          <p:cNvPr id="6" name="Graphic 5">
            <a:extLst>
              <a:ext uri="{FF2B5EF4-FFF2-40B4-BE49-F238E27FC236}">
                <a16:creationId xmlns:a16="http://schemas.microsoft.com/office/drawing/2014/main" id="{A961B3D8-0118-4552-AF05-42EBF7FD661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5458" y="5137181"/>
            <a:ext cx="842453" cy="842453"/>
          </a:xfrm>
          <a:prstGeom prst="rect">
            <a:avLst/>
          </a:prstGeom>
        </p:spPr>
      </p:pic>
    </p:spTree>
    <p:extLst>
      <p:ext uri="{BB962C8B-B14F-4D97-AF65-F5344CB8AC3E}">
        <p14:creationId xmlns:p14="http://schemas.microsoft.com/office/powerpoint/2010/main" val="44637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275CA0-3352-D941-E618-E8300E1A24B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F9B8C30-08FF-7469-0F77-C5C550F860CB}"/>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6E8984E-E369-A5EC-1962-36B7507D3B19}"/>
              </a:ext>
            </a:extLst>
          </p:cNvPr>
          <p:cNvSpPr/>
          <p:nvPr/>
        </p:nvSpPr>
        <p:spPr>
          <a:xfrm>
            <a:off x="3940628" y="1622799"/>
            <a:ext cx="7750629" cy="4179287"/>
          </a:xfrm>
          <a:prstGeom prst="wedgeRoundRectCallout">
            <a:avLst>
              <a:gd name="adj1" fmla="val -59935"/>
              <a:gd name="adj2" fmla="val 3415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chemeClr val="bg1"/>
                </a:solidFill>
                <a:effectLst/>
                <a:uLnTx/>
                <a:uFillTx/>
                <a:latin typeface="Gotham Book"/>
                <a:ea typeface="+mn-ea"/>
                <a:cs typeface="+mn-cs"/>
              </a:rPr>
              <a:t>(Read your true or false question)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i="1" dirty="0">
              <a:solidFill>
                <a:prstClr val="white"/>
              </a:solidFill>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chemeClr val="bg2"/>
                </a:solidFill>
                <a:effectLst/>
                <a:uLnTx/>
                <a:uFillTx/>
                <a:latin typeface="Gotham Book"/>
                <a:ea typeface="+mn-ea"/>
                <a:cs typeface="+mn-cs"/>
              </a:rPr>
              <a:t>Do not provide the answer until after the class has a chance to answer your question.</a:t>
            </a:r>
          </a:p>
        </p:txBody>
      </p:sp>
      <p:pic>
        <p:nvPicPr>
          <p:cNvPr id="6" name="Graphic 5">
            <a:extLst>
              <a:ext uri="{FF2B5EF4-FFF2-40B4-BE49-F238E27FC236}">
                <a16:creationId xmlns:a16="http://schemas.microsoft.com/office/drawing/2014/main" id="{9C82569B-3AD5-787D-4604-F60CAADAAD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4015248"/>
            <a:ext cx="1417799" cy="1417799"/>
          </a:xfrm>
          <a:prstGeom prst="rect">
            <a:avLst/>
          </a:prstGeom>
        </p:spPr>
      </p:pic>
    </p:spTree>
    <p:extLst>
      <p:ext uri="{BB962C8B-B14F-4D97-AF65-F5344CB8AC3E}">
        <p14:creationId xmlns:p14="http://schemas.microsoft.com/office/powerpoint/2010/main" val="337989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52F8D29-5E24-41D3-FE5E-FE94586A8E35}"/>
              </a:ext>
            </a:extLst>
          </p:cNvPr>
          <p:cNvSpPr txBox="1"/>
          <p:nvPr/>
        </p:nvSpPr>
        <p:spPr>
          <a:xfrm>
            <a:off x="2852057" y="1349829"/>
            <a:ext cx="5421085" cy="4939814"/>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chemeClr val="accent6">
                    <a:lumMod val="75000"/>
                  </a:schemeClr>
                </a:solidFill>
                <a:latin typeface="Gotham Book"/>
              </a:rPr>
              <a:t>Consider what we know about Texas annexation and then make a prediction:</a:t>
            </a:r>
          </a:p>
          <a:p>
            <a:pPr marL="457200" indent="-457200">
              <a:buFont typeface="Arial" panose="020B0604020202020204" pitchFamily="34" charset="0"/>
              <a:buChar char="•"/>
            </a:pPr>
            <a:r>
              <a:rPr lang="en-US" sz="3500" dirty="0">
                <a:solidFill>
                  <a:schemeClr val="accent5">
                    <a:lumMod val="75000"/>
                  </a:schemeClr>
                </a:solidFill>
                <a:latin typeface="Gotham Book"/>
              </a:rPr>
              <a:t>Circle or highlight any terms from the chart that you think we will probably see in the next unit. </a:t>
            </a:r>
          </a:p>
          <a:p>
            <a:pPr marL="457200" indent="-457200">
              <a:buFont typeface="Arial" panose="020B0604020202020204" pitchFamily="34" charset="0"/>
              <a:buChar char="•"/>
            </a:pPr>
            <a:r>
              <a:rPr lang="en-US" sz="3500" dirty="0">
                <a:solidFill>
                  <a:srgbClr val="0070C0"/>
                </a:solidFill>
                <a:latin typeface="Gotham Book"/>
              </a:rPr>
              <a:t>Discuss with a partner.</a:t>
            </a:r>
          </a:p>
        </p:txBody>
      </p:sp>
      <p:pic>
        <p:nvPicPr>
          <p:cNvPr id="4" name="Graphic 3">
            <a:extLst>
              <a:ext uri="{FF2B5EF4-FFF2-40B4-BE49-F238E27FC236}">
                <a16:creationId xmlns:a16="http://schemas.microsoft.com/office/drawing/2014/main" id="{0747C415-4CDF-82AC-FF92-B8DA68AAB2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1841781"/>
            <a:ext cx="1071092" cy="1071092"/>
          </a:xfrm>
          <a:prstGeom prst="rect">
            <a:avLst/>
          </a:prstGeom>
        </p:spPr>
      </p:pic>
      <p:pic>
        <p:nvPicPr>
          <p:cNvPr id="5" name="Graphic 4">
            <a:extLst>
              <a:ext uri="{FF2B5EF4-FFF2-40B4-BE49-F238E27FC236}">
                <a16:creationId xmlns:a16="http://schemas.microsoft.com/office/drawing/2014/main" id="{A134E4C2-86DD-5443-1E96-C378BFC839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6438" y="3777038"/>
            <a:ext cx="925793" cy="925793"/>
          </a:xfrm>
          <a:prstGeom prst="rect">
            <a:avLst/>
          </a:prstGeom>
        </p:spPr>
      </p:pic>
      <p:pic>
        <p:nvPicPr>
          <p:cNvPr id="6" name="Graphic 5">
            <a:extLst>
              <a:ext uri="{FF2B5EF4-FFF2-40B4-BE49-F238E27FC236}">
                <a16:creationId xmlns:a16="http://schemas.microsoft.com/office/drawing/2014/main" id="{FA803E70-CB7A-F7F1-D17F-818558D8D0E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66805"/>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810000" y="1622800"/>
            <a:ext cx="8175171" cy="1806200"/>
          </a:xfrm>
          <a:prstGeom prst="wedgeRoundRectCallout">
            <a:avLst>
              <a:gd name="adj1" fmla="val -59935"/>
              <a:gd name="adj2" fmla="val 3415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statement that I think will be true in the next unit is that ______</a:t>
            </a:r>
          </a:p>
        </p:txBody>
      </p:sp>
      <p:sp>
        <p:nvSpPr>
          <p:cNvPr id="4" name="Speech Bubble: Rectangle with Corners Rounded 3">
            <a:extLst>
              <a:ext uri="{FF2B5EF4-FFF2-40B4-BE49-F238E27FC236}">
                <a16:creationId xmlns:a16="http://schemas.microsoft.com/office/drawing/2014/main" id="{551F826B-AE63-7B22-027E-F682F85D1193}"/>
              </a:ext>
            </a:extLst>
          </p:cNvPr>
          <p:cNvSpPr/>
          <p:nvPr/>
        </p:nvSpPr>
        <p:spPr>
          <a:xfrm>
            <a:off x="1869687" y="3995887"/>
            <a:ext cx="8175171" cy="1806200"/>
          </a:xfrm>
          <a:prstGeom prst="wedgeRoundRectCallout">
            <a:avLst>
              <a:gd name="adj1" fmla="val 59239"/>
              <a:gd name="adj2" fmla="val 3656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The statement that I believe is 100% certain to happen is that ______</a:t>
            </a:r>
          </a:p>
        </p:txBody>
      </p:sp>
      <p:pic>
        <p:nvPicPr>
          <p:cNvPr id="5" name="Graphic 4">
            <a:extLst>
              <a:ext uri="{FF2B5EF4-FFF2-40B4-BE49-F238E27FC236}">
                <a16:creationId xmlns:a16="http://schemas.microsoft.com/office/drawing/2014/main" id="{3A624677-FADD-296E-171C-422B4F564D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201" y="4290047"/>
            <a:ext cx="1417799" cy="1417799"/>
          </a:xfrm>
          <a:prstGeom prst="rect">
            <a:avLst/>
          </a:prstGeom>
        </p:spPr>
      </p:pic>
      <p:pic>
        <p:nvPicPr>
          <p:cNvPr id="6" name="Graphic 5">
            <a:extLst>
              <a:ext uri="{FF2B5EF4-FFF2-40B4-BE49-F238E27FC236}">
                <a16:creationId xmlns:a16="http://schemas.microsoft.com/office/drawing/2014/main" id="{207BB939-AB7C-6A93-E58F-325157DD3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957848"/>
            <a:ext cx="1417799" cy="141779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122715"/>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4800" dirty="0">
                <a:solidFill>
                  <a:srgbClr val="0070C0"/>
                </a:solidFill>
                <a:latin typeface="Gotham Book"/>
                <a:ea typeface="Times New Roman" panose="02020603050405020304" pitchFamily="18" charset="0"/>
                <a:cs typeface="Times New Roman" panose="02020603050405020304" pitchFamily="18" charset="0"/>
              </a:rPr>
              <a:t>What were some of the significant effects of Texas’ annexation to the United States that we will learn more about in the next unit?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261257" y="1960685"/>
            <a:ext cx="11930743" cy="3924536"/>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38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38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different points of view regarding Texas’ annexation and identify the significant effects of annexation on Texas, Mexico, and the United States. </a:t>
            </a:r>
            <a:endParaRPr lang="en-US" sz="3800" dirty="0">
              <a:solidFill>
                <a:prstClr val="black"/>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38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38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and answer comprehension questions about point of view, main ideas, supporting evidence, and the significance of Texas’ annexation.</a:t>
            </a:r>
            <a:endParaRPr kumimoji="0" lang="en-US" sz="38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25AC9980-C536-6034-AD35-A8A10161877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0B359AC-585E-C751-5714-3DB5FEA64854}"/>
              </a:ext>
            </a:extLst>
          </p:cNvPr>
          <p:cNvSpPr txBox="1">
            <a:spLocks noGrp="1"/>
          </p:cNvSpPr>
          <p:nvPr>
            <p:ph type="title" idx="4294967295"/>
          </p:nvPr>
        </p:nvSpPr>
        <p:spPr>
          <a:xfrm>
            <a:off x="2117271" y="2231574"/>
            <a:ext cx="8409215" cy="18614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So, Texas is Part of the United States . . . </a:t>
            </a:r>
          </a:p>
        </p:txBody>
      </p:sp>
    </p:spTree>
    <p:extLst>
      <p:ext uri="{BB962C8B-B14F-4D97-AF65-F5344CB8AC3E}">
        <p14:creationId xmlns:p14="http://schemas.microsoft.com/office/powerpoint/2010/main" val="172201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8795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 . . Now What? </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map of the United States after Texas Annexation. The U.S. at that time was comprised of all of the eastern states, extending west until Missouri, Arkansas, and Texas. The Midwest is labeled as &quot;Unorganized territory.&quot; The Pacific Northwest is labeled, &quot;Oregon Country (Shared with the United Kingdom, Unorganized) and the southwest is shaded in grey, labeled &quot;Mexico&quot; including the modern states of California, New Mexico, Utah, Nevada, Arizona, and Colorado.">
            <a:extLst>
              <a:ext uri="{FF2B5EF4-FFF2-40B4-BE49-F238E27FC236}">
                <a16:creationId xmlns:a16="http://schemas.microsoft.com/office/drawing/2014/main" id="{F71C6F1B-7B02-FABE-E283-12EE38578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457" y="824932"/>
            <a:ext cx="8175172" cy="553527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5F2C820-F6BF-FFE6-8CBE-9073D066BE5D}"/>
              </a:ext>
            </a:extLst>
          </p:cNvPr>
          <p:cNvSpPr txBox="1">
            <a:spLocks noGrp="1"/>
          </p:cNvSpPr>
          <p:nvPr>
            <p:ph type="title" idx="4294967295"/>
          </p:nvPr>
        </p:nvSpPr>
        <p:spPr>
          <a:xfrm>
            <a:off x="1643743" y="-185062"/>
            <a:ext cx="5872434" cy="2297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700" b="1" i="0" u="none" strike="noStrike" kern="1200" cap="none" spc="0" normalizeH="0" baseline="0" noProof="0" dirty="0">
                <a:ln>
                  <a:noFill/>
                </a:ln>
                <a:solidFill>
                  <a:prstClr val="black"/>
                </a:solidFill>
                <a:effectLst/>
                <a:uLnTx/>
                <a:uFillTx/>
                <a:latin typeface="Gotham Medium"/>
                <a:ea typeface="+mj-ea"/>
                <a:cs typeface="+mj-cs"/>
              </a:rPr>
              <a:t>Juan Almonte: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otham Medium"/>
                <a:ea typeface="+mj-ea"/>
                <a:cs typeface="+mj-cs"/>
              </a:rPr>
              <a:t>Mexico’s Minister to the United States</a:t>
            </a:r>
          </a:p>
        </p:txBody>
      </p:sp>
      <p:sp>
        <p:nvSpPr>
          <p:cNvPr id="7" name="Speech Bubble: Rectangle with Corners Rounded 6">
            <a:extLst>
              <a:ext uri="{FF2B5EF4-FFF2-40B4-BE49-F238E27FC236}">
                <a16:creationId xmlns:a16="http://schemas.microsoft.com/office/drawing/2014/main" id="{AAF9B202-0CDF-610B-1357-6EE445E97004}"/>
              </a:ext>
            </a:extLst>
          </p:cNvPr>
          <p:cNvSpPr/>
          <p:nvPr/>
        </p:nvSpPr>
        <p:spPr>
          <a:xfrm>
            <a:off x="601646" y="2408942"/>
            <a:ext cx="6063343" cy="3038098"/>
          </a:xfrm>
          <a:prstGeom prst="wedgeRoundRectCallout">
            <a:avLst>
              <a:gd name="adj1" fmla="val 67975"/>
              <a:gd name="adj2" fmla="val -5910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800" i="1" dirty="0">
                <a:latin typeface="Gotham Book"/>
                <a:ea typeface="Aptos" panose="020B0004020202020204" pitchFamily="34" charset="0"/>
                <a:cs typeface="Times New Roman" panose="02020603050405020304" pitchFamily="18" charset="0"/>
              </a:rPr>
              <a:t>“…an act of aggression, the most unjust which can be found recorded in the annals of modern history – namely, that of </a:t>
            </a:r>
            <a:r>
              <a:rPr lang="en-US" sz="2800" b="1" i="1" dirty="0">
                <a:latin typeface="Gotham Book"/>
                <a:ea typeface="Aptos" panose="020B0004020202020204" pitchFamily="34" charset="0"/>
                <a:cs typeface="Times New Roman" panose="02020603050405020304" pitchFamily="18" charset="0"/>
              </a:rPr>
              <a:t>despoiling</a:t>
            </a:r>
            <a:r>
              <a:rPr lang="en-US" sz="2800" i="1" dirty="0">
                <a:latin typeface="Gotham Book"/>
                <a:ea typeface="Aptos" panose="020B0004020202020204" pitchFamily="34" charset="0"/>
                <a:cs typeface="Times New Roman" panose="02020603050405020304" pitchFamily="18" charset="0"/>
              </a:rPr>
              <a:t> a friendly nation, like Mexico, of a considerable portion of her territory.”</a:t>
            </a:r>
            <a:endParaRPr lang="en-US" sz="2800" dirty="0">
              <a:latin typeface="Gotham Book"/>
            </a:endParaRPr>
          </a:p>
        </p:txBody>
      </p:sp>
      <p:pic>
        <p:nvPicPr>
          <p:cNvPr id="4" name="Picture 3" descr="A portrait of Juan Almonte in his military dress uniform. There are a number of medals pinned to his chest. ">
            <a:extLst>
              <a:ext uri="{FF2B5EF4-FFF2-40B4-BE49-F238E27FC236}">
                <a16:creationId xmlns:a16="http://schemas.microsoft.com/office/drawing/2014/main" id="{CEDF98AE-78D0-A84A-1CD9-575CE3C56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284" y="360318"/>
            <a:ext cx="4643946" cy="5648596"/>
          </a:xfrm>
          <a:prstGeom prst="rect">
            <a:avLst/>
          </a:prstGeom>
          <a:effectLst>
            <a:outerShdw blurRad="50800" dist="50800" dir="7920000" algn="ctr" rotWithShape="0">
              <a:srgbClr val="000000">
                <a:alpha val="43137"/>
              </a:srgbClr>
            </a:outerShdw>
          </a:effectLst>
        </p:spPr>
      </p:pic>
      <p:sp>
        <p:nvSpPr>
          <p:cNvPr id="8" name="TextBox 7">
            <a:extLst>
              <a:ext uri="{FF2B5EF4-FFF2-40B4-BE49-F238E27FC236}">
                <a16:creationId xmlns:a16="http://schemas.microsoft.com/office/drawing/2014/main" id="{13CACA4A-2263-9A47-5D98-7DFDC1CD980D}"/>
              </a:ext>
            </a:extLst>
          </p:cNvPr>
          <p:cNvSpPr txBox="1"/>
          <p:nvPr/>
        </p:nvSpPr>
        <p:spPr>
          <a:xfrm>
            <a:off x="7260771" y="6008914"/>
            <a:ext cx="3864429" cy="430887"/>
          </a:xfrm>
          <a:prstGeom prst="rect">
            <a:avLst/>
          </a:prstGeom>
          <a:noFill/>
        </p:spPr>
        <p:txBody>
          <a:bodyPr wrap="square" rtlCol="0">
            <a:spAutoFit/>
          </a:bodyPr>
          <a:lstStyle/>
          <a:p>
            <a:pPr algn="ctr"/>
            <a:r>
              <a:rPr lang="en-US" sz="2200" i="1" dirty="0">
                <a:latin typeface="Gotham Book"/>
              </a:rPr>
              <a:t>The Portal to Texas History</a:t>
            </a:r>
          </a:p>
        </p:txBody>
      </p:sp>
    </p:spTree>
    <p:extLst>
      <p:ext uri="{BB962C8B-B14F-4D97-AF65-F5344CB8AC3E}">
        <p14:creationId xmlns:p14="http://schemas.microsoft.com/office/powerpoint/2010/main" val="288220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E1EE719-D999-497F-46FF-FE1ACA6352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1C1FA4D-5EC8-95BF-65B5-EA4E0C970725}"/>
              </a:ext>
            </a:extLst>
          </p:cNvPr>
          <p:cNvSpPr txBox="1">
            <a:spLocks noGrp="1"/>
          </p:cNvSpPr>
          <p:nvPr>
            <p:ph type="title" idx="4294967295"/>
          </p:nvPr>
        </p:nvSpPr>
        <p:spPr>
          <a:xfrm>
            <a:off x="2106385" y="2013860"/>
            <a:ext cx="8409215" cy="18614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On the Road to War…</a:t>
            </a:r>
          </a:p>
        </p:txBody>
      </p:sp>
    </p:spTree>
    <p:extLst>
      <p:ext uri="{BB962C8B-B14F-4D97-AF65-F5344CB8AC3E}">
        <p14:creationId xmlns:p14="http://schemas.microsoft.com/office/powerpoint/2010/main" val="40255460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464</TotalTime>
  <Words>943</Words>
  <Application>Microsoft Office PowerPoint</Application>
  <PresentationFormat>Widescreen</PresentationFormat>
  <Paragraphs>58</Paragraphs>
  <Slides>14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Calibri Light</vt:lpstr>
      <vt:lpstr>Gotham Book</vt:lpstr>
      <vt:lpstr>Gotham Medium</vt:lpstr>
      <vt:lpstr>1_Office Theme</vt:lpstr>
      <vt:lpstr>Office Theme</vt:lpstr>
      <vt:lpstr>Unit 6:  The Republic of Texas</vt:lpstr>
      <vt:lpstr>Warm-up:  Follow the directions to complete your warm-up</vt:lpstr>
      <vt:lpstr>Share with the class</vt:lpstr>
      <vt:lpstr>Essential Question</vt:lpstr>
      <vt:lpstr>In today’s lesson…</vt:lpstr>
      <vt:lpstr>So, Texas is Part of the United States . . . </vt:lpstr>
      <vt:lpstr>. . . Now What? </vt:lpstr>
      <vt:lpstr>Juan Almonte:  Mexico’s Minister to the United States</vt:lpstr>
      <vt:lpstr>On the Road to War…</vt:lpstr>
      <vt:lpstr>James K. Polk U.S. President 1845 - 1849</vt:lpstr>
      <vt:lpstr>Zachary Taylor General of the American Army in the U.S. – Mexico War</vt:lpstr>
      <vt:lpstr>Battle of  Palo Alto</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2025-06-03T18:28:05Z</dcterms:created>
  <dcterms:modified xsi:type="dcterms:W3CDTF">2025-06-06T19:24:49Z</dcterms:modified>
</cp:coreProperties>
</file>